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7" r:id="rId1"/>
  </p:sldMasterIdLst>
  <p:notesMasterIdLst>
    <p:notesMasterId r:id="rId23"/>
  </p:notesMasterIdLst>
  <p:sldIdLst>
    <p:sldId id="256" r:id="rId2"/>
    <p:sldId id="284" r:id="rId3"/>
    <p:sldId id="257" r:id="rId4"/>
    <p:sldId id="258" r:id="rId5"/>
    <p:sldId id="263" r:id="rId6"/>
    <p:sldId id="265" r:id="rId7"/>
    <p:sldId id="266" r:id="rId8"/>
    <p:sldId id="268" r:id="rId9"/>
    <p:sldId id="259" r:id="rId10"/>
    <p:sldId id="262" r:id="rId11"/>
    <p:sldId id="273" r:id="rId12"/>
    <p:sldId id="279" r:id="rId13"/>
    <p:sldId id="270" r:id="rId14"/>
    <p:sldId id="269" r:id="rId15"/>
    <p:sldId id="276" r:id="rId16"/>
    <p:sldId id="275" r:id="rId17"/>
    <p:sldId id="277" r:id="rId18"/>
    <p:sldId id="272" r:id="rId19"/>
    <p:sldId id="278" r:id="rId20"/>
    <p:sldId id="281" r:id="rId21"/>
    <p:sldId id="28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46"/>
    <p:restoredTop sz="84860"/>
  </p:normalViewPr>
  <p:slideViewPr>
    <p:cSldViewPr snapToGrid="0" snapToObjects="1">
      <p:cViewPr varScale="1">
        <p:scale>
          <a:sx n="112" d="100"/>
          <a:sy n="112" d="100"/>
        </p:scale>
        <p:origin x="63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C5D31-25EC-2941-ABFB-67ABF4D5B7A3}" type="datetimeFigureOut">
              <a:rPr lang="en-US" smtClean="0"/>
              <a:t>9/4/2019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176BCA-781D-A544-85A7-A700657E3549}" type="slidenum">
              <a:rPr lang="en-US" smtClean="0"/>
              <a:t>‹#›</a:t>
            </a:fld>
            <a:endParaRPr lang="en-US"/>
          </a:p>
        </p:txBody>
      </p:sp>
    </p:spTree>
    <p:extLst>
      <p:ext uri="{BB962C8B-B14F-4D97-AF65-F5344CB8AC3E}">
        <p14:creationId xmlns:p14="http://schemas.microsoft.com/office/powerpoint/2010/main" val="8562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1</a:t>
            </a:fld>
            <a:endParaRPr lang="en-US"/>
          </a:p>
        </p:txBody>
      </p:sp>
    </p:spTree>
    <p:extLst>
      <p:ext uri="{BB962C8B-B14F-4D97-AF65-F5344CB8AC3E}">
        <p14:creationId xmlns:p14="http://schemas.microsoft.com/office/powerpoint/2010/main" val="785326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She is complaining that she is on many medications every day.</a:t>
            </a:r>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3</a:t>
            </a:fld>
            <a:endParaRPr lang="en-US"/>
          </a:p>
        </p:txBody>
      </p:sp>
    </p:spTree>
    <p:extLst>
      <p:ext uri="{BB962C8B-B14F-4D97-AF65-F5344CB8AC3E}">
        <p14:creationId xmlns:p14="http://schemas.microsoft.com/office/powerpoint/2010/main" val="1313672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As we all know, statin therapy has been shown to prevent cardiovascular disease in most population. Most studies include subjects up to 75 years but does not specifically focus on patients &gt; 75.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There remains uncertainty about statin efficacy and safely among older people. It is controversial whether to prescribe or continue statin in old patients. As you can see, statin has its benefits but also has a lot of side effects especially memory loss, muscle aches and falls in the elderly. Many statin therapy is often discontinued in older patients in part due to its question around risk &amp; benefit.  </a:t>
            </a:r>
            <a:endParaRPr lang="en-US" b="0" i="0" dirty="0" smtClean="0">
              <a:effectLst/>
            </a:endParaRPr>
          </a:p>
          <a:p>
            <a:endParaRPr lang="en-US" baseline="0" dirty="0"/>
          </a:p>
        </p:txBody>
      </p:sp>
      <p:sp>
        <p:nvSpPr>
          <p:cNvPr id="4" name="Slide Number Placeholder 3"/>
          <p:cNvSpPr>
            <a:spLocks noGrp="1"/>
          </p:cNvSpPr>
          <p:nvPr>
            <p:ph type="sldNum" sz="quarter" idx="10"/>
          </p:nvPr>
        </p:nvSpPr>
        <p:spPr/>
        <p:txBody>
          <a:bodyPr/>
          <a:lstStyle/>
          <a:p>
            <a:fld id="{0B176BCA-781D-A544-85A7-A700657E3549}" type="slidenum">
              <a:rPr lang="en-US" smtClean="0"/>
              <a:t>5</a:t>
            </a:fld>
            <a:endParaRPr lang="en-US"/>
          </a:p>
        </p:txBody>
      </p:sp>
    </p:spTree>
    <p:extLst>
      <p:ext uri="{BB962C8B-B14F-4D97-AF65-F5344CB8AC3E}">
        <p14:creationId xmlns:p14="http://schemas.microsoft.com/office/powerpoint/2010/main" val="3274189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6</a:t>
            </a:fld>
            <a:endParaRPr lang="en-US"/>
          </a:p>
        </p:txBody>
      </p:sp>
    </p:spTree>
    <p:extLst>
      <p:ext uri="{BB962C8B-B14F-4D97-AF65-F5344CB8AC3E}">
        <p14:creationId xmlns:p14="http://schemas.microsoft.com/office/powerpoint/2010/main" val="1932564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7</a:t>
            </a:fld>
            <a:endParaRPr lang="en-US"/>
          </a:p>
        </p:txBody>
      </p:sp>
    </p:spTree>
    <p:extLst>
      <p:ext uri="{BB962C8B-B14F-4D97-AF65-F5344CB8AC3E}">
        <p14:creationId xmlns:p14="http://schemas.microsoft.com/office/powerpoint/2010/main" val="1763271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Although the guidelines leans towards continuing statin, I want to know how much statin can prevent MI, strokes in the elderly. So I found this paper. </a:t>
            </a:r>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8</a:t>
            </a:fld>
            <a:endParaRPr lang="en-US"/>
          </a:p>
        </p:txBody>
      </p:sp>
    </p:spTree>
    <p:extLst>
      <p:ext uri="{BB962C8B-B14F-4D97-AF65-F5344CB8AC3E}">
        <p14:creationId xmlns:p14="http://schemas.microsoft.com/office/powerpoint/2010/main" val="246647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Cholesterol treatment </a:t>
            </a:r>
            <a:r>
              <a:rPr lang="en-US" sz="1200" b="0" i="0" kern="1200" dirty="0" err="1" smtClean="0">
                <a:solidFill>
                  <a:schemeClr val="tx1"/>
                </a:solidFill>
                <a:effectLst/>
                <a:latin typeface="+mn-lt"/>
                <a:ea typeface="+mn-ea"/>
                <a:cs typeface="+mn-cs"/>
              </a:rPr>
              <a:t>Trialist’s</a:t>
            </a:r>
            <a:r>
              <a:rPr lang="en-US" sz="1200" b="0" i="0" kern="1200" dirty="0" smtClean="0">
                <a:solidFill>
                  <a:schemeClr val="tx1"/>
                </a:solidFill>
                <a:effectLst/>
                <a:latin typeface="+mn-lt"/>
                <a:ea typeface="+mn-ea"/>
                <a:cs typeface="+mn-cs"/>
              </a:rPr>
              <a:t> collaboration which is a group that includes the principle authors of all the major statin trials, which allowed the study group access to individual data in each study. Funded by Australian national health, UK medical research council and British heart foundation.  </a:t>
            </a:r>
            <a:endParaRPr lang="en-US" b="0" i="0" dirty="0" smtClean="0">
              <a:effectLst/>
            </a:endParaRPr>
          </a:p>
          <a:p>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9</a:t>
            </a:fld>
            <a:endParaRPr lang="en-US"/>
          </a:p>
        </p:txBody>
      </p:sp>
    </p:spTree>
    <p:extLst>
      <p:ext uri="{BB962C8B-B14F-4D97-AF65-F5344CB8AC3E}">
        <p14:creationId xmlns:p14="http://schemas.microsoft.com/office/powerpoint/2010/main" val="1594496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Some studies looked at statin vs placebo / usual care while some trials looked at a higher intensity statin compared to a standard statin.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median treatment duration was 5 years.</a:t>
            </a:r>
            <a:endParaRPr lang="en-US" dirty="0" smtClean="0"/>
          </a:p>
          <a:p>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10</a:t>
            </a:fld>
            <a:endParaRPr lang="en-US"/>
          </a:p>
        </p:txBody>
      </p:sp>
    </p:spTree>
    <p:extLst>
      <p:ext uri="{BB962C8B-B14F-4D97-AF65-F5344CB8AC3E}">
        <p14:creationId xmlns:p14="http://schemas.microsoft.com/office/powerpoint/2010/main" val="1756568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 the outcomes that they looked at which we will focus today is the major cardiovascular events</a:t>
            </a:r>
          </a:p>
          <a:p>
            <a:r>
              <a:rPr lang="en-US" sz="1200" kern="1200" dirty="0" smtClean="0">
                <a:solidFill>
                  <a:schemeClr val="tx1"/>
                </a:solidFill>
                <a:effectLst/>
                <a:latin typeface="+mn-lt"/>
                <a:ea typeface="+mn-ea"/>
                <a:cs typeface="+mn-cs"/>
              </a:rPr>
              <a:t>All outcomes were reported as the rate ratio per 1.0 </a:t>
            </a:r>
            <a:r>
              <a:rPr lang="en-US" sz="1200" kern="1200" dirty="0" err="1" smtClean="0">
                <a:solidFill>
                  <a:schemeClr val="tx1"/>
                </a:solidFill>
                <a:effectLst/>
                <a:latin typeface="+mn-lt"/>
                <a:ea typeface="+mn-ea"/>
                <a:cs typeface="+mn-cs"/>
              </a:rPr>
              <a:t>mmol</a:t>
            </a:r>
            <a:r>
              <a:rPr lang="en-US" sz="1200" kern="1200" dirty="0" smtClean="0">
                <a:solidFill>
                  <a:schemeClr val="tx1"/>
                </a:solidFill>
                <a:effectLst/>
                <a:latin typeface="+mn-lt"/>
                <a:ea typeface="+mn-ea"/>
                <a:cs typeface="+mn-cs"/>
              </a:rPr>
              <a:t>/L reduction (about 40 mg/dl) in LDL. </a:t>
            </a:r>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11</a:t>
            </a:fld>
            <a:endParaRPr lang="en-US"/>
          </a:p>
        </p:txBody>
      </p:sp>
    </p:spTree>
    <p:extLst>
      <p:ext uri="{BB962C8B-B14F-4D97-AF65-F5344CB8AC3E}">
        <p14:creationId xmlns:p14="http://schemas.microsoft.com/office/powerpoint/2010/main" val="2055937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smtClean="0">
                <a:solidFill>
                  <a:schemeClr val="tx1"/>
                </a:solidFill>
                <a:effectLst/>
                <a:latin typeface="+mn-lt"/>
                <a:ea typeface="+mn-ea"/>
                <a:cs typeface="+mn-cs"/>
              </a:rPr>
              <a:t>They used </a:t>
            </a:r>
            <a:r>
              <a:rPr lang="en-US" sz="1200" b="1" i="0" kern="1200" dirty="0" smtClean="0">
                <a:solidFill>
                  <a:schemeClr val="tx1"/>
                </a:solidFill>
                <a:effectLst/>
                <a:latin typeface="+mn-lt"/>
                <a:ea typeface="+mn-ea"/>
                <a:cs typeface="+mn-cs"/>
              </a:rPr>
              <a:t>log-rank</a:t>
            </a:r>
            <a:r>
              <a:rPr lang="en-US" sz="1200" b="0" i="0" kern="1200" dirty="0" smtClean="0">
                <a:solidFill>
                  <a:schemeClr val="tx1"/>
                </a:solidFill>
                <a:effectLst/>
                <a:latin typeface="+mn-lt"/>
                <a:ea typeface="+mn-ea"/>
                <a:cs typeface="+mn-cs"/>
              </a:rPr>
              <a:t> statistics to establish the efficacy of a new treatment in comparison with a control treatment when the measurement is the time to event (such as the time from initial treatment to a heart attack). They mainly looked at rate ratio (commonly known as risk ratio):  </a:t>
            </a:r>
            <a:endParaRPr lang="en-US" b="0" i="0" dirty="0" smtClean="0">
              <a:effectLst/>
            </a:endParaRPr>
          </a:p>
          <a:p>
            <a:pPr rtl="0" fontAlgn="base"/>
            <a:r>
              <a:rPr lang="en-US" sz="1200" b="0" i="0" kern="1200" dirty="0" smtClean="0">
                <a:solidFill>
                  <a:schemeClr val="tx1"/>
                </a:solidFill>
                <a:effectLst/>
                <a:latin typeface="+mn-lt"/>
                <a:ea typeface="+mn-ea"/>
                <a:cs typeface="+mn-cs"/>
              </a:rPr>
              <a:t>If the rate ratio is 1,it suggests no difference  </a:t>
            </a:r>
          </a:p>
          <a:p>
            <a:pPr rtl="0" fontAlgn="base"/>
            <a:r>
              <a:rPr lang="en-US" sz="1200" b="0" i="0" kern="1200" dirty="0" smtClean="0">
                <a:solidFill>
                  <a:schemeClr val="tx1"/>
                </a:solidFill>
                <a:effectLst/>
                <a:latin typeface="+mn-lt"/>
                <a:ea typeface="+mn-ea"/>
                <a:cs typeface="+mn-cs"/>
              </a:rPr>
              <a:t>A rate ratio &gt; 1 suggests an increased rate of that outcome in the exposed group. </a:t>
            </a:r>
          </a:p>
          <a:p>
            <a:pPr rtl="0" fontAlgn="base"/>
            <a:r>
              <a:rPr lang="en-US" sz="1200" b="0" i="0" kern="1200" dirty="0" smtClean="0">
                <a:solidFill>
                  <a:schemeClr val="tx1"/>
                </a:solidFill>
                <a:effectLst/>
                <a:latin typeface="+mn-lt"/>
                <a:ea typeface="+mn-ea"/>
                <a:cs typeface="+mn-cs"/>
              </a:rPr>
              <a:t>A rate ratio &lt; 1 suggests a reduced rate in the exposed group </a:t>
            </a:r>
          </a:p>
          <a:p>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12</a:t>
            </a:fld>
            <a:endParaRPr lang="en-US"/>
          </a:p>
        </p:txBody>
      </p:sp>
    </p:spTree>
    <p:extLst>
      <p:ext uri="{BB962C8B-B14F-4D97-AF65-F5344CB8AC3E}">
        <p14:creationId xmlns:p14="http://schemas.microsoft.com/office/powerpoint/2010/main" val="1303643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They had total of 187,000 patients subdivided into six groups, including 14,483 participants who were age 75 years or older. Looking at the &gt; 75 patient group, 41% are female, 55% history of vascular disease, 17% has Diabetes, 60% has HTN, average LDL was 128. </a:t>
            </a:r>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13</a:t>
            </a:fld>
            <a:endParaRPr lang="en-US"/>
          </a:p>
        </p:txBody>
      </p:sp>
    </p:spTree>
    <p:extLst>
      <p:ext uri="{BB962C8B-B14F-4D97-AF65-F5344CB8AC3E}">
        <p14:creationId xmlns:p14="http://schemas.microsoft.com/office/powerpoint/2010/main" val="1269900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smtClean="0">
                <a:solidFill>
                  <a:schemeClr val="tx1"/>
                </a:solidFill>
                <a:effectLst/>
                <a:latin typeface="+mn-lt"/>
                <a:ea typeface="+mn-ea"/>
                <a:cs typeface="+mn-cs"/>
              </a:rPr>
              <a:t>Fig 1: Combining primary and secondary prevention population, statin therapy produced a 21% proportional reduction in the risk of a 1</a:t>
            </a:r>
            <a:r>
              <a:rPr lang="en-US" sz="1200" b="0" i="0" kern="1200" baseline="30000" dirty="0" smtClean="0">
                <a:solidFill>
                  <a:schemeClr val="tx1"/>
                </a:solidFill>
                <a:effectLst/>
                <a:latin typeface="+mn-lt"/>
                <a:ea typeface="+mn-ea"/>
                <a:cs typeface="+mn-cs"/>
              </a:rPr>
              <a:t>st</a:t>
            </a:r>
            <a:r>
              <a:rPr lang="en-US" sz="1200" b="0" i="0" kern="1200" dirty="0" smtClean="0">
                <a:solidFill>
                  <a:schemeClr val="tx1"/>
                </a:solidFill>
                <a:effectLst/>
                <a:latin typeface="+mn-lt"/>
                <a:ea typeface="+mn-ea"/>
                <a:cs typeface="+mn-cs"/>
              </a:rPr>
              <a:t> major vascular event. </a:t>
            </a:r>
          </a:p>
          <a:p>
            <a:pPr rtl="0" fontAlgn="base"/>
            <a:r>
              <a:rPr lang="en-US" sz="1200" b="0" i="0" kern="1200" dirty="0" smtClean="0">
                <a:solidFill>
                  <a:schemeClr val="tx1"/>
                </a:solidFill>
                <a:effectLst/>
                <a:latin typeface="+mn-lt"/>
                <a:ea typeface="+mn-ea"/>
                <a:cs typeface="+mn-cs"/>
              </a:rPr>
              <a:t>Basically saying that per 40mg/dl decrease in LDL, patient is 21% less likely to have major vascular events.  </a:t>
            </a:r>
            <a:endParaRPr lang="en-US" b="0" i="0" dirty="0" smtClean="0">
              <a:effectLst/>
            </a:endParaRPr>
          </a:p>
          <a:p>
            <a:pPr rtl="0" fontAlgn="base"/>
            <a:r>
              <a:rPr lang="en-US" sz="1200" b="0" i="0" kern="1200" dirty="0" smtClean="0">
                <a:solidFill>
                  <a:schemeClr val="tx1"/>
                </a:solidFill>
                <a:effectLst/>
                <a:latin typeface="+mn-lt"/>
                <a:ea typeface="+mn-ea"/>
                <a:cs typeface="+mn-cs"/>
              </a:rPr>
              <a:t>In age group &gt;75, the 13% relative reduction corresponded to an absolute reduction of 0.5% vascular events per year. </a:t>
            </a:r>
            <a:endParaRPr lang="en-US" b="0" i="0" dirty="0" smtClean="0">
              <a:effectLst/>
            </a:endParaRPr>
          </a:p>
          <a:p>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14</a:t>
            </a:fld>
            <a:endParaRPr lang="en-US"/>
          </a:p>
        </p:txBody>
      </p:sp>
    </p:spTree>
    <p:extLst>
      <p:ext uri="{BB962C8B-B14F-4D97-AF65-F5344CB8AC3E}">
        <p14:creationId xmlns:p14="http://schemas.microsoft.com/office/powerpoint/2010/main" val="626803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 3: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Looking at specific outcomes, like major coronary events, statins and more intensive statins were associated with a 24% reduction in proportional risk. For &gt; 75 group, there was still 18% reduction.  </a:t>
            </a:r>
            <a:endParaRPr lang="en-US" b="0" i="0" dirty="0" smtClean="0">
              <a:effectLst/>
            </a:endParaRPr>
          </a:p>
          <a:p>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15</a:t>
            </a:fld>
            <a:endParaRPr lang="en-US"/>
          </a:p>
        </p:txBody>
      </p:sp>
    </p:spTree>
    <p:extLst>
      <p:ext uri="{BB962C8B-B14F-4D97-AF65-F5344CB8AC3E}">
        <p14:creationId xmlns:p14="http://schemas.microsoft.com/office/powerpoint/2010/main" val="621620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 3,</a:t>
            </a:r>
            <a:r>
              <a:rPr lang="en-US" baseline="0" dirty="0" smtClean="0"/>
              <a:t> </a:t>
            </a:r>
            <a:r>
              <a:rPr lang="en-US" sz="1200" b="0" i="0" kern="1200" dirty="0" smtClean="0">
                <a:solidFill>
                  <a:schemeClr val="tx1"/>
                </a:solidFill>
                <a:effectLst/>
                <a:latin typeface="+mn-lt"/>
                <a:ea typeface="+mn-ea"/>
                <a:cs typeface="+mn-cs"/>
              </a:rPr>
              <a:t>For Strokes which our patient is interested in, overall, there is 16% decrease in general. But looking at the &gt;75 group, there seems to be 11% risk reduction, but it crosses 1. The authors confirmed that there were too few stroke events that occurred among patients older than 75 for them to assess the effects on stroke outcome directly. </a:t>
            </a:r>
            <a:endParaRPr lang="en-US" b="0" i="0"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16</a:t>
            </a:fld>
            <a:endParaRPr lang="en-US"/>
          </a:p>
        </p:txBody>
      </p:sp>
    </p:spTree>
    <p:extLst>
      <p:ext uri="{BB962C8B-B14F-4D97-AF65-F5344CB8AC3E}">
        <p14:creationId xmlns:p14="http://schemas.microsoft.com/office/powerpoint/2010/main" val="1993070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dirty="0"/>
              <a:t>Fig </a:t>
            </a:r>
            <a:r>
              <a:rPr lang="en-US" dirty="0" smtClean="0"/>
              <a:t>4: </a:t>
            </a:r>
            <a:r>
              <a:rPr lang="en-US" sz="1200" b="0" i="0" kern="1200" dirty="0" smtClean="0">
                <a:solidFill>
                  <a:schemeClr val="tx1"/>
                </a:solidFill>
                <a:effectLst/>
                <a:latin typeface="+mn-lt"/>
                <a:ea typeface="+mn-ea"/>
                <a:cs typeface="+mn-cs"/>
              </a:rPr>
              <a:t>With no history of vascular disease (primary prevention), there is </a:t>
            </a:r>
            <a:r>
              <a:rPr lang="en-US" sz="1200" b="1" i="0" kern="1200" dirty="0" smtClean="0">
                <a:solidFill>
                  <a:schemeClr val="tx1"/>
                </a:solidFill>
                <a:effectLst/>
                <a:latin typeface="+mn-lt"/>
                <a:ea typeface="+mn-ea"/>
                <a:cs typeface="+mn-cs"/>
              </a:rPr>
              <a:t>significant trend towards smaller proportional risk reductions with increasing age</a:t>
            </a:r>
            <a:r>
              <a:rPr lang="en-US" sz="1200" b="0" i="0" kern="1200" dirty="0" smtClean="0">
                <a:solidFill>
                  <a:schemeClr val="tx1"/>
                </a:solidFill>
                <a:effectLst/>
                <a:latin typeface="+mn-lt"/>
                <a:ea typeface="+mn-ea"/>
                <a:cs typeface="+mn-cs"/>
              </a:rPr>
              <a:t>. For patients &gt; 75, it crosses 1. So, there seems to have no significant reduction in major vascular events conferred by statin therapy.  </a:t>
            </a:r>
            <a:endParaRPr lang="en-US" b="0" i="0" dirty="0" smtClean="0">
              <a:effectLst/>
            </a:endParaRPr>
          </a:p>
          <a:p>
            <a:pPr rtl="0" fontAlgn="base"/>
            <a:r>
              <a:rPr lang="en-US" sz="1200" b="0" i="0" kern="1200" dirty="0" smtClean="0">
                <a:solidFill>
                  <a:schemeClr val="tx1"/>
                </a:solidFill>
                <a:effectLst/>
                <a:latin typeface="+mn-lt"/>
                <a:ea typeface="+mn-ea"/>
                <a:cs typeface="+mn-cs"/>
              </a:rPr>
              <a:t> </a:t>
            </a:r>
            <a:endParaRPr lang="en-US" b="0" i="0" dirty="0" smtClean="0">
              <a:effectLst/>
            </a:endParaRPr>
          </a:p>
          <a:p>
            <a:pPr rtl="0" fontAlgn="base"/>
            <a:r>
              <a:rPr lang="en-US" sz="1200" b="0" i="0" kern="1200" dirty="0" smtClean="0">
                <a:solidFill>
                  <a:schemeClr val="tx1"/>
                </a:solidFill>
                <a:effectLst/>
                <a:latin typeface="+mn-lt"/>
                <a:ea typeface="+mn-ea"/>
                <a:cs typeface="+mn-cs"/>
              </a:rPr>
              <a:t>With known vascular disease (secondary prevention, which is the case for our patient), total population</a:t>
            </a:r>
            <a:r>
              <a:rPr lang="en-US" sz="1200" b="0" i="0" kern="1200" baseline="0" dirty="0" smtClean="0">
                <a:solidFill>
                  <a:schemeClr val="tx1"/>
                </a:solidFill>
                <a:effectLst/>
                <a:latin typeface="+mn-lt"/>
                <a:ea typeface="+mn-ea"/>
                <a:cs typeface="+mn-cs"/>
              </a:rPr>
              <a:t> had 20% </a:t>
            </a:r>
            <a:r>
              <a:rPr lang="en-US" sz="1200" b="0" i="0" kern="1200" dirty="0" smtClean="0">
                <a:solidFill>
                  <a:schemeClr val="tx1"/>
                </a:solidFill>
                <a:effectLst/>
                <a:latin typeface="+mn-lt"/>
                <a:ea typeface="+mn-ea"/>
                <a:cs typeface="+mn-cs"/>
              </a:rPr>
              <a:t>proportional reduction in major vascular events while</a:t>
            </a:r>
            <a:r>
              <a:rPr lang="en-US" sz="1200" b="0" i="0" kern="1200" baseline="0" dirty="0" smtClean="0">
                <a:solidFill>
                  <a:schemeClr val="tx1"/>
                </a:solidFill>
                <a:effectLst/>
                <a:latin typeface="+mn-lt"/>
                <a:ea typeface="+mn-ea"/>
                <a:cs typeface="+mn-cs"/>
              </a:rPr>
              <a:t> &gt; 75 group had </a:t>
            </a:r>
            <a:r>
              <a:rPr lang="en-US" sz="1200" b="0" i="0" kern="1200" dirty="0" smtClean="0">
                <a:solidFill>
                  <a:schemeClr val="tx1"/>
                </a:solidFill>
                <a:effectLst/>
                <a:latin typeface="+mn-lt"/>
                <a:ea typeface="+mn-ea"/>
                <a:cs typeface="+mn-cs"/>
              </a:rPr>
              <a:t>15% reduction</a:t>
            </a:r>
            <a:r>
              <a:rPr lang="en-US" sz="1200" b="0" i="0" kern="1200" baseline="0" dirty="0" smtClean="0">
                <a:solidFill>
                  <a:schemeClr val="tx1"/>
                </a:solidFill>
                <a:effectLst/>
                <a:latin typeface="+mn-lt"/>
                <a:ea typeface="+mn-ea"/>
                <a:cs typeface="+mn-cs"/>
              </a:rPr>
              <a:t> in major vascular events. </a:t>
            </a:r>
            <a:endParaRPr lang="en-US" b="0" i="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Therefore, this study showed that statin therapy produces significant reductions in major vascular events irrespective of age, but there is less direct evidence of benefit among patients &gt;75 years without established ASCVD. </a:t>
            </a:r>
            <a:endParaRPr lang="en-US" dirty="0" smtClean="0"/>
          </a:p>
          <a:p>
            <a:endParaRPr lang="en-US" b="0"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17</a:t>
            </a:fld>
            <a:endParaRPr lang="en-US"/>
          </a:p>
        </p:txBody>
      </p:sp>
    </p:spTree>
    <p:extLst>
      <p:ext uri="{BB962C8B-B14F-4D97-AF65-F5344CB8AC3E}">
        <p14:creationId xmlns:p14="http://schemas.microsoft.com/office/powerpoint/2010/main" val="2126978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smtClean="0">
                <a:solidFill>
                  <a:schemeClr val="tx1"/>
                </a:solidFill>
                <a:effectLst/>
                <a:latin typeface="+mn-lt"/>
                <a:ea typeface="+mn-ea"/>
                <a:cs typeface="+mn-cs"/>
              </a:rPr>
              <a:t>How precise is the treatment effect?  </a:t>
            </a:r>
            <a:r>
              <a:rPr lang="en-US" sz="1200" b="1" i="0" kern="1200" dirty="0" smtClean="0">
                <a:solidFill>
                  <a:schemeClr val="tx1"/>
                </a:solidFill>
                <a:effectLst/>
                <a:latin typeface="+mn-lt"/>
                <a:ea typeface="+mn-ea"/>
                <a:cs typeface="+mn-cs"/>
              </a:rPr>
              <a:t>No, It is not very precise and has lots of variation</a:t>
            </a:r>
            <a:r>
              <a:rPr lang="en-US" sz="1200" b="0" i="0" kern="1200" dirty="0" smtClean="0">
                <a:solidFill>
                  <a:schemeClr val="tx1"/>
                </a:solidFill>
                <a:effectLst/>
                <a:latin typeface="+mn-lt"/>
                <a:ea typeface="+mn-ea"/>
                <a:cs typeface="+mn-cs"/>
              </a:rPr>
              <a:t> </a:t>
            </a:r>
          </a:p>
          <a:p>
            <a:pPr rtl="0" fontAlgn="base"/>
            <a:r>
              <a:rPr lang="en-US" sz="1200" b="0" i="0" kern="1200" dirty="0" smtClean="0">
                <a:solidFill>
                  <a:schemeClr val="tx1"/>
                </a:solidFill>
                <a:effectLst/>
                <a:latin typeface="+mn-lt"/>
                <a:ea typeface="+mn-ea"/>
                <a:cs typeface="+mn-cs"/>
              </a:rPr>
              <a:t>Looking at overall major vascular events: range from 0.77-0.99 </a:t>
            </a:r>
          </a:p>
          <a:p>
            <a:pPr rtl="0" fontAlgn="base"/>
            <a:r>
              <a:rPr lang="en-US" sz="1200" b="0" i="0" kern="1200" dirty="0" smtClean="0">
                <a:solidFill>
                  <a:schemeClr val="tx1"/>
                </a:solidFill>
                <a:effectLst/>
                <a:latin typeface="+mn-lt"/>
                <a:ea typeface="+mn-ea"/>
                <a:cs typeface="+mn-cs"/>
              </a:rPr>
              <a:t>Looking at stroke: range from 0.71-1.10</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176BCA-781D-A544-85A7-A700657E3549}" type="slidenum">
              <a:rPr lang="en-US" smtClean="0"/>
              <a:t>18</a:t>
            </a:fld>
            <a:endParaRPr lang="en-US"/>
          </a:p>
        </p:txBody>
      </p:sp>
    </p:spTree>
    <p:extLst>
      <p:ext uri="{BB962C8B-B14F-4D97-AF65-F5344CB8AC3E}">
        <p14:creationId xmlns:p14="http://schemas.microsoft.com/office/powerpoint/2010/main" val="914572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Prevent</a:t>
            </a:r>
            <a:r>
              <a:rPr lang="en-US" baseline="0" dirty="0" smtClean="0"/>
              <a:t> debility </a:t>
            </a:r>
          </a:p>
          <a:p>
            <a:r>
              <a:rPr lang="en-US" baseline="0" dirty="0" smtClean="0"/>
              <a:t>Combination of MI, coronary </a:t>
            </a:r>
            <a:r>
              <a:rPr lang="en-US" baseline="0" dirty="0" err="1" smtClean="0"/>
              <a:t>revasculation</a:t>
            </a:r>
            <a:r>
              <a:rPr lang="en-US" baseline="0" dirty="0" smtClean="0"/>
              <a:t> and stroke, there is significant risk reduction in all ages. But when you just focus on stroke outcome, there is a much smaller risk reduction, especially when there was too few stroke events that occurred to give it enough</a:t>
            </a:r>
            <a:endParaRPr lang="en-US" dirty="0"/>
          </a:p>
        </p:txBody>
      </p:sp>
      <p:sp>
        <p:nvSpPr>
          <p:cNvPr id="4" name="Slide Number Placeholder 3"/>
          <p:cNvSpPr>
            <a:spLocks noGrp="1"/>
          </p:cNvSpPr>
          <p:nvPr>
            <p:ph type="sldNum" sz="quarter" idx="10"/>
          </p:nvPr>
        </p:nvSpPr>
        <p:spPr/>
        <p:txBody>
          <a:bodyPr/>
          <a:lstStyle/>
          <a:p>
            <a:fld id="{0B176BCA-781D-A544-85A7-A700657E3549}" type="slidenum">
              <a:rPr lang="en-US" smtClean="0"/>
              <a:t>20</a:t>
            </a:fld>
            <a:endParaRPr lang="en-US"/>
          </a:p>
        </p:txBody>
      </p:sp>
    </p:spTree>
    <p:extLst>
      <p:ext uri="{BB962C8B-B14F-4D97-AF65-F5344CB8AC3E}">
        <p14:creationId xmlns:p14="http://schemas.microsoft.com/office/powerpoint/2010/main" val="1410303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65C7446-8DFA-1A46-A1FA-B588C9D95652}"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5C7446-8DFA-1A46-A1FA-B588C9D95652}"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5C7446-8DFA-1A46-A1FA-B588C9D95652}"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65C7446-8DFA-1A46-A1FA-B588C9D95652}" type="datetimeFigureOut">
              <a:rPr lang="en-US" smtClean="0"/>
              <a:t>9/4/2019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65C7446-8DFA-1A46-A1FA-B588C9D95652}" type="datetimeFigureOut">
              <a:rPr lang="en-US" smtClean="0"/>
              <a:t>9/4/2019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65C7446-8DFA-1A46-A1FA-B588C9D95652}" type="datetimeFigureOut">
              <a:rPr lang="en-US" smtClean="0"/>
              <a:t>9/4/2019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5C7446-8DFA-1A46-A1FA-B588C9D95652}" type="datetimeFigureOut">
              <a:rPr lang="en-US" smtClean="0"/>
              <a:t>9/4/2019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5C7446-8DFA-1A46-A1FA-B588C9D95652}" type="datetimeFigureOut">
              <a:rPr lang="en-US" smtClean="0"/>
              <a:t>9/4/2019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5C7446-8DFA-1A46-A1FA-B588C9D95652}" type="datetimeFigureOut">
              <a:rPr lang="en-US" smtClean="0"/>
              <a:t>9/4/2019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5C7446-8DFA-1A46-A1FA-B588C9D95652}"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5C7446-8DFA-1A46-A1FA-B588C9D95652}"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AF3E1-75B0-A64C-A85F-CB72EBAB5FF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5C7446-8DFA-1A46-A1FA-B588C9D95652}"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5C7446-8DFA-1A46-A1FA-B588C9D95652}"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AF3E1-75B0-A64C-A85F-CB72EBAB5FF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5C7446-8DFA-1A46-A1FA-B588C9D95652}"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5C7446-8DFA-1A46-A1FA-B588C9D95652}"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5C7446-8DFA-1A46-A1FA-B588C9D95652}" type="datetimeFigureOut">
              <a:rPr lang="en-US" smtClean="0"/>
              <a:t>9/4/2019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4AF3E1-75B0-A64C-A85F-CB72EBAB5FF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65C7446-8DFA-1A46-A1FA-B588C9D95652}" type="datetimeFigureOut">
              <a:rPr lang="en-US" smtClean="0"/>
              <a:t>9/4/2019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04AF3E1-75B0-A64C-A85F-CB72EBAB5FFB}" type="slidenum">
              <a:rPr lang="en-US" smtClean="0"/>
              <a:t>‹#›</a:t>
            </a:fld>
            <a:endParaRPr lang="en-US"/>
          </a:p>
        </p:txBody>
      </p:sp>
    </p:spTree>
    <p:extLst>
      <p:ext uri="{BB962C8B-B14F-4D97-AF65-F5344CB8AC3E}">
        <p14:creationId xmlns:p14="http://schemas.microsoft.com/office/powerpoint/2010/main" val="87342354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tatin 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518" y="3242422"/>
            <a:ext cx="6427694" cy="36155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507067" y="1339722"/>
            <a:ext cx="7766936" cy="1646302"/>
          </a:xfrm>
        </p:spPr>
        <p:txBody>
          <a:bodyPr/>
          <a:lstStyle/>
          <a:p>
            <a:r>
              <a:rPr lang="en-US" dirty="0" smtClean="0"/>
              <a:t>Journal Club </a:t>
            </a:r>
            <a:endParaRPr lang="en-US" dirty="0"/>
          </a:p>
        </p:txBody>
      </p:sp>
      <p:sp>
        <p:nvSpPr>
          <p:cNvPr id="3" name="Subtitle 2"/>
          <p:cNvSpPr>
            <a:spLocks noGrp="1"/>
          </p:cNvSpPr>
          <p:nvPr>
            <p:ph type="subTitle" idx="1"/>
          </p:nvPr>
        </p:nvSpPr>
        <p:spPr/>
        <p:txBody>
          <a:bodyPr/>
          <a:lstStyle/>
          <a:p>
            <a:r>
              <a:rPr lang="en-US" b="1" dirty="0" smtClean="0"/>
              <a:t>Vivian Chan, MD</a:t>
            </a:r>
          </a:p>
          <a:p>
            <a:r>
              <a:rPr lang="en-US" b="1" dirty="0" smtClean="0"/>
              <a:t>Geriatrics Fellow </a:t>
            </a:r>
            <a:endParaRPr lang="en-US" b="1" dirty="0"/>
          </a:p>
        </p:txBody>
      </p:sp>
    </p:spTree>
    <p:extLst>
      <p:ext uri="{BB962C8B-B14F-4D97-AF65-F5344CB8AC3E}">
        <p14:creationId xmlns:p14="http://schemas.microsoft.com/office/powerpoint/2010/main" val="11840716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677334" y="1600201"/>
            <a:ext cx="8596668" cy="4441162"/>
          </a:xfrm>
        </p:spPr>
        <p:txBody>
          <a:bodyPr>
            <a:normAutofit/>
          </a:bodyPr>
          <a:lstStyle/>
          <a:p>
            <a:r>
              <a:rPr lang="en-US" sz="2400" dirty="0" smtClean="0"/>
              <a:t>To discuss statin use in the elderly</a:t>
            </a:r>
          </a:p>
          <a:p>
            <a:r>
              <a:rPr lang="en-US" sz="2400" dirty="0" smtClean="0"/>
              <a:t>To analysis this article </a:t>
            </a:r>
          </a:p>
          <a:p>
            <a:r>
              <a:rPr lang="en-US" sz="2400" dirty="0" smtClean="0"/>
              <a:t>To apply outcomes from article to our patient </a:t>
            </a:r>
            <a:endParaRPr lang="en-US" sz="2400" dirty="0"/>
          </a:p>
        </p:txBody>
      </p:sp>
    </p:spTree>
    <p:extLst>
      <p:ext uri="{BB962C8B-B14F-4D97-AF65-F5344CB8AC3E}">
        <p14:creationId xmlns:p14="http://schemas.microsoft.com/office/powerpoint/2010/main" val="1235936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1289538"/>
          </a:xfrm>
        </p:spPr>
        <p:txBody>
          <a:bodyPr/>
          <a:lstStyle/>
          <a:p>
            <a:r>
              <a:rPr lang="en-US" dirty="0" smtClean="0"/>
              <a:t>Case</a:t>
            </a:r>
            <a:r>
              <a:rPr lang="en-US" dirty="0"/>
              <a:t>: 78 y/o </a:t>
            </a:r>
            <a:r>
              <a:rPr lang="en-US" dirty="0" smtClean="0"/>
              <a:t>Chinese female</a:t>
            </a:r>
            <a:r>
              <a:rPr lang="en-US" dirty="0"/>
              <a:t/>
            </a:r>
            <a:br>
              <a:rPr lang="en-US" dirty="0"/>
            </a:br>
            <a:endParaRPr lang="en-US" dirty="0"/>
          </a:p>
        </p:txBody>
      </p:sp>
      <p:sp>
        <p:nvSpPr>
          <p:cNvPr id="7" name="Content Placeholder 6"/>
          <p:cNvSpPr>
            <a:spLocks noGrp="1"/>
          </p:cNvSpPr>
          <p:nvPr>
            <p:ph sz="half" idx="1"/>
          </p:nvPr>
        </p:nvSpPr>
        <p:spPr>
          <a:xfrm>
            <a:off x="677334" y="1487157"/>
            <a:ext cx="4184035" cy="2589543"/>
          </a:xfrm>
        </p:spPr>
        <p:txBody>
          <a:bodyPr>
            <a:normAutofit fontScale="92500" lnSpcReduction="20000"/>
          </a:bodyPr>
          <a:lstStyle/>
          <a:p>
            <a:pPr marL="0" indent="0">
              <a:buNone/>
            </a:pPr>
            <a:r>
              <a:rPr lang="en-US" b="1" u="sng" dirty="0" smtClean="0"/>
              <a:t>PMH: </a:t>
            </a:r>
          </a:p>
          <a:p>
            <a:r>
              <a:rPr lang="en-US" dirty="0" smtClean="0"/>
              <a:t>Type 2 Diabetes</a:t>
            </a:r>
          </a:p>
          <a:p>
            <a:r>
              <a:rPr lang="en-US" dirty="0" smtClean="0"/>
              <a:t>HTN</a:t>
            </a:r>
          </a:p>
          <a:p>
            <a:r>
              <a:rPr lang="en-US" dirty="0" smtClean="0"/>
              <a:t>HLD</a:t>
            </a:r>
          </a:p>
          <a:p>
            <a:r>
              <a:rPr lang="en-US" dirty="0"/>
              <a:t>P</a:t>
            </a:r>
            <a:r>
              <a:rPr lang="en-US" dirty="0" smtClean="0"/>
              <a:t>aroxysmal atrial fibrillation</a:t>
            </a:r>
          </a:p>
          <a:p>
            <a:r>
              <a:rPr lang="en-US" dirty="0" smtClean="0"/>
              <a:t>Osteoarthritis</a:t>
            </a:r>
          </a:p>
          <a:p>
            <a:r>
              <a:rPr lang="en-US" dirty="0" smtClean="0"/>
              <a:t>history of TIA without residual weakness 10 years ago</a:t>
            </a:r>
            <a:endParaRPr lang="en-US" dirty="0"/>
          </a:p>
        </p:txBody>
      </p:sp>
      <p:sp>
        <p:nvSpPr>
          <p:cNvPr id="2" name="Content Placeholder 1"/>
          <p:cNvSpPr>
            <a:spLocks noGrp="1"/>
          </p:cNvSpPr>
          <p:nvPr>
            <p:ph sz="half" idx="2"/>
          </p:nvPr>
        </p:nvSpPr>
        <p:spPr>
          <a:xfrm>
            <a:off x="677335" y="4211454"/>
            <a:ext cx="4184034" cy="2571749"/>
          </a:xfrm>
        </p:spPr>
        <p:txBody>
          <a:bodyPr>
            <a:normAutofit fontScale="92500" lnSpcReduction="20000"/>
          </a:bodyPr>
          <a:lstStyle/>
          <a:p>
            <a:pPr marL="0" indent="0">
              <a:buNone/>
            </a:pPr>
            <a:r>
              <a:rPr lang="en-US" b="1" u="sng" dirty="0" smtClean="0"/>
              <a:t>Social history</a:t>
            </a:r>
          </a:p>
          <a:p>
            <a:r>
              <a:rPr lang="en-US" dirty="0" smtClean="0"/>
              <a:t>Husband passed away 3 months ago, lives alone </a:t>
            </a:r>
          </a:p>
          <a:p>
            <a:r>
              <a:rPr lang="en-US" dirty="0" smtClean="0"/>
              <a:t>Children lives out of state</a:t>
            </a:r>
          </a:p>
          <a:p>
            <a:r>
              <a:rPr lang="en-US" dirty="0" smtClean="0"/>
              <a:t>Independent of all ADL and </a:t>
            </a:r>
            <a:r>
              <a:rPr lang="en-US" dirty="0" err="1" smtClean="0"/>
              <a:t>iADLs</a:t>
            </a:r>
            <a:r>
              <a:rPr lang="en-US" dirty="0" smtClean="0"/>
              <a:t> </a:t>
            </a:r>
          </a:p>
          <a:p>
            <a:r>
              <a:rPr lang="en-US" dirty="0" smtClean="0"/>
              <a:t>Uses a cane to walk </a:t>
            </a:r>
          </a:p>
        </p:txBody>
      </p:sp>
      <p:sp>
        <p:nvSpPr>
          <p:cNvPr id="5" name="Content Placeholder 2"/>
          <p:cNvSpPr txBox="1">
            <a:spLocks/>
          </p:cNvSpPr>
          <p:nvPr/>
        </p:nvSpPr>
        <p:spPr>
          <a:xfrm>
            <a:off x="6525684" y="1487157"/>
            <a:ext cx="4184035" cy="5161292"/>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b="1" u="sng" dirty="0" smtClean="0"/>
              <a:t>Medications</a:t>
            </a:r>
          </a:p>
          <a:p>
            <a:r>
              <a:rPr lang="en-US" dirty="0" smtClean="0"/>
              <a:t>Tylenol PRN </a:t>
            </a:r>
          </a:p>
          <a:p>
            <a:r>
              <a:rPr lang="en-US" dirty="0" smtClean="0"/>
              <a:t>Amiodarone </a:t>
            </a:r>
          </a:p>
          <a:p>
            <a:r>
              <a:rPr lang="en-US" dirty="0" smtClean="0"/>
              <a:t>Amlodipine</a:t>
            </a:r>
          </a:p>
          <a:p>
            <a:r>
              <a:rPr lang="en-US" dirty="0" smtClean="0"/>
              <a:t>Atorvastatin</a:t>
            </a:r>
          </a:p>
          <a:p>
            <a:r>
              <a:rPr lang="en-US" dirty="0" smtClean="0"/>
              <a:t>Colace</a:t>
            </a:r>
          </a:p>
          <a:p>
            <a:r>
              <a:rPr lang="en-US" dirty="0" smtClean="0"/>
              <a:t>Vitamin B12 </a:t>
            </a:r>
          </a:p>
          <a:p>
            <a:r>
              <a:rPr lang="en-US" dirty="0" smtClean="0"/>
              <a:t>Vitamin D supplement</a:t>
            </a:r>
          </a:p>
          <a:p>
            <a:r>
              <a:rPr lang="en-US" dirty="0" smtClean="0"/>
              <a:t>Losartan</a:t>
            </a:r>
          </a:p>
          <a:p>
            <a:r>
              <a:rPr lang="en-US" dirty="0" smtClean="0"/>
              <a:t>Metformin</a:t>
            </a:r>
          </a:p>
          <a:p>
            <a:r>
              <a:rPr lang="en-US" dirty="0" smtClean="0"/>
              <a:t>Metoprolol </a:t>
            </a:r>
          </a:p>
          <a:p>
            <a:r>
              <a:rPr lang="en-US" dirty="0" err="1" smtClean="0"/>
              <a:t>Miralax</a:t>
            </a:r>
            <a:endParaRPr lang="en-US" dirty="0" smtClean="0"/>
          </a:p>
          <a:p>
            <a:r>
              <a:rPr lang="en-US" dirty="0" err="1" smtClean="0"/>
              <a:t>Xarelto</a:t>
            </a:r>
            <a:endParaRPr lang="en-US" dirty="0" smtClean="0"/>
          </a:p>
          <a:p>
            <a:endParaRPr lang="en-US" dirty="0"/>
          </a:p>
        </p:txBody>
      </p:sp>
      <p:pic>
        <p:nvPicPr>
          <p:cNvPr id="1026" name="Picture 2" descr="Elderly Chinese Wo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3036" y="0"/>
            <a:ext cx="1738964" cy="2608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45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build="allAtOnce"/>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9733"/>
          </a:xfrm>
        </p:spPr>
        <p:txBody>
          <a:bodyPr/>
          <a:lstStyle/>
          <a:p>
            <a:r>
              <a:rPr lang="en-US" smtClean="0"/>
              <a:t>PICO</a:t>
            </a:r>
            <a:endParaRPr lang="en-US"/>
          </a:p>
        </p:txBody>
      </p:sp>
      <p:sp>
        <p:nvSpPr>
          <p:cNvPr id="3" name="Content Placeholder 2"/>
          <p:cNvSpPr>
            <a:spLocks noGrp="1"/>
          </p:cNvSpPr>
          <p:nvPr>
            <p:ph idx="1"/>
          </p:nvPr>
        </p:nvSpPr>
        <p:spPr>
          <a:xfrm>
            <a:off x="677334" y="1439333"/>
            <a:ext cx="8596668" cy="4602029"/>
          </a:xfrm>
        </p:spPr>
        <p:txBody>
          <a:bodyPr>
            <a:normAutofit/>
          </a:bodyPr>
          <a:lstStyle/>
          <a:p>
            <a:pPr>
              <a:lnSpc>
                <a:spcPct val="150000"/>
              </a:lnSpc>
            </a:pPr>
            <a:r>
              <a:rPr lang="en-US" sz="2200" b="1" dirty="0" smtClean="0"/>
              <a:t>P: </a:t>
            </a:r>
            <a:r>
              <a:rPr lang="en-US" sz="2200" dirty="0" smtClean="0"/>
              <a:t>Older adults age 78 with Diabetes type 2 and history of TIA</a:t>
            </a:r>
          </a:p>
          <a:p>
            <a:pPr>
              <a:lnSpc>
                <a:spcPct val="150000"/>
              </a:lnSpc>
            </a:pPr>
            <a:r>
              <a:rPr lang="en-US" sz="2200" b="1" dirty="0" smtClean="0"/>
              <a:t>I: </a:t>
            </a:r>
            <a:r>
              <a:rPr lang="en-US" sz="2200" dirty="0" smtClean="0"/>
              <a:t>Statin therapy </a:t>
            </a:r>
          </a:p>
          <a:p>
            <a:pPr>
              <a:lnSpc>
                <a:spcPct val="150000"/>
              </a:lnSpc>
            </a:pPr>
            <a:r>
              <a:rPr lang="en-US" sz="2200" b="1" dirty="0" smtClean="0"/>
              <a:t>C: </a:t>
            </a:r>
            <a:r>
              <a:rPr lang="en-US" sz="2200" dirty="0"/>
              <a:t>N</a:t>
            </a:r>
            <a:r>
              <a:rPr lang="en-US" sz="2200" dirty="0" smtClean="0"/>
              <a:t>o medication </a:t>
            </a:r>
          </a:p>
          <a:p>
            <a:pPr>
              <a:lnSpc>
                <a:spcPct val="150000"/>
              </a:lnSpc>
            </a:pPr>
            <a:r>
              <a:rPr lang="en-US" sz="2200" b="1" dirty="0" smtClean="0"/>
              <a:t>O: </a:t>
            </a:r>
            <a:r>
              <a:rPr lang="en-US" sz="2200" dirty="0" smtClean="0"/>
              <a:t>Preventing stroke</a:t>
            </a:r>
            <a:endParaRPr lang="en-US" sz="2200" dirty="0"/>
          </a:p>
        </p:txBody>
      </p:sp>
    </p:spTree>
    <p:extLst>
      <p:ext uri="{BB962C8B-B14F-4D97-AF65-F5344CB8AC3E}">
        <p14:creationId xmlns:p14="http://schemas.microsoft.com/office/powerpoint/2010/main" val="20758352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 xmlns:a16="http://schemas.microsoft.com/office/drawing/2014/main" id="{9F4444CE-BC8D-4D61-B303-4C05614E62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 xmlns:a16="http://schemas.microsoft.com/office/drawing/2014/main" id="{62423CA5-E2E1-4789-B759-9906C1C940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7" name="Isosceles Triangle 76">
            <a:extLst>
              <a:ext uri="{FF2B5EF4-FFF2-40B4-BE49-F238E27FC236}">
                <a16:creationId xmlns="" xmlns:a16="http://schemas.microsoft.com/office/drawing/2014/main" id="{73772B81-181F-48B7-8826-4D9686D15D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p:cNvSpPr>
            <a:spLocks noGrp="1"/>
          </p:cNvSpPr>
          <p:nvPr>
            <p:ph type="title"/>
          </p:nvPr>
        </p:nvSpPr>
        <p:spPr>
          <a:xfrm>
            <a:off x="5993296" y="259737"/>
            <a:ext cx="4203045" cy="1375608"/>
          </a:xfrm>
        </p:spPr>
        <p:txBody>
          <a:bodyPr anchor="ctr">
            <a:normAutofit/>
          </a:bodyPr>
          <a:lstStyle/>
          <a:p>
            <a:r>
              <a:rPr lang="en-US" dirty="0">
                <a:solidFill>
                  <a:srgbClr val="92D050"/>
                </a:solidFill>
              </a:rPr>
              <a:t>Statin therapy </a:t>
            </a:r>
          </a:p>
        </p:txBody>
      </p:sp>
      <p:sp>
        <p:nvSpPr>
          <p:cNvPr id="3" name="Content Placeholder 2"/>
          <p:cNvSpPr>
            <a:spLocks noGrp="1"/>
          </p:cNvSpPr>
          <p:nvPr>
            <p:ph idx="1"/>
          </p:nvPr>
        </p:nvSpPr>
        <p:spPr>
          <a:xfrm>
            <a:off x="6037069" y="3374575"/>
            <a:ext cx="5637272" cy="1603825"/>
          </a:xfrm>
        </p:spPr>
        <p:txBody>
          <a:bodyPr>
            <a:noAutofit/>
          </a:bodyPr>
          <a:lstStyle/>
          <a:p>
            <a:pPr>
              <a:lnSpc>
                <a:spcPct val="90000"/>
              </a:lnSpc>
            </a:pPr>
            <a:r>
              <a:rPr lang="en-US" sz="2000" dirty="0">
                <a:solidFill>
                  <a:schemeClr val="tx1"/>
                </a:solidFill>
              </a:rPr>
              <a:t>Many research included subjects up to 75 years but does not specifically focus on patients &gt; age 75. There remains uncertainty about statin efficacy and safety among older people. </a:t>
            </a:r>
            <a:endParaRPr lang="en-US" sz="2000" dirty="0" smtClean="0">
              <a:solidFill>
                <a:schemeClr val="tx1"/>
              </a:solidFill>
            </a:endParaRPr>
          </a:p>
        </p:txBody>
      </p:sp>
      <p:pic>
        <p:nvPicPr>
          <p:cNvPr id="1028" name="Picture 4" descr="mage result for statin benefit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8980" y="535331"/>
            <a:ext cx="4368717" cy="5311510"/>
          </a:xfrm>
          <a:prstGeom prst="rect">
            <a:avLst/>
          </a:prstGeom>
          <a:noFill/>
          <a:extLst>
            <a:ext uri="{909E8E84-426E-40DD-AFC4-6F175D3DCCD1}">
              <a14:hiddenFill xmlns:a14="http://schemas.microsoft.com/office/drawing/2010/main">
                <a:solidFill>
                  <a:srgbClr val="FFFFFF"/>
                </a:solidFill>
              </a14:hiddenFill>
            </a:ext>
          </a:extLst>
        </p:spPr>
      </p:pic>
      <p:sp>
        <p:nvSpPr>
          <p:cNvPr id="79" name="Isosceles Triangle 78">
            <a:extLst>
              <a:ext uri="{FF2B5EF4-FFF2-40B4-BE49-F238E27FC236}">
                <a16:creationId xmlns="" xmlns:a16="http://schemas.microsoft.com/office/drawing/2014/main" id="{B2205F6E-03C6-4E92-877C-E2482F6599A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5705" y="1527457"/>
            <a:ext cx="2584886" cy="1448813"/>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3705" y="1527457"/>
            <a:ext cx="1962335" cy="1401107"/>
          </a:xfrm>
          <a:prstGeom prst="rect">
            <a:avLst/>
          </a:prstGeom>
        </p:spPr>
      </p:pic>
      <p:pic>
        <p:nvPicPr>
          <p:cNvPr id="1026" name="Picture 2" descr="mage result for risk and benefi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799" y="4907879"/>
            <a:ext cx="3349679" cy="2209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99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additive="base">
                                        <p:cTn id="19" dur="500" fill="hold"/>
                                        <p:tgtEl>
                                          <p:spTgt spid="1028"/>
                                        </p:tgtEl>
                                        <p:attrNameLst>
                                          <p:attrName>ppt_x</p:attrName>
                                        </p:attrNameLst>
                                      </p:cBhvr>
                                      <p:tavLst>
                                        <p:tav tm="0">
                                          <p:val>
                                            <p:strVal val="0-#ppt_w/2"/>
                                          </p:val>
                                        </p:tav>
                                        <p:tav tm="100000">
                                          <p:val>
                                            <p:strVal val="#ppt_x"/>
                                          </p:val>
                                        </p:tav>
                                      </p:tavLst>
                                    </p:anim>
                                    <p:anim calcmode="lin" valueType="num">
                                      <p:cBhvr additive="base">
                                        <p:cTn id="20" dur="500" fill="hold"/>
                                        <p:tgtEl>
                                          <p:spTgt spid="102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ACC/AHA guideline 2018: Secondary prevention</a:t>
            </a:r>
            <a:endParaRPr lang="en-US" dirty="0"/>
          </a:p>
        </p:txBody>
      </p:sp>
      <p:pic>
        <p:nvPicPr>
          <p:cNvPr id="11" name="Picture 10"/>
          <p:cNvPicPr>
            <a:picLocks noChangeAspect="1"/>
          </p:cNvPicPr>
          <p:nvPr/>
        </p:nvPicPr>
        <p:blipFill>
          <a:blip r:embed="rId3"/>
          <a:stretch>
            <a:fillRect/>
          </a:stretch>
        </p:blipFill>
        <p:spPr>
          <a:xfrm>
            <a:off x="3645243" y="1270000"/>
            <a:ext cx="5210892" cy="5363503"/>
          </a:xfrm>
          <a:prstGeom prst="rect">
            <a:avLst/>
          </a:prstGeom>
        </p:spPr>
      </p:pic>
      <p:sp>
        <p:nvSpPr>
          <p:cNvPr id="3" name="Rounded Rectangle 2"/>
          <p:cNvSpPr/>
          <p:nvPr/>
        </p:nvSpPr>
        <p:spPr>
          <a:xfrm>
            <a:off x="6042453" y="3336324"/>
            <a:ext cx="2533135" cy="342282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572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ACC/AHA Guidelines 2018: Diabetes</a:t>
            </a:r>
            <a:endParaRPr lang="en-US"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797" r="-1"/>
          <a:stretch/>
        </p:blipFill>
        <p:spPr>
          <a:xfrm>
            <a:off x="884795" y="1930400"/>
            <a:ext cx="7173692" cy="93002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795" y="3052148"/>
            <a:ext cx="7173692" cy="93734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562" y="4181223"/>
            <a:ext cx="7161925" cy="1223874"/>
          </a:xfrm>
          <a:prstGeom prst="rect">
            <a:avLst/>
          </a:prstGeom>
        </p:spPr>
      </p:pic>
    </p:spTree>
    <p:extLst>
      <p:ext uri="{BB962C8B-B14F-4D97-AF65-F5344CB8AC3E}">
        <p14:creationId xmlns:p14="http://schemas.microsoft.com/office/powerpoint/2010/main" val="167601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2019 ACC/AHA Guideline on the Primary Prevention of Cardiovascular Disease</a:t>
            </a:r>
            <a:br>
              <a:rPr lang="en-US" b="1" dirty="0"/>
            </a:br>
            <a:endParaRPr lang="en-US" dirty="0"/>
          </a:p>
        </p:txBody>
      </p:sp>
      <p:sp>
        <p:nvSpPr>
          <p:cNvPr id="3" name="Content Placeholder 2"/>
          <p:cNvSpPr>
            <a:spLocks noGrp="1"/>
          </p:cNvSpPr>
          <p:nvPr>
            <p:ph idx="1"/>
          </p:nvPr>
        </p:nvSpPr>
        <p:spPr>
          <a:xfrm>
            <a:off x="677334" y="2160589"/>
            <a:ext cx="8596668" cy="1497011"/>
          </a:xfrm>
        </p:spPr>
        <p:txBody>
          <a:bodyPr>
            <a:normAutofit/>
          </a:bodyPr>
          <a:lstStyle/>
          <a:p>
            <a:r>
              <a:rPr lang="en-US" sz="2200" dirty="0"/>
              <a:t>For patients aged &gt;75 years, assessment of risk status and a clinician-patient risk discussion are needed to decide whether to continue or initiate statin treatment. </a:t>
            </a:r>
          </a:p>
        </p:txBody>
      </p:sp>
    </p:spTree>
    <p:extLst>
      <p:ext uri="{BB962C8B-B14F-4D97-AF65-F5344CB8AC3E}">
        <p14:creationId xmlns:p14="http://schemas.microsoft.com/office/powerpoint/2010/main" val="462573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 xmlns:a16="http://schemas.microsoft.com/office/drawing/2014/main" id="{FA687BDB-8E55-4183-9B09-D54AEE0D6938}"/>
              </a:ext>
            </a:extLst>
          </p:cNvPr>
          <p:cNvSpPr>
            <a:spLocks noGrp="1"/>
          </p:cNvSpPr>
          <p:nvPr>
            <p:ph idx="1"/>
          </p:nvPr>
        </p:nvSpPr>
        <p:spPr>
          <a:xfrm>
            <a:off x="906467" y="2624667"/>
            <a:ext cx="8610065" cy="3657599"/>
          </a:xfrm>
        </p:spPr>
        <p:txBody>
          <a:bodyPr>
            <a:normAutofit/>
          </a:bodyPr>
          <a:lstStyle/>
          <a:p>
            <a:r>
              <a:rPr lang="en-US" dirty="0" smtClean="0"/>
              <a:t>Published in Lancet on February 2019</a:t>
            </a:r>
          </a:p>
          <a:p>
            <a:r>
              <a:rPr lang="en-US" dirty="0"/>
              <a:t>C</a:t>
            </a:r>
            <a:r>
              <a:rPr lang="en-US" dirty="0" smtClean="0"/>
              <a:t>onducted </a:t>
            </a:r>
            <a:r>
              <a:rPr lang="en-US" dirty="0"/>
              <a:t>by the Cholesterol Treatment </a:t>
            </a:r>
            <a:r>
              <a:rPr lang="en-US" dirty="0" err="1"/>
              <a:t>Trialists</a:t>
            </a:r>
            <a:r>
              <a:rPr lang="en-US" dirty="0"/>
              <a:t>’ </a:t>
            </a:r>
            <a:r>
              <a:rPr lang="en-US" dirty="0" smtClean="0"/>
              <a:t>Collaboration</a:t>
            </a:r>
          </a:p>
          <a:p>
            <a:pPr lvl="1"/>
            <a:r>
              <a:rPr lang="en-US" dirty="0" smtClean="0"/>
              <a:t>a </a:t>
            </a:r>
            <a:r>
              <a:rPr lang="en-US" dirty="0"/>
              <a:t>group that includes the principle authors of nearly all of the major statin trials, which allowed the study group access to individual data in each </a:t>
            </a:r>
            <a:r>
              <a:rPr lang="en-US" dirty="0" smtClean="0"/>
              <a:t>study</a:t>
            </a:r>
          </a:p>
        </p:txBody>
      </p:sp>
      <p:pic>
        <p:nvPicPr>
          <p:cNvPr id="9"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867" y="814652"/>
            <a:ext cx="7238465" cy="1628652"/>
          </a:xfrm>
          <a:prstGeom prst="rect">
            <a:avLst/>
          </a:prstGeom>
        </p:spPr>
      </p:pic>
    </p:spTree>
    <p:extLst>
      <p:ext uri="{BB962C8B-B14F-4D97-AF65-F5344CB8AC3E}">
        <p14:creationId xmlns:p14="http://schemas.microsoft.com/office/powerpoint/2010/main" val="93085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9733"/>
          </a:xfrm>
        </p:spPr>
        <p:txBody>
          <a:bodyPr/>
          <a:lstStyle/>
          <a:p>
            <a:r>
              <a:rPr lang="en-US" smtClean="0"/>
              <a:t>Methods</a:t>
            </a:r>
            <a:endParaRPr lang="en-US" dirty="0"/>
          </a:p>
        </p:txBody>
      </p:sp>
      <p:sp>
        <p:nvSpPr>
          <p:cNvPr id="3" name="Content Placeholder 2"/>
          <p:cNvSpPr>
            <a:spLocks noGrp="1"/>
          </p:cNvSpPr>
          <p:nvPr>
            <p:ph idx="1"/>
          </p:nvPr>
        </p:nvSpPr>
        <p:spPr>
          <a:xfrm>
            <a:off x="677334" y="1439333"/>
            <a:ext cx="8784300" cy="1977635"/>
          </a:xfrm>
        </p:spPr>
        <p:txBody>
          <a:bodyPr>
            <a:noAutofit/>
          </a:bodyPr>
          <a:lstStyle/>
          <a:p>
            <a:r>
              <a:rPr lang="en-US" sz="2100" dirty="0"/>
              <a:t>A</a:t>
            </a:r>
            <a:r>
              <a:rPr lang="en-US" sz="2100" dirty="0" smtClean="0"/>
              <a:t>nalyzed </a:t>
            </a:r>
            <a:r>
              <a:rPr lang="en-US" sz="2100" dirty="0"/>
              <a:t>individual-participant data from 28 large randomized statin </a:t>
            </a:r>
            <a:r>
              <a:rPr lang="en-US" sz="2100" dirty="0" smtClean="0"/>
              <a:t>trials</a:t>
            </a:r>
          </a:p>
          <a:p>
            <a:pPr lvl="1"/>
            <a:r>
              <a:rPr lang="en-US" sz="2100" dirty="0" smtClean="0"/>
              <a:t>14,500 </a:t>
            </a:r>
            <a:r>
              <a:rPr lang="en-US" sz="2100" dirty="0"/>
              <a:t>of about 187,000 total </a:t>
            </a:r>
            <a:r>
              <a:rPr lang="en-US" sz="2100" dirty="0" smtClean="0"/>
              <a:t>participants</a:t>
            </a:r>
            <a:r>
              <a:rPr lang="en-US" sz="2100" dirty="0"/>
              <a:t> </a:t>
            </a:r>
            <a:r>
              <a:rPr lang="en-US" sz="2100" dirty="0" smtClean="0"/>
              <a:t>were &gt; age 75</a:t>
            </a:r>
          </a:p>
          <a:p>
            <a:pPr>
              <a:lnSpc>
                <a:spcPct val="150000"/>
              </a:lnSpc>
            </a:pPr>
            <a:r>
              <a:rPr lang="en-US" sz="2100" dirty="0" smtClean="0"/>
              <a:t>Median </a:t>
            </a:r>
            <a:r>
              <a:rPr lang="en-US" sz="2100" dirty="0"/>
              <a:t>treatment duration was 5 </a:t>
            </a:r>
            <a:r>
              <a:rPr lang="en-US" sz="2100" dirty="0" smtClean="0"/>
              <a:t>years</a:t>
            </a:r>
          </a:p>
          <a:p>
            <a:pPr>
              <a:lnSpc>
                <a:spcPct val="150000"/>
              </a:lnSpc>
            </a:pPr>
            <a:r>
              <a:rPr lang="en-US" sz="2100" dirty="0"/>
              <a:t>A</a:t>
            </a:r>
            <a:r>
              <a:rPr lang="en-US" sz="2100" dirty="0" smtClean="0"/>
              <a:t>im </a:t>
            </a:r>
            <a:r>
              <a:rPr lang="en-US" sz="2100" dirty="0"/>
              <a:t>is to compare the effects of statin therapy at different ages and explore the effects of statin therapy among older individuals.</a:t>
            </a:r>
            <a:endParaRPr lang="en-US" sz="2100" dirty="0" smtClean="0"/>
          </a:p>
        </p:txBody>
      </p:sp>
    </p:spTree>
    <p:extLst>
      <p:ext uri="{BB962C8B-B14F-4D97-AF65-F5344CB8AC3E}">
        <p14:creationId xmlns:p14="http://schemas.microsoft.com/office/powerpoint/2010/main" val="55115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US" dirty="0"/>
          </a:p>
        </p:txBody>
      </p:sp>
      <p:sp>
        <p:nvSpPr>
          <p:cNvPr id="3" name="Content Placeholder 2"/>
          <p:cNvSpPr>
            <a:spLocks noGrp="1"/>
          </p:cNvSpPr>
          <p:nvPr>
            <p:ph idx="1"/>
          </p:nvPr>
        </p:nvSpPr>
        <p:spPr>
          <a:xfrm>
            <a:off x="677334" y="1524001"/>
            <a:ext cx="8596668" cy="4517362"/>
          </a:xfrm>
        </p:spPr>
        <p:txBody>
          <a:bodyPr/>
          <a:lstStyle/>
          <a:p>
            <a:r>
              <a:rPr lang="en-US" sz="2100" dirty="0" smtClean="0"/>
              <a:t>The </a:t>
            </a:r>
            <a:r>
              <a:rPr lang="en-US" sz="2100" dirty="0"/>
              <a:t>estimated effects </a:t>
            </a:r>
            <a:r>
              <a:rPr lang="en-US" sz="2100" dirty="0" smtClean="0"/>
              <a:t>on: </a:t>
            </a:r>
          </a:p>
          <a:p>
            <a:pPr lvl="1"/>
            <a:r>
              <a:rPr lang="en-US" sz="1800" dirty="0" smtClean="0"/>
              <a:t>major </a:t>
            </a:r>
            <a:r>
              <a:rPr lang="en-US" sz="1800" dirty="0"/>
              <a:t>cardiovascular events (CVEs) (major coronary events, strokes, and coronary </a:t>
            </a:r>
            <a:r>
              <a:rPr lang="en-US" sz="1800" dirty="0" smtClean="0"/>
              <a:t>revascularizations)</a:t>
            </a:r>
          </a:p>
          <a:p>
            <a:endParaRPr lang="en-US" sz="2100" dirty="0" smtClean="0"/>
          </a:p>
          <a:p>
            <a:r>
              <a:rPr lang="en-US" sz="2100" dirty="0" smtClean="0"/>
              <a:t>Reported as </a:t>
            </a:r>
            <a:r>
              <a:rPr lang="en-US" sz="2100" dirty="0"/>
              <a:t>the rate ratio per 1.0 </a:t>
            </a:r>
            <a:r>
              <a:rPr lang="en-US" sz="2100" dirty="0" err="1"/>
              <a:t>mmol</a:t>
            </a:r>
            <a:r>
              <a:rPr lang="en-US" sz="2100" dirty="0"/>
              <a:t>/L reduction (about 40 mg/dl) in low-density lipoprotein cholesterol (LDL-C)</a:t>
            </a:r>
          </a:p>
          <a:p>
            <a:endParaRPr lang="en-US" dirty="0"/>
          </a:p>
        </p:txBody>
      </p:sp>
    </p:spTree>
    <p:extLst>
      <p:ext uri="{BB962C8B-B14F-4D97-AF65-F5344CB8AC3E}">
        <p14:creationId xmlns:p14="http://schemas.microsoft.com/office/powerpoint/2010/main" val="1391491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 </a:t>
            </a:r>
            <a:endParaRPr lang="en-US" dirty="0"/>
          </a:p>
        </p:txBody>
      </p:sp>
      <p:sp>
        <p:nvSpPr>
          <p:cNvPr id="3" name="Content Placeholder 2"/>
          <p:cNvSpPr>
            <a:spLocks noGrp="1"/>
          </p:cNvSpPr>
          <p:nvPr>
            <p:ph idx="1"/>
          </p:nvPr>
        </p:nvSpPr>
        <p:spPr>
          <a:xfrm>
            <a:off x="677334" y="1438835"/>
            <a:ext cx="8596668" cy="4602527"/>
          </a:xfrm>
        </p:spPr>
        <p:txBody>
          <a:bodyPr/>
          <a:lstStyle/>
          <a:p>
            <a:r>
              <a:rPr lang="en-US" dirty="0"/>
              <a:t>They used </a:t>
            </a:r>
            <a:r>
              <a:rPr lang="en-US" b="1" dirty="0"/>
              <a:t>log-rank</a:t>
            </a:r>
            <a:r>
              <a:rPr lang="en-US" dirty="0"/>
              <a:t> statistics</a:t>
            </a:r>
          </a:p>
          <a:p>
            <a:pPr lvl="1"/>
            <a:r>
              <a:rPr lang="en-US" dirty="0" smtClean="0"/>
              <a:t>To </a:t>
            </a:r>
            <a:r>
              <a:rPr lang="en-US" dirty="0"/>
              <a:t>establish the efficacy of a new treatment in comparison with a control treatment when the measurement is the time to event (such as the time from initial treatment to a heart attack</a:t>
            </a:r>
            <a:r>
              <a:rPr lang="en-US" dirty="0" smtClean="0"/>
              <a:t>)</a:t>
            </a:r>
          </a:p>
          <a:p>
            <a:r>
              <a:rPr lang="en-US" dirty="0" smtClean="0"/>
              <a:t>Rate ratio (risk ratio): </a:t>
            </a:r>
          </a:p>
          <a:p>
            <a:pPr lvl="1"/>
            <a:r>
              <a:rPr lang="en-US" dirty="0" smtClean="0"/>
              <a:t>If </a:t>
            </a:r>
            <a:r>
              <a:rPr lang="en-US" dirty="0"/>
              <a:t>the </a:t>
            </a:r>
            <a:r>
              <a:rPr lang="en-US" dirty="0" smtClean="0"/>
              <a:t>rate </a:t>
            </a:r>
            <a:r>
              <a:rPr lang="en-US" dirty="0"/>
              <a:t>ratio is </a:t>
            </a:r>
            <a:r>
              <a:rPr lang="en-US" dirty="0" smtClean="0"/>
              <a:t>1,it </a:t>
            </a:r>
            <a:r>
              <a:rPr lang="en-US" dirty="0"/>
              <a:t>suggests no difference </a:t>
            </a:r>
            <a:endParaRPr lang="en-US" dirty="0" smtClean="0"/>
          </a:p>
          <a:p>
            <a:pPr lvl="1"/>
            <a:r>
              <a:rPr lang="en-US" dirty="0" smtClean="0"/>
              <a:t>A rate </a:t>
            </a:r>
            <a:r>
              <a:rPr lang="en-US" dirty="0"/>
              <a:t>ratio &gt; 1 suggests an increased </a:t>
            </a:r>
            <a:r>
              <a:rPr lang="en-US" dirty="0" smtClean="0"/>
              <a:t>rate </a:t>
            </a:r>
            <a:r>
              <a:rPr lang="en-US" dirty="0"/>
              <a:t>of that outcome in the exposed group.</a:t>
            </a:r>
          </a:p>
          <a:p>
            <a:pPr lvl="1"/>
            <a:r>
              <a:rPr lang="en-US" dirty="0"/>
              <a:t>A </a:t>
            </a:r>
            <a:r>
              <a:rPr lang="en-US" dirty="0" smtClean="0"/>
              <a:t>rate </a:t>
            </a:r>
            <a:r>
              <a:rPr lang="en-US" dirty="0"/>
              <a:t>ratio &lt; 1 suggests a reduced </a:t>
            </a:r>
            <a:r>
              <a:rPr lang="en-US" dirty="0" smtClean="0"/>
              <a:t>rate </a:t>
            </a:r>
            <a:r>
              <a:rPr lang="en-US" dirty="0"/>
              <a:t>in the exposed group</a:t>
            </a:r>
          </a:p>
          <a:p>
            <a:endParaRPr lang="en-US" dirty="0"/>
          </a:p>
        </p:txBody>
      </p:sp>
    </p:spTree>
    <p:extLst>
      <p:ext uri="{BB962C8B-B14F-4D97-AF65-F5344CB8AC3E}">
        <p14:creationId xmlns:p14="http://schemas.microsoft.com/office/powerpoint/2010/main" val="108014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 xmlns:a16="http://schemas.microsoft.com/office/drawing/2014/main" id="{609316A9-990D-4EC3-A671-70EE5C1493A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 xmlns:a16="http://schemas.microsoft.com/office/drawing/2014/main" id="{9B0C6109-9159-49CA-AD7A-F9035539DB7F}"/>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 xmlns:a16="http://schemas.microsoft.com/office/drawing/2014/main" id="{686F14F5-308C-4EB6-87AB-05DE9501B1AA}"/>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 xmlns:a16="http://schemas.microsoft.com/office/drawing/2014/main" id="{BA032363-A188-47C5-9D59-9B788809DCD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 xmlns:a16="http://schemas.microsoft.com/office/drawing/2014/main" id="{2C4077DF-6BB9-4069-AD28-6B1664EBB06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 xmlns:a16="http://schemas.microsoft.com/office/drawing/2014/main" id="{1D2B8B50-3419-41ED-9A9F-3CF9EEBBD3F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 xmlns:a16="http://schemas.microsoft.com/office/drawing/2014/main" id="{5C640498-2E73-4FA2-BEB6-C3596A458C8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 xmlns:a16="http://schemas.microsoft.com/office/drawing/2014/main" id="{3240EEFC-4112-4C39-A816-C815774F6D6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 xmlns:a16="http://schemas.microsoft.com/office/drawing/2014/main" id="{ADF362B0-03EA-4800-9FAA-9F128587E42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 xmlns:a16="http://schemas.microsoft.com/office/drawing/2014/main" id="{0BA84559-2F4C-4795-9246-4C563F942DB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 xmlns:a16="http://schemas.microsoft.com/office/drawing/2014/main" id="{FA77A1AA-CA47-4A91-A0A1-0A8CE31A985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3" name="Rectangle 22">
            <a:extLst>
              <a:ext uri="{FF2B5EF4-FFF2-40B4-BE49-F238E27FC236}">
                <a16:creationId xmlns="" xmlns:a16="http://schemas.microsoft.com/office/drawing/2014/main" id="{03E8462A-FEBA-4848-81CC-3F8DA3E477B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 xmlns:a16="http://schemas.microsoft.com/office/drawing/2014/main" id="{2109F83F-40FE-4DB3-84CC-09FB3340D06D}"/>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8467"/>
            <a:ext cx="12192000" cy="6866467"/>
            <a:chOff x="0" y="-8467"/>
            <a:chExt cx="12192000" cy="6866467"/>
          </a:xfrm>
        </p:grpSpPr>
        <p:cxnSp>
          <p:nvCxnSpPr>
            <p:cNvPr id="26" name="Straight Connector 25">
              <a:extLst>
                <a:ext uri="{FF2B5EF4-FFF2-40B4-BE49-F238E27FC236}">
                  <a16:creationId xmlns="" xmlns:a16="http://schemas.microsoft.com/office/drawing/2014/main" id="{1DE492D7-C3C3-48FF-80C8-37021EA0262F}"/>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 xmlns:a16="http://schemas.microsoft.com/office/drawing/2014/main" id="{0B30FF97-2E9A-490A-AED2-90BA2E0EC17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5">
              <a:extLst>
                <a:ext uri="{FF2B5EF4-FFF2-40B4-BE49-F238E27FC236}">
                  <a16:creationId xmlns="" xmlns:a16="http://schemas.microsoft.com/office/drawing/2014/main" id="{B6D53C7D-A312-47B6-A66A-230A19CFACA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a:extLst>
                <a:ext uri="{FF2B5EF4-FFF2-40B4-BE49-F238E27FC236}">
                  <a16:creationId xmlns="" xmlns:a16="http://schemas.microsoft.com/office/drawing/2014/main" id="{9329D58C-0D2E-4A2B-AD6A-9CEE506784A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7">
              <a:extLst>
                <a:ext uri="{FF2B5EF4-FFF2-40B4-BE49-F238E27FC236}">
                  <a16:creationId xmlns="" xmlns:a16="http://schemas.microsoft.com/office/drawing/2014/main" id="{9D446EDE-C690-4461-8BF2-7634808FC8B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8">
              <a:extLst>
                <a:ext uri="{FF2B5EF4-FFF2-40B4-BE49-F238E27FC236}">
                  <a16:creationId xmlns="" xmlns:a16="http://schemas.microsoft.com/office/drawing/2014/main" id="{323F3D34-6531-4AD7-A8C6-195A090281A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9">
              <a:extLst>
                <a:ext uri="{FF2B5EF4-FFF2-40B4-BE49-F238E27FC236}">
                  <a16:creationId xmlns="" xmlns:a16="http://schemas.microsoft.com/office/drawing/2014/main" id="{B9B0AE3F-2350-435F-A9B0-C310BF87638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a:extLst>
                <a:ext uri="{FF2B5EF4-FFF2-40B4-BE49-F238E27FC236}">
                  <a16:creationId xmlns="" xmlns:a16="http://schemas.microsoft.com/office/drawing/2014/main" id="{4EFA655C-9E50-4C14-A89E-AD7B648E4E2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 xmlns:a16="http://schemas.microsoft.com/office/drawing/2014/main" id="{3E843863-7D25-4C01-9A17-E817CB6D998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6" name="Rectangle 35">
            <a:extLst>
              <a:ext uri="{FF2B5EF4-FFF2-40B4-BE49-F238E27FC236}">
                <a16:creationId xmlns="" xmlns:a16="http://schemas.microsoft.com/office/drawing/2014/main" id="{7941F9B1-B01B-4A84-89D9-B169AEB4E4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The 186,854 patients were subdivided into six groups</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387216" y="574285"/>
            <a:ext cx="3836830" cy="5580844"/>
          </a:xfrm>
          <a:prstGeom prst="rect">
            <a:avLst/>
          </a:prstGeom>
        </p:spPr>
      </p:pic>
      <p:sp>
        <p:nvSpPr>
          <p:cNvPr id="35" name="Title 1"/>
          <p:cNvSpPr>
            <a:spLocks noGrp="1"/>
          </p:cNvSpPr>
          <p:nvPr>
            <p:ph type="title"/>
          </p:nvPr>
        </p:nvSpPr>
        <p:spPr>
          <a:xfrm>
            <a:off x="677334" y="609600"/>
            <a:ext cx="8596668" cy="1320800"/>
          </a:xfrm>
        </p:spPr>
        <p:txBody>
          <a:bodyPr/>
          <a:lstStyle/>
          <a:p>
            <a:r>
              <a:rPr lang="en-US" dirty="0" smtClean="0"/>
              <a:t>Baseline Characteristics</a:t>
            </a:r>
            <a:endParaRPr lang="en-US" dirty="0"/>
          </a:p>
        </p:txBody>
      </p:sp>
      <p:graphicFrame>
        <p:nvGraphicFramePr>
          <p:cNvPr id="37" name="Table 36"/>
          <p:cNvGraphicFramePr>
            <a:graphicFrameLocks noGrp="1"/>
          </p:cNvGraphicFramePr>
          <p:nvPr>
            <p:extLst>
              <p:ext uri="{D42A27DB-BD31-4B8C-83A1-F6EECF244321}">
                <p14:modId xmlns:p14="http://schemas.microsoft.com/office/powerpoint/2010/main" val="4159211274"/>
              </p:ext>
            </p:extLst>
          </p:nvPr>
        </p:nvGraphicFramePr>
        <p:xfrm>
          <a:off x="596766" y="2270499"/>
          <a:ext cx="6410426" cy="981331"/>
        </p:xfrm>
        <a:graphic>
          <a:graphicData uri="http://schemas.openxmlformats.org/drawingml/2006/table">
            <a:tbl>
              <a:tblPr firstRow="1" bandRow="1">
                <a:tableStyleId>{5C22544A-7EE6-4342-B048-85BDC9FD1C3A}</a:tableStyleId>
              </a:tblPr>
              <a:tblGrid>
                <a:gridCol w="1305642"/>
                <a:gridCol w="848535"/>
                <a:gridCol w="873131"/>
                <a:gridCol w="848535"/>
                <a:gridCol w="873131"/>
                <a:gridCol w="804803"/>
                <a:gridCol w="856649"/>
              </a:tblGrid>
              <a:tr h="402211">
                <a:tc>
                  <a:txBody>
                    <a:bodyPr/>
                    <a:lstStyle/>
                    <a:p>
                      <a:pPr algn="ctr"/>
                      <a:r>
                        <a:rPr lang="en-US" sz="1600" dirty="0" smtClean="0"/>
                        <a:t>Age group</a:t>
                      </a:r>
                      <a:endParaRPr lang="en-US" sz="1600" dirty="0"/>
                    </a:p>
                  </a:txBody>
                  <a:tcPr/>
                </a:tc>
                <a:tc>
                  <a:txBody>
                    <a:bodyPr/>
                    <a:lstStyle/>
                    <a:p>
                      <a:pPr algn="ctr"/>
                      <a:r>
                        <a:rPr lang="en-US" sz="1600" dirty="0" smtClean="0"/>
                        <a:t>&lt; 55</a:t>
                      </a:r>
                      <a:endParaRPr lang="en-US" sz="1600" dirty="0"/>
                    </a:p>
                  </a:txBody>
                  <a:tcPr/>
                </a:tc>
                <a:tc>
                  <a:txBody>
                    <a:bodyPr/>
                    <a:lstStyle/>
                    <a:p>
                      <a:pPr algn="ctr"/>
                      <a:r>
                        <a:rPr lang="en-US" sz="1600" dirty="0" smtClean="0"/>
                        <a:t>56-60</a:t>
                      </a:r>
                      <a:endParaRPr lang="en-US" sz="1600" dirty="0"/>
                    </a:p>
                  </a:txBody>
                  <a:tcPr/>
                </a:tc>
                <a:tc>
                  <a:txBody>
                    <a:bodyPr/>
                    <a:lstStyle/>
                    <a:p>
                      <a:pPr algn="ctr"/>
                      <a:r>
                        <a:rPr lang="en-US" sz="1600" dirty="0" smtClean="0"/>
                        <a:t>61-65</a:t>
                      </a:r>
                      <a:endParaRPr lang="en-US" sz="1600" dirty="0"/>
                    </a:p>
                  </a:txBody>
                  <a:tcPr/>
                </a:tc>
                <a:tc>
                  <a:txBody>
                    <a:bodyPr/>
                    <a:lstStyle/>
                    <a:p>
                      <a:pPr algn="ctr"/>
                      <a:r>
                        <a:rPr lang="en-US" sz="1600" dirty="0" smtClean="0"/>
                        <a:t>66-70</a:t>
                      </a:r>
                      <a:endParaRPr lang="en-US" sz="1600" dirty="0"/>
                    </a:p>
                  </a:txBody>
                  <a:tcPr/>
                </a:tc>
                <a:tc>
                  <a:txBody>
                    <a:bodyPr/>
                    <a:lstStyle/>
                    <a:p>
                      <a:pPr algn="ctr"/>
                      <a:r>
                        <a:rPr lang="en-US" sz="1600" dirty="0" smtClean="0"/>
                        <a:t>71-75</a:t>
                      </a:r>
                      <a:endParaRPr lang="en-US" sz="1600" dirty="0"/>
                    </a:p>
                  </a:txBody>
                  <a:tcPr/>
                </a:tc>
                <a:tc>
                  <a:txBody>
                    <a:bodyPr/>
                    <a:lstStyle/>
                    <a:p>
                      <a:pPr algn="ctr"/>
                      <a:r>
                        <a:rPr lang="en-US" sz="1600" dirty="0" smtClean="0"/>
                        <a:t>&gt;</a:t>
                      </a:r>
                      <a:r>
                        <a:rPr lang="en-US" sz="1600" baseline="0" dirty="0" smtClean="0"/>
                        <a:t> 75</a:t>
                      </a:r>
                      <a:endParaRPr lang="en-US" sz="1600" dirty="0"/>
                    </a:p>
                  </a:txBody>
                  <a:tcPr/>
                </a:tc>
              </a:tr>
              <a:tr h="517127">
                <a:tc>
                  <a:txBody>
                    <a:bodyPr/>
                    <a:lstStyle/>
                    <a:p>
                      <a:pPr algn="ctr"/>
                      <a:r>
                        <a:rPr lang="en-US" sz="1600" dirty="0" smtClean="0"/>
                        <a:t>%</a:t>
                      </a:r>
                      <a:r>
                        <a:rPr lang="en-US" sz="1600" baseline="0" dirty="0" smtClean="0"/>
                        <a:t> of Participants</a:t>
                      </a:r>
                      <a:endParaRPr lang="en-US" sz="1600" dirty="0"/>
                    </a:p>
                  </a:txBody>
                  <a:tcPr/>
                </a:tc>
                <a:tc>
                  <a:txBody>
                    <a:bodyPr/>
                    <a:lstStyle/>
                    <a:p>
                      <a:pPr algn="ctr"/>
                      <a:r>
                        <a:rPr lang="en-US" sz="1600" dirty="0" smtClean="0"/>
                        <a:t>21%</a:t>
                      </a:r>
                    </a:p>
                    <a:p>
                      <a:pPr algn="ctr"/>
                      <a:r>
                        <a:rPr lang="en-US" sz="1300" dirty="0" smtClean="0"/>
                        <a:t>(39,242)</a:t>
                      </a:r>
                      <a:endParaRPr lang="en-US" sz="1300" dirty="0"/>
                    </a:p>
                  </a:txBody>
                  <a:tcPr/>
                </a:tc>
                <a:tc>
                  <a:txBody>
                    <a:bodyPr/>
                    <a:lstStyle/>
                    <a:p>
                      <a:pPr algn="ctr"/>
                      <a:r>
                        <a:rPr lang="en-US" sz="1600" dirty="0" smtClean="0"/>
                        <a:t>17%</a:t>
                      </a:r>
                    </a:p>
                    <a:p>
                      <a:pPr algn="ctr"/>
                      <a:r>
                        <a:rPr lang="en-US" sz="1300" dirty="0" smtClean="0"/>
                        <a:t>(31,434)</a:t>
                      </a:r>
                      <a:endParaRPr lang="en-US" sz="1300" dirty="0"/>
                    </a:p>
                  </a:txBody>
                  <a:tcPr/>
                </a:tc>
                <a:tc>
                  <a:txBody>
                    <a:bodyPr/>
                    <a:lstStyle/>
                    <a:p>
                      <a:pPr algn="ctr"/>
                      <a:r>
                        <a:rPr lang="en-US" sz="1600" dirty="0" smtClean="0"/>
                        <a:t>20%</a:t>
                      </a:r>
                    </a:p>
                    <a:p>
                      <a:pPr algn="ctr"/>
                      <a:r>
                        <a:rPr lang="en-US" sz="1300" dirty="0" smtClean="0"/>
                        <a:t>(37,764)</a:t>
                      </a:r>
                      <a:endParaRPr lang="en-US" sz="1300" dirty="0"/>
                    </a:p>
                  </a:txBody>
                  <a:tcPr/>
                </a:tc>
                <a:tc>
                  <a:txBody>
                    <a:bodyPr/>
                    <a:lstStyle/>
                    <a:p>
                      <a:pPr algn="ctr"/>
                      <a:r>
                        <a:rPr lang="en-US" sz="1600" dirty="0" smtClean="0"/>
                        <a:t>20%</a:t>
                      </a:r>
                    </a:p>
                    <a:p>
                      <a:pPr algn="ctr"/>
                      <a:r>
                        <a:rPr lang="en-US" sz="1300" dirty="0" smtClean="0"/>
                        <a:t>(36,567)</a:t>
                      </a:r>
                      <a:endParaRPr lang="en-US" sz="1300" dirty="0"/>
                    </a:p>
                  </a:txBody>
                  <a:tcPr/>
                </a:tc>
                <a:tc>
                  <a:txBody>
                    <a:bodyPr/>
                    <a:lstStyle/>
                    <a:p>
                      <a:pPr algn="ctr"/>
                      <a:r>
                        <a:rPr lang="en-US" sz="1600" dirty="0" smtClean="0"/>
                        <a:t>15%</a:t>
                      </a:r>
                    </a:p>
                    <a:p>
                      <a:pPr algn="ctr"/>
                      <a:r>
                        <a:rPr lang="en-US" sz="1300" dirty="0" smtClean="0"/>
                        <a:t>(27,314)</a:t>
                      </a:r>
                      <a:endParaRPr lang="en-US" sz="1300" dirty="0"/>
                    </a:p>
                  </a:txBody>
                  <a:tcPr/>
                </a:tc>
                <a:tc>
                  <a:txBody>
                    <a:bodyPr/>
                    <a:lstStyle/>
                    <a:p>
                      <a:pPr algn="ctr"/>
                      <a:r>
                        <a:rPr lang="en-US" sz="1600" dirty="0" smtClean="0"/>
                        <a:t>8%</a:t>
                      </a:r>
                    </a:p>
                    <a:p>
                      <a:pPr algn="ctr"/>
                      <a:r>
                        <a:rPr lang="en-US" sz="1300" dirty="0" smtClean="0"/>
                        <a:t>(14,483)</a:t>
                      </a:r>
                      <a:endParaRPr lang="en-US" sz="1300" dirty="0"/>
                    </a:p>
                  </a:txBody>
                  <a:tcPr/>
                </a:tc>
              </a:tr>
            </a:tbl>
          </a:graphicData>
        </a:graphic>
      </p:graphicFrame>
      <p:sp>
        <p:nvSpPr>
          <p:cNvPr id="3" name="TextBox 2"/>
          <p:cNvSpPr txBox="1"/>
          <p:nvPr/>
        </p:nvSpPr>
        <p:spPr>
          <a:xfrm>
            <a:off x="705765" y="1615701"/>
            <a:ext cx="5709307" cy="646331"/>
          </a:xfrm>
          <a:prstGeom prst="rect">
            <a:avLst/>
          </a:prstGeom>
          <a:noFill/>
        </p:spPr>
        <p:txBody>
          <a:bodyPr wrap="square" rtlCol="0">
            <a:spAutoFit/>
          </a:bodyPr>
          <a:lstStyle/>
          <a:p>
            <a:r>
              <a:rPr lang="en-US" dirty="0"/>
              <a:t>The 186,854 patients were subdivided into six groups</a:t>
            </a:r>
          </a:p>
          <a:p>
            <a:endParaRPr lang="en-US" dirty="0"/>
          </a:p>
        </p:txBody>
      </p:sp>
      <p:sp>
        <p:nvSpPr>
          <p:cNvPr id="4" name="Rounded Rectangle 3"/>
          <p:cNvSpPr/>
          <p:nvPr/>
        </p:nvSpPr>
        <p:spPr>
          <a:xfrm>
            <a:off x="9980612" y="1615701"/>
            <a:ext cx="781051" cy="2227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37"/>
          <p:cNvSpPr/>
          <p:nvPr/>
        </p:nvSpPr>
        <p:spPr>
          <a:xfrm>
            <a:off x="9977438" y="1824694"/>
            <a:ext cx="781051" cy="2227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p:cNvSpPr/>
          <p:nvPr/>
        </p:nvSpPr>
        <p:spPr>
          <a:xfrm>
            <a:off x="9981140" y="3589867"/>
            <a:ext cx="781051" cy="2227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p:cNvSpPr/>
          <p:nvPr/>
        </p:nvSpPr>
        <p:spPr>
          <a:xfrm>
            <a:off x="9977438" y="4010253"/>
            <a:ext cx="781051" cy="2227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p:nvSpPr>
        <p:spPr>
          <a:xfrm>
            <a:off x="10109201" y="5274245"/>
            <a:ext cx="781051" cy="2227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824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8" grpId="0" animBg="1"/>
      <p:bldP spid="39" grpId="0" animBg="1"/>
      <p:bldP spid="40" grpId="0" animBg="1"/>
      <p:bldP spid="4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 xmlns:a16="http://schemas.microsoft.com/office/drawing/2014/main" id="{609316A9-990D-4EC3-A671-70EE5C1493A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 xmlns:a16="http://schemas.microsoft.com/office/drawing/2014/main" id="{9B0C6109-9159-49CA-AD7A-F9035539DB7F}"/>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 xmlns:a16="http://schemas.microsoft.com/office/drawing/2014/main" id="{686F14F5-308C-4EB6-87AB-05DE9501B1AA}"/>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 xmlns:a16="http://schemas.microsoft.com/office/drawing/2014/main" id="{BA032363-A188-47C5-9D59-9B788809DCD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 xmlns:a16="http://schemas.microsoft.com/office/drawing/2014/main" id="{2C4077DF-6BB9-4069-AD28-6B1664EBB06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 xmlns:a16="http://schemas.microsoft.com/office/drawing/2014/main" id="{1D2B8B50-3419-41ED-9A9F-3CF9EEBBD3F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 xmlns:a16="http://schemas.microsoft.com/office/drawing/2014/main" id="{5C640498-2E73-4FA2-BEB6-C3596A458C8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 xmlns:a16="http://schemas.microsoft.com/office/drawing/2014/main" id="{3240EEFC-4112-4C39-A816-C815774F6D6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 xmlns:a16="http://schemas.microsoft.com/office/drawing/2014/main" id="{ADF362B0-03EA-4800-9FAA-9F128587E42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 xmlns:a16="http://schemas.microsoft.com/office/drawing/2014/main" id="{0BA84559-2F4C-4795-9246-4C563F942DB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 xmlns:a16="http://schemas.microsoft.com/office/drawing/2014/main" id="{FA77A1AA-CA47-4A91-A0A1-0A8CE31A985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3" name="Rectangle 22">
            <a:extLst>
              <a:ext uri="{FF2B5EF4-FFF2-40B4-BE49-F238E27FC236}">
                <a16:creationId xmlns="" xmlns:a16="http://schemas.microsoft.com/office/drawing/2014/main" id="{03E8462A-FEBA-4848-81CC-3F8DA3E477B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 xmlns:a16="http://schemas.microsoft.com/office/drawing/2014/main" id="{2109F83F-40FE-4DB3-84CC-09FB3340D06D}"/>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8467"/>
            <a:ext cx="12192000" cy="6866467"/>
            <a:chOff x="0" y="-8467"/>
            <a:chExt cx="12192000" cy="6866467"/>
          </a:xfrm>
        </p:grpSpPr>
        <p:cxnSp>
          <p:nvCxnSpPr>
            <p:cNvPr id="26" name="Straight Connector 25">
              <a:extLst>
                <a:ext uri="{FF2B5EF4-FFF2-40B4-BE49-F238E27FC236}">
                  <a16:creationId xmlns="" xmlns:a16="http://schemas.microsoft.com/office/drawing/2014/main" id="{1DE492D7-C3C3-48FF-80C8-37021EA0262F}"/>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 xmlns:a16="http://schemas.microsoft.com/office/drawing/2014/main" id="{0B30FF97-2E9A-490A-AED2-90BA2E0EC17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5">
              <a:extLst>
                <a:ext uri="{FF2B5EF4-FFF2-40B4-BE49-F238E27FC236}">
                  <a16:creationId xmlns="" xmlns:a16="http://schemas.microsoft.com/office/drawing/2014/main" id="{B6D53C7D-A312-47B6-A66A-230A19CFACA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a:extLst>
                <a:ext uri="{FF2B5EF4-FFF2-40B4-BE49-F238E27FC236}">
                  <a16:creationId xmlns="" xmlns:a16="http://schemas.microsoft.com/office/drawing/2014/main" id="{9329D58C-0D2E-4A2B-AD6A-9CEE506784A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7">
              <a:extLst>
                <a:ext uri="{FF2B5EF4-FFF2-40B4-BE49-F238E27FC236}">
                  <a16:creationId xmlns="" xmlns:a16="http://schemas.microsoft.com/office/drawing/2014/main" id="{9D446EDE-C690-4461-8BF2-7634808FC8B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8">
              <a:extLst>
                <a:ext uri="{FF2B5EF4-FFF2-40B4-BE49-F238E27FC236}">
                  <a16:creationId xmlns="" xmlns:a16="http://schemas.microsoft.com/office/drawing/2014/main" id="{323F3D34-6531-4AD7-A8C6-195A090281A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9">
              <a:extLst>
                <a:ext uri="{FF2B5EF4-FFF2-40B4-BE49-F238E27FC236}">
                  <a16:creationId xmlns="" xmlns:a16="http://schemas.microsoft.com/office/drawing/2014/main" id="{B9B0AE3F-2350-435F-A9B0-C310BF87638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a:extLst>
                <a:ext uri="{FF2B5EF4-FFF2-40B4-BE49-F238E27FC236}">
                  <a16:creationId xmlns="" xmlns:a16="http://schemas.microsoft.com/office/drawing/2014/main" id="{4EFA655C-9E50-4C14-A89E-AD7B648E4E2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 xmlns:a16="http://schemas.microsoft.com/office/drawing/2014/main" id="{3E843863-7D25-4C01-9A17-E817CB6D998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6" name="Rectangle 35">
            <a:extLst>
              <a:ext uri="{FF2B5EF4-FFF2-40B4-BE49-F238E27FC236}">
                <a16:creationId xmlns="" xmlns:a16="http://schemas.microsoft.com/office/drawing/2014/main" id="{7941F9B1-B01B-4A84-89D9-B169AEB4E4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itle 1"/>
          <p:cNvSpPr>
            <a:spLocks noGrp="1"/>
          </p:cNvSpPr>
          <p:nvPr>
            <p:ph type="title"/>
          </p:nvPr>
        </p:nvSpPr>
        <p:spPr>
          <a:xfrm>
            <a:off x="677334" y="609600"/>
            <a:ext cx="8596668" cy="1320800"/>
          </a:xfrm>
        </p:spPr>
        <p:txBody>
          <a:bodyPr/>
          <a:lstStyle/>
          <a:p>
            <a:r>
              <a:rPr lang="en-US" smtClean="0"/>
              <a:t>Outcomes</a:t>
            </a:r>
            <a:endParaRPr lang="en-US" dirty="0"/>
          </a:p>
        </p:txBody>
      </p:sp>
      <p:sp>
        <p:nvSpPr>
          <p:cNvPr id="2" name="Content Placeholder 1"/>
          <p:cNvSpPr>
            <a:spLocks noGrp="1"/>
          </p:cNvSpPr>
          <p:nvPr>
            <p:ph idx="1"/>
          </p:nvPr>
        </p:nvSpPr>
        <p:spPr>
          <a:xfrm>
            <a:off x="717675" y="5647560"/>
            <a:ext cx="9912878" cy="683278"/>
          </a:xfrm>
        </p:spPr>
        <p:txBody>
          <a:bodyPr>
            <a:normAutofit/>
          </a:bodyPr>
          <a:lstStyle/>
          <a:p>
            <a:r>
              <a:rPr lang="en-US" dirty="0" smtClean="0"/>
              <a:t>In </a:t>
            </a:r>
            <a:r>
              <a:rPr lang="en-US" dirty="0"/>
              <a:t>the older group, the 13% relative reduction corresponded to an absolute reduction of 0.5% vascular events per year.</a:t>
            </a:r>
          </a:p>
          <a:p>
            <a:endParaRPr lang="en-US" dirty="0"/>
          </a:p>
          <a:p>
            <a:endParaRPr lang="en-US" dirty="0"/>
          </a:p>
        </p:txBody>
      </p:sp>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5773" y="1343327"/>
            <a:ext cx="7994655" cy="4258460"/>
          </a:xfrm>
          <a:prstGeom prst="rect">
            <a:avLst/>
          </a:prstGeom>
        </p:spPr>
      </p:pic>
      <p:sp>
        <p:nvSpPr>
          <p:cNvPr id="3" name="Rectangle 2"/>
          <p:cNvSpPr/>
          <p:nvPr/>
        </p:nvSpPr>
        <p:spPr>
          <a:xfrm>
            <a:off x="10258918" y="4578945"/>
            <a:ext cx="940571" cy="584775"/>
          </a:xfrm>
          <a:prstGeom prst="rect">
            <a:avLst/>
          </a:prstGeom>
          <a:noFill/>
        </p:spPr>
        <p:txBody>
          <a:bodyPr wrap="square" lIns="91440" tIns="45720" rIns="91440" bIns="45720">
            <a:spAutoFit/>
          </a:bodyPr>
          <a:lstStyle/>
          <a:p>
            <a:pPr algn="ctr"/>
            <a:r>
              <a:rPr lang="en-US" sz="32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21%</a:t>
            </a:r>
            <a:endPar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Left Arrow 3"/>
          <p:cNvSpPr/>
          <p:nvPr/>
        </p:nvSpPr>
        <p:spPr>
          <a:xfrm rot="1936067">
            <a:off x="9812713" y="4717154"/>
            <a:ext cx="355324" cy="29238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1768420" y="4623819"/>
            <a:ext cx="7945600" cy="33178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37"/>
          <p:cNvSpPr/>
          <p:nvPr/>
        </p:nvSpPr>
        <p:spPr>
          <a:xfrm>
            <a:off x="1761325" y="4366563"/>
            <a:ext cx="7952695" cy="27215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 Arrow 5"/>
          <p:cNvSpPr/>
          <p:nvPr/>
        </p:nvSpPr>
        <p:spPr>
          <a:xfrm rot="20696533">
            <a:off x="9813077" y="4300352"/>
            <a:ext cx="380298" cy="26578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0249650" y="3994170"/>
            <a:ext cx="946092" cy="584775"/>
          </a:xfrm>
          <a:prstGeom prst="rect">
            <a:avLst/>
          </a:prstGeom>
          <a:noFill/>
        </p:spPr>
        <p:txBody>
          <a:bodyPr wrap="none" lIns="91440" tIns="45720" rIns="91440" bIns="45720">
            <a:spAutoFit/>
          </a:bodyPr>
          <a:lstStyle/>
          <a:p>
            <a:pPr algn="ctr"/>
            <a:r>
              <a:rPr lang="en-US" sz="32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13%</a:t>
            </a:r>
            <a:endPar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8" name="Rectangle 7"/>
          <p:cNvSpPr/>
          <p:nvPr/>
        </p:nvSpPr>
        <p:spPr>
          <a:xfrm>
            <a:off x="9610726" y="1362189"/>
            <a:ext cx="2077794" cy="1015663"/>
          </a:xfrm>
          <a:prstGeom prst="rect">
            <a:avLst/>
          </a:prstGeom>
          <a:noFill/>
        </p:spPr>
        <p:txBody>
          <a:bodyPr wrap="square" lIns="91440" tIns="45720" rIns="91440" bIns="45720">
            <a:spAutoFit/>
          </a:bodyPr>
          <a:lstStyle/>
          <a:p>
            <a:pPr algn="ctr"/>
            <a:r>
              <a:rPr lang="en-US" sz="3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1mmol/L = </a:t>
            </a:r>
            <a:r>
              <a:rPr lang="en-US" sz="30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40</a:t>
            </a:r>
            <a:r>
              <a:rPr lang="en-US" sz="3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mg/dl</a:t>
            </a:r>
            <a:endParaRPr lang="en-US" sz="3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80539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38" grpId="0" animBg="1"/>
      <p:bldP spid="6"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334" y="1651746"/>
            <a:ext cx="8811618" cy="4529667"/>
          </a:xfrm>
          <a:prstGeom prst="rect">
            <a:avLst/>
          </a:prstGeom>
        </p:spPr>
      </p:pic>
      <p:sp>
        <p:nvSpPr>
          <p:cNvPr id="2" name="Rounded Rectangle 1"/>
          <p:cNvSpPr/>
          <p:nvPr/>
        </p:nvSpPr>
        <p:spPr>
          <a:xfrm>
            <a:off x="677334" y="5234142"/>
            <a:ext cx="8927661" cy="33617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p:nvSpPr>
        <p:spPr>
          <a:xfrm>
            <a:off x="677335" y="5570319"/>
            <a:ext cx="8927660" cy="27168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677334" y="609600"/>
            <a:ext cx="8596668" cy="1320800"/>
          </a:xfrm>
        </p:spPr>
        <p:txBody>
          <a:bodyPr/>
          <a:lstStyle/>
          <a:p>
            <a:r>
              <a:rPr lang="en-US" dirty="0" smtClean="0"/>
              <a:t>Outcomes </a:t>
            </a:r>
            <a:endParaRPr lang="en-US" dirty="0"/>
          </a:p>
        </p:txBody>
      </p:sp>
    </p:spTree>
    <p:extLst>
      <p:ext uri="{BB962C8B-B14F-4D97-AF65-F5344CB8AC3E}">
        <p14:creationId xmlns:p14="http://schemas.microsoft.com/office/powerpoint/2010/main" val="5476727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00" y="1663699"/>
            <a:ext cx="9372600" cy="4150991"/>
          </a:xfrm>
          <a:prstGeom prst="rect">
            <a:avLst/>
          </a:prstGeom>
        </p:spPr>
      </p:pic>
      <p:sp>
        <p:nvSpPr>
          <p:cNvPr id="4" name="Rounded Rectangle 3"/>
          <p:cNvSpPr/>
          <p:nvPr/>
        </p:nvSpPr>
        <p:spPr>
          <a:xfrm>
            <a:off x="599888" y="3872545"/>
            <a:ext cx="9036424" cy="34962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599888" y="3576709"/>
            <a:ext cx="9036424" cy="29583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677334" y="609600"/>
            <a:ext cx="8596668" cy="1320800"/>
          </a:xfrm>
        </p:spPr>
        <p:txBody>
          <a:bodyPr/>
          <a:lstStyle/>
          <a:p>
            <a:r>
              <a:rPr lang="en-US" dirty="0" smtClean="0"/>
              <a:t>Outcomes</a:t>
            </a:r>
            <a:endParaRPr lang="en-US" dirty="0"/>
          </a:p>
        </p:txBody>
      </p:sp>
    </p:spTree>
    <p:extLst>
      <p:ext uri="{BB962C8B-B14F-4D97-AF65-F5344CB8AC3E}">
        <p14:creationId xmlns:p14="http://schemas.microsoft.com/office/powerpoint/2010/main" val="1877489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 xmlns:a16="http://schemas.microsoft.com/office/drawing/2014/main" id="{609316A9-990D-4EC3-A671-70EE5C1493A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 xmlns:a16="http://schemas.microsoft.com/office/drawing/2014/main" id="{9B0C6109-9159-49CA-AD7A-F9035539DB7F}"/>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 xmlns:a16="http://schemas.microsoft.com/office/drawing/2014/main" id="{686F14F5-308C-4EB6-87AB-05DE9501B1AA}"/>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 xmlns:a16="http://schemas.microsoft.com/office/drawing/2014/main" id="{BA032363-A188-47C5-9D59-9B788809DCD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 xmlns:a16="http://schemas.microsoft.com/office/drawing/2014/main" id="{2C4077DF-6BB9-4069-AD28-6B1664EBB06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 xmlns:a16="http://schemas.microsoft.com/office/drawing/2014/main" id="{1D2B8B50-3419-41ED-9A9F-3CF9EEBBD3F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 xmlns:a16="http://schemas.microsoft.com/office/drawing/2014/main" id="{5C640498-2E73-4FA2-BEB6-C3596A458C8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 xmlns:a16="http://schemas.microsoft.com/office/drawing/2014/main" id="{3240EEFC-4112-4C39-A816-C815774F6D6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 xmlns:a16="http://schemas.microsoft.com/office/drawing/2014/main" id="{ADF362B0-03EA-4800-9FAA-9F128587E42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 xmlns:a16="http://schemas.microsoft.com/office/drawing/2014/main" id="{0BA84559-2F4C-4795-9246-4C563F942DB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 xmlns:a16="http://schemas.microsoft.com/office/drawing/2014/main" id="{FA77A1AA-CA47-4A91-A0A1-0A8CE31A985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1" name="Rectangle 20">
            <a:extLst>
              <a:ext uri="{FF2B5EF4-FFF2-40B4-BE49-F238E27FC236}">
                <a16:creationId xmlns="" xmlns:a16="http://schemas.microsoft.com/office/drawing/2014/main" id="{03E8462A-FEBA-4848-81CC-3F8DA3E477B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 xmlns:a16="http://schemas.microsoft.com/office/drawing/2014/main" id="{2109F83F-40FE-4DB3-84CC-09FB3340D06D}"/>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8467"/>
            <a:ext cx="12192000" cy="6866467"/>
            <a:chOff x="0" y="-8467"/>
            <a:chExt cx="12192000" cy="6866467"/>
          </a:xfrm>
        </p:grpSpPr>
        <p:cxnSp>
          <p:nvCxnSpPr>
            <p:cNvPr id="24" name="Straight Connector 23">
              <a:extLst>
                <a:ext uri="{FF2B5EF4-FFF2-40B4-BE49-F238E27FC236}">
                  <a16:creationId xmlns="" xmlns:a16="http://schemas.microsoft.com/office/drawing/2014/main" id="{1DE492D7-C3C3-48FF-80C8-37021EA0262F}"/>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 xmlns:a16="http://schemas.microsoft.com/office/drawing/2014/main" id="{0B30FF97-2E9A-490A-AED2-90BA2E0EC17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 xmlns:a16="http://schemas.microsoft.com/office/drawing/2014/main" id="{B6D53C7D-A312-47B6-A66A-230A19CFACA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 xmlns:a16="http://schemas.microsoft.com/office/drawing/2014/main" id="{9329D58C-0D2E-4A2B-AD6A-9CEE506784A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 xmlns:a16="http://schemas.microsoft.com/office/drawing/2014/main" id="{9D446EDE-C690-4461-8BF2-7634808FC8B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 xmlns:a16="http://schemas.microsoft.com/office/drawing/2014/main" id="{323F3D34-6531-4AD7-A8C6-195A090281A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 xmlns:a16="http://schemas.microsoft.com/office/drawing/2014/main" id="{B9B0AE3F-2350-435F-A9B0-C310BF87638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 xmlns:a16="http://schemas.microsoft.com/office/drawing/2014/main" id="{4EFA655C-9E50-4C14-A89E-AD7B648E4E2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 xmlns:a16="http://schemas.microsoft.com/office/drawing/2014/main" id="{3E843863-7D25-4C01-9A17-E817CB6D998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4" name="Rectangle 33">
            <a:extLst>
              <a:ext uri="{FF2B5EF4-FFF2-40B4-BE49-F238E27FC236}">
                <a16:creationId xmlns="" xmlns:a16="http://schemas.microsoft.com/office/drawing/2014/main" id="{7941F9B1-B01B-4A84-89D9-B169AEB4E4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27338" y="511950"/>
            <a:ext cx="5548911" cy="5825631"/>
          </a:xfrm>
          <a:prstGeom prst="rect">
            <a:avLst/>
          </a:prstGeom>
        </p:spPr>
      </p:pic>
      <p:sp>
        <p:nvSpPr>
          <p:cNvPr id="33" name="Title 1"/>
          <p:cNvSpPr>
            <a:spLocks noGrp="1"/>
          </p:cNvSpPr>
          <p:nvPr>
            <p:ph type="title"/>
          </p:nvPr>
        </p:nvSpPr>
        <p:spPr>
          <a:xfrm>
            <a:off x="677334" y="609600"/>
            <a:ext cx="8596668" cy="1320800"/>
          </a:xfrm>
        </p:spPr>
        <p:txBody>
          <a:bodyPr/>
          <a:lstStyle/>
          <a:p>
            <a:r>
              <a:rPr lang="en-US" dirty="0" smtClean="0"/>
              <a:t>Outcomes</a:t>
            </a:r>
            <a:endParaRPr lang="en-US" dirty="0"/>
          </a:p>
        </p:txBody>
      </p:sp>
      <p:sp>
        <p:nvSpPr>
          <p:cNvPr id="3" name="Down Arrow 2"/>
          <p:cNvSpPr/>
          <p:nvPr/>
        </p:nvSpPr>
        <p:spPr>
          <a:xfrm>
            <a:off x="10761663" y="1625600"/>
            <a:ext cx="518582" cy="156681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960252" y="1710267"/>
            <a:ext cx="3163912" cy="1299865"/>
          </a:xfrm>
          <a:prstGeom prst="rect">
            <a:avLst/>
          </a:prstGeom>
          <a:noFill/>
        </p:spPr>
        <p:txBody>
          <a:bodyPr wrap="square" lIns="91440" tIns="45720" rIns="91440" bIns="45720">
            <a:spAutoFit/>
          </a:bodyPr>
          <a:lstStyle/>
          <a:p>
            <a:pPr algn="ctr"/>
            <a:r>
              <a:rPr lang="en-US" sz="38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Primary prevention</a:t>
            </a:r>
            <a:endParaRPr lang="en-US" sz="3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6" name="Rectangle 5"/>
          <p:cNvSpPr/>
          <p:nvPr/>
        </p:nvSpPr>
        <p:spPr>
          <a:xfrm>
            <a:off x="1484102" y="3503048"/>
            <a:ext cx="4116212" cy="1261884"/>
          </a:xfrm>
          <a:prstGeom prst="rect">
            <a:avLst/>
          </a:prstGeom>
          <a:noFill/>
        </p:spPr>
        <p:txBody>
          <a:bodyPr wrap="square" lIns="91440" tIns="45720" rIns="91440" bIns="45720">
            <a:spAutoFit/>
          </a:bodyPr>
          <a:lstStyle/>
          <a:p>
            <a:pPr algn="ctr"/>
            <a:r>
              <a:rPr lang="en-US" sz="38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Secondary Prevention</a:t>
            </a:r>
            <a:endParaRPr lang="en-US" sz="3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Rounded Rectangle 6"/>
          <p:cNvSpPr/>
          <p:nvPr/>
        </p:nvSpPr>
        <p:spPr>
          <a:xfrm>
            <a:off x="5089468" y="4370294"/>
            <a:ext cx="5500744" cy="39463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5124164" y="2727975"/>
            <a:ext cx="5500744" cy="39463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113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animBg="1"/>
      <p:bldP spid="35" grpId="0" animBg="1"/>
      <p:bldP spid="35"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Appraisal</a:t>
            </a:r>
            <a:endParaRPr lang="en-US" dirty="0"/>
          </a:p>
        </p:txBody>
      </p:sp>
      <p:sp>
        <p:nvSpPr>
          <p:cNvPr id="3" name="Content Placeholder 2"/>
          <p:cNvSpPr>
            <a:spLocks noGrp="1"/>
          </p:cNvSpPr>
          <p:nvPr>
            <p:ph idx="1"/>
          </p:nvPr>
        </p:nvSpPr>
        <p:spPr>
          <a:xfrm>
            <a:off x="677334" y="1492625"/>
            <a:ext cx="8596668" cy="4548738"/>
          </a:xfrm>
        </p:spPr>
        <p:txBody>
          <a:bodyPr>
            <a:normAutofit/>
          </a:bodyPr>
          <a:lstStyle/>
          <a:p>
            <a:r>
              <a:rPr lang="en-US" dirty="0" smtClean="0"/>
              <a:t>Were individual patient data used in the analysis?</a:t>
            </a:r>
          </a:p>
          <a:p>
            <a:pPr lvl="1"/>
            <a:r>
              <a:rPr lang="en-US" sz="1800" dirty="0" smtClean="0"/>
              <a:t>Yes</a:t>
            </a:r>
          </a:p>
          <a:p>
            <a:r>
              <a:rPr lang="en-US" dirty="0" smtClean="0"/>
              <a:t>What is the magnitude of the treatment effect? </a:t>
            </a:r>
          </a:p>
          <a:p>
            <a:pPr lvl="1"/>
            <a:r>
              <a:rPr lang="en-US" sz="1800" dirty="0" smtClean="0"/>
              <a:t>In general, statin therapy provides </a:t>
            </a:r>
            <a:r>
              <a:rPr lang="en-US" sz="1800" b="1" dirty="0" smtClean="0"/>
              <a:t>~ 13-20% </a:t>
            </a:r>
            <a:r>
              <a:rPr lang="en-US" sz="1800" dirty="0" smtClean="0"/>
              <a:t>proportional risk reduction depending on age</a:t>
            </a:r>
          </a:p>
          <a:p>
            <a:r>
              <a:rPr lang="en-US" dirty="0" smtClean="0"/>
              <a:t>How precise is the treatment effect? </a:t>
            </a:r>
          </a:p>
          <a:p>
            <a:pPr lvl="1"/>
            <a:r>
              <a:rPr lang="en-US" sz="1800" dirty="0" smtClean="0"/>
              <a:t>It is not very precise and has lots of variatio</a:t>
            </a:r>
            <a:r>
              <a:rPr lang="en-US" sz="1800" dirty="0"/>
              <a:t>n</a:t>
            </a:r>
            <a:endParaRPr lang="en-US" sz="1800"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033" y="4432299"/>
            <a:ext cx="8403159" cy="35983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8034" y="5059030"/>
            <a:ext cx="8403158" cy="287432"/>
          </a:xfrm>
          <a:prstGeom prst="rect">
            <a:avLst/>
          </a:prstGeom>
        </p:spPr>
      </p:pic>
    </p:spTree>
    <p:extLst>
      <p:ext uri="{BB962C8B-B14F-4D97-AF65-F5344CB8AC3E}">
        <p14:creationId xmlns:p14="http://schemas.microsoft.com/office/powerpoint/2010/main" val="188556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Clinical Appraisal </a:t>
            </a:r>
            <a:r>
              <a:rPr lang="en-US" dirty="0"/>
              <a:t/>
            </a:r>
            <a:br>
              <a:rPr lang="en-US" dirty="0"/>
            </a:br>
            <a:endParaRPr lang="en-US" dirty="0"/>
          </a:p>
        </p:txBody>
      </p:sp>
      <p:sp>
        <p:nvSpPr>
          <p:cNvPr id="3" name="Content Placeholder 2"/>
          <p:cNvSpPr>
            <a:spLocks noGrp="1"/>
          </p:cNvSpPr>
          <p:nvPr>
            <p:ph idx="1"/>
          </p:nvPr>
        </p:nvSpPr>
        <p:spPr>
          <a:xfrm>
            <a:off x="677334" y="1571625"/>
            <a:ext cx="8596668" cy="4469737"/>
          </a:xfrm>
        </p:spPr>
        <p:txBody>
          <a:bodyPr/>
          <a:lstStyle/>
          <a:p>
            <a:r>
              <a:rPr lang="en-US" dirty="0" smtClean="0"/>
              <a:t>Is our patient so different from those in the study that its results cannot apply? </a:t>
            </a:r>
            <a:endParaRPr lang="en-US" dirty="0"/>
          </a:p>
          <a:p>
            <a:pPr lvl="1"/>
            <a:r>
              <a:rPr lang="en-US" sz="1800" dirty="0" smtClean="0"/>
              <a:t>No, our patient is 78 year old. In this study, they looked at patients &gt; 75</a:t>
            </a:r>
          </a:p>
          <a:p>
            <a:pPr lvl="1"/>
            <a:r>
              <a:rPr lang="en-US" sz="1800" dirty="0" smtClean="0"/>
              <a:t>Our patient has history of TIA and Diabetes</a:t>
            </a:r>
          </a:p>
          <a:p>
            <a:pPr lvl="1"/>
            <a:r>
              <a:rPr lang="en-US" sz="1800" dirty="0" smtClean="0"/>
              <a:t>In the study: 41% are female, 55% history of vascular disease, 17% has Diabetes </a:t>
            </a:r>
          </a:p>
          <a:p>
            <a:r>
              <a:rPr lang="en-US" dirty="0" smtClean="0"/>
              <a:t>Is the treatment feasible in our setting? </a:t>
            </a:r>
          </a:p>
          <a:p>
            <a:pPr lvl="1"/>
            <a:r>
              <a:rPr lang="en-US" sz="1800" dirty="0" smtClean="0"/>
              <a:t>Yes</a:t>
            </a:r>
          </a:p>
          <a:p>
            <a:r>
              <a:rPr lang="en-US" dirty="0"/>
              <a:t>What are our patient’s potential benefits and harms from the </a:t>
            </a:r>
            <a:r>
              <a:rPr lang="en-US" dirty="0" smtClean="0"/>
              <a:t>therapy? </a:t>
            </a:r>
            <a:endParaRPr lang="en-US" dirty="0"/>
          </a:p>
          <a:p>
            <a:pPr lvl="1"/>
            <a:r>
              <a:rPr lang="en-US" sz="1800" dirty="0"/>
              <a:t>Benefits </a:t>
            </a:r>
            <a:r>
              <a:rPr lang="en-US" sz="1800" dirty="0" smtClean="0"/>
              <a:t>is </a:t>
            </a:r>
            <a:r>
              <a:rPr lang="en-US" sz="1800" dirty="0"/>
              <a:t>preventing vascular events such as MI and </a:t>
            </a:r>
            <a:r>
              <a:rPr lang="en-US" sz="1800" dirty="0" smtClean="0"/>
              <a:t>stroke in the future</a:t>
            </a:r>
            <a:endParaRPr lang="en-US" sz="1800" dirty="0"/>
          </a:p>
          <a:p>
            <a:pPr lvl="1"/>
            <a:r>
              <a:rPr lang="en-US" sz="1800" dirty="0"/>
              <a:t>Harms: side effects</a:t>
            </a:r>
          </a:p>
          <a:p>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262891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274740" cy="1320800"/>
          </a:xfrm>
        </p:spPr>
        <p:txBody>
          <a:bodyPr>
            <a:normAutofit fontScale="90000"/>
          </a:bodyPr>
          <a:lstStyle/>
          <a:p>
            <a:r>
              <a:rPr lang="en-US" dirty="0" smtClean="0"/>
              <a:t>What are our patient’s values and expectation for both the outcome we are trying to prevent and the adverse effects we may cause? </a:t>
            </a:r>
            <a:endParaRPr lang="en-US" dirty="0"/>
          </a:p>
        </p:txBody>
      </p:sp>
      <p:sp>
        <p:nvSpPr>
          <p:cNvPr id="3" name="Content Placeholder 2"/>
          <p:cNvSpPr>
            <a:spLocks noGrp="1"/>
          </p:cNvSpPr>
          <p:nvPr>
            <p:ph idx="1"/>
          </p:nvPr>
        </p:nvSpPr>
        <p:spPr>
          <a:xfrm>
            <a:off x="677334" y="2381692"/>
            <a:ext cx="8596668" cy="3659669"/>
          </a:xfrm>
        </p:spPr>
        <p:txBody>
          <a:bodyPr>
            <a:normAutofit fontScale="92500" lnSpcReduction="20000"/>
          </a:bodyPr>
          <a:lstStyle/>
          <a:p>
            <a:r>
              <a:rPr lang="en-US" dirty="0" smtClean="0"/>
              <a:t>She is most worried about getting another stroke </a:t>
            </a:r>
          </a:p>
          <a:p>
            <a:r>
              <a:rPr lang="en-US" dirty="0" smtClean="0"/>
              <a:t>She is independent with her ADLs </a:t>
            </a:r>
            <a:r>
              <a:rPr lang="en-US" dirty="0"/>
              <a:t>currently, and </a:t>
            </a:r>
            <a:r>
              <a:rPr lang="en-US" dirty="0" smtClean="0"/>
              <a:t>wants to be as independent </a:t>
            </a:r>
            <a:r>
              <a:rPr lang="en-US" dirty="0"/>
              <a:t>as </a:t>
            </a:r>
            <a:r>
              <a:rPr lang="en-US" dirty="0" smtClean="0"/>
              <a:t>long as possible</a:t>
            </a:r>
          </a:p>
          <a:p>
            <a:r>
              <a:rPr lang="en-US" dirty="0" smtClean="0"/>
              <a:t>She is tolerating statin without any side effects </a:t>
            </a:r>
          </a:p>
          <a:p>
            <a:pPr marL="0" indent="0">
              <a:buNone/>
            </a:pPr>
            <a:endParaRPr lang="en-US" dirty="0"/>
          </a:p>
          <a:p>
            <a:pPr marL="0" indent="0">
              <a:buNone/>
            </a:pPr>
            <a:r>
              <a:rPr lang="en-US" b="1" u="sng" dirty="0" smtClean="0"/>
              <a:t>Evidence: </a:t>
            </a:r>
          </a:p>
          <a:p>
            <a:r>
              <a:rPr lang="en-US" dirty="0" smtClean="0"/>
              <a:t>In general, statin has significant reduction in overall vascular events even in patients &gt; 75</a:t>
            </a:r>
          </a:p>
          <a:p>
            <a:r>
              <a:rPr lang="en-US" dirty="0" smtClean="0"/>
              <a:t>But when you just focus on stroke outcome, there is no difference because there </a:t>
            </a:r>
            <a:r>
              <a:rPr lang="en-US" dirty="0"/>
              <a:t>was too few stroke events that occurred to give it </a:t>
            </a:r>
            <a:r>
              <a:rPr lang="en-US" dirty="0" smtClean="0"/>
              <a:t>enough power to the study</a:t>
            </a:r>
          </a:p>
          <a:p>
            <a:endParaRPr lang="en-US" dirty="0"/>
          </a:p>
          <a:p>
            <a:r>
              <a:rPr lang="en-US" dirty="0" smtClean="0"/>
              <a:t>Recommendation: </a:t>
            </a:r>
            <a:r>
              <a:rPr lang="en-US" b="1" dirty="0" smtClean="0"/>
              <a:t>Will continue her statin </a:t>
            </a:r>
            <a:endParaRPr lang="en-US" b="1" dirty="0"/>
          </a:p>
        </p:txBody>
      </p:sp>
    </p:spTree>
    <p:extLst>
      <p:ext uri="{BB962C8B-B14F-4D97-AF65-F5344CB8AC3E}">
        <p14:creationId xmlns:p14="http://schemas.microsoft.com/office/powerpoint/2010/main" val="239203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endParaRPr lang="en-US" dirty="0"/>
          </a:p>
        </p:txBody>
      </p:sp>
      <p:pic>
        <p:nvPicPr>
          <p:cNvPr id="4" name="Picture 4" descr="mage result for hoodoo drumheller Calgary by travelers"/>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2063804" y="2160588"/>
            <a:ext cx="5824430"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482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6306</TotalTime>
  <Words>1467</Words>
  <Application>Microsoft Office PowerPoint</Application>
  <PresentationFormat>Widescreen</PresentationFormat>
  <Paragraphs>175</Paragraphs>
  <Slides>21</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Trebuchet MS</vt:lpstr>
      <vt:lpstr>Wingdings 3</vt:lpstr>
      <vt:lpstr>Facet</vt:lpstr>
      <vt:lpstr>Journal Club </vt:lpstr>
      <vt:lpstr>Objectives:</vt:lpstr>
      <vt:lpstr>Case: 78 y/o Chinese female </vt:lpstr>
      <vt:lpstr>PICO</vt:lpstr>
      <vt:lpstr>Statin therapy </vt:lpstr>
      <vt:lpstr>ACC/AHA guideline 2018: Secondary prevention</vt:lpstr>
      <vt:lpstr>ACC/AHA Guidelines 2018: Diabetes</vt:lpstr>
      <vt:lpstr>2019 ACC/AHA Guideline on the Primary Prevention of Cardiovascular Disease </vt:lpstr>
      <vt:lpstr>PowerPoint Presentation</vt:lpstr>
      <vt:lpstr>Methods</vt:lpstr>
      <vt:lpstr>Outcomes</vt:lpstr>
      <vt:lpstr>Statistics </vt:lpstr>
      <vt:lpstr>Baseline Characteristics</vt:lpstr>
      <vt:lpstr>Outcomes</vt:lpstr>
      <vt:lpstr>Outcomes </vt:lpstr>
      <vt:lpstr>Outcomes</vt:lpstr>
      <vt:lpstr>Outcomes</vt:lpstr>
      <vt:lpstr>Clinical Appraisal</vt:lpstr>
      <vt:lpstr>Clinical Appraisal  </vt:lpstr>
      <vt:lpstr>What are our patient’s values and expectation for both the outcome we are trying to prevent and the adverse effects we may cause? </vt:lpstr>
      <vt:lpstr>Questions: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Vivian Chan</dc:creator>
  <cp:lastModifiedBy>Tran, Amanda</cp:lastModifiedBy>
  <cp:revision>92</cp:revision>
  <dcterms:created xsi:type="dcterms:W3CDTF">2019-04-04T00:47:54Z</dcterms:created>
  <dcterms:modified xsi:type="dcterms:W3CDTF">2019-09-04T13:59:05Z</dcterms:modified>
</cp:coreProperties>
</file>