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76" r:id="rId4"/>
    <p:sldId id="262" r:id="rId5"/>
    <p:sldId id="263" r:id="rId6"/>
    <p:sldId id="297" r:id="rId7"/>
    <p:sldId id="264" r:id="rId8"/>
    <p:sldId id="265" r:id="rId9"/>
    <p:sldId id="295" r:id="rId10"/>
    <p:sldId id="298" r:id="rId11"/>
    <p:sldId id="299" r:id="rId12"/>
    <p:sldId id="300" r:id="rId13"/>
    <p:sldId id="266" r:id="rId14"/>
    <p:sldId id="267" r:id="rId15"/>
    <p:sldId id="268" r:id="rId16"/>
    <p:sldId id="302" r:id="rId17"/>
    <p:sldId id="271" r:id="rId18"/>
    <p:sldId id="269" r:id="rId19"/>
    <p:sldId id="270" r:id="rId20"/>
    <p:sldId id="303" r:id="rId21"/>
    <p:sldId id="272" r:id="rId22"/>
    <p:sldId id="273" r:id="rId23"/>
    <p:sldId id="277" r:id="rId24"/>
    <p:sldId id="278" r:id="rId25"/>
    <p:sldId id="281" r:id="rId26"/>
    <p:sldId id="304" r:id="rId27"/>
    <p:sldId id="305" r:id="rId28"/>
    <p:sldId id="280" r:id="rId29"/>
    <p:sldId id="285" r:id="rId30"/>
    <p:sldId id="306" r:id="rId31"/>
    <p:sldId id="287" r:id="rId32"/>
    <p:sldId id="288" r:id="rId33"/>
    <p:sldId id="284" r:id="rId34"/>
    <p:sldId id="286" r:id="rId35"/>
    <p:sldId id="307" r:id="rId36"/>
    <p:sldId id="308" r:id="rId37"/>
    <p:sldId id="310" r:id="rId38"/>
    <p:sldId id="291" r:id="rId39"/>
    <p:sldId id="292" r:id="rId40"/>
    <p:sldId id="293" r:id="rId41"/>
    <p:sldId id="294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3" autoAdjust="0"/>
    <p:restoredTop sz="94660"/>
  </p:normalViewPr>
  <p:slideViewPr>
    <p:cSldViewPr snapToGrid="0">
      <p:cViewPr varScale="1">
        <p:scale>
          <a:sx n="80" d="100"/>
          <a:sy n="80" d="100"/>
        </p:scale>
        <p:origin x="2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6186076-E08D-4C2B-94B3-D88AB7280D2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084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55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046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216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5353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3287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336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774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283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03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337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9709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29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622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335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9062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6076-E08D-4C2B-94B3-D88AB7280D2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214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6186076-E08D-4C2B-94B3-D88AB7280D2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8157BE1-DFDA-4BFA-9A4B-F9D76EF4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921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Journal Club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6"/>
            <a:ext cx="6944897" cy="1479887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Mariuxi A. Viteri Malone, PGY4, Fellow Physician, Geriatric Medicine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Boston University/Boston Medical Center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6065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48997"/>
            <a:ext cx="9601196" cy="1303867"/>
          </a:xfrm>
        </p:spPr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PRESENTATION: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52074"/>
            <a:ext cx="9849853" cy="468028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Mrs. J is a 76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F, from Puerto Rico. She has a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PMHx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consistent with HTN, HPL, OA, prediabetes, overweight and urinary incontinence. She has 4 children, all of them vaginally delivered.</a:t>
            </a:r>
          </a:p>
          <a:p>
            <a:pPr marL="0" indent="0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She is on Lisinopril 20 mg daily, Lipitor 20 mg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qhs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Tylenol 1 g bid.</a:t>
            </a:r>
          </a:p>
          <a:p>
            <a:pPr marL="0" indent="0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She is here for her annual exam.</a:t>
            </a:r>
          </a:p>
          <a:p>
            <a:pPr marL="0" indent="0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MOCA: 27/30 (losing points on visual-spatial)</a:t>
            </a:r>
          </a:p>
          <a:p>
            <a:pPr marL="0" indent="0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ADLs: 12/12</a:t>
            </a:r>
          </a:p>
          <a:p>
            <a:pPr marL="0" indent="0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IADLs: 10/12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709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717438"/>
            <a:ext cx="9601196" cy="1303867"/>
          </a:xfrm>
        </p:spPr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PRESENTATION: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2843" y="1696454"/>
            <a:ext cx="10118558" cy="48848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Complains of worsening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urinary incontinence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for the last 6 months. She is been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having several frequent “leakages” through the day.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She states now can not get to the bathroom on time and has limited activities out of home due to this issue.</a:t>
            </a:r>
          </a:p>
          <a:p>
            <a:pPr marL="0" indent="0">
              <a:buNone/>
            </a:pP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Coughing, sneezing, and laughing leads to leakages.</a:t>
            </a:r>
          </a:p>
          <a:p>
            <a:pPr marL="0" indent="0">
              <a:buNone/>
            </a:pP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What treatment options are there available to manage Mrs. J UI? </a:t>
            </a:r>
          </a:p>
          <a:p>
            <a:pPr marL="0" indent="0">
              <a:buNone/>
            </a:pP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She has not receive any treatment for this yet. She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states she is afraid of surgery.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64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09675"/>
          </a:xfrm>
        </p:spPr>
        <p:txBody>
          <a:bodyPr/>
          <a:lstStyle/>
          <a:p>
            <a:pPr algn="ctr"/>
            <a:r>
              <a:rPr lang="en-US" b="1" dirty="0" smtClean="0"/>
              <a:t>PICO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4759438"/>
              </p:ext>
            </p:extLst>
          </p:nvPr>
        </p:nvGraphicFramePr>
        <p:xfrm>
          <a:off x="733925" y="1263315"/>
          <a:ext cx="10720137" cy="5438273"/>
        </p:xfrm>
        <a:graphic>
          <a:graphicData uri="http://schemas.openxmlformats.org/drawingml/2006/table">
            <a:tbl>
              <a:tblPr/>
              <a:tblGrid>
                <a:gridCol w="3216042"/>
                <a:gridCol w="7504095"/>
              </a:tblGrid>
              <a:tr h="1535536">
                <a:tc>
                  <a:txBody>
                    <a:bodyPr/>
                    <a:lstStyle/>
                    <a:p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(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roblem or </a:t>
                      </a: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2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atient</a:t>
                      </a: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2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 P</a:t>
                      </a: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opulation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452740" marR="48292" marT="24146" marB="241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C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Older</a:t>
                      </a:r>
                      <a:r>
                        <a:rPr lang="en-US" sz="2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women with urinary incontinence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740" marR="48292" marT="24146" marB="241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CFD"/>
                    </a:solidFill>
                  </a:tcPr>
                </a:tc>
              </a:tr>
              <a:tr h="940822">
                <a:tc>
                  <a:txBody>
                    <a:bodyPr/>
                    <a:lstStyle/>
                    <a:p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(intervention/indicator)</a:t>
                      </a:r>
                    </a:p>
                  </a:txBody>
                  <a:tcPr marL="452740" marR="48292" marT="24146" marB="241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C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GBT (Group administered behavioral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treatment)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740" marR="48292" marT="24146" marB="241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CFD"/>
                    </a:solidFill>
                  </a:tcPr>
                </a:tc>
              </a:tr>
              <a:tr h="940822">
                <a:tc>
                  <a:txBody>
                    <a:bodyPr/>
                    <a:lstStyle/>
                    <a:p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(comparison)</a:t>
                      </a:r>
                    </a:p>
                  </a:txBody>
                  <a:tcPr marL="452740" marR="48292" marT="24146" marB="241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C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en-US" sz="2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GBT 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740" marR="48292" marT="24146" marB="241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CFD"/>
                    </a:solidFill>
                  </a:tcPr>
                </a:tc>
              </a:tr>
              <a:tr h="2021093">
                <a:tc>
                  <a:txBody>
                    <a:bodyPr/>
                    <a:lstStyle/>
                    <a:p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(outcome of interest)</a:t>
                      </a:r>
                    </a:p>
                  </a:txBody>
                  <a:tcPr marL="452740" marR="48292" marT="24146" marB="241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C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Cost-effectiveness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Quality of life/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ICIQ-SF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UI: Frequency, severity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740" marR="48292" marT="24146" marB="241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CF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302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37" y="531811"/>
            <a:ext cx="11321750" cy="322738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7100" y="3759200"/>
            <a:ext cx="11163300" cy="26590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b="1" i="1" u="sng" dirty="0"/>
              <a:t>JAMA Intern Med</a:t>
            </a:r>
            <a:r>
              <a:rPr lang="en-US" sz="2400" i="1" dirty="0"/>
              <a:t>. </a:t>
            </a:r>
            <a:r>
              <a:rPr lang="en-US" sz="2400" dirty="0"/>
              <a:t>Published online </a:t>
            </a:r>
            <a:r>
              <a:rPr lang="en-US" sz="2400" b="1" u="sng" dirty="0"/>
              <a:t>September 4, 2018. </a:t>
            </a:r>
            <a:r>
              <a:rPr lang="en-US" sz="2400" dirty="0" smtClean="0"/>
              <a:t>doi:10.1001/jamainternmed.2018.3766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Multisite randomized clinical trial (the Group Learning Achieves Decreased Incidents of Lower Urinary Symptoms </a:t>
            </a:r>
            <a:r>
              <a:rPr lang="en-US" sz="2400" b="1" dirty="0" smtClean="0"/>
              <a:t>[GLADIOLUS] </a:t>
            </a:r>
            <a:r>
              <a:rPr lang="en-US" sz="2400" dirty="0" smtClean="0"/>
              <a:t>study), conducted </a:t>
            </a:r>
            <a:r>
              <a:rPr lang="en-US" sz="2400" u="sng" dirty="0" smtClean="0"/>
              <a:t>f</a:t>
            </a:r>
            <a:r>
              <a:rPr lang="en-US" sz="2400" b="1" u="sng" dirty="0" smtClean="0"/>
              <a:t>rom July 7, 2014, to December 31, 2016. </a:t>
            </a:r>
            <a:r>
              <a:rPr lang="en-US" sz="2400" dirty="0" smtClean="0"/>
              <a:t>The setting was outpatient practices at </a:t>
            </a:r>
            <a:r>
              <a:rPr lang="en-US" sz="2400" b="1" u="sng" dirty="0" smtClean="0"/>
              <a:t>3 academic medical centers</a:t>
            </a:r>
            <a:r>
              <a:rPr lang="en-US" sz="2400" b="1" dirty="0" smtClean="0"/>
              <a:t>. </a:t>
            </a:r>
            <a:r>
              <a:rPr lang="en-US" sz="2400" dirty="0" smtClean="0"/>
              <a:t>(University of Alabama at Birmingham; University of Michigan, Ann Arbor; and University of Pennsylvania, Philadelphia)</a:t>
            </a:r>
            <a:endParaRPr lang="en-US" sz="2400" b="1" dirty="0" smtClean="0"/>
          </a:p>
          <a:p>
            <a:pPr marL="0" indent="0">
              <a:buNone/>
            </a:pPr>
            <a:r>
              <a:rPr lang="en-US" sz="2400" b="1" u="sng" dirty="0" smtClean="0"/>
              <a:t>ClinicalTrials.gov identifier: </a:t>
            </a:r>
            <a:r>
              <a:rPr lang="en-US" sz="2400" dirty="0" smtClean="0"/>
              <a:t>NCT02001714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5475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effect of a one-time, group-administered behavioral treatment on urinary incontinence in older women?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27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Introduction/Rationale: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Urinary incontinence (UI) is a prevalent condition that </a:t>
            </a: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diminishes quality of life among older women at tremendous social and economic cost.</a:t>
            </a:r>
          </a:p>
          <a:p>
            <a:pPr marL="0" indent="0">
              <a:buNone/>
            </a:pPr>
            <a:endParaRPr lang="en-US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Behavioral interventions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are recommended by most evidence-based guidelines as first-line approach for treating:</a:t>
            </a:r>
          </a:p>
          <a:p>
            <a:pPr lvl="6"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Urgency</a:t>
            </a:r>
          </a:p>
          <a:p>
            <a:pPr lvl="6"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Stress</a:t>
            </a:r>
          </a:p>
          <a:p>
            <a:pPr lvl="6"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Mixed</a:t>
            </a:r>
          </a:p>
        </p:txBody>
      </p:sp>
    </p:spTree>
    <p:extLst>
      <p:ext uri="{BB962C8B-B14F-4D97-AF65-F5344CB8AC3E}">
        <p14:creationId xmlns:p14="http://schemas.microsoft.com/office/powerpoint/2010/main" val="340740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Methods: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Randomized clinical trial conducted at 3 academic medical centers:</a:t>
            </a:r>
          </a:p>
          <a:p>
            <a:pPr lvl="4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of Alabama at Birmingham</a:t>
            </a:r>
          </a:p>
          <a:p>
            <a:pPr lvl="4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of Michigan at Ann Arbor</a:t>
            </a:r>
          </a:p>
          <a:p>
            <a:pPr lvl="4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of Pennsylvania at Philadelphia</a:t>
            </a:r>
          </a:p>
          <a:p>
            <a:pPr marL="1828800" lvl="4" indent="0"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-It was approved by the institutional review boards at the coordinating center (Beaumont Hospital, Royal Oak, Michigan) and each site.</a:t>
            </a:r>
          </a:p>
        </p:txBody>
      </p:sp>
    </p:spTree>
    <p:extLst>
      <p:ext uri="{BB962C8B-B14F-4D97-AF65-F5344CB8AC3E}">
        <p14:creationId xmlns:p14="http://schemas.microsoft.com/office/powerpoint/2010/main" val="156411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Methods: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5031" y="2454442"/>
            <a:ext cx="10106525" cy="3838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-All participants provided written informed consent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Eligibility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included a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score of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 or higher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on the International Consultation on Incontinence Questionnaire–Short Form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ICIQ-SF).</a:t>
            </a: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55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Methods: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-Symptoms of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 least 3 months duration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and absence of medical conditions or treatments that could affect continence status.</a:t>
            </a:r>
          </a:p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-Group received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one-time 2-hour bladder health class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supported by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written materials and an 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audio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26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08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39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8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Recruitment: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30379"/>
            <a:ext cx="9601195" cy="34454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-Potential participants (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women 55 years old or older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were </a:t>
            </a:r>
            <a:r>
              <a:rPr lang="en-US" sz="28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recruited by mailed letters of invitation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to specific populations in the geographical areas surrounding the 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 sites.</a:t>
            </a:r>
          </a:p>
          <a:p>
            <a:pPr marL="0" indent="0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-Interested individuals could mail back a return portion of the recruitment letter or call a toll-free number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65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1181" y="248206"/>
            <a:ext cx="9601196" cy="1303867"/>
          </a:xfrm>
        </p:spPr>
        <p:txBody>
          <a:bodyPr/>
          <a:lstStyle/>
          <a:p>
            <a:r>
              <a:rPr lang="en-US" b="1" dirty="0" smtClean="0"/>
              <a:t>Evaluation and Baseline Assessment: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1181" y="1317679"/>
            <a:ext cx="9601196" cy="33189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-Women 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who responded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the letter of invitation 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were initially prescreened by telephone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at the coordinating center and 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then referred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the appropriate research site for 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full screening and evaluation. </a:t>
            </a: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-This comprised: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Detailed medical and UI history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Baseline questionnaires: 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rimary outcome measure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(the International Consultation on Incontinence Questionnaire–Short Form [ICIQ-SF]).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Secondary outcome measures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(the Medical, Epidemiologic and Social Aspects of Aging Urinary Incontinence Questionnaire [MESA] and the Incontinence Quality of Life Questionnaire [I-QOL]). </a:t>
            </a:r>
          </a:p>
        </p:txBody>
      </p:sp>
    </p:spTree>
    <p:extLst>
      <p:ext uri="{BB962C8B-B14F-4D97-AF65-F5344CB8AC3E}">
        <p14:creationId xmlns:p14="http://schemas.microsoft.com/office/powerpoint/2010/main" val="169787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Evaluation and Baseline Assessment: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8043" y="1998112"/>
            <a:ext cx="102743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-Pelvic examination was conducted: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dentify pelvic organ prolapse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Test PFM strength using the digital test by Brink et al.</a:t>
            </a: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ested for cognitive impairment: Mini-Cog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-Ambulation status: Timed Up &amp; Go test.</a:t>
            </a: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-A dipstick urinalysis: to detect infection and hematuria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62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POPULATION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3514" y="2463520"/>
            <a:ext cx="7342925" cy="3395857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2947737" y="3368842"/>
            <a:ext cx="312821" cy="962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2947736" y="3546364"/>
            <a:ext cx="312821" cy="962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2947735" y="4702870"/>
            <a:ext cx="312821" cy="962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2947735" y="4877439"/>
            <a:ext cx="312821" cy="962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11" y="625710"/>
            <a:ext cx="10383253" cy="5534458"/>
          </a:xfrm>
          <a:prstGeom prst="rect">
            <a:avLst/>
          </a:prstGeom>
        </p:spPr>
      </p:pic>
      <p:sp>
        <p:nvSpPr>
          <p:cNvPr id="2" name="Right Arrow 1"/>
          <p:cNvSpPr/>
          <p:nvPr/>
        </p:nvSpPr>
        <p:spPr>
          <a:xfrm>
            <a:off x="613611" y="1082842"/>
            <a:ext cx="866273" cy="2406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613610" y="1993232"/>
            <a:ext cx="866273" cy="2406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613609" y="2925679"/>
            <a:ext cx="866273" cy="2406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13608" y="3610476"/>
            <a:ext cx="866273" cy="2406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13608" y="3356810"/>
            <a:ext cx="866273" cy="2406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613608" y="5199647"/>
            <a:ext cx="866273" cy="2406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17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Randomization: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045368"/>
            <a:ext cx="9601196" cy="38305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-Eligible women were randomized using 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1:1 ratio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either the GBT group or no treatment (control group). </a:t>
            </a:r>
          </a:p>
          <a:p>
            <a:pPr marL="0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Randomization was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carried out separately at each site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using a random sequence of block sizes.</a:t>
            </a:r>
          </a:p>
          <a:p>
            <a:pPr marL="0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-The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randomization scheme was developed by the coordinating center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and the research sites were not aware of the methods used to assign groups.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43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244" y="717437"/>
            <a:ext cx="9601196" cy="1303867"/>
          </a:xfrm>
        </p:spPr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Intervention: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0810" y="2707105"/>
            <a:ext cx="10287001" cy="31643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-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control group did not receive treatment. </a:t>
            </a:r>
          </a:p>
          <a:p>
            <a:pPr marL="0" indent="0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-The GBT was modeled after previously successful randomized clinical trials on prevention of UI but 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focused instead on treatment of women with UI.</a:t>
            </a:r>
          </a:p>
        </p:txBody>
      </p:sp>
    </p:spTree>
    <p:extLst>
      <p:ext uri="{BB962C8B-B14F-4D97-AF65-F5344CB8AC3E}">
        <p14:creationId xmlns:p14="http://schemas.microsoft.com/office/powerpoint/2010/main" val="194940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2" y="344459"/>
            <a:ext cx="9601196" cy="1303867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Intervention: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2" y="1365806"/>
            <a:ext cx="9601196" cy="33189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-This 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2-hour bladder health and self-management session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with slide presentations and a booklet, anatomy of the lower urinary tract. Sessions included: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Bladder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PFM function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Anatomic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physiologic basis for continence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Types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causes, and effect of UI on quality of life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PFM identification and exercise; bladder training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Instruction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evidence-based behavioral strategies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Including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active PFM contraction during activities that precipitate stress UI and urge suppression strategies.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Coaching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facilitate incorporation of the strategies into their personal routines. 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93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Intervention: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3159" y="1961147"/>
            <a:ext cx="9693439" cy="41629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After the class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participants were given materials for home use: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ncluding a booklet summarizing the bladder health class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magnet that served as a reminder to continue adherence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 audio CD with a PFM exercise session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 individualized voiding interval prescription based on their baseline 3-day voiding diary.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05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Outcome Measures and Evaluation Periods: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The primary outcome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measure was the change in score on the ICIQ-SF, a fully validated 4-item questionnaire</a:t>
            </a:r>
          </a:p>
          <a:p>
            <a:pPr marL="0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Secondary outcome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measures included a 3-day voiding diary, the quantitative cough stress test, the 24-hour pad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test.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78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Outcome Measures and Evaluation Periods: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761620" cy="361526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-All participants were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evaluated at in-person visits at 3 and 12 months by evaluators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(D.K.N. and other non-authors) who were masked to group assignment and by mail or telephone at 6 and 9 months. 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-Adverse events (AEs) were also assessed at each time point. 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06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705406"/>
            <a:ext cx="9601196" cy="1303867"/>
          </a:xfrm>
        </p:spPr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Statistical Analysis: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0783" y="2009273"/>
            <a:ext cx="10070431" cy="45479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Normally distributed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continuous variables are reported as 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mean (SD) values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Non-normally distributed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variables are reported as 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median values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(interquartile ranges). </a:t>
            </a:r>
          </a:p>
          <a:p>
            <a:pPr marL="0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-The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primary outcome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the ICIQ-SF score, was analyzed using a repeated-measures analysis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3, 6, 9, and 12 months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(baseline as reference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93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Characteristics of the Sample: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2842" y="2009273"/>
            <a:ext cx="9813755" cy="41268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-The demographic characteristics of the 2 groups were not significantly different. </a:t>
            </a:r>
          </a:p>
          <a:p>
            <a:pPr marL="0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Ages ranged from 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55 to 91 years (mean [SD] age, 64 [7] years),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 African Americans comprised 46.2% (214 of 463). </a:t>
            </a:r>
          </a:p>
          <a:p>
            <a:pPr marL="0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 significant differences were found between the 2 groups for all baseline values on primary and secondary outcome measures.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52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2211" y="613610"/>
            <a:ext cx="10539663" cy="5570621"/>
          </a:xfrm>
          <a:prstGeom prst="rect">
            <a:avLst/>
          </a:prstGeom>
        </p:spPr>
      </p:pic>
      <p:sp>
        <p:nvSpPr>
          <p:cNvPr id="2" name="Right Arrow 1"/>
          <p:cNvSpPr/>
          <p:nvPr/>
        </p:nvSpPr>
        <p:spPr>
          <a:xfrm>
            <a:off x="4547936" y="1467853"/>
            <a:ext cx="565485" cy="1925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6240378" y="1467852"/>
            <a:ext cx="565485" cy="1925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4423610" y="2113548"/>
            <a:ext cx="565485" cy="1925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200273" y="2113548"/>
            <a:ext cx="565485" cy="1925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419600" y="2340142"/>
            <a:ext cx="565485" cy="1925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6200272" y="2340142"/>
            <a:ext cx="565485" cy="1925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4588042" y="3659606"/>
            <a:ext cx="565485" cy="1925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6348663" y="3709738"/>
            <a:ext cx="565485" cy="1925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4547935" y="5021180"/>
            <a:ext cx="565485" cy="1925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6348662" y="5021180"/>
            <a:ext cx="565485" cy="1925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4419600" y="5658854"/>
            <a:ext cx="565485" cy="1925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200271" y="5658854"/>
            <a:ext cx="565485" cy="1925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60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8305" y="721895"/>
            <a:ext cx="10539663" cy="5414210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4427620" y="4559969"/>
            <a:ext cx="565485" cy="1925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6172199" y="4559969"/>
            <a:ext cx="565485" cy="1925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4427619" y="5251784"/>
            <a:ext cx="565485" cy="1925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256419" y="5251784"/>
            <a:ext cx="565485" cy="1925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83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Results: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total of 463 participants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were enrolled from 2171 initial mail respondents; </a:t>
            </a:r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232 were randomized to GBT and 231 to control. </a:t>
            </a:r>
            <a:endParaRPr lang="en-US" sz="28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Only </a:t>
            </a:r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398 </a:t>
            </a:r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completed the 12-month study.</a:t>
            </a:r>
            <a:endParaRPr lang="en-US" sz="2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27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Primary Outcome: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14601"/>
            <a:ext cx="10515600" cy="52457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ICIQ-SF scores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for the GBT group were </a:t>
            </a:r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consistently lower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compared with the control group across all time points. </a:t>
            </a: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64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Primary Outcome: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285999"/>
            <a:ext cx="9601196" cy="33189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percentages of women who were </a:t>
            </a: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considered successful </a:t>
            </a: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were 35.3% (65 of 184) in the GBT group </a:t>
            </a:r>
            <a:r>
              <a:rPr lang="en-US" sz="3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3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70</a:t>
            </a: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% reduction in UI episode frequency) </a:t>
            </a: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vs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22.1% (42 of 190) in the control group (P = .005).</a:t>
            </a: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01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6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Secondary Outcomes: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-All secondary outcome measures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, except PFM strength, showed </a:t>
            </a:r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significantly greater improvements in the GBT group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than in the control group. 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99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585" y="1227591"/>
            <a:ext cx="9288529" cy="56304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585" y="148780"/>
            <a:ext cx="9288529" cy="1129686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1419726" y="2466474"/>
            <a:ext cx="890337" cy="2887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132094" y="2466474"/>
            <a:ext cx="890337" cy="2887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1307431" y="4698332"/>
            <a:ext cx="890337" cy="2887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5987716" y="4678836"/>
            <a:ext cx="890337" cy="2887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80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Costs and Cost-effectiveness: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-The 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GBT group accrued higher payer and societal costs per participant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compared with the control group at 3 and 12 months.</a:t>
            </a: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Participant costs, 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were lower for the GBT group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than for the control group at 3 and 12 months because of the lower costs of UI management. </a:t>
            </a: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77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Clinical Appraisal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Were there clearly defined groups of patients, similar in all important ways other than exposure to treatment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>
              <a:buNone/>
            </a:pPr>
            <a:r>
              <a:rPr lang="en-US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Yes, both groups (GBT vs control) appear to be pretty homogeneous. 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82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Clinical Appraisal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8936" y="1913021"/>
            <a:ext cx="10070431" cy="4355432"/>
          </a:xfrm>
        </p:spPr>
        <p:txBody>
          <a:bodyPr>
            <a:noAutofit/>
          </a:bodyPr>
          <a:lstStyle/>
          <a:p>
            <a:pPr marL="971550" lvl="1" indent="-514350">
              <a:buFont typeface="+mj-lt"/>
              <a:buAutoNum type="arabicPeriod" startAt="2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Were clinical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outcomes measured in the same ways in both groups?</a:t>
            </a:r>
          </a:p>
          <a:p>
            <a:pPr lvl="4"/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Outcomes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were measured by 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 6, 9, and 12 months (baseline as reference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4"/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Groups were randomized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71550" lvl="1" indent="-514350">
              <a:buFont typeface="+mj-lt"/>
              <a:buAutoNum type="arabicPeriod" startAt="2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follow-up of the study patients sufficiently long enough?</a:t>
            </a:r>
          </a:p>
          <a:p>
            <a:pPr lvl="4"/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Yes, because primary 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and secondary outcomes were measured up to 12 months.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73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Clinical Appraisal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930062" cy="3639331"/>
          </a:xfrm>
        </p:spPr>
        <p:txBody>
          <a:bodyPr>
            <a:normAutofit/>
          </a:bodyPr>
          <a:lstStyle/>
          <a:p>
            <a:pPr marL="971550" lvl="1" indent="-514350">
              <a:buFont typeface="+mj-lt"/>
              <a:buAutoNum type="arabicPeriod" startAt="4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Can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we apply the valid, important results of this study to our patient?</a:t>
            </a:r>
          </a:p>
          <a:p>
            <a:pPr lvl="4"/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Our patient is similar in demographics to the study participants </a:t>
            </a:r>
          </a:p>
          <a:p>
            <a:pPr lvl="4"/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No harm identified by 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undergoing GBS, significant benefit could be obtained if we do this 2 h GBS class in order to improve the quality of life of our patient.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3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Strengths and Limitations: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Image result for strength and limitation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112" y="2478505"/>
            <a:ext cx="4115801" cy="371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0787" y="2383937"/>
            <a:ext cx="26038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-Study recruitment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-Objective measures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53296" y="2285999"/>
            <a:ext cx="452788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-Participants and interventionists were not masked to group assignment.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-Participants were a volunteer sample and thus may not represent the overall population of older women with UI.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-Primary and some secondary outcomes were based on participant self-report to assess changes in their condition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32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Conclusions: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997242"/>
            <a:ext cx="9601197" cy="38786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GLADIOLUS study shows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that a novel one-time GBT program is a safe and modestly 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effective first-line approach for reducing UI frequency, severity, and bother and improving quality of life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for older women in the community. </a:t>
            </a: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-With its low cost and ease of administration, GBT is a promising first approach to enhancing access to noninvasive behavioral treatment for UI.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9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326" y="96670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	</a:t>
            </a:r>
            <a:r>
              <a:rPr lang="en-US" b="1" dirty="0" smtClean="0"/>
              <a:t>Q&amp;A</a:t>
            </a:r>
            <a:endParaRPr lang="en-US" b="1" dirty="0"/>
          </a:p>
        </p:txBody>
      </p:sp>
      <p:pic>
        <p:nvPicPr>
          <p:cNvPr id="4" name="Picture 2" descr="Image result for cute kitten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6102" y="2557463"/>
            <a:ext cx="4419796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32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thank you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64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2013</TotalTime>
  <Words>1571</Words>
  <Application>Microsoft Office PowerPoint</Application>
  <PresentationFormat>Widescreen</PresentationFormat>
  <Paragraphs>160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Garamond</vt:lpstr>
      <vt:lpstr>Wingdings</vt:lpstr>
      <vt:lpstr>Organic</vt:lpstr>
      <vt:lpstr>Journal Club</vt:lpstr>
      <vt:lpstr>CASE PRESENTATION:</vt:lpstr>
      <vt:lpstr>CASE PRESENTATION:</vt:lpstr>
      <vt:lpstr>PICO</vt:lpstr>
      <vt:lpstr>PowerPoint Presentation</vt:lpstr>
      <vt:lpstr>PowerPoint Presentation</vt:lpstr>
      <vt:lpstr>Introduction/Rationale:</vt:lpstr>
      <vt:lpstr>Methods:</vt:lpstr>
      <vt:lpstr>Methods:</vt:lpstr>
      <vt:lpstr>Methods:</vt:lpstr>
      <vt:lpstr>PowerPoint Presentation</vt:lpstr>
      <vt:lpstr>PowerPoint Presentation</vt:lpstr>
      <vt:lpstr>Recruitment:</vt:lpstr>
      <vt:lpstr>Evaluation and Baseline Assessment:</vt:lpstr>
      <vt:lpstr>Evaluation and Baseline Assessment:</vt:lpstr>
      <vt:lpstr>POPULATION</vt:lpstr>
      <vt:lpstr>PowerPoint Presentation</vt:lpstr>
      <vt:lpstr>Randomization:</vt:lpstr>
      <vt:lpstr>Intervention:</vt:lpstr>
      <vt:lpstr>Intervention:</vt:lpstr>
      <vt:lpstr>Intervention:</vt:lpstr>
      <vt:lpstr>Outcome Measures and Evaluation Periods:</vt:lpstr>
      <vt:lpstr>Outcome Measures and Evaluation Periods:</vt:lpstr>
      <vt:lpstr>Statistical Analysis:</vt:lpstr>
      <vt:lpstr>Characteristics of the Sample:</vt:lpstr>
      <vt:lpstr>PowerPoint Presentation</vt:lpstr>
      <vt:lpstr>PowerPoint Presentation</vt:lpstr>
      <vt:lpstr>Results:</vt:lpstr>
      <vt:lpstr>Primary Outcome:</vt:lpstr>
      <vt:lpstr>Primary Outcome:</vt:lpstr>
      <vt:lpstr>PowerPoint Presentation</vt:lpstr>
      <vt:lpstr>Secondary Outcomes:</vt:lpstr>
      <vt:lpstr>PowerPoint Presentation</vt:lpstr>
      <vt:lpstr>Costs and Cost-effectiveness:</vt:lpstr>
      <vt:lpstr>Clinical Appraisal </vt:lpstr>
      <vt:lpstr>Clinical Appraisal </vt:lpstr>
      <vt:lpstr>Clinical Appraisal </vt:lpstr>
      <vt:lpstr>Strengths and Limitations:</vt:lpstr>
      <vt:lpstr>Conclusions:</vt:lpstr>
      <vt:lpstr> Q&amp;A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Urinary Incontinence in Older Women</dc:title>
  <dc:creator>Mariuxi Alexandra Viteri Barriga</dc:creator>
  <cp:lastModifiedBy>Mariuxi Alexandra Viteri Barriga</cp:lastModifiedBy>
  <cp:revision>44</cp:revision>
  <dcterms:created xsi:type="dcterms:W3CDTF">2018-09-08T20:48:27Z</dcterms:created>
  <dcterms:modified xsi:type="dcterms:W3CDTF">2018-11-09T03:28:40Z</dcterms:modified>
</cp:coreProperties>
</file>