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92" r:id="rId3"/>
    <p:sldId id="273" r:id="rId4"/>
    <p:sldId id="262" r:id="rId5"/>
    <p:sldId id="296" r:id="rId6"/>
    <p:sldId id="290" r:id="rId7"/>
    <p:sldId id="263" r:id="rId8"/>
    <p:sldId id="282" r:id="rId9"/>
    <p:sldId id="264" r:id="rId10"/>
    <p:sldId id="274" r:id="rId11"/>
    <p:sldId id="259" r:id="rId12"/>
    <p:sldId id="257" r:id="rId13"/>
    <p:sldId id="261" r:id="rId14"/>
    <p:sldId id="260" r:id="rId15"/>
    <p:sldId id="281" r:id="rId16"/>
    <p:sldId id="295" r:id="rId17"/>
    <p:sldId id="265" r:id="rId18"/>
    <p:sldId id="285" r:id="rId19"/>
    <p:sldId id="269" r:id="rId20"/>
    <p:sldId id="286" r:id="rId21"/>
    <p:sldId id="270" r:id="rId22"/>
    <p:sldId id="271" r:id="rId23"/>
    <p:sldId id="275" r:id="rId24"/>
    <p:sldId id="276" r:id="rId25"/>
    <p:sldId id="258" r:id="rId26"/>
    <p:sldId id="277" r:id="rId27"/>
    <p:sldId id="278" r:id="rId28"/>
    <p:sldId id="293" r:id="rId29"/>
    <p:sldId id="279" r:id="rId30"/>
    <p:sldId id="294" r:id="rId31"/>
    <p:sldId id="280" r:id="rId32"/>
    <p:sldId id="283" r:id="rId33"/>
    <p:sldId id="284" r:id="rId34"/>
    <p:sldId id="289" r:id="rId35"/>
    <p:sldId id="287" r:id="rId36"/>
    <p:sldId id="288" r:id="rId37"/>
    <p:sldId id="291" r:id="rId38"/>
    <p:sldId id="266"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D9B44A"/>
    <a:srgbClr val="ABD0BF"/>
    <a:srgbClr val="4E6457"/>
    <a:srgbClr val="003300"/>
    <a:srgbClr val="990033"/>
    <a:srgbClr val="FFFFFF"/>
    <a:srgbClr val="7A7A7A"/>
    <a:srgbClr val="797979"/>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1693" autoAdjust="0"/>
  </p:normalViewPr>
  <p:slideViewPr>
    <p:cSldViewPr snapToGrid="0">
      <p:cViewPr varScale="1">
        <p:scale>
          <a:sx n="53" d="100"/>
          <a:sy n="53" d="100"/>
        </p:scale>
        <p:origin x="1416" y="72"/>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explosion val="6"/>
          <c:dPt>
            <c:idx val="0"/>
            <c:bubble3D val="0"/>
            <c:spPr>
              <a:solidFill>
                <a:srgbClr val="43574B"/>
              </a:solidFill>
              <a:ln w="19050">
                <a:solidFill>
                  <a:schemeClr val="lt1"/>
                </a:solidFill>
              </a:ln>
              <a:effectLst/>
            </c:spPr>
            <c:extLst xmlns:c16r2="http://schemas.microsoft.com/office/drawing/2015/06/chart">
              <c:ext xmlns:c16="http://schemas.microsoft.com/office/drawing/2014/chart" uri="{C3380CC4-5D6E-409C-BE32-E72D297353CC}">
                <c16:uniqueId val="{00000001-601D-48CB-A1CA-658718ABCEF5}"/>
              </c:ext>
            </c:extLst>
          </c:dPt>
          <c:dPt>
            <c:idx val="1"/>
            <c:bubble3D val="0"/>
            <c:spPr>
              <a:solidFill>
                <a:srgbClr val="74B0A8"/>
              </a:solidFill>
              <a:ln w="19050">
                <a:solidFill>
                  <a:schemeClr val="lt1"/>
                </a:solidFill>
              </a:ln>
              <a:effectLst/>
            </c:spPr>
            <c:extLst xmlns:c16r2="http://schemas.microsoft.com/office/drawing/2015/06/chart">
              <c:ext xmlns:c16="http://schemas.microsoft.com/office/drawing/2014/chart" uri="{C3380CC4-5D6E-409C-BE32-E72D297353CC}">
                <c16:uniqueId val="{00000002-601D-48CB-A1CA-658718ABCEF5}"/>
              </c:ext>
            </c:extLst>
          </c:dPt>
          <c:cat>
            <c:strRef>
              <c:f>Sheet1!$A$2:$A$3</c:f>
              <c:strCache>
                <c:ptCount val="2"/>
                <c:pt idx="0">
                  <c:v>Developed swallowing problems </c:v>
                </c:pt>
                <c:pt idx="1">
                  <c:v>No swallowing problems </c:v>
                </c:pt>
              </c:strCache>
            </c:strRef>
          </c:cat>
          <c:val>
            <c:numRef>
              <c:f>Sheet1!$B$2:$B$3</c:f>
              <c:numCache>
                <c:formatCode>General</c:formatCode>
                <c:ptCount val="2"/>
                <c:pt idx="0">
                  <c:v>312</c:v>
                </c:pt>
                <c:pt idx="1">
                  <c:v>1676</c:v>
                </c:pt>
              </c:numCache>
            </c:numRef>
          </c:val>
          <c:extLst xmlns:c16r2="http://schemas.microsoft.com/office/drawing/2015/06/chart">
            <c:ext xmlns:c16="http://schemas.microsoft.com/office/drawing/2014/chart" uri="{C3380CC4-5D6E-409C-BE32-E72D297353CC}">
              <c16:uniqueId val="{00000000-601D-48CB-A1CA-658718ABCEF5}"/>
            </c:ext>
          </c:extLst>
        </c:ser>
        <c:dLbls>
          <c:dLblPos val="bestFit"/>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4.4967258556966115E-2"/>
          <c:y val="2.7100271002710029E-2"/>
          <c:w val="0.66532185708929237"/>
          <c:h val="0.76830441926466508"/>
        </c:manualLayout>
      </c:layout>
      <c:scatterChart>
        <c:scatterStyle val="lineMarker"/>
        <c:varyColors val="0"/>
        <c:ser>
          <c:idx val="0"/>
          <c:order val="0"/>
          <c:tx>
            <c:strRef>
              <c:f>Sheet1!$A$2</c:f>
              <c:strCache>
                <c:ptCount val="1"/>
                <c:pt idx="0">
                  <c:v>Q2 (13-22 teeth)</c:v>
                </c:pt>
              </c:strCache>
            </c:strRef>
          </c:tx>
          <c:spPr>
            <a:ln w="76200" cap="rnd">
              <a:solidFill>
                <a:srgbClr val="A5A5A5">
                  <a:lumMod val="50000"/>
                </a:srgbClr>
              </a:solidFill>
              <a:round/>
            </a:ln>
            <a:effectLst/>
          </c:spPr>
          <c:marker>
            <c:symbol val="circle"/>
            <c:size val="5"/>
            <c:spPr>
              <a:solidFill>
                <a:schemeClr val="accent6">
                  <a:lumMod val="50000"/>
                </a:schemeClr>
              </a:solidFill>
              <a:ln w="38100">
                <a:solidFill>
                  <a:schemeClr val="accent3">
                    <a:lumMod val="50000"/>
                  </a:schemeClr>
                </a:solidFill>
                <a:round/>
              </a:ln>
              <a:effectLst/>
            </c:spPr>
          </c:marker>
          <c:dPt>
            <c:idx val="0"/>
            <c:marker>
              <c:symbol val="circle"/>
              <c:size val="15"/>
              <c:spPr>
                <a:solidFill>
                  <a:schemeClr val="accent6">
                    <a:lumMod val="50000"/>
                  </a:schemeClr>
                </a:solidFill>
                <a:ln w="38100">
                  <a:solidFill>
                    <a:schemeClr val="accent3">
                      <a:lumMod val="50000"/>
                    </a:schemeClr>
                  </a:solidFill>
                  <a:round/>
                </a:ln>
                <a:effectLst/>
              </c:spPr>
            </c:marker>
            <c:bubble3D val="0"/>
            <c:extLst xmlns:c16r2="http://schemas.microsoft.com/office/drawing/2015/06/chart">
              <c:ext xmlns:c16="http://schemas.microsoft.com/office/drawing/2014/chart" uri="{C3380CC4-5D6E-409C-BE32-E72D297353CC}">
                <c16:uniqueId val="{00000006-12E6-40FA-9F7B-63B3FF6ACC72}"/>
              </c:ext>
            </c:extLst>
          </c:dPt>
          <c:dPt>
            <c:idx val="1"/>
            <c:marker>
              <c:symbol val="none"/>
            </c:marker>
            <c:bubble3D val="0"/>
            <c:extLst xmlns:c16r2="http://schemas.microsoft.com/office/drawing/2015/06/chart">
              <c:ext xmlns:c16="http://schemas.microsoft.com/office/drawing/2014/chart" uri="{C3380CC4-5D6E-409C-BE32-E72D297353CC}">
                <c16:uniqueId val="{00000000-12E6-40FA-9F7B-63B3FF6ACC72}"/>
              </c:ext>
            </c:extLst>
          </c:dPt>
          <c:dPt>
            <c:idx val="2"/>
            <c:marker>
              <c:symbol val="none"/>
            </c:marker>
            <c:bubble3D val="0"/>
            <c:extLst xmlns:c16r2="http://schemas.microsoft.com/office/drawing/2015/06/chart">
              <c:ext xmlns:c16="http://schemas.microsoft.com/office/drawing/2014/chart" uri="{C3380CC4-5D6E-409C-BE32-E72D297353CC}">
                <c16:uniqueId val="{00000001-12E6-40FA-9F7B-63B3FF6ACC72}"/>
              </c:ext>
            </c:extLst>
          </c:dPt>
          <c:xVal>
            <c:numRef>
              <c:f>Sheet1!$C$2:$C$4</c:f>
              <c:numCache>
                <c:formatCode>General</c:formatCode>
                <c:ptCount val="3"/>
                <c:pt idx="0">
                  <c:v>2.42</c:v>
                </c:pt>
                <c:pt idx="1">
                  <c:v>1.61</c:v>
                </c:pt>
                <c:pt idx="2">
                  <c:v>3.63</c:v>
                </c:pt>
              </c:numCache>
            </c:numRef>
          </c:xVal>
          <c:yVal>
            <c:numRef>
              <c:f>Sheet1!$D$2:$D$4</c:f>
              <c:numCache>
                <c:formatCode>General</c:formatCode>
                <c:ptCount val="3"/>
                <c:pt idx="0">
                  <c:v>2</c:v>
                </c:pt>
                <c:pt idx="1">
                  <c:v>2</c:v>
                </c:pt>
                <c:pt idx="2">
                  <c:v>2</c:v>
                </c:pt>
              </c:numCache>
            </c:numRef>
          </c:yVal>
          <c:smooth val="0"/>
          <c:extLst xmlns:c16r2="http://schemas.microsoft.com/office/drawing/2015/06/chart">
            <c:ext xmlns:c16="http://schemas.microsoft.com/office/drawing/2014/chart" uri="{C3380CC4-5D6E-409C-BE32-E72D297353CC}">
              <c16:uniqueId val="{00000002-12E6-40FA-9F7B-63B3FF6ACC72}"/>
            </c:ext>
          </c:extLst>
        </c:ser>
        <c:ser>
          <c:idx val="1"/>
          <c:order val="1"/>
          <c:tx>
            <c:strRef>
              <c:f>Sheet1!$A$5</c:f>
              <c:strCache>
                <c:ptCount val="1"/>
                <c:pt idx="0">
                  <c:v>Q1 (0-12 teeth)</c:v>
                </c:pt>
              </c:strCache>
            </c:strRef>
          </c:tx>
          <c:spPr>
            <a:ln w="76200" cap="rnd">
              <a:solidFill>
                <a:schemeClr val="accent2"/>
              </a:solidFill>
              <a:round/>
            </a:ln>
            <a:effectLst/>
          </c:spPr>
          <c:marker>
            <c:symbol val="circle"/>
            <c:size val="5"/>
            <c:spPr>
              <a:solidFill>
                <a:schemeClr val="accent2">
                  <a:lumMod val="75000"/>
                </a:schemeClr>
              </a:solidFill>
              <a:ln w="38100">
                <a:solidFill>
                  <a:schemeClr val="accent2"/>
                </a:solidFill>
                <a:round/>
              </a:ln>
              <a:effectLst/>
            </c:spPr>
          </c:marker>
          <c:dPt>
            <c:idx val="0"/>
            <c:marker>
              <c:symbol val="circle"/>
              <c:size val="15"/>
              <c:spPr>
                <a:solidFill>
                  <a:schemeClr val="accent2">
                    <a:lumMod val="75000"/>
                  </a:schemeClr>
                </a:solidFill>
                <a:ln w="38100">
                  <a:solidFill>
                    <a:schemeClr val="accent2"/>
                  </a:solidFill>
                  <a:round/>
                </a:ln>
                <a:effectLst/>
              </c:spPr>
            </c:marker>
            <c:bubble3D val="0"/>
            <c:extLst xmlns:c16r2="http://schemas.microsoft.com/office/drawing/2015/06/chart">
              <c:ext xmlns:c16="http://schemas.microsoft.com/office/drawing/2014/chart" uri="{C3380CC4-5D6E-409C-BE32-E72D297353CC}">
                <c16:uniqueId val="{00000007-12E6-40FA-9F7B-63B3FF6ACC72}"/>
              </c:ext>
            </c:extLst>
          </c:dPt>
          <c:dPt>
            <c:idx val="1"/>
            <c:marker>
              <c:symbol val="none"/>
            </c:marker>
            <c:bubble3D val="0"/>
            <c:extLst xmlns:c16r2="http://schemas.microsoft.com/office/drawing/2015/06/chart">
              <c:ext xmlns:c16="http://schemas.microsoft.com/office/drawing/2014/chart" uri="{C3380CC4-5D6E-409C-BE32-E72D297353CC}">
                <c16:uniqueId val="{00000003-12E6-40FA-9F7B-63B3FF6ACC72}"/>
              </c:ext>
            </c:extLst>
          </c:dPt>
          <c:dPt>
            <c:idx val="2"/>
            <c:marker>
              <c:symbol val="none"/>
            </c:marker>
            <c:bubble3D val="0"/>
            <c:extLst xmlns:c16r2="http://schemas.microsoft.com/office/drawing/2015/06/chart">
              <c:ext xmlns:c16="http://schemas.microsoft.com/office/drawing/2014/chart" uri="{C3380CC4-5D6E-409C-BE32-E72D297353CC}">
                <c16:uniqueId val="{00000004-12E6-40FA-9F7B-63B3FF6ACC72}"/>
              </c:ext>
            </c:extLst>
          </c:dPt>
          <c:xVal>
            <c:numRef>
              <c:f>Sheet1!$C$5:$C$7</c:f>
              <c:numCache>
                <c:formatCode>General</c:formatCode>
                <c:ptCount val="3"/>
                <c:pt idx="0">
                  <c:v>2.4900000000000002</c:v>
                </c:pt>
                <c:pt idx="1">
                  <c:v>1.68</c:v>
                </c:pt>
                <c:pt idx="2">
                  <c:v>3.69</c:v>
                </c:pt>
              </c:numCache>
            </c:numRef>
          </c:xVal>
          <c:yVal>
            <c:numRef>
              <c:f>Sheet1!$D$5:$D$7</c:f>
              <c:numCache>
                <c:formatCode>General</c:formatCode>
                <c:ptCount val="3"/>
                <c:pt idx="0">
                  <c:v>1</c:v>
                </c:pt>
                <c:pt idx="1">
                  <c:v>1</c:v>
                </c:pt>
                <c:pt idx="2">
                  <c:v>1</c:v>
                </c:pt>
              </c:numCache>
            </c:numRef>
          </c:yVal>
          <c:smooth val="0"/>
          <c:extLst xmlns:c16r2="http://schemas.microsoft.com/office/drawing/2015/06/chart">
            <c:ext xmlns:c16="http://schemas.microsoft.com/office/drawing/2014/chart" uri="{C3380CC4-5D6E-409C-BE32-E72D297353CC}">
              <c16:uniqueId val="{00000005-12E6-40FA-9F7B-63B3FF6ACC72}"/>
            </c:ext>
          </c:extLst>
        </c:ser>
        <c:dLbls>
          <c:showLegendKey val="0"/>
          <c:showVal val="0"/>
          <c:showCatName val="0"/>
          <c:showSerName val="0"/>
          <c:showPercent val="0"/>
          <c:showBubbleSize val="0"/>
        </c:dLbls>
        <c:axId val="437479816"/>
        <c:axId val="437480208"/>
      </c:scatterChart>
      <c:valAx>
        <c:axId val="437479816"/>
        <c:scaling>
          <c:orientation val="minMax"/>
          <c:min val="-4"/>
        </c:scaling>
        <c:delete val="0"/>
        <c:axPos val="b"/>
        <c:numFmt formatCode="#,##0.0" sourceLinked="0"/>
        <c:majorTickMark val="out"/>
        <c:minorTickMark val="none"/>
        <c:tickLblPos val="nextTo"/>
        <c:spPr>
          <a:noFill/>
          <a:ln w="57150" cap="flat" cmpd="sng" algn="ctr">
            <a:solidFill>
              <a:sysClr val="windowText" lastClr="000000">
                <a:lumMod val="85000"/>
                <a:lumOff val="15000"/>
              </a:sys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Trebuchet MS" panose="020B0603020202020204" pitchFamily="34" charset="0"/>
                <a:ea typeface="+mn-ea"/>
                <a:cs typeface="+mn-cs"/>
              </a:defRPr>
            </a:pPr>
            <a:endParaRPr lang="en-US"/>
          </a:p>
        </c:txPr>
        <c:crossAx val="437480208"/>
        <c:crosses val="autoZero"/>
        <c:crossBetween val="midCat"/>
        <c:majorUnit val="1"/>
      </c:valAx>
      <c:valAx>
        <c:axId val="437480208"/>
        <c:scaling>
          <c:orientation val="minMax"/>
        </c:scaling>
        <c:delete val="1"/>
        <c:axPos val="l"/>
        <c:numFmt formatCode="General" sourceLinked="1"/>
        <c:majorTickMark val="out"/>
        <c:minorTickMark val="none"/>
        <c:tickLblPos val="nextTo"/>
        <c:crossAx val="437479816"/>
        <c:crosses val="autoZero"/>
        <c:crossBetween val="midCat"/>
        <c:majorUnit val="1.5"/>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900"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0912EB-61A6-4769-9E99-0CDAAC50ACCD}" type="doc">
      <dgm:prSet loTypeId="urn:microsoft.com/office/officeart/2005/8/layout/default" loCatId="list" qsTypeId="urn:microsoft.com/office/officeart/2005/8/quickstyle/simple5" qsCatId="simple" csTypeId="urn:microsoft.com/office/officeart/2005/8/colors/accent0_1" csCatId="mainScheme" phldr="1"/>
      <dgm:spPr/>
      <dgm:t>
        <a:bodyPr/>
        <a:lstStyle/>
        <a:p>
          <a:endParaRPr lang="en-SG"/>
        </a:p>
      </dgm:t>
    </dgm:pt>
    <dgm:pt modelId="{8D499266-0201-413F-AC8E-3BAEBB412907}">
      <dgm:prSet phldrT="[Text]" custT="1"/>
      <dgm:spPr/>
      <dgm:t>
        <a:bodyPr/>
        <a:lstStyle/>
        <a:p>
          <a:r>
            <a:rPr lang="en-SG" sz="3000" dirty="0">
              <a:latin typeface="Trebuchet MS" panose="020B0603020202020204" pitchFamily="34" charset="0"/>
            </a:rPr>
            <a:t>5 year prospective study</a:t>
          </a:r>
        </a:p>
        <a:p>
          <a:r>
            <a:rPr lang="en-SG" sz="3000" dirty="0">
              <a:latin typeface="Trebuchet MS" panose="020B0603020202020204" pitchFamily="34" charset="0"/>
            </a:rPr>
            <a:t>Nara Prefecture, Japan</a:t>
          </a:r>
        </a:p>
      </dgm:t>
    </dgm:pt>
    <dgm:pt modelId="{BF0116AB-801D-4CDE-A8A7-21C2C4FA300F}" type="parTrans" cxnId="{E85826FE-C682-4480-9823-D112A9D66DB9}">
      <dgm:prSet/>
      <dgm:spPr/>
      <dgm:t>
        <a:bodyPr/>
        <a:lstStyle/>
        <a:p>
          <a:endParaRPr lang="en-SG" sz="2800">
            <a:latin typeface="Trebuchet MS" panose="020B0603020202020204" pitchFamily="34" charset="0"/>
          </a:endParaRPr>
        </a:p>
      </dgm:t>
    </dgm:pt>
    <dgm:pt modelId="{DDB518CA-3C4A-437C-8645-CAD3023F59F8}" type="sibTrans" cxnId="{E85826FE-C682-4480-9823-D112A9D66DB9}">
      <dgm:prSet/>
      <dgm:spPr/>
      <dgm:t>
        <a:bodyPr/>
        <a:lstStyle/>
        <a:p>
          <a:endParaRPr lang="en-SG" sz="2800">
            <a:latin typeface="Trebuchet MS" panose="020B0603020202020204" pitchFamily="34" charset="0"/>
          </a:endParaRPr>
        </a:p>
      </dgm:t>
    </dgm:pt>
    <dgm:pt modelId="{FF8889AC-437D-4FB8-AC5B-55D191B6AAB7}">
      <dgm:prSet phldrT="[Text]" custT="1"/>
      <dgm:spPr/>
      <dgm:t>
        <a:bodyPr/>
        <a:lstStyle/>
        <a:p>
          <a:pPr>
            <a:lnSpc>
              <a:spcPct val="90000"/>
            </a:lnSpc>
            <a:spcAft>
              <a:spcPts val="0"/>
            </a:spcAft>
          </a:pPr>
          <a:r>
            <a:rPr lang="en-SG" sz="3000" b="1">
              <a:latin typeface="Trebuchet MS" panose="020B0603020202020204" pitchFamily="34" charset="0"/>
            </a:rPr>
            <a:t>Aim: </a:t>
          </a:r>
        </a:p>
        <a:p>
          <a:pPr>
            <a:lnSpc>
              <a:spcPct val="100000"/>
            </a:lnSpc>
            <a:spcAft>
              <a:spcPts val="0"/>
            </a:spcAft>
          </a:pPr>
          <a:r>
            <a:rPr lang="en-SG" sz="3000">
              <a:latin typeface="Trebuchet MS" panose="020B0603020202020204" pitchFamily="34" charset="0"/>
            </a:rPr>
            <a:t>Investigate the </a:t>
          </a:r>
          <a:r>
            <a:rPr lang="en-SG" sz="3000" b="1">
              <a:latin typeface="Trebuchet MS" panose="020B0603020202020204" pitchFamily="34" charset="0"/>
            </a:rPr>
            <a:t>effect of tooth loss on the development of swallowing problems </a:t>
          </a:r>
          <a:r>
            <a:rPr lang="en-SG" sz="3000">
              <a:latin typeface="Trebuchet MS" panose="020B0603020202020204" pitchFamily="34" charset="0"/>
            </a:rPr>
            <a:t>in an independent elderly population </a:t>
          </a:r>
          <a:endParaRPr lang="en-SG" sz="3000" dirty="0">
            <a:latin typeface="Trebuchet MS" panose="020B0603020202020204" pitchFamily="34" charset="0"/>
          </a:endParaRPr>
        </a:p>
      </dgm:t>
    </dgm:pt>
    <dgm:pt modelId="{50D6D0AA-7048-47A2-A3BE-DB3D743128E5}" type="parTrans" cxnId="{5E26EDE1-B76E-49D8-B54F-125765E52B34}">
      <dgm:prSet/>
      <dgm:spPr/>
      <dgm:t>
        <a:bodyPr/>
        <a:lstStyle/>
        <a:p>
          <a:endParaRPr lang="en-SG" sz="2800">
            <a:latin typeface="Trebuchet MS" panose="020B0603020202020204" pitchFamily="34" charset="0"/>
          </a:endParaRPr>
        </a:p>
      </dgm:t>
    </dgm:pt>
    <dgm:pt modelId="{0A97DA5C-54D6-4D21-9176-82CC395856F5}" type="sibTrans" cxnId="{5E26EDE1-B76E-49D8-B54F-125765E52B34}">
      <dgm:prSet/>
      <dgm:spPr/>
      <dgm:t>
        <a:bodyPr/>
        <a:lstStyle/>
        <a:p>
          <a:endParaRPr lang="en-SG" sz="2800">
            <a:latin typeface="Trebuchet MS" panose="020B0603020202020204" pitchFamily="34" charset="0"/>
          </a:endParaRPr>
        </a:p>
      </dgm:t>
    </dgm:pt>
    <dgm:pt modelId="{8B3D0EB8-54A3-4C75-9677-F3204C5DDEF2}" type="pres">
      <dgm:prSet presAssocID="{4E0912EB-61A6-4769-9E99-0CDAAC50ACCD}" presName="diagram" presStyleCnt="0">
        <dgm:presLayoutVars>
          <dgm:dir/>
          <dgm:resizeHandles val="exact"/>
        </dgm:presLayoutVars>
      </dgm:prSet>
      <dgm:spPr/>
      <dgm:t>
        <a:bodyPr/>
        <a:lstStyle/>
        <a:p>
          <a:endParaRPr lang="en-US"/>
        </a:p>
      </dgm:t>
    </dgm:pt>
    <dgm:pt modelId="{B17097BD-FA18-4D9B-9A50-37DC8F0BD3F7}" type="pres">
      <dgm:prSet presAssocID="{8D499266-0201-413F-AC8E-3BAEBB412907}" presName="node" presStyleLbl="node1" presStyleIdx="0" presStyleCnt="2" custScaleY="64682">
        <dgm:presLayoutVars>
          <dgm:bulletEnabled val="1"/>
        </dgm:presLayoutVars>
      </dgm:prSet>
      <dgm:spPr>
        <a:prstGeom prst="roundRect">
          <a:avLst/>
        </a:prstGeom>
      </dgm:spPr>
      <dgm:t>
        <a:bodyPr/>
        <a:lstStyle/>
        <a:p>
          <a:endParaRPr lang="en-US"/>
        </a:p>
      </dgm:t>
    </dgm:pt>
    <dgm:pt modelId="{D3810570-5744-4CA5-9397-851165F3F34A}" type="pres">
      <dgm:prSet presAssocID="{DDB518CA-3C4A-437C-8645-CAD3023F59F8}" presName="sibTrans" presStyleCnt="0"/>
      <dgm:spPr/>
    </dgm:pt>
    <dgm:pt modelId="{87EC360B-EA0C-4A92-8A12-AC72714E5D12}" type="pres">
      <dgm:prSet presAssocID="{FF8889AC-437D-4FB8-AC5B-55D191B6AAB7}" presName="node" presStyleLbl="node1" presStyleIdx="1" presStyleCnt="2" custScaleY="124744">
        <dgm:presLayoutVars>
          <dgm:bulletEnabled val="1"/>
        </dgm:presLayoutVars>
      </dgm:prSet>
      <dgm:spPr>
        <a:prstGeom prst="roundRect">
          <a:avLst/>
        </a:prstGeom>
      </dgm:spPr>
      <dgm:t>
        <a:bodyPr/>
        <a:lstStyle/>
        <a:p>
          <a:endParaRPr lang="en-US"/>
        </a:p>
      </dgm:t>
    </dgm:pt>
  </dgm:ptLst>
  <dgm:cxnLst>
    <dgm:cxn modelId="{86C78A49-B5E6-4A0B-B2EB-8BF64FF07C8E}" type="presOf" srcId="{4E0912EB-61A6-4769-9E99-0CDAAC50ACCD}" destId="{8B3D0EB8-54A3-4C75-9677-F3204C5DDEF2}" srcOrd="0" destOrd="0" presId="urn:microsoft.com/office/officeart/2005/8/layout/default"/>
    <dgm:cxn modelId="{E85826FE-C682-4480-9823-D112A9D66DB9}" srcId="{4E0912EB-61A6-4769-9E99-0CDAAC50ACCD}" destId="{8D499266-0201-413F-AC8E-3BAEBB412907}" srcOrd="0" destOrd="0" parTransId="{BF0116AB-801D-4CDE-A8A7-21C2C4FA300F}" sibTransId="{DDB518CA-3C4A-437C-8645-CAD3023F59F8}"/>
    <dgm:cxn modelId="{D7BB62FE-B17A-458C-9B3C-0E3B85180E7B}" type="presOf" srcId="{FF8889AC-437D-4FB8-AC5B-55D191B6AAB7}" destId="{87EC360B-EA0C-4A92-8A12-AC72714E5D12}" srcOrd="0" destOrd="0" presId="urn:microsoft.com/office/officeart/2005/8/layout/default"/>
    <dgm:cxn modelId="{602D3C36-8C6B-4C9C-BE5A-6E8CD939F8AD}" type="presOf" srcId="{8D499266-0201-413F-AC8E-3BAEBB412907}" destId="{B17097BD-FA18-4D9B-9A50-37DC8F0BD3F7}" srcOrd="0" destOrd="0" presId="urn:microsoft.com/office/officeart/2005/8/layout/default"/>
    <dgm:cxn modelId="{5E26EDE1-B76E-49D8-B54F-125765E52B34}" srcId="{4E0912EB-61A6-4769-9E99-0CDAAC50ACCD}" destId="{FF8889AC-437D-4FB8-AC5B-55D191B6AAB7}" srcOrd="1" destOrd="0" parTransId="{50D6D0AA-7048-47A2-A3BE-DB3D743128E5}" sibTransId="{0A97DA5C-54D6-4D21-9176-82CC395856F5}"/>
    <dgm:cxn modelId="{27BA3A19-98E2-4789-99D9-11FD5D7B3E61}" type="presParOf" srcId="{8B3D0EB8-54A3-4C75-9677-F3204C5DDEF2}" destId="{B17097BD-FA18-4D9B-9A50-37DC8F0BD3F7}" srcOrd="0" destOrd="0" presId="urn:microsoft.com/office/officeart/2005/8/layout/default"/>
    <dgm:cxn modelId="{5BCE1808-7D64-4955-BE8B-CF130450A2A8}" type="presParOf" srcId="{8B3D0EB8-54A3-4C75-9677-F3204C5DDEF2}" destId="{D3810570-5744-4CA5-9397-851165F3F34A}" srcOrd="1" destOrd="0" presId="urn:microsoft.com/office/officeart/2005/8/layout/default"/>
    <dgm:cxn modelId="{38038EF8-9EA1-4D2D-B02B-9FD58225A9FD}" type="presParOf" srcId="{8B3D0EB8-54A3-4C75-9677-F3204C5DDEF2}" destId="{87EC360B-EA0C-4A92-8A12-AC72714E5D12}" srcOrd="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077762-390D-4A66-871B-7C251642EB4E}" type="doc">
      <dgm:prSet loTypeId="urn:microsoft.com/office/officeart/2005/8/layout/process1" loCatId="process" qsTypeId="urn:microsoft.com/office/officeart/2005/8/quickstyle/simple5" qsCatId="simple" csTypeId="urn:microsoft.com/office/officeart/2005/8/colors/accent0_1" csCatId="mainScheme" phldr="1"/>
      <dgm:spPr/>
    </dgm:pt>
    <dgm:pt modelId="{B9E376FA-4304-4805-9D40-63294A9F6D56}">
      <dgm:prSet phldrT="[Text]"/>
      <dgm:spPr/>
      <dgm:t>
        <a:bodyPr/>
        <a:lstStyle/>
        <a:p>
          <a:r>
            <a:rPr lang="en-SG" dirty="0">
              <a:latin typeface="Trebuchet MS" panose="020B0603020202020204" pitchFamily="34" charset="0"/>
            </a:rPr>
            <a:t>4206 subjects at baseline </a:t>
          </a:r>
        </a:p>
      </dgm:t>
    </dgm:pt>
    <dgm:pt modelId="{50F59868-28EE-408F-A02C-169B65C2F155}" type="parTrans" cxnId="{306BC030-E3DE-41F2-94DC-5DD2579C25B0}">
      <dgm:prSet/>
      <dgm:spPr/>
      <dgm:t>
        <a:bodyPr/>
        <a:lstStyle/>
        <a:p>
          <a:endParaRPr lang="en-SG">
            <a:latin typeface="Trebuchet MS" panose="020B0603020202020204" pitchFamily="34" charset="0"/>
          </a:endParaRPr>
        </a:p>
      </dgm:t>
    </dgm:pt>
    <dgm:pt modelId="{C57D45AA-FA2A-44FA-B799-490146AFA995}" type="sibTrans" cxnId="{306BC030-E3DE-41F2-94DC-5DD2579C25B0}">
      <dgm:prSet/>
      <dgm:spPr/>
      <dgm:t>
        <a:bodyPr/>
        <a:lstStyle/>
        <a:p>
          <a:endParaRPr lang="en-SG" dirty="0">
            <a:latin typeface="Trebuchet MS" panose="020B0603020202020204" pitchFamily="34" charset="0"/>
          </a:endParaRPr>
        </a:p>
      </dgm:t>
    </dgm:pt>
    <dgm:pt modelId="{AC737F08-577C-4D46-82C7-D80767489242}">
      <dgm:prSet phldrT="[Text]"/>
      <dgm:spPr/>
      <dgm:t>
        <a:bodyPr/>
        <a:lstStyle/>
        <a:p>
          <a:r>
            <a:rPr lang="en-SG" dirty="0">
              <a:latin typeface="Trebuchet MS" panose="020B0603020202020204" pitchFamily="34" charset="0"/>
            </a:rPr>
            <a:t>3109 subjects enrolled</a:t>
          </a:r>
        </a:p>
      </dgm:t>
    </dgm:pt>
    <dgm:pt modelId="{9A488CF1-38C5-468B-B32F-264FA2F709A8}" type="parTrans" cxnId="{84BE569D-196B-4294-8A9B-1F6E9FBFE3F6}">
      <dgm:prSet/>
      <dgm:spPr/>
      <dgm:t>
        <a:bodyPr/>
        <a:lstStyle/>
        <a:p>
          <a:endParaRPr lang="en-SG">
            <a:latin typeface="Trebuchet MS" panose="020B0603020202020204" pitchFamily="34" charset="0"/>
          </a:endParaRPr>
        </a:p>
      </dgm:t>
    </dgm:pt>
    <dgm:pt modelId="{70D8871A-670B-477B-9091-34DDFB2D5CA1}" type="sibTrans" cxnId="{84BE569D-196B-4294-8A9B-1F6E9FBFE3F6}">
      <dgm:prSet/>
      <dgm:spPr/>
      <dgm:t>
        <a:bodyPr/>
        <a:lstStyle/>
        <a:p>
          <a:endParaRPr lang="en-SG" dirty="0">
            <a:latin typeface="Trebuchet MS" panose="020B0603020202020204" pitchFamily="34" charset="0"/>
          </a:endParaRPr>
        </a:p>
      </dgm:t>
    </dgm:pt>
    <dgm:pt modelId="{8054FF2B-F92C-46AF-95DE-C839441CD039}">
      <dgm:prSet phldrT="[Text]"/>
      <dgm:spPr/>
      <dgm:t>
        <a:bodyPr/>
        <a:lstStyle/>
        <a:p>
          <a:r>
            <a:rPr lang="en-SG" dirty="0">
              <a:latin typeface="Trebuchet MS" panose="020B0603020202020204" pitchFamily="34" charset="0"/>
            </a:rPr>
            <a:t>2048 available for follow-up</a:t>
          </a:r>
        </a:p>
      </dgm:t>
    </dgm:pt>
    <dgm:pt modelId="{FCE5FDF1-FE2A-4161-A069-1AADC42ADC0B}" type="parTrans" cxnId="{BE2CD385-3448-42D6-9614-A94C6E57E092}">
      <dgm:prSet/>
      <dgm:spPr/>
      <dgm:t>
        <a:bodyPr/>
        <a:lstStyle/>
        <a:p>
          <a:endParaRPr lang="en-SG">
            <a:latin typeface="Trebuchet MS" panose="020B0603020202020204" pitchFamily="34" charset="0"/>
          </a:endParaRPr>
        </a:p>
      </dgm:t>
    </dgm:pt>
    <dgm:pt modelId="{A2488947-72AC-45F0-A999-E5A9BC0BC982}" type="sibTrans" cxnId="{BE2CD385-3448-42D6-9614-A94C6E57E092}">
      <dgm:prSet/>
      <dgm:spPr/>
      <dgm:t>
        <a:bodyPr/>
        <a:lstStyle/>
        <a:p>
          <a:endParaRPr lang="en-SG" dirty="0">
            <a:latin typeface="Trebuchet MS" panose="020B0603020202020204" pitchFamily="34" charset="0"/>
          </a:endParaRPr>
        </a:p>
      </dgm:t>
    </dgm:pt>
    <dgm:pt modelId="{51BA830B-A0BC-4DCE-AF56-23C3D5F3DBC5}">
      <dgm:prSet phldrT="[Text]"/>
      <dgm:spPr>
        <a:solidFill>
          <a:schemeClr val="accent6">
            <a:lumMod val="20000"/>
            <a:lumOff val="80000"/>
          </a:schemeClr>
        </a:solidFill>
      </dgm:spPr>
      <dgm:t>
        <a:bodyPr/>
        <a:lstStyle/>
        <a:p>
          <a:r>
            <a:rPr lang="en-SG" dirty="0">
              <a:latin typeface="Trebuchet MS" panose="020B0603020202020204" pitchFamily="34" charset="0"/>
            </a:rPr>
            <a:t>1988 subjects for final analysis </a:t>
          </a:r>
        </a:p>
      </dgm:t>
    </dgm:pt>
    <dgm:pt modelId="{99767062-8427-4226-A802-A393DA48E0B7}" type="parTrans" cxnId="{F5D5AE40-8D1E-4496-A2D4-F8D75CFDABE9}">
      <dgm:prSet/>
      <dgm:spPr/>
      <dgm:t>
        <a:bodyPr/>
        <a:lstStyle/>
        <a:p>
          <a:endParaRPr lang="en-SG"/>
        </a:p>
      </dgm:t>
    </dgm:pt>
    <dgm:pt modelId="{4816DC19-0FCA-4948-86FE-EBCD5C3A6AFA}" type="sibTrans" cxnId="{F5D5AE40-8D1E-4496-A2D4-F8D75CFDABE9}">
      <dgm:prSet/>
      <dgm:spPr/>
      <dgm:t>
        <a:bodyPr/>
        <a:lstStyle/>
        <a:p>
          <a:endParaRPr lang="en-SG"/>
        </a:p>
      </dgm:t>
    </dgm:pt>
    <dgm:pt modelId="{3A08E4AC-A76C-4307-932B-38E41BF0875A}" type="pres">
      <dgm:prSet presAssocID="{91077762-390D-4A66-871B-7C251642EB4E}" presName="Name0" presStyleCnt="0">
        <dgm:presLayoutVars>
          <dgm:dir/>
          <dgm:resizeHandles val="exact"/>
        </dgm:presLayoutVars>
      </dgm:prSet>
      <dgm:spPr/>
    </dgm:pt>
    <dgm:pt modelId="{6B88351B-E30B-41BD-83DC-1B44D0B95C3E}" type="pres">
      <dgm:prSet presAssocID="{B9E376FA-4304-4805-9D40-63294A9F6D56}" presName="node" presStyleLbl="node1" presStyleIdx="0" presStyleCnt="4">
        <dgm:presLayoutVars>
          <dgm:bulletEnabled val="1"/>
        </dgm:presLayoutVars>
      </dgm:prSet>
      <dgm:spPr/>
      <dgm:t>
        <a:bodyPr/>
        <a:lstStyle/>
        <a:p>
          <a:endParaRPr lang="en-US"/>
        </a:p>
      </dgm:t>
    </dgm:pt>
    <dgm:pt modelId="{8D18256E-DA4B-4872-8C6B-BC8BF16FC8F3}" type="pres">
      <dgm:prSet presAssocID="{C57D45AA-FA2A-44FA-B799-490146AFA995}" presName="sibTrans" presStyleLbl="sibTrans2D1" presStyleIdx="0" presStyleCnt="3"/>
      <dgm:spPr/>
      <dgm:t>
        <a:bodyPr/>
        <a:lstStyle/>
        <a:p>
          <a:endParaRPr lang="en-US"/>
        </a:p>
      </dgm:t>
    </dgm:pt>
    <dgm:pt modelId="{FE5B3C34-997D-4380-B1E7-8CE0FEACBCD3}" type="pres">
      <dgm:prSet presAssocID="{C57D45AA-FA2A-44FA-B799-490146AFA995}" presName="connectorText" presStyleLbl="sibTrans2D1" presStyleIdx="0" presStyleCnt="3"/>
      <dgm:spPr/>
      <dgm:t>
        <a:bodyPr/>
        <a:lstStyle/>
        <a:p>
          <a:endParaRPr lang="en-US"/>
        </a:p>
      </dgm:t>
    </dgm:pt>
    <dgm:pt modelId="{917EF8F2-2307-42E6-803C-E0FB0B7D0369}" type="pres">
      <dgm:prSet presAssocID="{AC737F08-577C-4D46-82C7-D80767489242}" presName="node" presStyleLbl="node1" presStyleIdx="1" presStyleCnt="4">
        <dgm:presLayoutVars>
          <dgm:bulletEnabled val="1"/>
        </dgm:presLayoutVars>
      </dgm:prSet>
      <dgm:spPr/>
      <dgm:t>
        <a:bodyPr/>
        <a:lstStyle/>
        <a:p>
          <a:endParaRPr lang="en-US"/>
        </a:p>
      </dgm:t>
    </dgm:pt>
    <dgm:pt modelId="{131760C2-E309-404A-9D1A-30FE8CE3A3DE}" type="pres">
      <dgm:prSet presAssocID="{70D8871A-670B-477B-9091-34DDFB2D5CA1}" presName="sibTrans" presStyleLbl="sibTrans2D1" presStyleIdx="1" presStyleCnt="3"/>
      <dgm:spPr/>
      <dgm:t>
        <a:bodyPr/>
        <a:lstStyle/>
        <a:p>
          <a:endParaRPr lang="en-US"/>
        </a:p>
      </dgm:t>
    </dgm:pt>
    <dgm:pt modelId="{F2AE16AA-6C84-471B-A537-310CEE4BA26C}" type="pres">
      <dgm:prSet presAssocID="{70D8871A-670B-477B-9091-34DDFB2D5CA1}" presName="connectorText" presStyleLbl="sibTrans2D1" presStyleIdx="1" presStyleCnt="3"/>
      <dgm:spPr/>
      <dgm:t>
        <a:bodyPr/>
        <a:lstStyle/>
        <a:p>
          <a:endParaRPr lang="en-US"/>
        </a:p>
      </dgm:t>
    </dgm:pt>
    <dgm:pt modelId="{FE84BD30-F12D-4BA7-AE89-E7E838BD0F79}" type="pres">
      <dgm:prSet presAssocID="{8054FF2B-F92C-46AF-95DE-C839441CD039}" presName="node" presStyleLbl="node1" presStyleIdx="2" presStyleCnt="4">
        <dgm:presLayoutVars>
          <dgm:bulletEnabled val="1"/>
        </dgm:presLayoutVars>
      </dgm:prSet>
      <dgm:spPr/>
      <dgm:t>
        <a:bodyPr/>
        <a:lstStyle/>
        <a:p>
          <a:endParaRPr lang="en-US"/>
        </a:p>
      </dgm:t>
    </dgm:pt>
    <dgm:pt modelId="{7B920058-7850-4B52-B479-0808667916D7}" type="pres">
      <dgm:prSet presAssocID="{A2488947-72AC-45F0-A999-E5A9BC0BC982}" presName="sibTrans" presStyleLbl="sibTrans2D1" presStyleIdx="2" presStyleCnt="3"/>
      <dgm:spPr/>
      <dgm:t>
        <a:bodyPr/>
        <a:lstStyle/>
        <a:p>
          <a:endParaRPr lang="en-US"/>
        </a:p>
      </dgm:t>
    </dgm:pt>
    <dgm:pt modelId="{0CC38C9A-2C07-4952-B369-005792CE9073}" type="pres">
      <dgm:prSet presAssocID="{A2488947-72AC-45F0-A999-E5A9BC0BC982}" presName="connectorText" presStyleLbl="sibTrans2D1" presStyleIdx="2" presStyleCnt="3"/>
      <dgm:spPr/>
      <dgm:t>
        <a:bodyPr/>
        <a:lstStyle/>
        <a:p>
          <a:endParaRPr lang="en-US"/>
        </a:p>
      </dgm:t>
    </dgm:pt>
    <dgm:pt modelId="{20F34872-FBB6-4DA3-A2C3-D3F234757DC5}" type="pres">
      <dgm:prSet presAssocID="{51BA830B-A0BC-4DCE-AF56-23C3D5F3DBC5}" presName="node" presStyleLbl="node1" presStyleIdx="3" presStyleCnt="4">
        <dgm:presLayoutVars>
          <dgm:bulletEnabled val="1"/>
        </dgm:presLayoutVars>
      </dgm:prSet>
      <dgm:spPr/>
      <dgm:t>
        <a:bodyPr/>
        <a:lstStyle/>
        <a:p>
          <a:endParaRPr lang="en-US"/>
        </a:p>
      </dgm:t>
    </dgm:pt>
  </dgm:ptLst>
  <dgm:cxnLst>
    <dgm:cxn modelId="{BE2CD385-3448-42D6-9614-A94C6E57E092}" srcId="{91077762-390D-4A66-871B-7C251642EB4E}" destId="{8054FF2B-F92C-46AF-95DE-C839441CD039}" srcOrd="2" destOrd="0" parTransId="{FCE5FDF1-FE2A-4161-A069-1AADC42ADC0B}" sibTransId="{A2488947-72AC-45F0-A999-E5A9BC0BC982}"/>
    <dgm:cxn modelId="{27F80AD0-94EA-4056-AD70-9D29FA8C3B85}" type="presOf" srcId="{B9E376FA-4304-4805-9D40-63294A9F6D56}" destId="{6B88351B-E30B-41BD-83DC-1B44D0B95C3E}" srcOrd="0" destOrd="0" presId="urn:microsoft.com/office/officeart/2005/8/layout/process1"/>
    <dgm:cxn modelId="{7F0E6CEF-2878-4DAC-83B2-E10E47768DB0}" type="presOf" srcId="{A2488947-72AC-45F0-A999-E5A9BC0BC982}" destId="{7B920058-7850-4B52-B479-0808667916D7}" srcOrd="0" destOrd="0" presId="urn:microsoft.com/office/officeart/2005/8/layout/process1"/>
    <dgm:cxn modelId="{306BC030-E3DE-41F2-94DC-5DD2579C25B0}" srcId="{91077762-390D-4A66-871B-7C251642EB4E}" destId="{B9E376FA-4304-4805-9D40-63294A9F6D56}" srcOrd="0" destOrd="0" parTransId="{50F59868-28EE-408F-A02C-169B65C2F155}" sibTransId="{C57D45AA-FA2A-44FA-B799-490146AFA995}"/>
    <dgm:cxn modelId="{04CA0B22-9B4B-4C01-9D50-6223C5CEECF0}" type="presOf" srcId="{AC737F08-577C-4D46-82C7-D80767489242}" destId="{917EF8F2-2307-42E6-803C-E0FB0B7D0369}" srcOrd="0" destOrd="0" presId="urn:microsoft.com/office/officeart/2005/8/layout/process1"/>
    <dgm:cxn modelId="{D8AD79AE-204B-4C46-BA75-6AFBED79A522}" type="presOf" srcId="{51BA830B-A0BC-4DCE-AF56-23C3D5F3DBC5}" destId="{20F34872-FBB6-4DA3-A2C3-D3F234757DC5}" srcOrd="0" destOrd="0" presId="urn:microsoft.com/office/officeart/2005/8/layout/process1"/>
    <dgm:cxn modelId="{F3E2409A-749F-4727-8F36-D95ED639DCA0}" type="presOf" srcId="{70D8871A-670B-477B-9091-34DDFB2D5CA1}" destId="{131760C2-E309-404A-9D1A-30FE8CE3A3DE}" srcOrd="0" destOrd="0" presId="urn:microsoft.com/office/officeart/2005/8/layout/process1"/>
    <dgm:cxn modelId="{8EE51CA9-F01E-4011-BEBE-0DA1464F9039}" type="presOf" srcId="{70D8871A-670B-477B-9091-34DDFB2D5CA1}" destId="{F2AE16AA-6C84-471B-A537-310CEE4BA26C}" srcOrd="1" destOrd="0" presId="urn:microsoft.com/office/officeart/2005/8/layout/process1"/>
    <dgm:cxn modelId="{F1189430-9B96-476D-A675-92F98AA85AF8}" type="presOf" srcId="{A2488947-72AC-45F0-A999-E5A9BC0BC982}" destId="{0CC38C9A-2C07-4952-B369-005792CE9073}" srcOrd="1" destOrd="0" presId="urn:microsoft.com/office/officeart/2005/8/layout/process1"/>
    <dgm:cxn modelId="{A097538A-B8F0-493C-B5C7-22F6D08688CD}" type="presOf" srcId="{C57D45AA-FA2A-44FA-B799-490146AFA995}" destId="{FE5B3C34-997D-4380-B1E7-8CE0FEACBCD3}" srcOrd="1" destOrd="0" presId="urn:microsoft.com/office/officeart/2005/8/layout/process1"/>
    <dgm:cxn modelId="{F5D5AE40-8D1E-4496-A2D4-F8D75CFDABE9}" srcId="{91077762-390D-4A66-871B-7C251642EB4E}" destId="{51BA830B-A0BC-4DCE-AF56-23C3D5F3DBC5}" srcOrd="3" destOrd="0" parTransId="{99767062-8427-4226-A802-A393DA48E0B7}" sibTransId="{4816DC19-0FCA-4948-86FE-EBCD5C3A6AFA}"/>
    <dgm:cxn modelId="{C88F6081-7245-4A80-9278-ADC1C0B181CB}" type="presOf" srcId="{C57D45AA-FA2A-44FA-B799-490146AFA995}" destId="{8D18256E-DA4B-4872-8C6B-BC8BF16FC8F3}" srcOrd="0" destOrd="0" presId="urn:microsoft.com/office/officeart/2005/8/layout/process1"/>
    <dgm:cxn modelId="{FD4CB90B-5FA8-4D32-9AF5-C64C044677DC}" type="presOf" srcId="{91077762-390D-4A66-871B-7C251642EB4E}" destId="{3A08E4AC-A76C-4307-932B-38E41BF0875A}" srcOrd="0" destOrd="0" presId="urn:microsoft.com/office/officeart/2005/8/layout/process1"/>
    <dgm:cxn modelId="{84BE569D-196B-4294-8A9B-1F6E9FBFE3F6}" srcId="{91077762-390D-4A66-871B-7C251642EB4E}" destId="{AC737F08-577C-4D46-82C7-D80767489242}" srcOrd="1" destOrd="0" parTransId="{9A488CF1-38C5-468B-B32F-264FA2F709A8}" sibTransId="{70D8871A-670B-477B-9091-34DDFB2D5CA1}"/>
    <dgm:cxn modelId="{BA6D148A-F5EC-48F1-B822-6030C69F9D60}" type="presOf" srcId="{8054FF2B-F92C-46AF-95DE-C839441CD039}" destId="{FE84BD30-F12D-4BA7-AE89-E7E838BD0F79}" srcOrd="0" destOrd="0" presId="urn:microsoft.com/office/officeart/2005/8/layout/process1"/>
    <dgm:cxn modelId="{9286112B-45A0-4852-8672-01AEFEB94E37}" type="presParOf" srcId="{3A08E4AC-A76C-4307-932B-38E41BF0875A}" destId="{6B88351B-E30B-41BD-83DC-1B44D0B95C3E}" srcOrd="0" destOrd="0" presId="urn:microsoft.com/office/officeart/2005/8/layout/process1"/>
    <dgm:cxn modelId="{ED5ED529-32FB-41A7-B50F-8C78C19EF92E}" type="presParOf" srcId="{3A08E4AC-A76C-4307-932B-38E41BF0875A}" destId="{8D18256E-DA4B-4872-8C6B-BC8BF16FC8F3}" srcOrd="1" destOrd="0" presId="urn:microsoft.com/office/officeart/2005/8/layout/process1"/>
    <dgm:cxn modelId="{FE43BC96-77A1-4A4E-B920-2A8C745599B7}" type="presParOf" srcId="{8D18256E-DA4B-4872-8C6B-BC8BF16FC8F3}" destId="{FE5B3C34-997D-4380-B1E7-8CE0FEACBCD3}" srcOrd="0" destOrd="0" presId="urn:microsoft.com/office/officeart/2005/8/layout/process1"/>
    <dgm:cxn modelId="{899B1DF2-C3C7-4987-B8C3-D79DD0CE77D0}" type="presParOf" srcId="{3A08E4AC-A76C-4307-932B-38E41BF0875A}" destId="{917EF8F2-2307-42E6-803C-E0FB0B7D0369}" srcOrd="2" destOrd="0" presId="urn:microsoft.com/office/officeart/2005/8/layout/process1"/>
    <dgm:cxn modelId="{BADB1B69-39B6-4F34-9F45-30E43DB0975E}" type="presParOf" srcId="{3A08E4AC-A76C-4307-932B-38E41BF0875A}" destId="{131760C2-E309-404A-9D1A-30FE8CE3A3DE}" srcOrd="3" destOrd="0" presId="urn:microsoft.com/office/officeart/2005/8/layout/process1"/>
    <dgm:cxn modelId="{11F870A2-60D4-4C46-9886-98645B915DDF}" type="presParOf" srcId="{131760C2-E309-404A-9D1A-30FE8CE3A3DE}" destId="{F2AE16AA-6C84-471B-A537-310CEE4BA26C}" srcOrd="0" destOrd="0" presId="urn:microsoft.com/office/officeart/2005/8/layout/process1"/>
    <dgm:cxn modelId="{0D9A0067-5C40-4D29-AF38-26F7AB7978B6}" type="presParOf" srcId="{3A08E4AC-A76C-4307-932B-38E41BF0875A}" destId="{FE84BD30-F12D-4BA7-AE89-E7E838BD0F79}" srcOrd="4" destOrd="0" presId="urn:microsoft.com/office/officeart/2005/8/layout/process1"/>
    <dgm:cxn modelId="{09738938-A63B-4136-B812-BDC8241966B6}" type="presParOf" srcId="{3A08E4AC-A76C-4307-932B-38E41BF0875A}" destId="{7B920058-7850-4B52-B479-0808667916D7}" srcOrd="5" destOrd="0" presId="urn:microsoft.com/office/officeart/2005/8/layout/process1"/>
    <dgm:cxn modelId="{49EF7461-2AC2-40D3-AFF7-E5C5D459B2AD}" type="presParOf" srcId="{7B920058-7850-4B52-B479-0808667916D7}" destId="{0CC38C9A-2C07-4952-B369-005792CE9073}" srcOrd="0" destOrd="0" presId="urn:microsoft.com/office/officeart/2005/8/layout/process1"/>
    <dgm:cxn modelId="{373099F9-9FB1-41C0-8601-620F7D83B6A1}" type="presParOf" srcId="{3A08E4AC-A76C-4307-932B-38E41BF0875A}" destId="{20F34872-FBB6-4DA3-A2C3-D3F234757DC5}"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E0912EB-61A6-4769-9E99-0CDAAC50ACCD}" type="doc">
      <dgm:prSet loTypeId="urn:microsoft.com/office/officeart/2005/8/layout/default" loCatId="list" qsTypeId="urn:microsoft.com/office/officeart/2005/8/quickstyle/simple5" qsCatId="simple" csTypeId="urn:microsoft.com/office/officeart/2005/8/colors/accent0_1" csCatId="mainScheme" phldr="1"/>
      <dgm:spPr/>
      <dgm:t>
        <a:bodyPr/>
        <a:lstStyle/>
        <a:p>
          <a:endParaRPr lang="en-SG"/>
        </a:p>
      </dgm:t>
    </dgm:pt>
    <dgm:pt modelId="{8D499266-0201-413F-AC8E-3BAEBB412907}">
      <dgm:prSet phldrT="[Text]" custT="1"/>
      <dgm:spPr/>
      <dgm:t>
        <a:bodyPr/>
        <a:lstStyle/>
        <a:p>
          <a:r>
            <a:rPr lang="en-SG" sz="3200" b="0" dirty="0">
              <a:latin typeface="Trebuchet MS" panose="020B0603020202020204" pitchFamily="34" charset="0"/>
            </a:rPr>
            <a:t>Answered “yes” to any of the 4 questionnaire items </a:t>
          </a:r>
        </a:p>
      </dgm:t>
    </dgm:pt>
    <dgm:pt modelId="{BF0116AB-801D-4CDE-A8A7-21C2C4FA300F}" type="parTrans" cxnId="{E85826FE-C682-4480-9823-D112A9D66DB9}">
      <dgm:prSet/>
      <dgm:spPr/>
      <dgm:t>
        <a:bodyPr/>
        <a:lstStyle/>
        <a:p>
          <a:endParaRPr lang="en-SG" sz="2800">
            <a:latin typeface="Trebuchet MS" panose="020B0603020202020204" pitchFamily="34" charset="0"/>
          </a:endParaRPr>
        </a:p>
      </dgm:t>
    </dgm:pt>
    <dgm:pt modelId="{DDB518CA-3C4A-437C-8645-CAD3023F59F8}" type="sibTrans" cxnId="{E85826FE-C682-4480-9823-D112A9D66DB9}">
      <dgm:prSet/>
      <dgm:spPr/>
      <dgm:t>
        <a:bodyPr/>
        <a:lstStyle/>
        <a:p>
          <a:endParaRPr lang="en-SG" sz="2800">
            <a:latin typeface="Trebuchet MS" panose="020B0603020202020204" pitchFamily="34" charset="0"/>
          </a:endParaRPr>
        </a:p>
      </dgm:t>
    </dgm:pt>
    <dgm:pt modelId="{FF8889AC-437D-4FB8-AC5B-55D191B6AAB7}">
      <dgm:prSet phldrT="[Text]" custT="1"/>
      <dgm:spPr/>
      <dgm:t>
        <a:bodyPr/>
        <a:lstStyle/>
        <a:p>
          <a:pPr>
            <a:lnSpc>
              <a:spcPct val="90000"/>
            </a:lnSpc>
            <a:spcAft>
              <a:spcPts val="0"/>
            </a:spcAft>
          </a:pPr>
          <a:r>
            <a:rPr lang="en-SG" sz="3200" b="0" dirty="0">
              <a:latin typeface="Trebuchet MS" panose="020B0603020202020204" pitchFamily="34" charset="0"/>
            </a:rPr>
            <a:t>Abnormal water swallow test </a:t>
          </a:r>
        </a:p>
      </dgm:t>
    </dgm:pt>
    <dgm:pt modelId="{50D6D0AA-7048-47A2-A3BE-DB3D743128E5}" type="parTrans" cxnId="{5E26EDE1-B76E-49D8-B54F-125765E52B34}">
      <dgm:prSet/>
      <dgm:spPr/>
      <dgm:t>
        <a:bodyPr/>
        <a:lstStyle/>
        <a:p>
          <a:endParaRPr lang="en-SG" sz="2800">
            <a:latin typeface="Trebuchet MS" panose="020B0603020202020204" pitchFamily="34" charset="0"/>
          </a:endParaRPr>
        </a:p>
      </dgm:t>
    </dgm:pt>
    <dgm:pt modelId="{0A97DA5C-54D6-4D21-9176-82CC395856F5}" type="sibTrans" cxnId="{5E26EDE1-B76E-49D8-B54F-125765E52B34}">
      <dgm:prSet/>
      <dgm:spPr/>
      <dgm:t>
        <a:bodyPr/>
        <a:lstStyle/>
        <a:p>
          <a:endParaRPr lang="en-SG" sz="2800">
            <a:latin typeface="Trebuchet MS" panose="020B0603020202020204" pitchFamily="34" charset="0"/>
          </a:endParaRPr>
        </a:p>
      </dgm:t>
    </dgm:pt>
    <dgm:pt modelId="{8B3D0EB8-54A3-4C75-9677-F3204C5DDEF2}" type="pres">
      <dgm:prSet presAssocID="{4E0912EB-61A6-4769-9E99-0CDAAC50ACCD}" presName="diagram" presStyleCnt="0">
        <dgm:presLayoutVars>
          <dgm:dir/>
          <dgm:resizeHandles val="exact"/>
        </dgm:presLayoutVars>
      </dgm:prSet>
      <dgm:spPr/>
      <dgm:t>
        <a:bodyPr/>
        <a:lstStyle/>
        <a:p>
          <a:endParaRPr lang="en-US"/>
        </a:p>
      </dgm:t>
    </dgm:pt>
    <dgm:pt modelId="{B17097BD-FA18-4D9B-9A50-37DC8F0BD3F7}" type="pres">
      <dgm:prSet presAssocID="{8D499266-0201-413F-AC8E-3BAEBB412907}" presName="node" presStyleLbl="node1" presStyleIdx="0" presStyleCnt="2" custScaleX="41767" custScaleY="34805" custLinFactNeighborX="-3100">
        <dgm:presLayoutVars>
          <dgm:bulletEnabled val="1"/>
        </dgm:presLayoutVars>
      </dgm:prSet>
      <dgm:spPr>
        <a:prstGeom prst="roundRect">
          <a:avLst/>
        </a:prstGeom>
      </dgm:spPr>
      <dgm:t>
        <a:bodyPr/>
        <a:lstStyle/>
        <a:p>
          <a:endParaRPr lang="en-US"/>
        </a:p>
      </dgm:t>
    </dgm:pt>
    <dgm:pt modelId="{D3810570-5744-4CA5-9397-851165F3F34A}" type="pres">
      <dgm:prSet presAssocID="{DDB518CA-3C4A-437C-8645-CAD3023F59F8}" presName="sibTrans" presStyleCnt="0"/>
      <dgm:spPr/>
    </dgm:pt>
    <dgm:pt modelId="{87EC360B-EA0C-4A92-8A12-AC72714E5D12}" type="pres">
      <dgm:prSet presAssocID="{FF8889AC-437D-4FB8-AC5B-55D191B6AAB7}" presName="node" presStyleLbl="node1" presStyleIdx="1" presStyleCnt="2" custScaleX="41767" custScaleY="34805" custLinFactNeighborX="3233" custLinFactNeighborY="232">
        <dgm:presLayoutVars>
          <dgm:bulletEnabled val="1"/>
        </dgm:presLayoutVars>
      </dgm:prSet>
      <dgm:spPr>
        <a:prstGeom prst="roundRect">
          <a:avLst/>
        </a:prstGeom>
      </dgm:spPr>
      <dgm:t>
        <a:bodyPr/>
        <a:lstStyle/>
        <a:p>
          <a:endParaRPr lang="en-US"/>
        </a:p>
      </dgm:t>
    </dgm:pt>
  </dgm:ptLst>
  <dgm:cxnLst>
    <dgm:cxn modelId="{86C78A49-B5E6-4A0B-B2EB-8BF64FF07C8E}" type="presOf" srcId="{4E0912EB-61A6-4769-9E99-0CDAAC50ACCD}" destId="{8B3D0EB8-54A3-4C75-9677-F3204C5DDEF2}" srcOrd="0" destOrd="0" presId="urn:microsoft.com/office/officeart/2005/8/layout/default"/>
    <dgm:cxn modelId="{E85826FE-C682-4480-9823-D112A9D66DB9}" srcId="{4E0912EB-61A6-4769-9E99-0CDAAC50ACCD}" destId="{8D499266-0201-413F-AC8E-3BAEBB412907}" srcOrd="0" destOrd="0" parTransId="{BF0116AB-801D-4CDE-A8A7-21C2C4FA300F}" sibTransId="{DDB518CA-3C4A-437C-8645-CAD3023F59F8}"/>
    <dgm:cxn modelId="{D7BB62FE-B17A-458C-9B3C-0E3B85180E7B}" type="presOf" srcId="{FF8889AC-437D-4FB8-AC5B-55D191B6AAB7}" destId="{87EC360B-EA0C-4A92-8A12-AC72714E5D12}" srcOrd="0" destOrd="0" presId="urn:microsoft.com/office/officeart/2005/8/layout/default"/>
    <dgm:cxn modelId="{602D3C36-8C6B-4C9C-BE5A-6E8CD939F8AD}" type="presOf" srcId="{8D499266-0201-413F-AC8E-3BAEBB412907}" destId="{B17097BD-FA18-4D9B-9A50-37DC8F0BD3F7}" srcOrd="0" destOrd="0" presId="urn:microsoft.com/office/officeart/2005/8/layout/default"/>
    <dgm:cxn modelId="{5E26EDE1-B76E-49D8-B54F-125765E52B34}" srcId="{4E0912EB-61A6-4769-9E99-0CDAAC50ACCD}" destId="{FF8889AC-437D-4FB8-AC5B-55D191B6AAB7}" srcOrd="1" destOrd="0" parTransId="{50D6D0AA-7048-47A2-A3BE-DB3D743128E5}" sibTransId="{0A97DA5C-54D6-4D21-9176-82CC395856F5}"/>
    <dgm:cxn modelId="{27BA3A19-98E2-4789-99D9-11FD5D7B3E61}" type="presParOf" srcId="{8B3D0EB8-54A3-4C75-9677-F3204C5DDEF2}" destId="{B17097BD-FA18-4D9B-9A50-37DC8F0BD3F7}" srcOrd="0" destOrd="0" presId="urn:microsoft.com/office/officeart/2005/8/layout/default"/>
    <dgm:cxn modelId="{5BCE1808-7D64-4955-BE8B-CF130450A2A8}" type="presParOf" srcId="{8B3D0EB8-54A3-4C75-9677-F3204C5DDEF2}" destId="{D3810570-5744-4CA5-9397-851165F3F34A}" srcOrd="1" destOrd="0" presId="urn:microsoft.com/office/officeart/2005/8/layout/default"/>
    <dgm:cxn modelId="{38038EF8-9EA1-4D2D-B02B-9FD58225A9FD}" type="presParOf" srcId="{8B3D0EB8-54A3-4C75-9677-F3204C5DDEF2}" destId="{87EC360B-EA0C-4A92-8A12-AC72714E5D12}"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108349B-70FE-420A-82F1-0D77D3B395E2}" type="doc">
      <dgm:prSet loTypeId="urn:microsoft.com/office/officeart/2005/8/layout/default" loCatId="list" qsTypeId="urn:microsoft.com/office/officeart/2005/8/quickstyle/simple5" qsCatId="simple" csTypeId="urn:microsoft.com/office/officeart/2005/8/colors/accent0_1" csCatId="mainScheme" phldr="1"/>
      <dgm:spPr/>
      <dgm:t>
        <a:bodyPr/>
        <a:lstStyle/>
        <a:p>
          <a:endParaRPr lang="en-SG"/>
        </a:p>
      </dgm:t>
    </dgm:pt>
    <dgm:pt modelId="{CBA7205F-F855-44C4-8092-9D1789CBBA99}">
      <dgm:prSet phldrT="[Text]" custT="1"/>
      <dgm:spPr>
        <a:effectLst>
          <a:glow rad="101600">
            <a:srgbClr val="ABD0BF"/>
          </a:glow>
          <a:outerShdw blurRad="57150" dist="19050" dir="5400000" algn="ctr" rotWithShape="0">
            <a:srgbClr val="4E6457">
              <a:alpha val="67000"/>
            </a:srgbClr>
          </a:outerShdw>
        </a:effectLst>
      </dgm:spPr>
      <dgm:t>
        <a:bodyPr/>
        <a:lstStyle/>
        <a:p>
          <a:r>
            <a:rPr lang="en-SG" sz="2800" b="1" dirty="0">
              <a:latin typeface="Trebuchet MS" panose="020B0603020202020204" pitchFamily="34" charset="0"/>
            </a:rPr>
            <a:t>Independent variable: </a:t>
          </a:r>
        </a:p>
        <a:p>
          <a:r>
            <a:rPr lang="en-SG" sz="2800" dirty="0">
              <a:latin typeface="Trebuchet MS" panose="020B0603020202020204" pitchFamily="34" charset="0"/>
            </a:rPr>
            <a:t>Category of number of remaining teeth at baseline</a:t>
          </a:r>
        </a:p>
      </dgm:t>
    </dgm:pt>
    <dgm:pt modelId="{499D744F-22BA-47FE-AD87-D7248027C69B}" type="parTrans" cxnId="{979DCAF2-F486-4DF2-88A4-171CD0785BD0}">
      <dgm:prSet/>
      <dgm:spPr/>
      <dgm:t>
        <a:bodyPr/>
        <a:lstStyle/>
        <a:p>
          <a:endParaRPr lang="en-SG" sz="2800">
            <a:latin typeface="Trebuchet MS" panose="020B0603020202020204" pitchFamily="34" charset="0"/>
          </a:endParaRPr>
        </a:p>
      </dgm:t>
    </dgm:pt>
    <dgm:pt modelId="{8742B8C7-0698-4524-8714-A90E9A0BDAD0}" type="sibTrans" cxnId="{979DCAF2-F486-4DF2-88A4-171CD0785BD0}">
      <dgm:prSet/>
      <dgm:spPr/>
      <dgm:t>
        <a:bodyPr/>
        <a:lstStyle/>
        <a:p>
          <a:endParaRPr lang="en-SG" sz="2800">
            <a:latin typeface="Trebuchet MS" panose="020B0603020202020204" pitchFamily="34" charset="0"/>
          </a:endParaRPr>
        </a:p>
      </dgm:t>
    </dgm:pt>
    <dgm:pt modelId="{5D3C7FE7-E595-4FBF-A69C-E6CB4467C172}">
      <dgm:prSet custT="1"/>
      <dgm:spPr>
        <a:effectLst>
          <a:glow rad="101600">
            <a:srgbClr val="ABD0BF">
              <a:alpha val="60000"/>
            </a:srgbClr>
          </a:glow>
          <a:outerShdw blurRad="57150" dist="19050" dir="5400000" algn="ctr" rotWithShape="0">
            <a:srgbClr val="4E6457">
              <a:alpha val="67000"/>
            </a:srgbClr>
          </a:outerShdw>
        </a:effectLst>
      </dgm:spPr>
      <dgm:t>
        <a:bodyPr/>
        <a:lstStyle/>
        <a:p>
          <a:r>
            <a:rPr lang="en-SG" sz="2800" b="1" dirty="0">
              <a:latin typeface="Trebuchet MS" panose="020B0603020202020204" pitchFamily="34" charset="0"/>
            </a:rPr>
            <a:t>Dependent variable:</a:t>
          </a:r>
        </a:p>
        <a:p>
          <a:r>
            <a:rPr lang="en-SG" sz="2800" b="1" dirty="0">
              <a:latin typeface="Trebuchet MS" panose="020B0603020202020204" pitchFamily="34" charset="0"/>
            </a:rPr>
            <a:t> </a:t>
          </a:r>
          <a:r>
            <a:rPr lang="en-SG" sz="2800" dirty="0">
              <a:latin typeface="Trebuchet MS" panose="020B0603020202020204" pitchFamily="34" charset="0"/>
            </a:rPr>
            <a:t>Development of swallowing problems at follow-up</a:t>
          </a:r>
        </a:p>
      </dgm:t>
    </dgm:pt>
    <dgm:pt modelId="{273B935A-5D1F-4995-A568-D708491C69FC}" type="parTrans" cxnId="{030DF568-8C20-497B-A913-B6BE13D7A381}">
      <dgm:prSet/>
      <dgm:spPr/>
      <dgm:t>
        <a:bodyPr/>
        <a:lstStyle/>
        <a:p>
          <a:endParaRPr lang="en-SG" sz="2800">
            <a:latin typeface="Trebuchet MS" panose="020B0603020202020204" pitchFamily="34" charset="0"/>
          </a:endParaRPr>
        </a:p>
      </dgm:t>
    </dgm:pt>
    <dgm:pt modelId="{06CC30AA-D630-4B6E-8CB1-B56B2E96BB64}" type="sibTrans" cxnId="{030DF568-8C20-497B-A913-B6BE13D7A381}">
      <dgm:prSet/>
      <dgm:spPr/>
      <dgm:t>
        <a:bodyPr/>
        <a:lstStyle/>
        <a:p>
          <a:endParaRPr lang="en-SG" sz="2800">
            <a:latin typeface="Trebuchet MS" panose="020B0603020202020204" pitchFamily="34" charset="0"/>
          </a:endParaRPr>
        </a:p>
      </dgm:t>
    </dgm:pt>
    <dgm:pt modelId="{649FE09C-FB13-463B-B246-FB7000597C2C}">
      <dgm:prSet custT="1"/>
      <dgm:spPr>
        <a:effectLst>
          <a:glow rad="101600">
            <a:srgbClr val="D9B44A">
              <a:alpha val="60000"/>
            </a:srgbClr>
          </a:glow>
        </a:effectLst>
      </dgm:spPr>
      <dgm:t>
        <a:bodyPr/>
        <a:lstStyle/>
        <a:p>
          <a:r>
            <a:rPr lang="en-SG" sz="2800" b="1" dirty="0">
              <a:latin typeface="Trebuchet MS" panose="020B0603020202020204" pitchFamily="34" charset="0"/>
            </a:rPr>
            <a:t>Trend test: </a:t>
          </a:r>
        </a:p>
        <a:p>
          <a:r>
            <a:rPr lang="en-SG" sz="2800" dirty="0">
              <a:latin typeface="Trebuchet MS" panose="020B0603020202020204" pitchFamily="34" charset="0"/>
            </a:rPr>
            <a:t>Mantel-extension method</a:t>
          </a:r>
        </a:p>
      </dgm:t>
    </dgm:pt>
    <dgm:pt modelId="{B92734F6-B815-45AF-B45C-36348ACC3D96}" type="parTrans" cxnId="{836A654F-3160-449F-8B87-C8E57CA87647}">
      <dgm:prSet/>
      <dgm:spPr/>
      <dgm:t>
        <a:bodyPr/>
        <a:lstStyle/>
        <a:p>
          <a:endParaRPr lang="en-SG" sz="2800">
            <a:latin typeface="Trebuchet MS" panose="020B0603020202020204" pitchFamily="34" charset="0"/>
          </a:endParaRPr>
        </a:p>
      </dgm:t>
    </dgm:pt>
    <dgm:pt modelId="{E6882DE8-501B-43DF-8B63-6827F9F4F54B}" type="sibTrans" cxnId="{836A654F-3160-449F-8B87-C8E57CA87647}">
      <dgm:prSet/>
      <dgm:spPr/>
      <dgm:t>
        <a:bodyPr/>
        <a:lstStyle/>
        <a:p>
          <a:endParaRPr lang="en-SG" sz="2800">
            <a:latin typeface="Trebuchet MS" panose="020B0603020202020204" pitchFamily="34" charset="0"/>
          </a:endParaRPr>
        </a:p>
      </dgm:t>
    </dgm:pt>
    <dgm:pt modelId="{40F1239F-8BCA-43BC-A085-85EE82163DFE}">
      <dgm:prSet custT="1"/>
      <dgm:spPr>
        <a:effectLst>
          <a:glow rad="101600">
            <a:srgbClr val="D9B44A">
              <a:alpha val="60000"/>
            </a:srgbClr>
          </a:glow>
        </a:effectLst>
      </dgm:spPr>
      <dgm:t>
        <a:bodyPr/>
        <a:lstStyle/>
        <a:p>
          <a:r>
            <a:rPr lang="en-SG" sz="2800" b="1" dirty="0">
              <a:latin typeface="Trebuchet MS" panose="020B0603020202020204" pitchFamily="34" charset="0"/>
            </a:rPr>
            <a:t>Logistic regression analysis:</a:t>
          </a:r>
        </a:p>
        <a:p>
          <a:r>
            <a:rPr lang="en-SG" sz="2800" dirty="0">
              <a:latin typeface="Trebuchet MS" panose="020B0603020202020204" pitchFamily="34" charset="0"/>
            </a:rPr>
            <a:t> Multivariate-adjusted odds ratios</a:t>
          </a:r>
        </a:p>
      </dgm:t>
    </dgm:pt>
    <dgm:pt modelId="{D6299D1E-49E1-46B4-AA1C-42E701262629}" type="parTrans" cxnId="{3B6960D7-765B-43A3-B309-0306A4D87C30}">
      <dgm:prSet/>
      <dgm:spPr/>
      <dgm:t>
        <a:bodyPr/>
        <a:lstStyle/>
        <a:p>
          <a:endParaRPr lang="en-SG" sz="2800">
            <a:latin typeface="Trebuchet MS" panose="020B0603020202020204" pitchFamily="34" charset="0"/>
          </a:endParaRPr>
        </a:p>
      </dgm:t>
    </dgm:pt>
    <dgm:pt modelId="{6F0CE9A5-CCAD-4080-9314-F768C3154992}" type="sibTrans" cxnId="{3B6960D7-765B-43A3-B309-0306A4D87C30}">
      <dgm:prSet/>
      <dgm:spPr/>
      <dgm:t>
        <a:bodyPr/>
        <a:lstStyle/>
        <a:p>
          <a:endParaRPr lang="en-SG" sz="2800">
            <a:latin typeface="Trebuchet MS" panose="020B0603020202020204" pitchFamily="34" charset="0"/>
          </a:endParaRPr>
        </a:p>
      </dgm:t>
    </dgm:pt>
    <dgm:pt modelId="{E4A90AF5-6884-46C0-9C07-3B4E06E547B6}" type="pres">
      <dgm:prSet presAssocID="{F108349B-70FE-420A-82F1-0D77D3B395E2}" presName="diagram" presStyleCnt="0">
        <dgm:presLayoutVars>
          <dgm:dir/>
          <dgm:resizeHandles val="exact"/>
        </dgm:presLayoutVars>
      </dgm:prSet>
      <dgm:spPr/>
      <dgm:t>
        <a:bodyPr/>
        <a:lstStyle/>
        <a:p>
          <a:endParaRPr lang="en-US"/>
        </a:p>
      </dgm:t>
    </dgm:pt>
    <dgm:pt modelId="{7A612F0D-7ADE-4BEE-B355-AD8A7E6A86F6}" type="pres">
      <dgm:prSet presAssocID="{CBA7205F-F855-44C4-8092-9D1789CBBA99}" presName="node" presStyleLbl="node1" presStyleIdx="0" presStyleCnt="4">
        <dgm:presLayoutVars>
          <dgm:bulletEnabled val="1"/>
        </dgm:presLayoutVars>
      </dgm:prSet>
      <dgm:spPr>
        <a:prstGeom prst="roundRect">
          <a:avLst/>
        </a:prstGeom>
      </dgm:spPr>
      <dgm:t>
        <a:bodyPr/>
        <a:lstStyle/>
        <a:p>
          <a:endParaRPr lang="en-US"/>
        </a:p>
      </dgm:t>
    </dgm:pt>
    <dgm:pt modelId="{A698E1BE-B346-4B2A-B112-5C385DEE26A7}" type="pres">
      <dgm:prSet presAssocID="{8742B8C7-0698-4524-8714-A90E9A0BDAD0}" presName="sibTrans" presStyleCnt="0"/>
      <dgm:spPr/>
    </dgm:pt>
    <dgm:pt modelId="{68D4C383-D0BF-4965-AF80-DB04AE327C50}" type="pres">
      <dgm:prSet presAssocID="{5D3C7FE7-E595-4FBF-A69C-E6CB4467C172}" presName="node" presStyleLbl="node1" presStyleIdx="1" presStyleCnt="4">
        <dgm:presLayoutVars>
          <dgm:bulletEnabled val="1"/>
        </dgm:presLayoutVars>
      </dgm:prSet>
      <dgm:spPr>
        <a:prstGeom prst="roundRect">
          <a:avLst/>
        </a:prstGeom>
      </dgm:spPr>
      <dgm:t>
        <a:bodyPr/>
        <a:lstStyle/>
        <a:p>
          <a:endParaRPr lang="en-US"/>
        </a:p>
      </dgm:t>
    </dgm:pt>
    <dgm:pt modelId="{F753B97D-8E07-4FB7-ACE8-517582C7E79E}" type="pres">
      <dgm:prSet presAssocID="{06CC30AA-D630-4B6E-8CB1-B56B2E96BB64}" presName="sibTrans" presStyleCnt="0"/>
      <dgm:spPr/>
    </dgm:pt>
    <dgm:pt modelId="{28C0754C-B070-4210-932E-86CFF69E1FE2}" type="pres">
      <dgm:prSet presAssocID="{649FE09C-FB13-463B-B246-FB7000597C2C}" presName="node" presStyleLbl="node1" presStyleIdx="2" presStyleCnt="4">
        <dgm:presLayoutVars>
          <dgm:bulletEnabled val="1"/>
        </dgm:presLayoutVars>
      </dgm:prSet>
      <dgm:spPr>
        <a:prstGeom prst="roundRect">
          <a:avLst/>
        </a:prstGeom>
      </dgm:spPr>
      <dgm:t>
        <a:bodyPr/>
        <a:lstStyle/>
        <a:p>
          <a:endParaRPr lang="en-US"/>
        </a:p>
      </dgm:t>
    </dgm:pt>
    <dgm:pt modelId="{33C703DC-3AE5-44C8-9C5D-7EBAA0264609}" type="pres">
      <dgm:prSet presAssocID="{E6882DE8-501B-43DF-8B63-6827F9F4F54B}" presName="sibTrans" presStyleCnt="0"/>
      <dgm:spPr/>
    </dgm:pt>
    <dgm:pt modelId="{9546710B-E31C-4B27-B7CA-B126A76E305D}" type="pres">
      <dgm:prSet presAssocID="{40F1239F-8BCA-43BC-A085-85EE82163DFE}" presName="node" presStyleLbl="node1" presStyleIdx="3" presStyleCnt="4">
        <dgm:presLayoutVars>
          <dgm:bulletEnabled val="1"/>
        </dgm:presLayoutVars>
      </dgm:prSet>
      <dgm:spPr>
        <a:prstGeom prst="roundRect">
          <a:avLst/>
        </a:prstGeom>
      </dgm:spPr>
      <dgm:t>
        <a:bodyPr/>
        <a:lstStyle/>
        <a:p>
          <a:endParaRPr lang="en-US"/>
        </a:p>
      </dgm:t>
    </dgm:pt>
  </dgm:ptLst>
  <dgm:cxnLst>
    <dgm:cxn modelId="{979DCAF2-F486-4DF2-88A4-171CD0785BD0}" srcId="{F108349B-70FE-420A-82F1-0D77D3B395E2}" destId="{CBA7205F-F855-44C4-8092-9D1789CBBA99}" srcOrd="0" destOrd="0" parTransId="{499D744F-22BA-47FE-AD87-D7248027C69B}" sibTransId="{8742B8C7-0698-4524-8714-A90E9A0BDAD0}"/>
    <dgm:cxn modelId="{3D512012-CB51-4461-B06A-C02B0840EE8F}" type="presOf" srcId="{F108349B-70FE-420A-82F1-0D77D3B395E2}" destId="{E4A90AF5-6884-46C0-9C07-3B4E06E547B6}" srcOrd="0" destOrd="0" presId="urn:microsoft.com/office/officeart/2005/8/layout/default"/>
    <dgm:cxn modelId="{C9090239-CE00-44CC-8D19-4B00136F5E9D}" type="presOf" srcId="{5D3C7FE7-E595-4FBF-A69C-E6CB4467C172}" destId="{68D4C383-D0BF-4965-AF80-DB04AE327C50}" srcOrd="0" destOrd="0" presId="urn:microsoft.com/office/officeart/2005/8/layout/default"/>
    <dgm:cxn modelId="{836A654F-3160-449F-8B87-C8E57CA87647}" srcId="{F108349B-70FE-420A-82F1-0D77D3B395E2}" destId="{649FE09C-FB13-463B-B246-FB7000597C2C}" srcOrd="2" destOrd="0" parTransId="{B92734F6-B815-45AF-B45C-36348ACC3D96}" sibTransId="{E6882DE8-501B-43DF-8B63-6827F9F4F54B}"/>
    <dgm:cxn modelId="{3B6960D7-765B-43A3-B309-0306A4D87C30}" srcId="{F108349B-70FE-420A-82F1-0D77D3B395E2}" destId="{40F1239F-8BCA-43BC-A085-85EE82163DFE}" srcOrd="3" destOrd="0" parTransId="{D6299D1E-49E1-46B4-AA1C-42E701262629}" sibTransId="{6F0CE9A5-CCAD-4080-9314-F768C3154992}"/>
    <dgm:cxn modelId="{9DF084A5-D04B-414F-AC8B-ACD5C9796720}" type="presOf" srcId="{40F1239F-8BCA-43BC-A085-85EE82163DFE}" destId="{9546710B-E31C-4B27-B7CA-B126A76E305D}" srcOrd="0" destOrd="0" presId="urn:microsoft.com/office/officeart/2005/8/layout/default"/>
    <dgm:cxn modelId="{EC13706C-3C11-4499-91D4-53255965B690}" type="presOf" srcId="{649FE09C-FB13-463B-B246-FB7000597C2C}" destId="{28C0754C-B070-4210-932E-86CFF69E1FE2}" srcOrd="0" destOrd="0" presId="urn:microsoft.com/office/officeart/2005/8/layout/default"/>
    <dgm:cxn modelId="{030DF568-8C20-497B-A913-B6BE13D7A381}" srcId="{F108349B-70FE-420A-82F1-0D77D3B395E2}" destId="{5D3C7FE7-E595-4FBF-A69C-E6CB4467C172}" srcOrd="1" destOrd="0" parTransId="{273B935A-5D1F-4995-A568-D708491C69FC}" sibTransId="{06CC30AA-D630-4B6E-8CB1-B56B2E96BB64}"/>
    <dgm:cxn modelId="{168F9692-1F30-47EA-918E-8DD30C607192}" type="presOf" srcId="{CBA7205F-F855-44C4-8092-9D1789CBBA99}" destId="{7A612F0D-7ADE-4BEE-B355-AD8A7E6A86F6}" srcOrd="0" destOrd="0" presId="urn:microsoft.com/office/officeart/2005/8/layout/default"/>
    <dgm:cxn modelId="{75BE6D9D-7556-49A5-BCA4-252939316A72}" type="presParOf" srcId="{E4A90AF5-6884-46C0-9C07-3B4E06E547B6}" destId="{7A612F0D-7ADE-4BEE-B355-AD8A7E6A86F6}" srcOrd="0" destOrd="0" presId="urn:microsoft.com/office/officeart/2005/8/layout/default"/>
    <dgm:cxn modelId="{2430B5E7-D728-4958-A769-670BF353A55B}" type="presParOf" srcId="{E4A90AF5-6884-46C0-9C07-3B4E06E547B6}" destId="{A698E1BE-B346-4B2A-B112-5C385DEE26A7}" srcOrd="1" destOrd="0" presId="urn:microsoft.com/office/officeart/2005/8/layout/default"/>
    <dgm:cxn modelId="{26806C22-B1E4-4B66-8C67-98AB1EA969A5}" type="presParOf" srcId="{E4A90AF5-6884-46C0-9C07-3B4E06E547B6}" destId="{68D4C383-D0BF-4965-AF80-DB04AE327C50}" srcOrd="2" destOrd="0" presId="urn:microsoft.com/office/officeart/2005/8/layout/default"/>
    <dgm:cxn modelId="{78BEEAB2-183B-4F40-AC77-E44598219DA7}" type="presParOf" srcId="{E4A90AF5-6884-46C0-9C07-3B4E06E547B6}" destId="{F753B97D-8E07-4FB7-ACE8-517582C7E79E}" srcOrd="3" destOrd="0" presId="urn:microsoft.com/office/officeart/2005/8/layout/default"/>
    <dgm:cxn modelId="{5910D381-47B6-410B-82CD-9E11FA48785F}" type="presParOf" srcId="{E4A90AF5-6884-46C0-9C07-3B4E06E547B6}" destId="{28C0754C-B070-4210-932E-86CFF69E1FE2}" srcOrd="4" destOrd="0" presId="urn:microsoft.com/office/officeart/2005/8/layout/default"/>
    <dgm:cxn modelId="{7148B28C-77AE-432D-AAD4-0A4DE1B1D9EA}" type="presParOf" srcId="{E4A90AF5-6884-46C0-9C07-3B4E06E547B6}" destId="{33C703DC-3AE5-44C8-9C5D-7EBAA0264609}" srcOrd="5" destOrd="0" presId="urn:microsoft.com/office/officeart/2005/8/layout/default"/>
    <dgm:cxn modelId="{02952AA3-D7CB-48F7-9B45-349832F31590}" type="presParOf" srcId="{E4A90AF5-6884-46C0-9C07-3B4E06E547B6}" destId="{9546710B-E31C-4B27-B7CA-B126A76E305D}"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A8F63F22-D584-4F6E-9240-E7EB2AC28FC8}" type="doc">
      <dgm:prSet loTypeId="urn:microsoft.com/office/officeart/2005/8/layout/hierarchy3" loCatId="list" qsTypeId="urn:microsoft.com/office/officeart/2005/8/quickstyle/simple5" qsCatId="simple" csTypeId="urn:microsoft.com/office/officeart/2005/8/colors/accent0_1" csCatId="mainScheme" phldr="1"/>
      <dgm:spPr/>
      <dgm:t>
        <a:bodyPr/>
        <a:lstStyle/>
        <a:p>
          <a:endParaRPr lang="en-SG"/>
        </a:p>
      </dgm:t>
    </dgm:pt>
    <dgm:pt modelId="{D8BBB185-449B-49EF-A35B-2BEA1B3330CF}">
      <dgm:prSet phldrT="[Text]" custT="1"/>
      <dgm:spPr/>
      <dgm:t>
        <a:bodyPr/>
        <a:lstStyle/>
        <a:p>
          <a:r>
            <a:rPr lang="en-SG" sz="3200" b="1" dirty="0">
              <a:latin typeface="Trebuchet MS" panose="020B0603020202020204" pitchFamily="34" charset="0"/>
            </a:rPr>
            <a:t>Assessment of Swallowing Function</a:t>
          </a:r>
        </a:p>
      </dgm:t>
    </dgm:pt>
    <dgm:pt modelId="{6C53FD0F-727D-4268-961D-7FAC073AF7EC}" type="parTrans" cxnId="{3E13F152-8992-492A-ADA0-8133E62B9C3B}">
      <dgm:prSet/>
      <dgm:spPr/>
      <dgm:t>
        <a:bodyPr/>
        <a:lstStyle/>
        <a:p>
          <a:endParaRPr lang="en-SG" sz="3200">
            <a:latin typeface="Trebuchet MS" panose="020B0603020202020204" pitchFamily="34" charset="0"/>
          </a:endParaRPr>
        </a:p>
      </dgm:t>
    </dgm:pt>
    <dgm:pt modelId="{BEEE7295-ED89-4E6C-BD2B-9309451DDEEE}" type="sibTrans" cxnId="{3E13F152-8992-492A-ADA0-8133E62B9C3B}">
      <dgm:prSet/>
      <dgm:spPr/>
      <dgm:t>
        <a:bodyPr/>
        <a:lstStyle/>
        <a:p>
          <a:endParaRPr lang="en-SG" sz="3200">
            <a:latin typeface="Trebuchet MS" panose="020B0603020202020204" pitchFamily="34" charset="0"/>
          </a:endParaRPr>
        </a:p>
      </dgm:t>
    </dgm:pt>
    <dgm:pt modelId="{14C5B09D-C0DD-43D6-9DA3-121C5518F5DE}">
      <dgm:prSet phldrT="[Text]" custT="1"/>
      <dgm:spPr/>
      <dgm:t>
        <a:bodyPr/>
        <a:lstStyle/>
        <a:p>
          <a:r>
            <a:rPr lang="en-SG" sz="2800" dirty="0">
              <a:latin typeface="Trebuchet MS" panose="020B0603020202020204" pitchFamily="34" charset="0"/>
            </a:rPr>
            <a:t>4-item questionnaire </a:t>
          </a:r>
        </a:p>
      </dgm:t>
    </dgm:pt>
    <dgm:pt modelId="{7F27DFF3-A872-4B4E-A89A-EAD1AFF8F703}" type="parTrans" cxnId="{410590DB-035A-4F2F-8504-5608908BD2FB}">
      <dgm:prSet/>
      <dgm:spPr/>
      <dgm:t>
        <a:bodyPr/>
        <a:lstStyle/>
        <a:p>
          <a:endParaRPr lang="en-SG" sz="3200">
            <a:latin typeface="Trebuchet MS" panose="020B0603020202020204" pitchFamily="34" charset="0"/>
          </a:endParaRPr>
        </a:p>
      </dgm:t>
    </dgm:pt>
    <dgm:pt modelId="{5434954A-CAD8-4D99-9CB5-5E066648010A}" type="sibTrans" cxnId="{410590DB-035A-4F2F-8504-5608908BD2FB}">
      <dgm:prSet/>
      <dgm:spPr/>
      <dgm:t>
        <a:bodyPr/>
        <a:lstStyle/>
        <a:p>
          <a:endParaRPr lang="en-SG" sz="3200">
            <a:latin typeface="Trebuchet MS" panose="020B0603020202020204" pitchFamily="34" charset="0"/>
          </a:endParaRPr>
        </a:p>
      </dgm:t>
    </dgm:pt>
    <dgm:pt modelId="{7BE1F257-432E-4317-A5DF-DAE105AC17E9}">
      <dgm:prSet phldrT="[Text]" custT="1"/>
      <dgm:spPr/>
      <dgm:t>
        <a:bodyPr/>
        <a:lstStyle/>
        <a:p>
          <a:r>
            <a:rPr lang="en-SG" sz="2800" dirty="0">
              <a:latin typeface="Trebuchet MS" panose="020B0603020202020204" pitchFamily="34" charset="0"/>
            </a:rPr>
            <a:t>30ml water swallow test </a:t>
          </a:r>
        </a:p>
      </dgm:t>
    </dgm:pt>
    <dgm:pt modelId="{E11682F0-A64A-4E1E-A5FF-3B8FB5B81A6C}" type="parTrans" cxnId="{7F5C2AB6-4A95-4CFF-AD68-071B7FE37253}">
      <dgm:prSet/>
      <dgm:spPr/>
      <dgm:t>
        <a:bodyPr/>
        <a:lstStyle/>
        <a:p>
          <a:endParaRPr lang="en-SG" sz="3200">
            <a:latin typeface="Trebuchet MS" panose="020B0603020202020204" pitchFamily="34" charset="0"/>
          </a:endParaRPr>
        </a:p>
      </dgm:t>
    </dgm:pt>
    <dgm:pt modelId="{8DBAB29D-3A9D-4284-82AC-E008F47604AA}" type="sibTrans" cxnId="{7F5C2AB6-4A95-4CFF-AD68-071B7FE37253}">
      <dgm:prSet/>
      <dgm:spPr/>
      <dgm:t>
        <a:bodyPr/>
        <a:lstStyle/>
        <a:p>
          <a:endParaRPr lang="en-SG" sz="3200">
            <a:latin typeface="Trebuchet MS" panose="020B0603020202020204" pitchFamily="34" charset="0"/>
          </a:endParaRPr>
        </a:p>
      </dgm:t>
    </dgm:pt>
    <dgm:pt modelId="{D5CE67CE-F40E-478A-B2EB-02BE8FC01BC6}">
      <dgm:prSet phldrT="[Text]" custT="1"/>
      <dgm:spPr/>
      <dgm:t>
        <a:bodyPr/>
        <a:lstStyle/>
        <a:p>
          <a:r>
            <a:rPr lang="en-SG" sz="3200" b="1" dirty="0">
              <a:latin typeface="Trebuchet MS" panose="020B0603020202020204" pitchFamily="34" charset="0"/>
            </a:rPr>
            <a:t>Dental Assessment </a:t>
          </a:r>
        </a:p>
      </dgm:t>
    </dgm:pt>
    <dgm:pt modelId="{015A067E-14EA-4DD2-A864-948A84618A2F}" type="parTrans" cxnId="{D001B62C-B555-4CA8-864E-E12549FC728E}">
      <dgm:prSet/>
      <dgm:spPr/>
      <dgm:t>
        <a:bodyPr/>
        <a:lstStyle/>
        <a:p>
          <a:endParaRPr lang="en-SG" sz="3200">
            <a:latin typeface="Trebuchet MS" panose="020B0603020202020204" pitchFamily="34" charset="0"/>
          </a:endParaRPr>
        </a:p>
      </dgm:t>
    </dgm:pt>
    <dgm:pt modelId="{371B637D-18A3-4265-AA84-EDCA8664A983}" type="sibTrans" cxnId="{D001B62C-B555-4CA8-864E-E12549FC728E}">
      <dgm:prSet/>
      <dgm:spPr/>
      <dgm:t>
        <a:bodyPr/>
        <a:lstStyle/>
        <a:p>
          <a:endParaRPr lang="en-SG" sz="3200">
            <a:latin typeface="Trebuchet MS" panose="020B0603020202020204" pitchFamily="34" charset="0"/>
          </a:endParaRPr>
        </a:p>
      </dgm:t>
    </dgm:pt>
    <dgm:pt modelId="{5EB8546E-76E3-4216-A4E3-9FE16885B737}">
      <dgm:prSet phldrT="[Text]" custT="1"/>
      <dgm:spPr/>
      <dgm:t>
        <a:bodyPr/>
        <a:lstStyle/>
        <a:p>
          <a:r>
            <a:rPr lang="en-SG" sz="2800" dirty="0">
              <a:latin typeface="Trebuchet MS" panose="020B0603020202020204" pitchFamily="34" charset="0"/>
            </a:rPr>
            <a:t>Number of remaining teeth</a:t>
          </a:r>
        </a:p>
      </dgm:t>
    </dgm:pt>
    <dgm:pt modelId="{857B978F-BBB9-4516-9A32-A4D744FA26C8}" type="parTrans" cxnId="{25505759-B11A-418E-8FD5-76922DB51635}">
      <dgm:prSet/>
      <dgm:spPr/>
      <dgm:t>
        <a:bodyPr/>
        <a:lstStyle/>
        <a:p>
          <a:endParaRPr lang="en-SG" sz="3200">
            <a:latin typeface="Trebuchet MS" panose="020B0603020202020204" pitchFamily="34" charset="0"/>
          </a:endParaRPr>
        </a:p>
      </dgm:t>
    </dgm:pt>
    <dgm:pt modelId="{8649EB58-ABD6-484D-AA33-9227C3932C7C}" type="sibTrans" cxnId="{25505759-B11A-418E-8FD5-76922DB51635}">
      <dgm:prSet/>
      <dgm:spPr/>
      <dgm:t>
        <a:bodyPr/>
        <a:lstStyle/>
        <a:p>
          <a:endParaRPr lang="en-SG" sz="3200">
            <a:latin typeface="Trebuchet MS" panose="020B0603020202020204" pitchFamily="34" charset="0"/>
          </a:endParaRPr>
        </a:p>
      </dgm:t>
    </dgm:pt>
    <dgm:pt modelId="{B31B512E-AE96-478F-8301-060D68AA13FB}">
      <dgm:prSet phldrT="[Text]" custT="1"/>
      <dgm:spPr/>
      <dgm:t>
        <a:bodyPr/>
        <a:lstStyle/>
        <a:p>
          <a:r>
            <a:rPr lang="en-SG" sz="2800" dirty="0">
              <a:latin typeface="Trebuchet MS" panose="020B0603020202020204" pitchFamily="34" charset="0"/>
            </a:rPr>
            <a:t>Maximum bite force</a:t>
          </a:r>
        </a:p>
      </dgm:t>
    </dgm:pt>
    <dgm:pt modelId="{C47D681D-CDDD-4153-9050-C69F93AD4AB8}" type="parTrans" cxnId="{57FF0FDA-806B-4CCF-A48A-6B8B84904250}">
      <dgm:prSet/>
      <dgm:spPr/>
      <dgm:t>
        <a:bodyPr/>
        <a:lstStyle/>
        <a:p>
          <a:endParaRPr lang="en-SG" sz="3200">
            <a:latin typeface="Trebuchet MS" panose="020B0603020202020204" pitchFamily="34" charset="0"/>
          </a:endParaRPr>
        </a:p>
      </dgm:t>
    </dgm:pt>
    <dgm:pt modelId="{BB41C429-7007-4EDC-B3C6-95A134223AE3}" type="sibTrans" cxnId="{57FF0FDA-806B-4CCF-A48A-6B8B84904250}">
      <dgm:prSet/>
      <dgm:spPr/>
      <dgm:t>
        <a:bodyPr/>
        <a:lstStyle/>
        <a:p>
          <a:endParaRPr lang="en-SG" sz="3200">
            <a:latin typeface="Trebuchet MS" panose="020B0603020202020204" pitchFamily="34" charset="0"/>
          </a:endParaRPr>
        </a:p>
      </dgm:t>
    </dgm:pt>
    <dgm:pt modelId="{FFDD4B03-4A5D-4135-8AA7-9FE8B1C30E7F}">
      <dgm:prSet phldrT="[Text]" custT="1"/>
      <dgm:spPr/>
      <dgm:t>
        <a:bodyPr/>
        <a:lstStyle/>
        <a:p>
          <a:r>
            <a:rPr lang="en-SG" sz="2800" dirty="0">
              <a:latin typeface="Trebuchet MS" panose="020B0603020202020204" pitchFamily="34" charset="0"/>
            </a:rPr>
            <a:t>Occlusal support</a:t>
          </a:r>
        </a:p>
      </dgm:t>
    </dgm:pt>
    <dgm:pt modelId="{CA350D3D-557E-4FBE-AE68-ADF5C6761311}" type="parTrans" cxnId="{653C244F-7DE7-48C9-8590-E86EBD4D728A}">
      <dgm:prSet/>
      <dgm:spPr/>
      <dgm:t>
        <a:bodyPr/>
        <a:lstStyle/>
        <a:p>
          <a:endParaRPr lang="en-SG"/>
        </a:p>
      </dgm:t>
    </dgm:pt>
    <dgm:pt modelId="{20C3760E-3764-437E-8D79-F2432FC311EE}" type="sibTrans" cxnId="{653C244F-7DE7-48C9-8590-E86EBD4D728A}">
      <dgm:prSet/>
      <dgm:spPr/>
      <dgm:t>
        <a:bodyPr/>
        <a:lstStyle/>
        <a:p>
          <a:endParaRPr lang="en-SG"/>
        </a:p>
      </dgm:t>
    </dgm:pt>
    <dgm:pt modelId="{31BDE7D4-721C-41B8-9F75-B64FE91E163F}">
      <dgm:prSet phldrT="[Text]" custT="1"/>
      <dgm:spPr/>
      <dgm:t>
        <a:bodyPr/>
        <a:lstStyle/>
        <a:p>
          <a:r>
            <a:rPr lang="en-SG" sz="2800" dirty="0">
              <a:latin typeface="Trebuchet MS" panose="020B0603020202020204" pitchFamily="34" charset="0"/>
            </a:rPr>
            <a:t>Xerostomia </a:t>
          </a:r>
        </a:p>
      </dgm:t>
    </dgm:pt>
    <dgm:pt modelId="{B325F526-0F68-4D36-B115-56C22CF1928C}" type="parTrans" cxnId="{5D966B36-48D0-4A84-AB50-839569D31F82}">
      <dgm:prSet/>
      <dgm:spPr/>
      <dgm:t>
        <a:bodyPr/>
        <a:lstStyle/>
        <a:p>
          <a:endParaRPr lang="en-SG"/>
        </a:p>
      </dgm:t>
    </dgm:pt>
    <dgm:pt modelId="{0A8E464B-2DBD-4646-AAE0-C6AB282D33C1}" type="sibTrans" cxnId="{5D966B36-48D0-4A84-AB50-839569D31F82}">
      <dgm:prSet/>
      <dgm:spPr/>
      <dgm:t>
        <a:bodyPr/>
        <a:lstStyle/>
        <a:p>
          <a:endParaRPr lang="en-SG"/>
        </a:p>
      </dgm:t>
    </dgm:pt>
    <dgm:pt modelId="{EF8BA79D-491E-49D9-88B2-9005BA80AA10}" type="pres">
      <dgm:prSet presAssocID="{A8F63F22-D584-4F6E-9240-E7EB2AC28FC8}" presName="diagram" presStyleCnt="0">
        <dgm:presLayoutVars>
          <dgm:chPref val="1"/>
          <dgm:dir/>
          <dgm:animOne val="branch"/>
          <dgm:animLvl val="lvl"/>
          <dgm:resizeHandles/>
        </dgm:presLayoutVars>
      </dgm:prSet>
      <dgm:spPr/>
      <dgm:t>
        <a:bodyPr/>
        <a:lstStyle/>
        <a:p>
          <a:endParaRPr lang="en-US"/>
        </a:p>
      </dgm:t>
    </dgm:pt>
    <dgm:pt modelId="{93103BD6-26D9-49B8-B879-5676411593BC}" type="pres">
      <dgm:prSet presAssocID="{D8BBB185-449B-49EF-A35B-2BEA1B3330CF}" presName="root" presStyleCnt="0"/>
      <dgm:spPr/>
    </dgm:pt>
    <dgm:pt modelId="{65ACDF6E-957D-42C5-B2B8-9DE2FEECB0E0}" type="pres">
      <dgm:prSet presAssocID="{D8BBB185-449B-49EF-A35B-2BEA1B3330CF}" presName="rootComposite" presStyleCnt="0"/>
      <dgm:spPr/>
    </dgm:pt>
    <dgm:pt modelId="{76E0E10F-B4A6-4FFD-89A6-2A4FEA8304F7}" type="pres">
      <dgm:prSet presAssocID="{D8BBB185-449B-49EF-A35B-2BEA1B3330CF}" presName="rootText" presStyleLbl="node1" presStyleIdx="0" presStyleCnt="2" custScaleX="259457" custScaleY="129926"/>
      <dgm:spPr/>
      <dgm:t>
        <a:bodyPr/>
        <a:lstStyle/>
        <a:p>
          <a:endParaRPr lang="en-US"/>
        </a:p>
      </dgm:t>
    </dgm:pt>
    <dgm:pt modelId="{593B1515-8E03-494A-9E2E-27E6598DA99A}" type="pres">
      <dgm:prSet presAssocID="{D8BBB185-449B-49EF-A35B-2BEA1B3330CF}" presName="rootConnector" presStyleLbl="node1" presStyleIdx="0" presStyleCnt="2"/>
      <dgm:spPr/>
      <dgm:t>
        <a:bodyPr/>
        <a:lstStyle/>
        <a:p>
          <a:endParaRPr lang="en-US"/>
        </a:p>
      </dgm:t>
    </dgm:pt>
    <dgm:pt modelId="{A6AC9B26-CD6A-4421-94A8-0B5E18C08DE4}" type="pres">
      <dgm:prSet presAssocID="{D8BBB185-449B-49EF-A35B-2BEA1B3330CF}" presName="childShape" presStyleCnt="0"/>
      <dgm:spPr/>
    </dgm:pt>
    <dgm:pt modelId="{EA48BBCB-7BDA-4177-9311-2ABB00CB63DC}" type="pres">
      <dgm:prSet presAssocID="{7F27DFF3-A872-4B4E-A89A-EAD1AFF8F703}" presName="Name13" presStyleLbl="parChTrans1D2" presStyleIdx="0" presStyleCnt="6"/>
      <dgm:spPr/>
      <dgm:t>
        <a:bodyPr/>
        <a:lstStyle/>
        <a:p>
          <a:endParaRPr lang="en-US"/>
        </a:p>
      </dgm:t>
    </dgm:pt>
    <dgm:pt modelId="{F516F7F0-E736-4195-8C76-E80FEB1BA945}" type="pres">
      <dgm:prSet presAssocID="{14C5B09D-C0DD-43D6-9DA3-121C5518F5DE}" presName="childText" presStyleLbl="bgAcc1" presStyleIdx="0" presStyleCnt="6" custScaleX="196632">
        <dgm:presLayoutVars>
          <dgm:bulletEnabled val="1"/>
        </dgm:presLayoutVars>
      </dgm:prSet>
      <dgm:spPr/>
      <dgm:t>
        <a:bodyPr/>
        <a:lstStyle/>
        <a:p>
          <a:endParaRPr lang="en-US"/>
        </a:p>
      </dgm:t>
    </dgm:pt>
    <dgm:pt modelId="{0D0F7EE2-9ADA-4305-B447-2834D65E5BCF}" type="pres">
      <dgm:prSet presAssocID="{E11682F0-A64A-4E1E-A5FF-3B8FB5B81A6C}" presName="Name13" presStyleLbl="parChTrans1D2" presStyleIdx="1" presStyleCnt="6"/>
      <dgm:spPr/>
      <dgm:t>
        <a:bodyPr/>
        <a:lstStyle/>
        <a:p>
          <a:endParaRPr lang="en-US"/>
        </a:p>
      </dgm:t>
    </dgm:pt>
    <dgm:pt modelId="{3C0A90C4-C431-44AC-ABE7-7652B3A07EBC}" type="pres">
      <dgm:prSet presAssocID="{7BE1F257-432E-4317-A5DF-DAE105AC17E9}" presName="childText" presStyleLbl="bgAcc1" presStyleIdx="1" presStyleCnt="6" custScaleX="196632">
        <dgm:presLayoutVars>
          <dgm:bulletEnabled val="1"/>
        </dgm:presLayoutVars>
      </dgm:prSet>
      <dgm:spPr/>
      <dgm:t>
        <a:bodyPr/>
        <a:lstStyle/>
        <a:p>
          <a:endParaRPr lang="en-US"/>
        </a:p>
      </dgm:t>
    </dgm:pt>
    <dgm:pt modelId="{2303EEB9-8E52-4347-9CA1-75561C3E89A6}" type="pres">
      <dgm:prSet presAssocID="{D5CE67CE-F40E-478A-B2EB-02BE8FC01BC6}" presName="root" presStyleCnt="0"/>
      <dgm:spPr/>
    </dgm:pt>
    <dgm:pt modelId="{04779047-13E2-4D12-8E21-BCECD9296E53}" type="pres">
      <dgm:prSet presAssocID="{D5CE67CE-F40E-478A-B2EB-02BE8FC01BC6}" presName="rootComposite" presStyleCnt="0"/>
      <dgm:spPr/>
    </dgm:pt>
    <dgm:pt modelId="{CCBF4EE4-E2C2-4CD4-98DC-8E547C9A7B45}" type="pres">
      <dgm:prSet presAssocID="{D5CE67CE-F40E-478A-B2EB-02BE8FC01BC6}" presName="rootText" presStyleLbl="node1" presStyleIdx="1" presStyleCnt="2" custScaleX="259457" custScaleY="129926"/>
      <dgm:spPr/>
      <dgm:t>
        <a:bodyPr/>
        <a:lstStyle/>
        <a:p>
          <a:endParaRPr lang="en-US"/>
        </a:p>
      </dgm:t>
    </dgm:pt>
    <dgm:pt modelId="{F0584A57-A465-47CE-9CA5-5CBF508C01FF}" type="pres">
      <dgm:prSet presAssocID="{D5CE67CE-F40E-478A-B2EB-02BE8FC01BC6}" presName="rootConnector" presStyleLbl="node1" presStyleIdx="1" presStyleCnt="2"/>
      <dgm:spPr/>
      <dgm:t>
        <a:bodyPr/>
        <a:lstStyle/>
        <a:p>
          <a:endParaRPr lang="en-US"/>
        </a:p>
      </dgm:t>
    </dgm:pt>
    <dgm:pt modelId="{7DBC2110-722C-4B7A-AC6F-669430D941CF}" type="pres">
      <dgm:prSet presAssocID="{D5CE67CE-F40E-478A-B2EB-02BE8FC01BC6}" presName="childShape" presStyleCnt="0"/>
      <dgm:spPr/>
    </dgm:pt>
    <dgm:pt modelId="{53E61439-72FC-441F-A40F-32222872952F}" type="pres">
      <dgm:prSet presAssocID="{857B978F-BBB9-4516-9A32-A4D744FA26C8}" presName="Name13" presStyleLbl="parChTrans1D2" presStyleIdx="2" presStyleCnt="6"/>
      <dgm:spPr/>
      <dgm:t>
        <a:bodyPr/>
        <a:lstStyle/>
        <a:p>
          <a:endParaRPr lang="en-US"/>
        </a:p>
      </dgm:t>
    </dgm:pt>
    <dgm:pt modelId="{69851432-7434-40C1-900E-C5AB992727B2}" type="pres">
      <dgm:prSet presAssocID="{5EB8546E-76E3-4216-A4E3-9FE16885B737}" presName="childText" presStyleLbl="bgAcc1" presStyleIdx="2" presStyleCnt="6" custScaleX="196619">
        <dgm:presLayoutVars>
          <dgm:bulletEnabled val="1"/>
        </dgm:presLayoutVars>
      </dgm:prSet>
      <dgm:spPr/>
      <dgm:t>
        <a:bodyPr/>
        <a:lstStyle/>
        <a:p>
          <a:endParaRPr lang="en-US"/>
        </a:p>
      </dgm:t>
    </dgm:pt>
    <dgm:pt modelId="{77AC054E-E573-46C2-B0FB-9FA7788EF46A}" type="pres">
      <dgm:prSet presAssocID="{C47D681D-CDDD-4153-9050-C69F93AD4AB8}" presName="Name13" presStyleLbl="parChTrans1D2" presStyleIdx="3" presStyleCnt="6"/>
      <dgm:spPr/>
      <dgm:t>
        <a:bodyPr/>
        <a:lstStyle/>
        <a:p>
          <a:endParaRPr lang="en-US"/>
        </a:p>
      </dgm:t>
    </dgm:pt>
    <dgm:pt modelId="{4FCFFD2C-3E9A-4B9F-9343-89CE7436A078}" type="pres">
      <dgm:prSet presAssocID="{B31B512E-AE96-478F-8301-060D68AA13FB}" presName="childText" presStyleLbl="bgAcc1" presStyleIdx="3" presStyleCnt="6" custScaleX="196619">
        <dgm:presLayoutVars>
          <dgm:bulletEnabled val="1"/>
        </dgm:presLayoutVars>
      </dgm:prSet>
      <dgm:spPr/>
      <dgm:t>
        <a:bodyPr/>
        <a:lstStyle/>
        <a:p>
          <a:endParaRPr lang="en-US"/>
        </a:p>
      </dgm:t>
    </dgm:pt>
    <dgm:pt modelId="{B3305476-7E1C-4C04-B74A-9CE8F36B2A6E}" type="pres">
      <dgm:prSet presAssocID="{CA350D3D-557E-4FBE-AE68-ADF5C6761311}" presName="Name13" presStyleLbl="parChTrans1D2" presStyleIdx="4" presStyleCnt="6"/>
      <dgm:spPr/>
      <dgm:t>
        <a:bodyPr/>
        <a:lstStyle/>
        <a:p>
          <a:endParaRPr lang="en-US"/>
        </a:p>
      </dgm:t>
    </dgm:pt>
    <dgm:pt modelId="{5D99A4EE-A247-4169-AC46-4A6B43C43CCC}" type="pres">
      <dgm:prSet presAssocID="{FFDD4B03-4A5D-4135-8AA7-9FE8B1C30E7F}" presName="childText" presStyleLbl="bgAcc1" presStyleIdx="4" presStyleCnt="6" custScaleX="196619">
        <dgm:presLayoutVars>
          <dgm:bulletEnabled val="1"/>
        </dgm:presLayoutVars>
      </dgm:prSet>
      <dgm:spPr/>
      <dgm:t>
        <a:bodyPr/>
        <a:lstStyle/>
        <a:p>
          <a:endParaRPr lang="en-US"/>
        </a:p>
      </dgm:t>
    </dgm:pt>
    <dgm:pt modelId="{F310891D-7D08-4549-B6ED-FA95A4F71C59}" type="pres">
      <dgm:prSet presAssocID="{B325F526-0F68-4D36-B115-56C22CF1928C}" presName="Name13" presStyleLbl="parChTrans1D2" presStyleIdx="5" presStyleCnt="6"/>
      <dgm:spPr/>
      <dgm:t>
        <a:bodyPr/>
        <a:lstStyle/>
        <a:p>
          <a:endParaRPr lang="en-US"/>
        </a:p>
      </dgm:t>
    </dgm:pt>
    <dgm:pt modelId="{B85305C2-4CE6-4086-BD10-8EF38E5E6034}" type="pres">
      <dgm:prSet presAssocID="{31BDE7D4-721C-41B8-9F75-B64FE91E163F}" presName="childText" presStyleLbl="bgAcc1" presStyleIdx="5" presStyleCnt="6" custScaleX="196619">
        <dgm:presLayoutVars>
          <dgm:bulletEnabled val="1"/>
        </dgm:presLayoutVars>
      </dgm:prSet>
      <dgm:spPr/>
      <dgm:t>
        <a:bodyPr/>
        <a:lstStyle/>
        <a:p>
          <a:endParaRPr lang="en-US"/>
        </a:p>
      </dgm:t>
    </dgm:pt>
  </dgm:ptLst>
  <dgm:cxnLst>
    <dgm:cxn modelId="{57FF0FDA-806B-4CCF-A48A-6B8B84904250}" srcId="{D5CE67CE-F40E-478A-B2EB-02BE8FC01BC6}" destId="{B31B512E-AE96-478F-8301-060D68AA13FB}" srcOrd="1" destOrd="0" parTransId="{C47D681D-CDDD-4153-9050-C69F93AD4AB8}" sibTransId="{BB41C429-7007-4EDC-B3C6-95A134223AE3}"/>
    <dgm:cxn modelId="{6D3652D8-A7F3-402D-84DE-1DD58A0F9053}" type="presOf" srcId="{B31B512E-AE96-478F-8301-060D68AA13FB}" destId="{4FCFFD2C-3E9A-4B9F-9343-89CE7436A078}" srcOrd="0" destOrd="0" presId="urn:microsoft.com/office/officeart/2005/8/layout/hierarchy3"/>
    <dgm:cxn modelId="{393C7E76-7478-413A-BEB0-B041AF6500FF}" type="presOf" srcId="{857B978F-BBB9-4516-9A32-A4D744FA26C8}" destId="{53E61439-72FC-441F-A40F-32222872952F}" srcOrd="0" destOrd="0" presId="urn:microsoft.com/office/officeart/2005/8/layout/hierarchy3"/>
    <dgm:cxn modelId="{853D90BC-CA24-4116-B170-E9B2DF0EDCB2}" type="presOf" srcId="{C47D681D-CDDD-4153-9050-C69F93AD4AB8}" destId="{77AC054E-E573-46C2-B0FB-9FA7788EF46A}" srcOrd="0" destOrd="0" presId="urn:microsoft.com/office/officeart/2005/8/layout/hierarchy3"/>
    <dgm:cxn modelId="{62CAD148-3188-4615-8D27-8AB49E62FF71}" type="presOf" srcId="{D8BBB185-449B-49EF-A35B-2BEA1B3330CF}" destId="{76E0E10F-B4A6-4FFD-89A6-2A4FEA8304F7}" srcOrd="0" destOrd="0" presId="urn:microsoft.com/office/officeart/2005/8/layout/hierarchy3"/>
    <dgm:cxn modelId="{B342557B-4820-45DC-A658-73F09285744E}" type="presOf" srcId="{D5CE67CE-F40E-478A-B2EB-02BE8FC01BC6}" destId="{F0584A57-A465-47CE-9CA5-5CBF508C01FF}" srcOrd="1" destOrd="0" presId="urn:microsoft.com/office/officeart/2005/8/layout/hierarchy3"/>
    <dgm:cxn modelId="{28B7DEAC-FFB4-4554-A172-D4C7DF6270E5}" type="presOf" srcId="{A8F63F22-D584-4F6E-9240-E7EB2AC28FC8}" destId="{EF8BA79D-491E-49D9-88B2-9005BA80AA10}" srcOrd="0" destOrd="0" presId="urn:microsoft.com/office/officeart/2005/8/layout/hierarchy3"/>
    <dgm:cxn modelId="{E89F80C2-B8E3-45DF-82D5-D2808E9D02F6}" type="presOf" srcId="{FFDD4B03-4A5D-4135-8AA7-9FE8B1C30E7F}" destId="{5D99A4EE-A247-4169-AC46-4A6B43C43CCC}" srcOrd="0" destOrd="0" presId="urn:microsoft.com/office/officeart/2005/8/layout/hierarchy3"/>
    <dgm:cxn modelId="{2509B1C0-6C6B-404D-8E43-D53C82B1AAF8}" type="presOf" srcId="{CA350D3D-557E-4FBE-AE68-ADF5C6761311}" destId="{B3305476-7E1C-4C04-B74A-9CE8F36B2A6E}" srcOrd="0" destOrd="0" presId="urn:microsoft.com/office/officeart/2005/8/layout/hierarchy3"/>
    <dgm:cxn modelId="{25505759-B11A-418E-8FD5-76922DB51635}" srcId="{D5CE67CE-F40E-478A-B2EB-02BE8FC01BC6}" destId="{5EB8546E-76E3-4216-A4E3-9FE16885B737}" srcOrd="0" destOrd="0" parTransId="{857B978F-BBB9-4516-9A32-A4D744FA26C8}" sibTransId="{8649EB58-ABD6-484D-AA33-9227C3932C7C}"/>
    <dgm:cxn modelId="{7B0DFD16-E76D-463D-A4ED-B7ED66E1B606}" type="presOf" srcId="{14C5B09D-C0DD-43D6-9DA3-121C5518F5DE}" destId="{F516F7F0-E736-4195-8C76-E80FEB1BA945}" srcOrd="0" destOrd="0" presId="urn:microsoft.com/office/officeart/2005/8/layout/hierarchy3"/>
    <dgm:cxn modelId="{3E13F152-8992-492A-ADA0-8133E62B9C3B}" srcId="{A8F63F22-D584-4F6E-9240-E7EB2AC28FC8}" destId="{D8BBB185-449B-49EF-A35B-2BEA1B3330CF}" srcOrd="0" destOrd="0" parTransId="{6C53FD0F-727D-4268-961D-7FAC073AF7EC}" sibTransId="{BEEE7295-ED89-4E6C-BD2B-9309451DDEEE}"/>
    <dgm:cxn modelId="{CA0EA3E7-8C5B-41FB-8BE4-92A9EADC1B7E}" type="presOf" srcId="{E11682F0-A64A-4E1E-A5FF-3B8FB5B81A6C}" destId="{0D0F7EE2-9ADA-4305-B447-2834D65E5BCF}" srcOrd="0" destOrd="0" presId="urn:microsoft.com/office/officeart/2005/8/layout/hierarchy3"/>
    <dgm:cxn modelId="{4770BA55-6523-49A5-B566-957FB4BF09A1}" type="presOf" srcId="{31BDE7D4-721C-41B8-9F75-B64FE91E163F}" destId="{B85305C2-4CE6-4086-BD10-8EF38E5E6034}" srcOrd="0" destOrd="0" presId="urn:microsoft.com/office/officeart/2005/8/layout/hierarchy3"/>
    <dgm:cxn modelId="{410590DB-035A-4F2F-8504-5608908BD2FB}" srcId="{D8BBB185-449B-49EF-A35B-2BEA1B3330CF}" destId="{14C5B09D-C0DD-43D6-9DA3-121C5518F5DE}" srcOrd="0" destOrd="0" parTransId="{7F27DFF3-A872-4B4E-A89A-EAD1AFF8F703}" sibTransId="{5434954A-CAD8-4D99-9CB5-5E066648010A}"/>
    <dgm:cxn modelId="{7F5C2AB6-4A95-4CFF-AD68-071B7FE37253}" srcId="{D8BBB185-449B-49EF-A35B-2BEA1B3330CF}" destId="{7BE1F257-432E-4317-A5DF-DAE105AC17E9}" srcOrd="1" destOrd="0" parTransId="{E11682F0-A64A-4E1E-A5FF-3B8FB5B81A6C}" sibTransId="{8DBAB29D-3A9D-4284-82AC-E008F47604AA}"/>
    <dgm:cxn modelId="{095169A1-FBA2-43B7-B907-60FC079BDC45}" type="presOf" srcId="{5EB8546E-76E3-4216-A4E3-9FE16885B737}" destId="{69851432-7434-40C1-900E-C5AB992727B2}" srcOrd="0" destOrd="0" presId="urn:microsoft.com/office/officeart/2005/8/layout/hierarchy3"/>
    <dgm:cxn modelId="{C7E7E956-A69E-4B8C-B187-93CB855BD2BA}" type="presOf" srcId="{7F27DFF3-A872-4B4E-A89A-EAD1AFF8F703}" destId="{EA48BBCB-7BDA-4177-9311-2ABB00CB63DC}" srcOrd="0" destOrd="0" presId="urn:microsoft.com/office/officeart/2005/8/layout/hierarchy3"/>
    <dgm:cxn modelId="{D044BCDE-52B7-41F7-B8B4-038CE0812BE2}" type="presOf" srcId="{7BE1F257-432E-4317-A5DF-DAE105AC17E9}" destId="{3C0A90C4-C431-44AC-ABE7-7652B3A07EBC}" srcOrd="0" destOrd="0" presId="urn:microsoft.com/office/officeart/2005/8/layout/hierarchy3"/>
    <dgm:cxn modelId="{D001B62C-B555-4CA8-864E-E12549FC728E}" srcId="{A8F63F22-D584-4F6E-9240-E7EB2AC28FC8}" destId="{D5CE67CE-F40E-478A-B2EB-02BE8FC01BC6}" srcOrd="1" destOrd="0" parTransId="{015A067E-14EA-4DD2-A864-948A84618A2F}" sibTransId="{371B637D-18A3-4265-AA84-EDCA8664A983}"/>
    <dgm:cxn modelId="{C1AF248F-754A-4CAA-827C-576E5375CB46}" type="presOf" srcId="{B325F526-0F68-4D36-B115-56C22CF1928C}" destId="{F310891D-7D08-4549-B6ED-FA95A4F71C59}" srcOrd="0" destOrd="0" presId="urn:microsoft.com/office/officeart/2005/8/layout/hierarchy3"/>
    <dgm:cxn modelId="{5D966B36-48D0-4A84-AB50-839569D31F82}" srcId="{D5CE67CE-F40E-478A-B2EB-02BE8FC01BC6}" destId="{31BDE7D4-721C-41B8-9F75-B64FE91E163F}" srcOrd="3" destOrd="0" parTransId="{B325F526-0F68-4D36-B115-56C22CF1928C}" sibTransId="{0A8E464B-2DBD-4646-AAE0-C6AB282D33C1}"/>
    <dgm:cxn modelId="{F2A3C048-146F-4161-BE79-39C44089E3D7}" type="presOf" srcId="{D8BBB185-449B-49EF-A35B-2BEA1B3330CF}" destId="{593B1515-8E03-494A-9E2E-27E6598DA99A}" srcOrd="1" destOrd="0" presId="urn:microsoft.com/office/officeart/2005/8/layout/hierarchy3"/>
    <dgm:cxn modelId="{653C244F-7DE7-48C9-8590-E86EBD4D728A}" srcId="{D5CE67CE-F40E-478A-B2EB-02BE8FC01BC6}" destId="{FFDD4B03-4A5D-4135-8AA7-9FE8B1C30E7F}" srcOrd="2" destOrd="0" parTransId="{CA350D3D-557E-4FBE-AE68-ADF5C6761311}" sibTransId="{20C3760E-3764-437E-8D79-F2432FC311EE}"/>
    <dgm:cxn modelId="{40A45017-3EAD-4053-A987-B48DE7FF6938}" type="presOf" srcId="{D5CE67CE-F40E-478A-B2EB-02BE8FC01BC6}" destId="{CCBF4EE4-E2C2-4CD4-98DC-8E547C9A7B45}" srcOrd="0" destOrd="0" presId="urn:microsoft.com/office/officeart/2005/8/layout/hierarchy3"/>
    <dgm:cxn modelId="{7708CFD1-A211-44E3-B1EE-49BE790F61C3}" type="presParOf" srcId="{EF8BA79D-491E-49D9-88B2-9005BA80AA10}" destId="{93103BD6-26D9-49B8-B879-5676411593BC}" srcOrd="0" destOrd="0" presId="urn:microsoft.com/office/officeart/2005/8/layout/hierarchy3"/>
    <dgm:cxn modelId="{9D6A7AA8-DA74-45B3-9F22-70642952BE6E}" type="presParOf" srcId="{93103BD6-26D9-49B8-B879-5676411593BC}" destId="{65ACDF6E-957D-42C5-B2B8-9DE2FEECB0E0}" srcOrd="0" destOrd="0" presId="urn:microsoft.com/office/officeart/2005/8/layout/hierarchy3"/>
    <dgm:cxn modelId="{15908C03-A708-47D7-8E86-D01F75692D68}" type="presParOf" srcId="{65ACDF6E-957D-42C5-B2B8-9DE2FEECB0E0}" destId="{76E0E10F-B4A6-4FFD-89A6-2A4FEA8304F7}" srcOrd="0" destOrd="0" presId="urn:microsoft.com/office/officeart/2005/8/layout/hierarchy3"/>
    <dgm:cxn modelId="{3B6A104A-1DEF-4F94-84FA-7897A2010568}" type="presParOf" srcId="{65ACDF6E-957D-42C5-B2B8-9DE2FEECB0E0}" destId="{593B1515-8E03-494A-9E2E-27E6598DA99A}" srcOrd="1" destOrd="0" presId="urn:microsoft.com/office/officeart/2005/8/layout/hierarchy3"/>
    <dgm:cxn modelId="{E8C76BCB-9C5E-49AB-A34B-CD9BD29E49D4}" type="presParOf" srcId="{93103BD6-26D9-49B8-B879-5676411593BC}" destId="{A6AC9B26-CD6A-4421-94A8-0B5E18C08DE4}" srcOrd="1" destOrd="0" presId="urn:microsoft.com/office/officeart/2005/8/layout/hierarchy3"/>
    <dgm:cxn modelId="{70FA246D-7E04-4D43-AAE8-0491A5840F5E}" type="presParOf" srcId="{A6AC9B26-CD6A-4421-94A8-0B5E18C08DE4}" destId="{EA48BBCB-7BDA-4177-9311-2ABB00CB63DC}" srcOrd="0" destOrd="0" presId="urn:microsoft.com/office/officeart/2005/8/layout/hierarchy3"/>
    <dgm:cxn modelId="{A65491A7-0260-4298-A81A-F428BAF330F0}" type="presParOf" srcId="{A6AC9B26-CD6A-4421-94A8-0B5E18C08DE4}" destId="{F516F7F0-E736-4195-8C76-E80FEB1BA945}" srcOrd="1" destOrd="0" presId="urn:microsoft.com/office/officeart/2005/8/layout/hierarchy3"/>
    <dgm:cxn modelId="{D674E002-00BC-47D7-81FC-E42490BBC96C}" type="presParOf" srcId="{A6AC9B26-CD6A-4421-94A8-0B5E18C08DE4}" destId="{0D0F7EE2-9ADA-4305-B447-2834D65E5BCF}" srcOrd="2" destOrd="0" presId="urn:microsoft.com/office/officeart/2005/8/layout/hierarchy3"/>
    <dgm:cxn modelId="{A71A697E-08C8-446B-B821-764848E3C250}" type="presParOf" srcId="{A6AC9B26-CD6A-4421-94A8-0B5E18C08DE4}" destId="{3C0A90C4-C431-44AC-ABE7-7652B3A07EBC}" srcOrd="3" destOrd="0" presId="urn:microsoft.com/office/officeart/2005/8/layout/hierarchy3"/>
    <dgm:cxn modelId="{7D619B7B-1EEA-4B00-A835-FC5BE7C2A50A}" type="presParOf" srcId="{EF8BA79D-491E-49D9-88B2-9005BA80AA10}" destId="{2303EEB9-8E52-4347-9CA1-75561C3E89A6}" srcOrd="1" destOrd="0" presId="urn:microsoft.com/office/officeart/2005/8/layout/hierarchy3"/>
    <dgm:cxn modelId="{85E69BF6-0B2E-4DE2-A49E-9DB5D4B4942E}" type="presParOf" srcId="{2303EEB9-8E52-4347-9CA1-75561C3E89A6}" destId="{04779047-13E2-4D12-8E21-BCECD9296E53}" srcOrd="0" destOrd="0" presId="urn:microsoft.com/office/officeart/2005/8/layout/hierarchy3"/>
    <dgm:cxn modelId="{7E17AD46-8CFE-414D-AEF4-2D4C4998DC41}" type="presParOf" srcId="{04779047-13E2-4D12-8E21-BCECD9296E53}" destId="{CCBF4EE4-E2C2-4CD4-98DC-8E547C9A7B45}" srcOrd="0" destOrd="0" presId="urn:microsoft.com/office/officeart/2005/8/layout/hierarchy3"/>
    <dgm:cxn modelId="{9FD6FB87-4AA8-4A05-801E-1F68EE1B7274}" type="presParOf" srcId="{04779047-13E2-4D12-8E21-BCECD9296E53}" destId="{F0584A57-A465-47CE-9CA5-5CBF508C01FF}" srcOrd="1" destOrd="0" presId="urn:microsoft.com/office/officeart/2005/8/layout/hierarchy3"/>
    <dgm:cxn modelId="{B5150717-B0E8-4692-BFB0-A6F7A830B7A5}" type="presParOf" srcId="{2303EEB9-8E52-4347-9CA1-75561C3E89A6}" destId="{7DBC2110-722C-4B7A-AC6F-669430D941CF}" srcOrd="1" destOrd="0" presId="urn:microsoft.com/office/officeart/2005/8/layout/hierarchy3"/>
    <dgm:cxn modelId="{7F701A3F-2996-4C4C-83E6-8CEA9C032193}" type="presParOf" srcId="{7DBC2110-722C-4B7A-AC6F-669430D941CF}" destId="{53E61439-72FC-441F-A40F-32222872952F}" srcOrd="0" destOrd="0" presId="urn:microsoft.com/office/officeart/2005/8/layout/hierarchy3"/>
    <dgm:cxn modelId="{FB4322BC-CB55-4ACF-9BF7-0DF414C72F7D}" type="presParOf" srcId="{7DBC2110-722C-4B7A-AC6F-669430D941CF}" destId="{69851432-7434-40C1-900E-C5AB992727B2}" srcOrd="1" destOrd="0" presId="urn:microsoft.com/office/officeart/2005/8/layout/hierarchy3"/>
    <dgm:cxn modelId="{8FE020C5-C96D-4EDE-BF35-2D3937E69685}" type="presParOf" srcId="{7DBC2110-722C-4B7A-AC6F-669430D941CF}" destId="{77AC054E-E573-46C2-B0FB-9FA7788EF46A}" srcOrd="2" destOrd="0" presId="urn:microsoft.com/office/officeart/2005/8/layout/hierarchy3"/>
    <dgm:cxn modelId="{91BC0319-7E05-4ED4-A65C-616AEA430804}" type="presParOf" srcId="{7DBC2110-722C-4B7A-AC6F-669430D941CF}" destId="{4FCFFD2C-3E9A-4B9F-9343-89CE7436A078}" srcOrd="3" destOrd="0" presId="urn:microsoft.com/office/officeart/2005/8/layout/hierarchy3"/>
    <dgm:cxn modelId="{298EC356-F027-45D4-BE01-FC30E14A1C59}" type="presParOf" srcId="{7DBC2110-722C-4B7A-AC6F-669430D941CF}" destId="{B3305476-7E1C-4C04-B74A-9CE8F36B2A6E}" srcOrd="4" destOrd="0" presId="urn:microsoft.com/office/officeart/2005/8/layout/hierarchy3"/>
    <dgm:cxn modelId="{1AD7FF16-58CF-4758-AEEF-1B1E85B38256}" type="presParOf" srcId="{7DBC2110-722C-4B7A-AC6F-669430D941CF}" destId="{5D99A4EE-A247-4169-AC46-4A6B43C43CCC}" srcOrd="5" destOrd="0" presId="urn:microsoft.com/office/officeart/2005/8/layout/hierarchy3"/>
    <dgm:cxn modelId="{82641F1C-1C80-40EC-8EC4-573562E5C5C1}" type="presParOf" srcId="{7DBC2110-722C-4B7A-AC6F-669430D941CF}" destId="{F310891D-7D08-4549-B6ED-FA95A4F71C59}" srcOrd="6" destOrd="0" presId="urn:microsoft.com/office/officeart/2005/8/layout/hierarchy3"/>
    <dgm:cxn modelId="{A521DA6D-FDC2-483C-B274-0C2DB6C0B196}" type="presParOf" srcId="{7DBC2110-722C-4B7A-AC6F-669430D941CF}" destId="{B85305C2-4CE6-4086-BD10-8EF38E5E6034}"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7097BD-FA18-4D9B-9A50-37DC8F0BD3F7}">
      <dsp:nvSpPr>
        <dsp:cNvPr id="0" name=""/>
        <dsp:cNvSpPr/>
      </dsp:nvSpPr>
      <dsp:spPr>
        <a:xfrm>
          <a:off x="2249" y="181793"/>
          <a:ext cx="4601790" cy="1785918"/>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SG" sz="3000" kern="1200" dirty="0">
              <a:latin typeface="Trebuchet MS" panose="020B0603020202020204" pitchFamily="34" charset="0"/>
            </a:rPr>
            <a:t>5 year prospective study</a:t>
          </a:r>
        </a:p>
        <a:p>
          <a:pPr lvl="0" algn="ctr" defTabSz="1333500">
            <a:lnSpc>
              <a:spcPct val="90000"/>
            </a:lnSpc>
            <a:spcBef>
              <a:spcPct val="0"/>
            </a:spcBef>
            <a:spcAft>
              <a:spcPct val="35000"/>
            </a:spcAft>
          </a:pPr>
          <a:r>
            <a:rPr lang="en-SG" sz="3000" kern="1200" dirty="0">
              <a:latin typeface="Trebuchet MS" panose="020B0603020202020204" pitchFamily="34" charset="0"/>
            </a:rPr>
            <a:t>Nara Prefecture, Japan</a:t>
          </a:r>
        </a:p>
      </dsp:txBody>
      <dsp:txXfrm>
        <a:off x="89430" y="268974"/>
        <a:ext cx="4427428" cy="1611556"/>
      </dsp:txXfrm>
    </dsp:sp>
    <dsp:sp modelId="{87EC360B-EA0C-4A92-8A12-AC72714E5D12}">
      <dsp:nvSpPr>
        <dsp:cNvPr id="0" name=""/>
        <dsp:cNvSpPr/>
      </dsp:nvSpPr>
      <dsp:spPr>
        <a:xfrm>
          <a:off x="2249" y="2427890"/>
          <a:ext cx="4601790" cy="3444274"/>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ts val="0"/>
            </a:spcAft>
          </a:pPr>
          <a:r>
            <a:rPr lang="en-SG" sz="3000" b="1" kern="1200">
              <a:latin typeface="Trebuchet MS" panose="020B0603020202020204" pitchFamily="34" charset="0"/>
            </a:rPr>
            <a:t>Aim: </a:t>
          </a:r>
        </a:p>
        <a:p>
          <a:pPr lvl="0" algn="ctr" defTabSz="1333500">
            <a:lnSpc>
              <a:spcPct val="100000"/>
            </a:lnSpc>
            <a:spcBef>
              <a:spcPct val="0"/>
            </a:spcBef>
            <a:spcAft>
              <a:spcPts val="0"/>
            </a:spcAft>
          </a:pPr>
          <a:r>
            <a:rPr lang="en-SG" sz="3000" kern="1200">
              <a:latin typeface="Trebuchet MS" panose="020B0603020202020204" pitchFamily="34" charset="0"/>
            </a:rPr>
            <a:t>Investigate the </a:t>
          </a:r>
          <a:r>
            <a:rPr lang="en-SG" sz="3000" b="1" kern="1200">
              <a:latin typeface="Trebuchet MS" panose="020B0603020202020204" pitchFamily="34" charset="0"/>
            </a:rPr>
            <a:t>effect of tooth loss on the development of swallowing problems </a:t>
          </a:r>
          <a:r>
            <a:rPr lang="en-SG" sz="3000" kern="1200">
              <a:latin typeface="Trebuchet MS" panose="020B0603020202020204" pitchFamily="34" charset="0"/>
            </a:rPr>
            <a:t>in an independent elderly population </a:t>
          </a:r>
          <a:endParaRPr lang="en-SG" sz="3000" kern="1200" dirty="0">
            <a:latin typeface="Trebuchet MS" panose="020B0603020202020204" pitchFamily="34" charset="0"/>
          </a:endParaRPr>
        </a:p>
      </dsp:txBody>
      <dsp:txXfrm>
        <a:off x="170385" y="2596026"/>
        <a:ext cx="4265518" cy="3108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88351B-E30B-41BD-83DC-1B44D0B95C3E}">
      <dsp:nvSpPr>
        <dsp:cNvPr id="0" name=""/>
        <dsp:cNvSpPr/>
      </dsp:nvSpPr>
      <dsp:spPr>
        <a:xfrm>
          <a:off x="5128" y="1611606"/>
          <a:ext cx="2242332" cy="1345399"/>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SG" sz="2600" kern="1200" dirty="0">
              <a:latin typeface="Trebuchet MS" panose="020B0603020202020204" pitchFamily="34" charset="0"/>
            </a:rPr>
            <a:t>4206 subjects at baseline </a:t>
          </a:r>
        </a:p>
      </dsp:txBody>
      <dsp:txXfrm>
        <a:off x="44533" y="1651011"/>
        <a:ext cx="2163522" cy="1266589"/>
      </dsp:txXfrm>
    </dsp:sp>
    <dsp:sp modelId="{8D18256E-DA4B-4872-8C6B-BC8BF16FC8F3}">
      <dsp:nvSpPr>
        <dsp:cNvPr id="0" name=""/>
        <dsp:cNvSpPr/>
      </dsp:nvSpPr>
      <dsp:spPr>
        <a:xfrm>
          <a:off x="2471693" y="2006256"/>
          <a:ext cx="475374" cy="556098"/>
        </a:xfrm>
        <a:prstGeom prst="rightArrow">
          <a:avLst>
            <a:gd name="adj1" fmla="val 60000"/>
            <a:gd name="adj2" fmla="val 50000"/>
          </a:avLst>
        </a:prstGeom>
        <a:gradFill rotWithShape="0">
          <a:gsLst>
            <a:gs pos="0">
              <a:schemeClr val="dk1">
                <a:tint val="60000"/>
                <a:hueOff val="0"/>
                <a:satOff val="0"/>
                <a:lumOff val="0"/>
                <a:alphaOff val="0"/>
                <a:satMod val="103000"/>
                <a:lumMod val="102000"/>
                <a:tint val="94000"/>
              </a:schemeClr>
            </a:gs>
            <a:gs pos="50000">
              <a:schemeClr val="dk1">
                <a:tint val="60000"/>
                <a:hueOff val="0"/>
                <a:satOff val="0"/>
                <a:lumOff val="0"/>
                <a:alphaOff val="0"/>
                <a:satMod val="110000"/>
                <a:lumMod val="100000"/>
                <a:shade val="100000"/>
              </a:schemeClr>
            </a:gs>
            <a:gs pos="100000">
              <a:schemeClr val="dk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SG" sz="2100" kern="1200" dirty="0">
            <a:latin typeface="Trebuchet MS" panose="020B0603020202020204" pitchFamily="34" charset="0"/>
          </a:endParaRPr>
        </a:p>
      </dsp:txBody>
      <dsp:txXfrm>
        <a:off x="2471693" y="2117476"/>
        <a:ext cx="332762" cy="333658"/>
      </dsp:txXfrm>
    </dsp:sp>
    <dsp:sp modelId="{917EF8F2-2307-42E6-803C-E0FB0B7D0369}">
      <dsp:nvSpPr>
        <dsp:cNvPr id="0" name=""/>
        <dsp:cNvSpPr/>
      </dsp:nvSpPr>
      <dsp:spPr>
        <a:xfrm>
          <a:off x="3144393" y="1611606"/>
          <a:ext cx="2242332" cy="1345399"/>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SG" sz="2600" kern="1200" dirty="0">
              <a:latin typeface="Trebuchet MS" panose="020B0603020202020204" pitchFamily="34" charset="0"/>
            </a:rPr>
            <a:t>3109 subjects enrolled</a:t>
          </a:r>
        </a:p>
      </dsp:txBody>
      <dsp:txXfrm>
        <a:off x="3183798" y="1651011"/>
        <a:ext cx="2163522" cy="1266589"/>
      </dsp:txXfrm>
    </dsp:sp>
    <dsp:sp modelId="{131760C2-E309-404A-9D1A-30FE8CE3A3DE}">
      <dsp:nvSpPr>
        <dsp:cNvPr id="0" name=""/>
        <dsp:cNvSpPr/>
      </dsp:nvSpPr>
      <dsp:spPr>
        <a:xfrm>
          <a:off x="5610958" y="2006256"/>
          <a:ext cx="475374" cy="556098"/>
        </a:xfrm>
        <a:prstGeom prst="rightArrow">
          <a:avLst>
            <a:gd name="adj1" fmla="val 60000"/>
            <a:gd name="adj2" fmla="val 50000"/>
          </a:avLst>
        </a:prstGeom>
        <a:gradFill rotWithShape="0">
          <a:gsLst>
            <a:gs pos="0">
              <a:schemeClr val="dk1">
                <a:tint val="60000"/>
                <a:hueOff val="0"/>
                <a:satOff val="0"/>
                <a:lumOff val="0"/>
                <a:alphaOff val="0"/>
                <a:satMod val="103000"/>
                <a:lumMod val="102000"/>
                <a:tint val="94000"/>
              </a:schemeClr>
            </a:gs>
            <a:gs pos="50000">
              <a:schemeClr val="dk1">
                <a:tint val="60000"/>
                <a:hueOff val="0"/>
                <a:satOff val="0"/>
                <a:lumOff val="0"/>
                <a:alphaOff val="0"/>
                <a:satMod val="110000"/>
                <a:lumMod val="100000"/>
                <a:shade val="100000"/>
              </a:schemeClr>
            </a:gs>
            <a:gs pos="100000">
              <a:schemeClr val="dk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SG" sz="2100" kern="1200" dirty="0">
            <a:latin typeface="Trebuchet MS" panose="020B0603020202020204" pitchFamily="34" charset="0"/>
          </a:endParaRPr>
        </a:p>
      </dsp:txBody>
      <dsp:txXfrm>
        <a:off x="5610958" y="2117476"/>
        <a:ext cx="332762" cy="333658"/>
      </dsp:txXfrm>
    </dsp:sp>
    <dsp:sp modelId="{FE84BD30-F12D-4BA7-AE89-E7E838BD0F79}">
      <dsp:nvSpPr>
        <dsp:cNvPr id="0" name=""/>
        <dsp:cNvSpPr/>
      </dsp:nvSpPr>
      <dsp:spPr>
        <a:xfrm>
          <a:off x="6283658" y="1611606"/>
          <a:ext cx="2242332" cy="1345399"/>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SG" sz="2600" kern="1200" dirty="0">
              <a:latin typeface="Trebuchet MS" panose="020B0603020202020204" pitchFamily="34" charset="0"/>
            </a:rPr>
            <a:t>2048 available for follow-up</a:t>
          </a:r>
        </a:p>
      </dsp:txBody>
      <dsp:txXfrm>
        <a:off x="6323063" y="1651011"/>
        <a:ext cx="2163522" cy="1266589"/>
      </dsp:txXfrm>
    </dsp:sp>
    <dsp:sp modelId="{7B920058-7850-4B52-B479-0808667916D7}">
      <dsp:nvSpPr>
        <dsp:cNvPr id="0" name=""/>
        <dsp:cNvSpPr/>
      </dsp:nvSpPr>
      <dsp:spPr>
        <a:xfrm>
          <a:off x="8750223" y="2006256"/>
          <a:ext cx="475374" cy="556098"/>
        </a:xfrm>
        <a:prstGeom prst="rightArrow">
          <a:avLst>
            <a:gd name="adj1" fmla="val 60000"/>
            <a:gd name="adj2" fmla="val 50000"/>
          </a:avLst>
        </a:prstGeom>
        <a:gradFill rotWithShape="0">
          <a:gsLst>
            <a:gs pos="0">
              <a:schemeClr val="dk1">
                <a:tint val="60000"/>
                <a:hueOff val="0"/>
                <a:satOff val="0"/>
                <a:lumOff val="0"/>
                <a:alphaOff val="0"/>
                <a:satMod val="103000"/>
                <a:lumMod val="102000"/>
                <a:tint val="94000"/>
              </a:schemeClr>
            </a:gs>
            <a:gs pos="50000">
              <a:schemeClr val="dk1">
                <a:tint val="60000"/>
                <a:hueOff val="0"/>
                <a:satOff val="0"/>
                <a:lumOff val="0"/>
                <a:alphaOff val="0"/>
                <a:satMod val="110000"/>
                <a:lumMod val="100000"/>
                <a:shade val="100000"/>
              </a:schemeClr>
            </a:gs>
            <a:gs pos="100000">
              <a:schemeClr val="dk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SG" sz="2100" kern="1200" dirty="0">
            <a:latin typeface="Trebuchet MS" panose="020B0603020202020204" pitchFamily="34" charset="0"/>
          </a:endParaRPr>
        </a:p>
      </dsp:txBody>
      <dsp:txXfrm>
        <a:off x="8750223" y="2117476"/>
        <a:ext cx="332762" cy="333658"/>
      </dsp:txXfrm>
    </dsp:sp>
    <dsp:sp modelId="{20F34872-FBB6-4DA3-A2C3-D3F234757DC5}">
      <dsp:nvSpPr>
        <dsp:cNvPr id="0" name=""/>
        <dsp:cNvSpPr/>
      </dsp:nvSpPr>
      <dsp:spPr>
        <a:xfrm>
          <a:off x="9422923" y="1611606"/>
          <a:ext cx="2242332" cy="1345399"/>
        </a:xfrm>
        <a:prstGeom prst="roundRect">
          <a:avLst>
            <a:gd name="adj" fmla="val 10000"/>
          </a:avLst>
        </a:prstGeom>
        <a:solidFill>
          <a:schemeClr val="accent6">
            <a:lumMod val="20000"/>
            <a:lumOff val="8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SG" sz="2600" kern="1200" dirty="0">
              <a:latin typeface="Trebuchet MS" panose="020B0603020202020204" pitchFamily="34" charset="0"/>
            </a:rPr>
            <a:t>1988 subjects for final analysis </a:t>
          </a:r>
        </a:p>
      </dsp:txBody>
      <dsp:txXfrm>
        <a:off x="9462328" y="1651011"/>
        <a:ext cx="2163522" cy="12665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7097BD-FA18-4D9B-9A50-37DC8F0BD3F7}">
      <dsp:nvSpPr>
        <dsp:cNvPr id="0" name=""/>
        <dsp:cNvSpPr/>
      </dsp:nvSpPr>
      <dsp:spPr>
        <a:xfrm>
          <a:off x="13985" y="1205571"/>
          <a:ext cx="4392050" cy="2195972"/>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SG" sz="3200" b="0" kern="1200" dirty="0">
              <a:latin typeface="Trebuchet MS" panose="020B0603020202020204" pitchFamily="34" charset="0"/>
            </a:rPr>
            <a:t>Answered “yes” to any of the 4 questionnaire items </a:t>
          </a:r>
        </a:p>
      </dsp:txBody>
      <dsp:txXfrm>
        <a:off x="121184" y="1312770"/>
        <a:ext cx="4177652" cy="1981574"/>
      </dsp:txXfrm>
    </dsp:sp>
    <dsp:sp modelId="{87EC360B-EA0C-4A92-8A12-AC72714E5D12}">
      <dsp:nvSpPr>
        <dsp:cNvPr id="0" name=""/>
        <dsp:cNvSpPr/>
      </dsp:nvSpPr>
      <dsp:spPr>
        <a:xfrm>
          <a:off x="6123548" y="1220209"/>
          <a:ext cx="4392050" cy="2195972"/>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ts val="0"/>
            </a:spcAft>
          </a:pPr>
          <a:r>
            <a:rPr lang="en-SG" sz="3200" b="0" kern="1200" dirty="0">
              <a:latin typeface="Trebuchet MS" panose="020B0603020202020204" pitchFamily="34" charset="0"/>
            </a:rPr>
            <a:t>Abnormal water swallow test </a:t>
          </a:r>
        </a:p>
      </dsp:txBody>
      <dsp:txXfrm>
        <a:off x="6230747" y="1327408"/>
        <a:ext cx="4177652" cy="19815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612F0D-7ADE-4BEE-B355-AD8A7E6A86F6}">
      <dsp:nvSpPr>
        <dsp:cNvPr id="0" name=""/>
        <dsp:cNvSpPr/>
      </dsp:nvSpPr>
      <dsp:spPr>
        <a:xfrm>
          <a:off x="1203543" y="1524"/>
          <a:ext cx="3861196" cy="2316718"/>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glow rad="101600">
            <a:srgbClr val="ABD0BF"/>
          </a:glow>
          <a:outerShdw blurRad="57150" dist="19050" dir="5400000" algn="ctr" rotWithShape="0">
            <a:srgbClr val="4E6457">
              <a:alpha val="67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SG" sz="2800" b="1" kern="1200" dirty="0">
              <a:latin typeface="Trebuchet MS" panose="020B0603020202020204" pitchFamily="34" charset="0"/>
            </a:rPr>
            <a:t>Independent variable: </a:t>
          </a:r>
        </a:p>
        <a:p>
          <a:pPr lvl="0" algn="ctr" defTabSz="1244600">
            <a:lnSpc>
              <a:spcPct val="90000"/>
            </a:lnSpc>
            <a:spcBef>
              <a:spcPct val="0"/>
            </a:spcBef>
            <a:spcAft>
              <a:spcPct val="35000"/>
            </a:spcAft>
          </a:pPr>
          <a:r>
            <a:rPr lang="en-SG" sz="2800" kern="1200" dirty="0">
              <a:latin typeface="Trebuchet MS" panose="020B0603020202020204" pitchFamily="34" charset="0"/>
            </a:rPr>
            <a:t>Category of number of remaining teeth at baseline</a:t>
          </a:r>
        </a:p>
      </dsp:txBody>
      <dsp:txXfrm>
        <a:off x="1316636" y="114617"/>
        <a:ext cx="3635010" cy="2090532"/>
      </dsp:txXfrm>
    </dsp:sp>
    <dsp:sp modelId="{68D4C383-D0BF-4965-AF80-DB04AE327C50}">
      <dsp:nvSpPr>
        <dsp:cNvPr id="0" name=""/>
        <dsp:cNvSpPr/>
      </dsp:nvSpPr>
      <dsp:spPr>
        <a:xfrm>
          <a:off x="5450859" y="1524"/>
          <a:ext cx="3861196" cy="2316718"/>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glow rad="101600">
            <a:srgbClr val="ABD0BF">
              <a:alpha val="60000"/>
            </a:srgbClr>
          </a:glow>
          <a:outerShdw blurRad="57150" dist="19050" dir="5400000" algn="ctr" rotWithShape="0">
            <a:srgbClr val="4E6457">
              <a:alpha val="67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SG" sz="2800" b="1" kern="1200" dirty="0">
              <a:latin typeface="Trebuchet MS" panose="020B0603020202020204" pitchFamily="34" charset="0"/>
            </a:rPr>
            <a:t>Dependent variable:</a:t>
          </a:r>
        </a:p>
        <a:p>
          <a:pPr lvl="0" algn="ctr" defTabSz="1244600">
            <a:lnSpc>
              <a:spcPct val="90000"/>
            </a:lnSpc>
            <a:spcBef>
              <a:spcPct val="0"/>
            </a:spcBef>
            <a:spcAft>
              <a:spcPct val="35000"/>
            </a:spcAft>
          </a:pPr>
          <a:r>
            <a:rPr lang="en-SG" sz="2800" b="1" kern="1200" dirty="0">
              <a:latin typeface="Trebuchet MS" panose="020B0603020202020204" pitchFamily="34" charset="0"/>
            </a:rPr>
            <a:t> </a:t>
          </a:r>
          <a:r>
            <a:rPr lang="en-SG" sz="2800" kern="1200" dirty="0">
              <a:latin typeface="Trebuchet MS" panose="020B0603020202020204" pitchFamily="34" charset="0"/>
            </a:rPr>
            <a:t>Development of swallowing problems at follow-up</a:t>
          </a:r>
        </a:p>
      </dsp:txBody>
      <dsp:txXfrm>
        <a:off x="5563952" y="114617"/>
        <a:ext cx="3635010" cy="2090532"/>
      </dsp:txXfrm>
    </dsp:sp>
    <dsp:sp modelId="{28C0754C-B070-4210-932E-86CFF69E1FE2}">
      <dsp:nvSpPr>
        <dsp:cNvPr id="0" name=""/>
        <dsp:cNvSpPr/>
      </dsp:nvSpPr>
      <dsp:spPr>
        <a:xfrm>
          <a:off x="1203543" y="2704361"/>
          <a:ext cx="3861196" cy="2316718"/>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glow rad="101600">
            <a:srgbClr val="D9B44A">
              <a:alpha val="60000"/>
            </a:srgbClr>
          </a:glo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SG" sz="2800" b="1" kern="1200" dirty="0">
              <a:latin typeface="Trebuchet MS" panose="020B0603020202020204" pitchFamily="34" charset="0"/>
            </a:rPr>
            <a:t>Trend test: </a:t>
          </a:r>
        </a:p>
        <a:p>
          <a:pPr lvl="0" algn="ctr" defTabSz="1244600">
            <a:lnSpc>
              <a:spcPct val="90000"/>
            </a:lnSpc>
            <a:spcBef>
              <a:spcPct val="0"/>
            </a:spcBef>
            <a:spcAft>
              <a:spcPct val="35000"/>
            </a:spcAft>
          </a:pPr>
          <a:r>
            <a:rPr lang="en-SG" sz="2800" kern="1200" dirty="0">
              <a:latin typeface="Trebuchet MS" panose="020B0603020202020204" pitchFamily="34" charset="0"/>
            </a:rPr>
            <a:t>Mantel-extension method</a:t>
          </a:r>
        </a:p>
      </dsp:txBody>
      <dsp:txXfrm>
        <a:off x="1316636" y="2817454"/>
        <a:ext cx="3635010" cy="2090532"/>
      </dsp:txXfrm>
    </dsp:sp>
    <dsp:sp modelId="{9546710B-E31C-4B27-B7CA-B126A76E305D}">
      <dsp:nvSpPr>
        <dsp:cNvPr id="0" name=""/>
        <dsp:cNvSpPr/>
      </dsp:nvSpPr>
      <dsp:spPr>
        <a:xfrm>
          <a:off x="5450859" y="2704361"/>
          <a:ext cx="3861196" cy="2316718"/>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glow rad="101600">
            <a:srgbClr val="D9B44A">
              <a:alpha val="60000"/>
            </a:srgbClr>
          </a:glo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SG" sz="2800" b="1" kern="1200" dirty="0">
              <a:latin typeface="Trebuchet MS" panose="020B0603020202020204" pitchFamily="34" charset="0"/>
            </a:rPr>
            <a:t>Logistic regression analysis:</a:t>
          </a:r>
        </a:p>
        <a:p>
          <a:pPr lvl="0" algn="ctr" defTabSz="1244600">
            <a:lnSpc>
              <a:spcPct val="90000"/>
            </a:lnSpc>
            <a:spcBef>
              <a:spcPct val="0"/>
            </a:spcBef>
            <a:spcAft>
              <a:spcPct val="35000"/>
            </a:spcAft>
          </a:pPr>
          <a:r>
            <a:rPr lang="en-SG" sz="2800" kern="1200" dirty="0">
              <a:latin typeface="Trebuchet MS" panose="020B0603020202020204" pitchFamily="34" charset="0"/>
            </a:rPr>
            <a:t> Multivariate-adjusted odds ratios</a:t>
          </a:r>
        </a:p>
      </dsp:txBody>
      <dsp:txXfrm>
        <a:off x="5563952" y="2817454"/>
        <a:ext cx="3635010" cy="20905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E0E10F-B4A6-4FFD-89A6-2A4FEA8304F7}">
      <dsp:nvSpPr>
        <dsp:cNvPr id="0" name=""/>
        <dsp:cNvSpPr/>
      </dsp:nvSpPr>
      <dsp:spPr>
        <a:xfrm>
          <a:off x="792045" y="32"/>
          <a:ext cx="4559528" cy="1141617"/>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40640" rIns="60960" bIns="40640" numCol="1" spcCol="1270" anchor="ctr" anchorCtr="0">
          <a:noAutofit/>
        </a:bodyPr>
        <a:lstStyle/>
        <a:p>
          <a:pPr lvl="0" algn="ctr" defTabSz="1422400">
            <a:lnSpc>
              <a:spcPct val="90000"/>
            </a:lnSpc>
            <a:spcBef>
              <a:spcPct val="0"/>
            </a:spcBef>
            <a:spcAft>
              <a:spcPct val="35000"/>
            </a:spcAft>
          </a:pPr>
          <a:r>
            <a:rPr lang="en-SG" sz="3200" b="1" kern="1200" dirty="0">
              <a:latin typeface="Trebuchet MS" panose="020B0603020202020204" pitchFamily="34" charset="0"/>
            </a:rPr>
            <a:t>Assessment of Swallowing Function</a:t>
          </a:r>
        </a:p>
      </dsp:txBody>
      <dsp:txXfrm>
        <a:off x="825482" y="33469"/>
        <a:ext cx="4492654" cy="1074743"/>
      </dsp:txXfrm>
    </dsp:sp>
    <dsp:sp modelId="{EA48BBCB-7BDA-4177-9311-2ABB00CB63DC}">
      <dsp:nvSpPr>
        <dsp:cNvPr id="0" name=""/>
        <dsp:cNvSpPr/>
      </dsp:nvSpPr>
      <dsp:spPr>
        <a:xfrm>
          <a:off x="1247998" y="1141649"/>
          <a:ext cx="455952" cy="659000"/>
        </a:xfrm>
        <a:custGeom>
          <a:avLst/>
          <a:gdLst/>
          <a:ahLst/>
          <a:cxnLst/>
          <a:rect l="0" t="0" r="0" b="0"/>
          <a:pathLst>
            <a:path>
              <a:moveTo>
                <a:pt x="0" y="0"/>
              </a:moveTo>
              <a:lnTo>
                <a:pt x="0" y="659000"/>
              </a:lnTo>
              <a:lnTo>
                <a:pt x="455952" y="659000"/>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516F7F0-E736-4195-8C76-E80FEB1BA945}">
      <dsp:nvSpPr>
        <dsp:cNvPr id="0" name=""/>
        <dsp:cNvSpPr/>
      </dsp:nvSpPr>
      <dsp:spPr>
        <a:xfrm>
          <a:off x="1703951" y="1361316"/>
          <a:ext cx="2764386" cy="878667"/>
        </a:xfrm>
        <a:prstGeom prst="roundRect">
          <a:avLst>
            <a:gd name="adj" fmla="val 10000"/>
          </a:avLst>
        </a:prstGeom>
        <a:solidFill>
          <a:schemeClr val="dk1">
            <a:alpha val="90000"/>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SG" sz="2800" kern="1200" dirty="0">
              <a:latin typeface="Trebuchet MS" panose="020B0603020202020204" pitchFamily="34" charset="0"/>
            </a:rPr>
            <a:t>4-item questionnaire </a:t>
          </a:r>
        </a:p>
      </dsp:txBody>
      <dsp:txXfrm>
        <a:off x="1729686" y="1387051"/>
        <a:ext cx="2712916" cy="827197"/>
      </dsp:txXfrm>
    </dsp:sp>
    <dsp:sp modelId="{0D0F7EE2-9ADA-4305-B447-2834D65E5BCF}">
      <dsp:nvSpPr>
        <dsp:cNvPr id="0" name=""/>
        <dsp:cNvSpPr/>
      </dsp:nvSpPr>
      <dsp:spPr>
        <a:xfrm>
          <a:off x="1247998" y="1141649"/>
          <a:ext cx="455952" cy="1757334"/>
        </a:xfrm>
        <a:custGeom>
          <a:avLst/>
          <a:gdLst/>
          <a:ahLst/>
          <a:cxnLst/>
          <a:rect l="0" t="0" r="0" b="0"/>
          <a:pathLst>
            <a:path>
              <a:moveTo>
                <a:pt x="0" y="0"/>
              </a:moveTo>
              <a:lnTo>
                <a:pt x="0" y="1757334"/>
              </a:lnTo>
              <a:lnTo>
                <a:pt x="455952" y="1757334"/>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C0A90C4-C431-44AC-ABE7-7652B3A07EBC}">
      <dsp:nvSpPr>
        <dsp:cNvPr id="0" name=""/>
        <dsp:cNvSpPr/>
      </dsp:nvSpPr>
      <dsp:spPr>
        <a:xfrm>
          <a:off x="1703951" y="2459650"/>
          <a:ext cx="2764386" cy="878667"/>
        </a:xfrm>
        <a:prstGeom prst="roundRect">
          <a:avLst>
            <a:gd name="adj" fmla="val 10000"/>
          </a:avLst>
        </a:prstGeom>
        <a:solidFill>
          <a:schemeClr val="dk1">
            <a:alpha val="90000"/>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SG" sz="2800" kern="1200" dirty="0">
              <a:latin typeface="Trebuchet MS" panose="020B0603020202020204" pitchFamily="34" charset="0"/>
            </a:rPr>
            <a:t>30ml water swallow test </a:t>
          </a:r>
        </a:p>
      </dsp:txBody>
      <dsp:txXfrm>
        <a:off x="1729686" y="2485385"/>
        <a:ext cx="2712916" cy="827197"/>
      </dsp:txXfrm>
    </dsp:sp>
    <dsp:sp modelId="{CCBF4EE4-E2C2-4CD4-98DC-8E547C9A7B45}">
      <dsp:nvSpPr>
        <dsp:cNvPr id="0" name=""/>
        <dsp:cNvSpPr/>
      </dsp:nvSpPr>
      <dsp:spPr>
        <a:xfrm>
          <a:off x="5790907" y="32"/>
          <a:ext cx="4559528" cy="1141617"/>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40640" rIns="60960" bIns="40640" numCol="1" spcCol="1270" anchor="ctr" anchorCtr="0">
          <a:noAutofit/>
        </a:bodyPr>
        <a:lstStyle/>
        <a:p>
          <a:pPr lvl="0" algn="ctr" defTabSz="1422400">
            <a:lnSpc>
              <a:spcPct val="90000"/>
            </a:lnSpc>
            <a:spcBef>
              <a:spcPct val="0"/>
            </a:spcBef>
            <a:spcAft>
              <a:spcPct val="35000"/>
            </a:spcAft>
          </a:pPr>
          <a:r>
            <a:rPr lang="en-SG" sz="3200" b="1" kern="1200" dirty="0">
              <a:latin typeface="Trebuchet MS" panose="020B0603020202020204" pitchFamily="34" charset="0"/>
            </a:rPr>
            <a:t>Dental Assessment </a:t>
          </a:r>
        </a:p>
      </dsp:txBody>
      <dsp:txXfrm>
        <a:off x="5824344" y="33469"/>
        <a:ext cx="4492654" cy="1074743"/>
      </dsp:txXfrm>
    </dsp:sp>
    <dsp:sp modelId="{53E61439-72FC-441F-A40F-32222872952F}">
      <dsp:nvSpPr>
        <dsp:cNvPr id="0" name=""/>
        <dsp:cNvSpPr/>
      </dsp:nvSpPr>
      <dsp:spPr>
        <a:xfrm>
          <a:off x="6246860" y="1141649"/>
          <a:ext cx="455952" cy="659000"/>
        </a:xfrm>
        <a:custGeom>
          <a:avLst/>
          <a:gdLst/>
          <a:ahLst/>
          <a:cxnLst/>
          <a:rect l="0" t="0" r="0" b="0"/>
          <a:pathLst>
            <a:path>
              <a:moveTo>
                <a:pt x="0" y="0"/>
              </a:moveTo>
              <a:lnTo>
                <a:pt x="0" y="659000"/>
              </a:lnTo>
              <a:lnTo>
                <a:pt x="455952" y="659000"/>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9851432-7434-40C1-900E-C5AB992727B2}">
      <dsp:nvSpPr>
        <dsp:cNvPr id="0" name=""/>
        <dsp:cNvSpPr/>
      </dsp:nvSpPr>
      <dsp:spPr>
        <a:xfrm>
          <a:off x="6702813" y="1361316"/>
          <a:ext cx="2764203" cy="878667"/>
        </a:xfrm>
        <a:prstGeom prst="roundRect">
          <a:avLst>
            <a:gd name="adj" fmla="val 10000"/>
          </a:avLst>
        </a:prstGeom>
        <a:solidFill>
          <a:schemeClr val="dk1">
            <a:alpha val="90000"/>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SG" sz="2800" kern="1200" dirty="0">
              <a:latin typeface="Trebuchet MS" panose="020B0603020202020204" pitchFamily="34" charset="0"/>
            </a:rPr>
            <a:t>Number of remaining teeth</a:t>
          </a:r>
        </a:p>
      </dsp:txBody>
      <dsp:txXfrm>
        <a:off x="6728548" y="1387051"/>
        <a:ext cx="2712733" cy="827197"/>
      </dsp:txXfrm>
    </dsp:sp>
    <dsp:sp modelId="{77AC054E-E573-46C2-B0FB-9FA7788EF46A}">
      <dsp:nvSpPr>
        <dsp:cNvPr id="0" name=""/>
        <dsp:cNvSpPr/>
      </dsp:nvSpPr>
      <dsp:spPr>
        <a:xfrm>
          <a:off x="6246860" y="1141649"/>
          <a:ext cx="455952" cy="1757334"/>
        </a:xfrm>
        <a:custGeom>
          <a:avLst/>
          <a:gdLst/>
          <a:ahLst/>
          <a:cxnLst/>
          <a:rect l="0" t="0" r="0" b="0"/>
          <a:pathLst>
            <a:path>
              <a:moveTo>
                <a:pt x="0" y="0"/>
              </a:moveTo>
              <a:lnTo>
                <a:pt x="0" y="1757334"/>
              </a:lnTo>
              <a:lnTo>
                <a:pt x="455952" y="1757334"/>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FCFFD2C-3E9A-4B9F-9343-89CE7436A078}">
      <dsp:nvSpPr>
        <dsp:cNvPr id="0" name=""/>
        <dsp:cNvSpPr/>
      </dsp:nvSpPr>
      <dsp:spPr>
        <a:xfrm>
          <a:off x="6702813" y="2459650"/>
          <a:ext cx="2764203" cy="878667"/>
        </a:xfrm>
        <a:prstGeom prst="roundRect">
          <a:avLst>
            <a:gd name="adj" fmla="val 10000"/>
          </a:avLst>
        </a:prstGeom>
        <a:solidFill>
          <a:schemeClr val="dk1">
            <a:alpha val="90000"/>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SG" sz="2800" kern="1200" dirty="0">
              <a:latin typeface="Trebuchet MS" panose="020B0603020202020204" pitchFamily="34" charset="0"/>
            </a:rPr>
            <a:t>Maximum bite force</a:t>
          </a:r>
        </a:p>
      </dsp:txBody>
      <dsp:txXfrm>
        <a:off x="6728548" y="2485385"/>
        <a:ext cx="2712733" cy="827197"/>
      </dsp:txXfrm>
    </dsp:sp>
    <dsp:sp modelId="{B3305476-7E1C-4C04-B74A-9CE8F36B2A6E}">
      <dsp:nvSpPr>
        <dsp:cNvPr id="0" name=""/>
        <dsp:cNvSpPr/>
      </dsp:nvSpPr>
      <dsp:spPr>
        <a:xfrm>
          <a:off x="6246860" y="1141649"/>
          <a:ext cx="455952" cy="2855669"/>
        </a:xfrm>
        <a:custGeom>
          <a:avLst/>
          <a:gdLst/>
          <a:ahLst/>
          <a:cxnLst/>
          <a:rect l="0" t="0" r="0" b="0"/>
          <a:pathLst>
            <a:path>
              <a:moveTo>
                <a:pt x="0" y="0"/>
              </a:moveTo>
              <a:lnTo>
                <a:pt x="0" y="2855669"/>
              </a:lnTo>
              <a:lnTo>
                <a:pt x="455952" y="285566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99A4EE-A247-4169-AC46-4A6B43C43CCC}">
      <dsp:nvSpPr>
        <dsp:cNvPr id="0" name=""/>
        <dsp:cNvSpPr/>
      </dsp:nvSpPr>
      <dsp:spPr>
        <a:xfrm>
          <a:off x="6702813" y="3557985"/>
          <a:ext cx="2764203" cy="878667"/>
        </a:xfrm>
        <a:prstGeom prst="roundRect">
          <a:avLst>
            <a:gd name="adj" fmla="val 10000"/>
          </a:avLst>
        </a:prstGeom>
        <a:solidFill>
          <a:schemeClr val="dk1">
            <a:alpha val="90000"/>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SG" sz="2800" kern="1200" dirty="0">
              <a:latin typeface="Trebuchet MS" panose="020B0603020202020204" pitchFamily="34" charset="0"/>
            </a:rPr>
            <a:t>Occlusal support</a:t>
          </a:r>
        </a:p>
      </dsp:txBody>
      <dsp:txXfrm>
        <a:off x="6728548" y="3583720"/>
        <a:ext cx="2712733" cy="827197"/>
      </dsp:txXfrm>
    </dsp:sp>
    <dsp:sp modelId="{F310891D-7D08-4549-B6ED-FA95A4F71C59}">
      <dsp:nvSpPr>
        <dsp:cNvPr id="0" name=""/>
        <dsp:cNvSpPr/>
      </dsp:nvSpPr>
      <dsp:spPr>
        <a:xfrm>
          <a:off x="6246860" y="1141649"/>
          <a:ext cx="455952" cy="3954003"/>
        </a:xfrm>
        <a:custGeom>
          <a:avLst/>
          <a:gdLst/>
          <a:ahLst/>
          <a:cxnLst/>
          <a:rect l="0" t="0" r="0" b="0"/>
          <a:pathLst>
            <a:path>
              <a:moveTo>
                <a:pt x="0" y="0"/>
              </a:moveTo>
              <a:lnTo>
                <a:pt x="0" y="3954003"/>
              </a:lnTo>
              <a:lnTo>
                <a:pt x="455952" y="3954003"/>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85305C2-4CE6-4086-BD10-8EF38E5E6034}">
      <dsp:nvSpPr>
        <dsp:cNvPr id="0" name=""/>
        <dsp:cNvSpPr/>
      </dsp:nvSpPr>
      <dsp:spPr>
        <a:xfrm>
          <a:off x="6702813" y="4656319"/>
          <a:ext cx="2764203" cy="878667"/>
        </a:xfrm>
        <a:prstGeom prst="roundRect">
          <a:avLst>
            <a:gd name="adj" fmla="val 10000"/>
          </a:avLst>
        </a:prstGeom>
        <a:solidFill>
          <a:schemeClr val="dk1">
            <a:alpha val="90000"/>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SG" sz="2800" kern="1200" dirty="0">
              <a:latin typeface="Trebuchet MS" panose="020B0603020202020204" pitchFamily="34" charset="0"/>
            </a:rPr>
            <a:t>Xerostomia </a:t>
          </a:r>
        </a:p>
      </dsp:txBody>
      <dsp:txXfrm>
        <a:off x="6728548" y="4682054"/>
        <a:ext cx="2712733" cy="82719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0.41459</cdr:x>
      <cdr:y>0.0775</cdr:y>
    </cdr:from>
    <cdr:to>
      <cdr:x>0.41459</cdr:x>
      <cdr:y>0.80371</cdr:y>
    </cdr:to>
    <cdr:cxnSp macro="">
      <cdr:nvCxnSpPr>
        <cdr:cNvPr id="4" name="Straight Connector 3">
          <a:extLst xmlns:a="http://schemas.openxmlformats.org/drawingml/2006/main">
            <a:ext uri="{FF2B5EF4-FFF2-40B4-BE49-F238E27FC236}">
              <a16:creationId xmlns="" xmlns:a16="http://schemas.microsoft.com/office/drawing/2014/main" id="{777BA562-5672-4902-BE3A-0076FF967133}"/>
            </a:ext>
          </a:extLst>
        </cdr:cNvPr>
        <cdr:cNvCxnSpPr/>
      </cdr:nvCxnSpPr>
      <cdr:spPr>
        <a:xfrm xmlns:a="http://schemas.openxmlformats.org/drawingml/2006/main" flipV="1">
          <a:off x="5309498" y="326574"/>
          <a:ext cx="0" cy="3060000"/>
        </a:xfrm>
        <a:prstGeom xmlns:a="http://schemas.openxmlformats.org/drawingml/2006/main" prst="line">
          <a:avLst/>
        </a:prstGeom>
        <a:ln xmlns:a="http://schemas.openxmlformats.org/drawingml/2006/main" w="571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0.02487</cdr:x>
      <cdr:y>0.73523</cdr:y>
    </cdr:from>
    <cdr:to>
      <cdr:x>0.36164</cdr:x>
      <cdr:y>0.96195</cdr:y>
    </cdr:to>
    <cdr:sp macro="" textlink="">
      <cdr:nvSpPr>
        <cdr:cNvPr id="2" name="Rectangle 1">
          <a:extLst xmlns:a="http://schemas.openxmlformats.org/drawingml/2006/main">
            <a:ext uri="{FF2B5EF4-FFF2-40B4-BE49-F238E27FC236}">
              <a16:creationId xmlns="" xmlns:a16="http://schemas.microsoft.com/office/drawing/2014/main" id="{3C64DA46-AF29-4873-BDE3-6813E621017C}"/>
            </a:ext>
          </a:extLst>
        </cdr:cNvPr>
        <cdr:cNvSpPr/>
      </cdr:nvSpPr>
      <cdr:spPr>
        <a:xfrm xmlns:a="http://schemas.openxmlformats.org/drawingml/2006/main">
          <a:off x="318466" y="3098038"/>
          <a:ext cx="4312867" cy="955330"/>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BA168C-A362-4BAA-9201-0A3B3108F6EB}" type="datetimeFigureOut">
              <a:rPr lang="en-SG" smtClean="0"/>
              <a:t>7/12/2018</a:t>
            </a:fld>
            <a:endParaRPr lang="en-SG"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C60702-4CC7-4F7C-A1B9-39BA98BBDCDE}" type="slidenum">
              <a:rPr lang="en-SG" smtClean="0"/>
              <a:t>‹#›</a:t>
            </a:fld>
            <a:endParaRPr lang="en-SG" dirty="0"/>
          </a:p>
        </p:txBody>
      </p:sp>
    </p:spTree>
    <p:extLst>
      <p:ext uri="{BB962C8B-B14F-4D97-AF65-F5344CB8AC3E}">
        <p14:creationId xmlns:p14="http://schemas.microsoft.com/office/powerpoint/2010/main" val="2597685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65C60702-4CC7-4F7C-A1B9-39BA98BBDCDE}" type="slidenum">
              <a:rPr lang="en-SG" smtClean="0"/>
              <a:t>4</a:t>
            </a:fld>
            <a:endParaRPr lang="en-SG" dirty="0"/>
          </a:p>
        </p:txBody>
      </p:sp>
    </p:spTree>
    <p:extLst>
      <p:ext uri="{BB962C8B-B14F-4D97-AF65-F5344CB8AC3E}">
        <p14:creationId xmlns:p14="http://schemas.microsoft.com/office/powerpoint/2010/main" val="930117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65C60702-4CC7-4F7C-A1B9-39BA98BBDCDE}" type="slidenum">
              <a:rPr lang="en-SG" smtClean="0"/>
              <a:t>5</a:t>
            </a:fld>
            <a:endParaRPr lang="en-SG" dirty="0"/>
          </a:p>
        </p:txBody>
      </p:sp>
    </p:spTree>
    <p:extLst>
      <p:ext uri="{BB962C8B-B14F-4D97-AF65-F5344CB8AC3E}">
        <p14:creationId xmlns:p14="http://schemas.microsoft.com/office/powerpoint/2010/main" val="1461088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65C60702-4CC7-4F7C-A1B9-39BA98BBDCDE}" type="slidenum">
              <a:rPr lang="en-SG" smtClean="0"/>
              <a:t>6</a:t>
            </a:fld>
            <a:endParaRPr lang="en-SG" dirty="0"/>
          </a:p>
        </p:txBody>
      </p:sp>
    </p:spTree>
    <p:extLst>
      <p:ext uri="{BB962C8B-B14F-4D97-AF65-F5344CB8AC3E}">
        <p14:creationId xmlns:p14="http://schemas.microsoft.com/office/powerpoint/2010/main" val="3013035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June 2018:</a:t>
            </a:r>
          </a:p>
          <a:p>
            <a:pPr marL="171450" indent="-171450">
              <a:buFont typeface="Arial" panose="020B0604020202020204" pitchFamily="34" charset="0"/>
              <a:buChar char="•"/>
            </a:pPr>
            <a:r>
              <a:rPr lang="en-SG" dirty="0"/>
              <a:t>Patient first presented at the dental clinic</a:t>
            </a:r>
          </a:p>
          <a:p>
            <a:pPr marL="171450" indent="-171450">
              <a:buFont typeface="Arial" panose="020B0604020202020204" pitchFamily="34" charset="0"/>
              <a:buChar char="•"/>
            </a:pPr>
            <a:r>
              <a:rPr lang="en-SG" dirty="0"/>
              <a:t>She had 8 fractured teeth (indicated by shadow on crowns) and 6 missing teeth </a:t>
            </a:r>
          </a:p>
          <a:p>
            <a:pPr marL="171450" indent="-171450">
              <a:buFont typeface="Arial" panose="020B0604020202020204" pitchFamily="34" charset="0"/>
              <a:buChar char="•"/>
            </a:pPr>
            <a:r>
              <a:rPr lang="en-SG" dirty="0"/>
              <a:t>Patient opted to leave teeth alone for now</a:t>
            </a:r>
          </a:p>
          <a:p>
            <a:pPr marL="0" indent="0">
              <a:buFont typeface="Arial" panose="020B0604020202020204" pitchFamily="34" charset="0"/>
              <a:buNone/>
            </a:pPr>
            <a:endParaRPr lang="en-SG" dirty="0"/>
          </a:p>
          <a:p>
            <a:pPr marL="0" indent="0">
              <a:buFont typeface="Arial" panose="020B0604020202020204" pitchFamily="34" charset="0"/>
              <a:buNone/>
            </a:pPr>
            <a:r>
              <a:rPr lang="en-SG" dirty="0"/>
              <a:t>September 2018:</a:t>
            </a:r>
          </a:p>
          <a:p>
            <a:pPr marL="171450" indent="-171450">
              <a:buFont typeface="Arial" panose="020B0604020202020204" pitchFamily="34" charset="0"/>
              <a:buChar char="•"/>
            </a:pPr>
            <a:r>
              <a:rPr lang="en-SG" dirty="0"/>
              <a:t>Patient was seen by Nutrition services and she raised 4 issues</a:t>
            </a:r>
          </a:p>
          <a:p>
            <a:pPr marL="171450" indent="-171450">
              <a:buFont typeface="Arial" panose="020B0604020202020204" pitchFamily="34" charset="0"/>
              <a:buChar char="•"/>
            </a:pPr>
            <a:r>
              <a:rPr lang="en-SG" dirty="0"/>
              <a:t>Her symptoms seem to indicate early signs of dysphagia</a:t>
            </a:r>
          </a:p>
          <a:p>
            <a:pPr marL="171450" indent="-171450">
              <a:buFont typeface="Arial" panose="020B0604020202020204" pitchFamily="34" charset="0"/>
              <a:buChar char="•"/>
            </a:pPr>
            <a:endParaRPr lang="en-SG" dirty="0"/>
          </a:p>
          <a:p>
            <a:pPr marL="0" indent="0">
              <a:buFont typeface="Arial" panose="020B0604020202020204" pitchFamily="34" charset="0"/>
              <a:buNone/>
            </a:pPr>
            <a:r>
              <a:rPr lang="en-SG" dirty="0"/>
              <a:t>October 2018:</a:t>
            </a:r>
          </a:p>
          <a:p>
            <a:pPr marL="171450" indent="-171450">
              <a:buFont typeface="Arial" panose="020B0604020202020204" pitchFamily="34" charset="0"/>
              <a:buChar char="•"/>
            </a:pPr>
            <a:r>
              <a:rPr lang="en-SG" dirty="0"/>
              <a:t>She was seen at the dental clinic again as she was complaining of “gum pain” at the lower left side</a:t>
            </a:r>
          </a:p>
          <a:p>
            <a:pPr marL="171450" indent="-171450">
              <a:buFont typeface="Arial" panose="020B0604020202020204" pitchFamily="34" charset="0"/>
              <a:buChar char="•"/>
            </a:pPr>
            <a:r>
              <a:rPr lang="en-SG" dirty="0"/>
              <a:t>This time, we noted that her lower right bridge was missing and there were more fractured teeth. </a:t>
            </a:r>
          </a:p>
          <a:p>
            <a:pPr marL="171450" indent="-171450">
              <a:buFont typeface="Arial" panose="020B0604020202020204" pitchFamily="34" charset="0"/>
              <a:buChar char="•"/>
            </a:pPr>
            <a:r>
              <a:rPr lang="en-SG" dirty="0"/>
              <a:t>She had 13 fractured teeth and 8 missing teeth. She was essentially functioning only with her front teeth as she had no more support from her posterior molars after she lost her last functioning bridge. </a:t>
            </a:r>
          </a:p>
          <a:p>
            <a:pPr marL="171450" indent="-171450">
              <a:buFont typeface="Arial" panose="020B0604020202020204" pitchFamily="34" charset="0"/>
              <a:buChar char="•"/>
            </a:pPr>
            <a:endParaRPr lang="en-SG" dirty="0"/>
          </a:p>
          <a:p>
            <a:pPr marL="0" indent="0">
              <a:buFont typeface="Arial" panose="020B0604020202020204" pitchFamily="34" charset="0"/>
              <a:buNone/>
            </a:pPr>
            <a:r>
              <a:rPr lang="en-SG" dirty="0"/>
              <a:t>Timing of tooth loss seem to coincide with the early signs of dysphagia. Is there an association?  </a:t>
            </a:r>
          </a:p>
        </p:txBody>
      </p:sp>
      <p:sp>
        <p:nvSpPr>
          <p:cNvPr id="4" name="Slide Number Placeholder 3"/>
          <p:cNvSpPr>
            <a:spLocks noGrp="1"/>
          </p:cNvSpPr>
          <p:nvPr>
            <p:ph type="sldNum" sz="quarter" idx="5"/>
          </p:nvPr>
        </p:nvSpPr>
        <p:spPr/>
        <p:txBody>
          <a:bodyPr/>
          <a:lstStyle/>
          <a:p>
            <a:fld id="{65C60702-4CC7-4F7C-A1B9-39BA98BBDCDE}" type="slidenum">
              <a:rPr lang="en-SG" smtClean="0"/>
              <a:t>7</a:t>
            </a:fld>
            <a:endParaRPr lang="en-SG" dirty="0"/>
          </a:p>
        </p:txBody>
      </p:sp>
    </p:spTree>
    <p:extLst>
      <p:ext uri="{BB962C8B-B14F-4D97-AF65-F5344CB8AC3E}">
        <p14:creationId xmlns:p14="http://schemas.microsoft.com/office/powerpoint/2010/main" val="1407973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Dysphagia in older adults is multifactorial in nature:</a:t>
            </a:r>
          </a:p>
          <a:p>
            <a:pPr marL="171450" indent="-171450">
              <a:buFont typeface="Arial" panose="020B0604020202020204" pitchFamily="34" charset="0"/>
              <a:buChar char="•"/>
            </a:pPr>
            <a:r>
              <a:rPr lang="en-SG" dirty="0"/>
              <a:t>Age related changes, stroke, neurodegenerative diseases are associated with dysphagia in older adults.</a:t>
            </a:r>
          </a:p>
          <a:p>
            <a:pPr marL="171450" indent="-171450">
              <a:buFont typeface="Arial" panose="020B0604020202020204" pitchFamily="34" charset="0"/>
              <a:buChar char="•"/>
            </a:pPr>
            <a:r>
              <a:rPr lang="en-SG" dirty="0"/>
              <a:t>Teeth are part of this but no often thought of</a:t>
            </a:r>
          </a:p>
          <a:p>
            <a:pPr marL="171450" indent="-171450">
              <a:buFont typeface="Arial" panose="020B0604020202020204" pitchFamily="34" charset="0"/>
              <a:buChar char="•"/>
            </a:pPr>
            <a:r>
              <a:rPr lang="en-SG" dirty="0"/>
              <a:t>To demonstrate the role that our teeth play in swallowing </a:t>
            </a:r>
          </a:p>
          <a:p>
            <a:pPr marL="0" indent="0">
              <a:buFont typeface="Arial" panose="020B0604020202020204" pitchFamily="34" charset="0"/>
              <a:buNone/>
            </a:pPr>
            <a:r>
              <a:rPr lang="en-SG" dirty="0"/>
              <a:t>DO SWALLOW TEST</a:t>
            </a:r>
          </a:p>
        </p:txBody>
      </p:sp>
      <p:sp>
        <p:nvSpPr>
          <p:cNvPr id="4" name="Slide Number Placeholder 3"/>
          <p:cNvSpPr>
            <a:spLocks noGrp="1"/>
          </p:cNvSpPr>
          <p:nvPr>
            <p:ph type="sldNum" sz="quarter" idx="5"/>
          </p:nvPr>
        </p:nvSpPr>
        <p:spPr/>
        <p:txBody>
          <a:bodyPr/>
          <a:lstStyle/>
          <a:p>
            <a:fld id="{65C60702-4CC7-4F7C-A1B9-39BA98BBDCDE}" type="slidenum">
              <a:rPr lang="en-SG" smtClean="0"/>
              <a:t>8</a:t>
            </a:fld>
            <a:endParaRPr lang="en-SG" dirty="0"/>
          </a:p>
        </p:txBody>
      </p:sp>
    </p:spTree>
    <p:extLst>
      <p:ext uri="{BB962C8B-B14F-4D97-AF65-F5344CB8AC3E}">
        <p14:creationId xmlns:p14="http://schemas.microsoft.com/office/powerpoint/2010/main" val="3296874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older adults(P) with progressive tooth loss over time(I) have a higher risk for dysphagia(O)?</a:t>
            </a:r>
          </a:p>
          <a:p>
            <a:endParaRPr lang="en-US" dirty="0"/>
          </a:p>
          <a:p>
            <a:r>
              <a:rPr lang="en-US" dirty="0"/>
              <a:t>Independent variable:</a:t>
            </a:r>
            <a:r>
              <a:rPr lang="en-US" baseline="0" dirty="0"/>
              <a:t> progressive tooth loss</a:t>
            </a:r>
          </a:p>
          <a:p>
            <a:r>
              <a:rPr lang="en-US" baseline="0" dirty="0"/>
              <a:t>Dependent variable (outcome): risk for dysphagia </a:t>
            </a:r>
            <a:endParaRPr lang="en-SG" dirty="0"/>
          </a:p>
        </p:txBody>
      </p:sp>
      <p:sp>
        <p:nvSpPr>
          <p:cNvPr id="4" name="Slide Number Placeholder 3"/>
          <p:cNvSpPr>
            <a:spLocks noGrp="1"/>
          </p:cNvSpPr>
          <p:nvPr>
            <p:ph type="sldNum" sz="quarter" idx="5"/>
          </p:nvPr>
        </p:nvSpPr>
        <p:spPr/>
        <p:txBody>
          <a:bodyPr/>
          <a:lstStyle/>
          <a:p>
            <a:fld id="{65C60702-4CC7-4F7C-A1B9-39BA98BBDCDE}" type="slidenum">
              <a:rPr lang="en-SG" smtClean="0"/>
              <a:t>9</a:t>
            </a:fld>
            <a:endParaRPr lang="en-SG" dirty="0"/>
          </a:p>
        </p:txBody>
      </p:sp>
    </p:spTree>
    <p:extLst>
      <p:ext uri="{BB962C8B-B14F-4D97-AF65-F5344CB8AC3E}">
        <p14:creationId xmlns:p14="http://schemas.microsoft.com/office/powerpoint/2010/main" val="684344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SG" dirty="0"/>
              <a:t>This was part of a larger population study which started in 2007</a:t>
            </a:r>
          </a:p>
          <a:p>
            <a:pPr marL="171450" indent="-171450">
              <a:buFont typeface="Arial" panose="020B0604020202020204" pitchFamily="34" charset="0"/>
              <a:buChar char="•"/>
            </a:pPr>
            <a:r>
              <a:rPr lang="en-SG" dirty="0"/>
              <a:t>Subjects were recruited with the help of senior activity centres, clubs, public health centre</a:t>
            </a:r>
          </a:p>
          <a:p>
            <a:pPr marL="171450" indent="-171450">
              <a:buFont typeface="Arial" panose="020B0604020202020204" pitchFamily="34" charset="0"/>
              <a:buChar char="•"/>
            </a:pPr>
            <a:r>
              <a:rPr lang="en-SG" dirty="0"/>
              <a:t>Exclusion criteria: cerebrovascular disease, PD, facial paralysis, oropharyngeal and laryngeal cancer, missing data, existing swallowing problems</a:t>
            </a:r>
          </a:p>
          <a:p>
            <a:pPr marL="171450" indent="-171450">
              <a:buFont typeface="Arial" panose="020B0604020202020204" pitchFamily="34" charset="0"/>
              <a:buChar char="•"/>
            </a:pPr>
            <a:r>
              <a:rPr lang="en-SG" dirty="0"/>
              <a:t>The study followed them for 5 years</a:t>
            </a:r>
          </a:p>
          <a:p>
            <a:pPr marL="171450" indent="-171450">
              <a:buFont typeface="Arial" panose="020B0604020202020204" pitchFamily="34" charset="0"/>
              <a:buChar char="•"/>
            </a:pPr>
            <a:r>
              <a:rPr lang="en-SG" dirty="0"/>
              <a:t>1061 were lost to follow-up (~34%) – most were non responders, other reasons included death and hospitalization</a:t>
            </a:r>
          </a:p>
          <a:p>
            <a:pPr marL="171450" indent="-171450">
              <a:buFont typeface="Arial" panose="020B0604020202020204" pitchFamily="34" charset="0"/>
              <a:buChar char="•"/>
            </a:pPr>
            <a:r>
              <a:rPr lang="en-SG" dirty="0"/>
              <a:t>Among those who responded, another 60 were excluded (based on the earlier exclusion criteria) </a:t>
            </a:r>
          </a:p>
          <a:p>
            <a:pPr marL="171450" indent="-171450">
              <a:buFont typeface="Arial" panose="020B0604020202020204" pitchFamily="34" charset="0"/>
              <a:buChar char="•"/>
            </a:pPr>
            <a:endParaRPr lang="en-SG" dirty="0"/>
          </a:p>
        </p:txBody>
      </p:sp>
      <p:sp>
        <p:nvSpPr>
          <p:cNvPr id="4" name="Slide Number Placeholder 3"/>
          <p:cNvSpPr>
            <a:spLocks noGrp="1"/>
          </p:cNvSpPr>
          <p:nvPr>
            <p:ph type="sldNum" sz="quarter" idx="5"/>
          </p:nvPr>
        </p:nvSpPr>
        <p:spPr/>
        <p:txBody>
          <a:bodyPr/>
          <a:lstStyle/>
          <a:p>
            <a:fld id="{65C60702-4CC7-4F7C-A1B9-39BA98BBDCDE}" type="slidenum">
              <a:rPr lang="en-SG" smtClean="0"/>
              <a:t>12</a:t>
            </a:fld>
            <a:endParaRPr lang="en-SG" dirty="0"/>
          </a:p>
        </p:txBody>
      </p:sp>
    </p:spTree>
    <p:extLst>
      <p:ext uri="{BB962C8B-B14F-4D97-AF65-F5344CB8AC3E}">
        <p14:creationId xmlns:p14="http://schemas.microsoft.com/office/powerpoint/2010/main" val="338044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SG" dirty="0"/>
              <a:t>Number of remaining teeth was counted by 2 dentists</a:t>
            </a:r>
          </a:p>
          <a:p>
            <a:pPr marL="171450" indent="-171450">
              <a:buFont typeface="Arial" panose="020B0604020202020204" pitchFamily="34" charset="0"/>
              <a:buChar char="•"/>
            </a:pPr>
            <a:r>
              <a:rPr lang="en-SG" dirty="0"/>
              <a:t>Maximum bite force was measured with a pressure sensitive sheet, pressure generated from occlusion was recorded by colour image scanner</a:t>
            </a:r>
          </a:p>
          <a:p>
            <a:pPr marL="171450" indent="-171450">
              <a:buFont typeface="Arial" panose="020B0604020202020204" pitchFamily="34" charset="0"/>
              <a:buChar char="•"/>
            </a:pPr>
            <a:r>
              <a:rPr lang="en-SG" dirty="0"/>
              <a:t>Occlusion support (Eichner Classification) was graded based on the number of zones of contacting posterior teeth</a:t>
            </a:r>
          </a:p>
          <a:p>
            <a:pPr marL="171450" indent="-171450">
              <a:buFont typeface="Arial" panose="020B0604020202020204" pitchFamily="34" charset="0"/>
              <a:buChar char="•"/>
            </a:pPr>
            <a:r>
              <a:rPr lang="en-SG" dirty="0"/>
              <a:t>Subjects were asked if they had subjective oral dryness (Xerostomia) </a:t>
            </a:r>
          </a:p>
        </p:txBody>
      </p:sp>
      <p:sp>
        <p:nvSpPr>
          <p:cNvPr id="4" name="Slide Number Placeholder 3"/>
          <p:cNvSpPr>
            <a:spLocks noGrp="1"/>
          </p:cNvSpPr>
          <p:nvPr>
            <p:ph type="sldNum" sz="quarter" idx="5"/>
          </p:nvPr>
        </p:nvSpPr>
        <p:spPr/>
        <p:txBody>
          <a:bodyPr/>
          <a:lstStyle/>
          <a:p>
            <a:fld id="{65C60702-4CC7-4F7C-A1B9-39BA98BBDCDE}" type="slidenum">
              <a:rPr lang="en-SG" smtClean="0"/>
              <a:t>13</a:t>
            </a:fld>
            <a:endParaRPr lang="en-SG" dirty="0"/>
          </a:p>
        </p:txBody>
      </p:sp>
    </p:spTree>
    <p:extLst>
      <p:ext uri="{BB962C8B-B14F-4D97-AF65-F5344CB8AC3E}">
        <p14:creationId xmlns:p14="http://schemas.microsoft.com/office/powerpoint/2010/main" val="589920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There were 2 parts to the assessment of swallowing function:</a:t>
            </a:r>
          </a:p>
          <a:p>
            <a:pPr marL="171450" indent="-171450">
              <a:buFont typeface="Arial" panose="020B0604020202020204" pitchFamily="34" charset="0"/>
              <a:buChar char="•"/>
            </a:pPr>
            <a:r>
              <a:rPr lang="en-SG" dirty="0"/>
              <a:t>4- item questionnaire (Self-reported) </a:t>
            </a:r>
          </a:p>
          <a:p>
            <a:pPr marL="171450" indent="-171450">
              <a:buFont typeface="Arial" panose="020B0604020202020204" pitchFamily="34" charset="0"/>
              <a:buChar char="•"/>
            </a:pPr>
            <a:r>
              <a:rPr lang="en-SG" dirty="0"/>
              <a:t>30ml swallow test – 6 teaspoons </a:t>
            </a:r>
          </a:p>
          <a:p>
            <a:pPr marL="171450" indent="-171450">
              <a:buFont typeface="Arial" panose="020B0604020202020204" pitchFamily="34" charset="0"/>
              <a:buChar char="•"/>
            </a:pPr>
            <a:r>
              <a:rPr lang="en-SG" dirty="0"/>
              <a:t>Both tests were adopted based on other earlier published studies conducted among older Japanese adults. </a:t>
            </a:r>
          </a:p>
          <a:p>
            <a:pPr marL="171450" indent="-171450">
              <a:buFont typeface="Arial" panose="020B0604020202020204" pitchFamily="34" charset="0"/>
              <a:buChar char="•"/>
            </a:pPr>
            <a:r>
              <a:rPr lang="en-SG" dirty="0"/>
              <a:t>The examiners for the swallowing test were either 2 dentists or 1 dentist with 1 hygienist </a:t>
            </a:r>
          </a:p>
        </p:txBody>
      </p:sp>
      <p:sp>
        <p:nvSpPr>
          <p:cNvPr id="4" name="Slide Number Placeholder 3"/>
          <p:cNvSpPr>
            <a:spLocks noGrp="1"/>
          </p:cNvSpPr>
          <p:nvPr>
            <p:ph type="sldNum" sz="quarter" idx="5"/>
          </p:nvPr>
        </p:nvSpPr>
        <p:spPr/>
        <p:txBody>
          <a:bodyPr/>
          <a:lstStyle/>
          <a:p>
            <a:fld id="{65C60702-4CC7-4F7C-A1B9-39BA98BBDCDE}" type="slidenum">
              <a:rPr lang="en-SG" smtClean="0"/>
              <a:t>14</a:t>
            </a:fld>
            <a:endParaRPr lang="en-SG" dirty="0"/>
          </a:p>
        </p:txBody>
      </p:sp>
    </p:spTree>
    <p:extLst>
      <p:ext uri="{BB962C8B-B14F-4D97-AF65-F5344CB8AC3E}">
        <p14:creationId xmlns:p14="http://schemas.microsoft.com/office/powerpoint/2010/main" val="40302474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If subject answered “yes” to any questionnaire item or had an abnormal water swallow test. The subject was diagnosed to have a swallowing problem.</a:t>
            </a:r>
          </a:p>
          <a:p>
            <a:endParaRPr lang="en-SG" dirty="0"/>
          </a:p>
          <a:p>
            <a:r>
              <a:rPr lang="en-SG" dirty="0"/>
              <a:t>Confounding factors:</a:t>
            </a:r>
          </a:p>
          <a:p>
            <a:pPr marL="171450" indent="-171450">
              <a:buFont typeface="Arial" panose="020B0604020202020204" pitchFamily="34" charset="0"/>
              <a:buChar char="•"/>
            </a:pPr>
            <a:r>
              <a:rPr lang="en-SG" dirty="0"/>
              <a:t>Chronic diseases (BP, HBA1C, cancer, MI)</a:t>
            </a:r>
          </a:p>
          <a:p>
            <a:pPr marL="171450" indent="-171450">
              <a:buFont typeface="Arial" panose="020B0604020202020204" pitchFamily="34" charset="0"/>
              <a:buChar char="•"/>
            </a:pPr>
            <a:r>
              <a:rPr lang="en-SG" dirty="0"/>
              <a:t>Lower BMI</a:t>
            </a:r>
          </a:p>
          <a:p>
            <a:pPr marL="171450" indent="-171450">
              <a:buFont typeface="Arial" panose="020B0604020202020204" pitchFamily="34" charset="0"/>
              <a:buChar char="•"/>
            </a:pPr>
            <a:r>
              <a:rPr lang="en-SG" dirty="0"/>
              <a:t>Lower physical function (10m walking test)</a:t>
            </a:r>
          </a:p>
          <a:p>
            <a:endParaRPr lang="en-SG" dirty="0"/>
          </a:p>
        </p:txBody>
      </p:sp>
      <p:sp>
        <p:nvSpPr>
          <p:cNvPr id="4" name="Slide Number Placeholder 3"/>
          <p:cNvSpPr>
            <a:spLocks noGrp="1"/>
          </p:cNvSpPr>
          <p:nvPr>
            <p:ph type="sldNum" sz="quarter" idx="5"/>
          </p:nvPr>
        </p:nvSpPr>
        <p:spPr/>
        <p:txBody>
          <a:bodyPr/>
          <a:lstStyle/>
          <a:p>
            <a:fld id="{65C60702-4CC7-4F7C-A1B9-39BA98BBDCDE}" type="slidenum">
              <a:rPr lang="en-SG" smtClean="0"/>
              <a:t>15</a:t>
            </a:fld>
            <a:endParaRPr lang="en-SG" dirty="0"/>
          </a:p>
        </p:txBody>
      </p:sp>
    </p:spTree>
    <p:extLst>
      <p:ext uri="{BB962C8B-B14F-4D97-AF65-F5344CB8AC3E}">
        <p14:creationId xmlns:p14="http://schemas.microsoft.com/office/powerpoint/2010/main" val="1263894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65C60702-4CC7-4F7C-A1B9-39BA98BBDCDE}" type="slidenum">
              <a:rPr lang="en-SG" smtClean="0"/>
              <a:t>16</a:t>
            </a:fld>
            <a:endParaRPr lang="en-SG" dirty="0"/>
          </a:p>
        </p:txBody>
      </p:sp>
    </p:spTree>
    <p:extLst>
      <p:ext uri="{BB962C8B-B14F-4D97-AF65-F5344CB8AC3E}">
        <p14:creationId xmlns:p14="http://schemas.microsoft.com/office/powerpoint/2010/main" val="2795344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Oldest subject was 89, youngest 65</a:t>
            </a:r>
          </a:p>
          <a:p>
            <a:endParaRPr lang="en-SG" dirty="0"/>
          </a:p>
          <a:p>
            <a:r>
              <a:rPr lang="en-SG" dirty="0"/>
              <a:t>Edentulism rates in japan (2016): </a:t>
            </a:r>
          </a:p>
          <a:p>
            <a:r>
              <a:rPr lang="en-SG" dirty="0"/>
              <a:t>65 and above = 18%</a:t>
            </a:r>
          </a:p>
          <a:p>
            <a:r>
              <a:rPr lang="en-SG" dirty="0"/>
              <a:t>65-74 = 4.1%</a:t>
            </a:r>
          </a:p>
          <a:p>
            <a:r>
              <a:rPr lang="en-SG"/>
              <a:t>75 and above = 14.3%</a:t>
            </a:r>
            <a:endParaRPr lang="en-SG" dirty="0"/>
          </a:p>
        </p:txBody>
      </p:sp>
      <p:sp>
        <p:nvSpPr>
          <p:cNvPr id="4" name="Slide Number Placeholder 3"/>
          <p:cNvSpPr>
            <a:spLocks noGrp="1"/>
          </p:cNvSpPr>
          <p:nvPr>
            <p:ph type="sldNum" sz="quarter" idx="5"/>
          </p:nvPr>
        </p:nvSpPr>
        <p:spPr/>
        <p:txBody>
          <a:bodyPr/>
          <a:lstStyle/>
          <a:p>
            <a:fld id="{65C60702-4CC7-4F7C-A1B9-39BA98BBDCDE}" type="slidenum">
              <a:rPr lang="en-SG" smtClean="0"/>
              <a:t>17</a:t>
            </a:fld>
            <a:endParaRPr lang="en-SG" dirty="0"/>
          </a:p>
        </p:txBody>
      </p:sp>
    </p:spTree>
    <p:extLst>
      <p:ext uri="{BB962C8B-B14F-4D97-AF65-F5344CB8AC3E}">
        <p14:creationId xmlns:p14="http://schemas.microsoft.com/office/powerpoint/2010/main" val="31384541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spcBef>
                <a:spcPts val="0"/>
              </a:spcBef>
              <a:buNone/>
            </a:pPr>
            <a:r>
              <a:rPr lang="en-SG" sz="3000" dirty="0"/>
              <a:t>312 subjects developed swallowing problems </a:t>
            </a:r>
          </a:p>
          <a:p>
            <a:pPr marL="0" indent="0">
              <a:lnSpc>
                <a:spcPct val="100000"/>
              </a:lnSpc>
              <a:spcBef>
                <a:spcPts val="0"/>
              </a:spcBef>
              <a:buNone/>
            </a:pPr>
            <a:r>
              <a:rPr lang="en-SG" sz="3000" dirty="0"/>
              <a:t>Fewer remaining teeth was significantly associated with:</a:t>
            </a:r>
          </a:p>
          <a:p>
            <a:pPr marL="0" indent="0">
              <a:lnSpc>
                <a:spcPct val="100000"/>
              </a:lnSpc>
              <a:spcBef>
                <a:spcPts val="0"/>
              </a:spcBef>
              <a:buNone/>
            </a:pPr>
            <a:endParaRPr lang="en-SG" sz="3000" dirty="0"/>
          </a:p>
          <a:p>
            <a:pPr marL="536575" lvl="1" indent="-263525">
              <a:lnSpc>
                <a:spcPct val="100000"/>
              </a:lnSpc>
              <a:spcBef>
                <a:spcPts val="0"/>
              </a:spcBef>
              <a:spcAft>
                <a:spcPts val="600"/>
              </a:spcAft>
            </a:pPr>
            <a:r>
              <a:rPr lang="en-SG" sz="3000" dirty="0"/>
              <a:t>Older age</a:t>
            </a:r>
          </a:p>
          <a:p>
            <a:pPr marL="536575" lvl="1" indent="-263525">
              <a:lnSpc>
                <a:spcPct val="100000"/>
              </a:lnSpc>
              <a:spcBef>
                <a:spcPts val="0"/>
              </a:spcBef>
              <a:spcAft>
                <a:spcPts val="600"/>
              </a:spcAft>
            </a:pPr>
            <a:r>
              <a:rPr lang="en-SG" sz="3000" dirty="0"/>
              <a:t>Longer time for 10m walking test </a:t>
            </a:r>
          </a:p>
          <a:p>
            <a:pPr marL="536575" lvl="1" indent="-263525">
              <a:lnSpc>
                <a:spcPct val="100000"/>
              </a:lnSpc>
              <a:spcBef>
                <a:spcPts val="0"/>
              </a:spcBef>
              <a:spcAft>
                <a:spcPts val="600"/>
              </a:spcAft>
            </a:pPr>
            <a:r>
              <a:rPr lang="en-SG" sz="3000" dirty="0"/>
              <a:t>Lower grip strength</a:t>
            </a:r>
          </a:p>
          <a:p>
            <a:pPr marL="536575" lvl="1" indent="-263525">
              <a:lnSpc>
                <a:spcPct val="100000"/>
              </a:lnSpc>
              <a:spcBef>
                <a:spcPts val="0"/>
              </a:spcBef>
              <a:spcAft>
                <a:spcPts val="600"/>
              </a:spcAft>
            </a:pPr>
            <a:r>
              <a:rPr lang="en-SG" sz="3000" dirty="0"/>
              <a:t>Female subjects</a:t>
            </a:r>
          </a:p>
          <a:p>
            <a:pPr marL="536575" lvl="1" indent="-263525">
              <a:lnSpc>
                <a:spcPct val="100000"/>
              </a:lnSpc>
              <a:spcBef>
                <a:spcPts val="0"/>
              </a:spcBef>
              <a:spcAft>
                <a:spcPts val="600"/>
              </a:spcAft>
            </a:pPr>
            <a:r>
              <a:rPr lang="en-SG" sz="3000" dirty="0"/>
              <a:t>Diabetes mellitus</a:t>
            </a:r>
          </a:p>
          <a:p>
            <a:pPr marL="536575" lvl="1" indent="-263525">
              <a:lnSpc>
                <a:spcPct val="100000"/>
              </a:lnSpc>
              <a:spcBef>
                <a:spcPts val="0"/>
              </a:spcBef>
              <a:spcAft>
                <a:spcPts val="600"/>
              </a:spcAft>
            </a:pPr>
            <a:r>
              <a:rPr lang="en-SG" sz="3000" dirty="0"/>
              <a:t>Hypertension </a:t>
            </a:r>
          </a:p>
          <a:p>
            <a:endParaRPr lang="en-SG" dirty="0"/>
          </a:p>
        </p:txBody>
      </p:sp>
      <p:sp>
        <p:nvSpPr>
          <p:cNvPr id="4" name="Slide Number Placeholder 3"/>
          <p:cNvSpPr>
            <a:spLocks noGrp="1"/>
          </p:cNvSpPr>
          <p:nvPr>
            <p:ph type="sldNum" sz="quarter" idx="5"/>
          </p:nvPr>
        </p:nvSpPr>
        <p:spPr/>
        <p:txBody>
          <a:bodyPr/>
          <a:lstStyle/>
          <a:p>
            <a:fld id="{65C60702-4CC7-4F7C-A1B9-39BA98BBDCDE}" type="slidenum">
              <a:rPr lang="en-SG" smtClean="0"/>
              <a:t>18</a:t>
            </a:fld>
            <a:endParaRPr lang="en-SG" dirty="0"/>
          </a:p>
        </p:txBody>
      </p:sp>
    </p:spTree>
    <p:extLst>
      <p:ext uri="{BB962C8B-B14F-4D97-AF65-F5344CB8AC3E}">
        <p14:creationId xmlns:p14="http://schemas.microsoft.com/office/powerpoint/2010/main" val="743754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SG" dirty="0"/>
              <a:t>Q4 represented 27-32 teeth, Q3 represented 23-26 teeth, Q2 represented 13-22 and Q1 represented 0-12 teeth</a:t>
            </a:r>
          </a:p>
          <a:p>
            <a:pPr marL="171450" indent="-171450">
              <a:buFont typeface="Arial" panose="020B0604020202020204" pitchFamily="34" charset="0"/>
              <a:buChar char="•"/>
            </a:pPr>
            <a:r>
              <a:rPr lang="en-SG" dirty="0"/>
              <a:t>Results were analysed based on age group and gender.</a:t>
            </a:r>
          </a:p>
          <a:p>
            <a:pPr marL="171450" indent="-171450">
              <a:buFont typeface="Arial" panose="020B0604020202020204" pitchFamily="34" charset="0"/>
              <a:buChar char="•"/>
            </a:pPr>
            <a:r>
              <a:rPr lang="en-SG" dirty="0"/>
              <a:t>Fewer teeth were associated with a greater cumulative incidence of swallowing problems, this trend could be observed when subjects were divided based on age group and gender. </a:t>
            </a:r>
          </a:p>
        </p:txBody>
      </p:sp>
      <p:sp>
        <p:nvSpPr>
          <p:cNvPr id="4" name="Slide Number Placeholder 3"/>
          <p:cNvSpPr>
            <a:spLocks noGrp="1"/>
          </p:cNvSpPr>
          <p:nvPr>
            <p:ph type="sldNum" sz="quarter" idx="5"/>
          </p:nvPr>
        </p:nvSpPr>
        <p:spPr/>
        <p:txBody>
          <a:bodyPr/>
          <a:lstStyle/>
          <a:p>
            <a:fld id="{65C60702-4CC7-4F7C-A1B9-39BA98BBDCDE}" type="slidenum">
              <a:rPr lang="en-SG" smtClean="0"/>
              <a:t>19</a:t>
            </a:fld>
            <a:endParaRPr lang="en-SG" dirty="0"/>
          </a:p>
        </p:txBody>
      </p:sp>
    </p:spTree>
    <p:extLst>
      <p:ext uri="{BB962C8B-B14F-4D97-AF65-F5344CB8AC3E}">
        <p14:creationId xmlns:p14="http://schemas.microsoft.com/office/powerpoint/2010/main" val="1467686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SG" dirty="0"/>
              <a:t>Q4 represented 27-32 teeth, Q3 represented 23-26 teeth, Q2 represented 13-22 and Q1 represented 0-12 teeth</a:t>
            </a:r>
          </a:p>
          <a:p>
            <a:pPr marL="171450" indent="-171450">
              <a:buFont typeface="Arial" panose="020B0604020202020204" pitchFamily="34" charset="0"/>
              <a:buChar char="•"/>
            </a:pPr>
            <a:r>
              <a:rPr lang="en-SG" dirty="0"/>
              <a:t>Results were analysed based on age group and gender.</a:t>
            </a:r>
          </a:p>
          <a:p>
            <a:pPr marL="171450" indent="-171450">
              <a:buFont typeface="Arial" panose="020B0604020202020204" pitchFamily="34" charset="0"/>
              <a:buChar char="•"/>
            </a:pPr>
            <a:r>
              <a:rPr lang="en-SG" dirty="0"/>
              <a:t>Fewer teeth were associated with a greater cumulative incidence of swallowing problems, this trend could be observed when subjects were divided based on age group and gender</a:t>
            </a:r>
          </a:p>
          <a:p>
            <a:pPr marL="171450" indent="-171450">
              <a:buFont typeface="Arial" panose="020B0604020202020204" pitchFamily="34" charset="0"/>
              <a:buChar char="•"/>
            </a:pPr>
            <a:r>
              <a:rPr lang="en-SG" dirty="0"/>
              <a:t>Taking</a:t>
            </a:r>
            <a:r>
              <a:rPr lang="en-SG" baseline="0" dirty="0"/>
              <a:t> a cut-off between Q1+2 and Q4, the OR was calculated (refer to next slide) </a:t>
            </a:r>
            <a:endParaRPr lang="en-SG" dirty="0"/>
          </a:p>
        </p:txBody>
      </p:sp>
      <p:sp>
        <p:nvSpPr>
          <p:cNvPr id="4" name="Slide Number Placeholder 3"/>
          <p:cNvSpPr>
            <a:spLocks noGrp="1"/>
          </p:cNvSpPr>
          <p:nvPr>
            <p:ph type="sldNum" sz="quarter" idx="5"/>
          </p:nvPr>
        </p:nvSpPr>
        <p:spPr/>
        <p:txBody>
          <a:bodyPr/>
          <a:lstStyle/>
          <a:p>
            <a:fld id="{65C60702-4CC7-4F7C-A1B9-39BA98BBDCDE}" type="slidenum">
              <a:rPr lang="en-SG" smtClean="0"/>
              <a:t>20</a:t>
            </a:fld>
            <a:endParaRPr lang="en-SG" dirty="0"/>
          </a:p>
        </p:txBody>
      </p:sp>
    </p:spTree>
    <p:extLst>
      <p:ext uri="{BB962C8B-B14F-4D97-AF65-F5344CB8AC3E}">
        <p14:creationId xmlns:p14="http://schemas.microsoft.com/office/powerpoint/2010/main" val="7740648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SG" dirty="0"/>
              <a:t>After adjusting for confounding factors (chronic diseases, lower BMI, lower physical function), the OR for developing swallowing problems in Q2 and Q1 groups was somewhat similar. </a:t>
            </a:r>
          </a:p>
          <a:p>
            <a:pPr>
              <a:spcAft>
                <a:spcPts val="1200"/>
              </a:spcAft>
            </a:pPr>
            <a:r>
              <a:rPr lang="en-SG" sz="3200" dirty="0">
                <a:latin typeface="Trebuchet MS" panose="020B0603020202020204" pitchFamily="34" charset="0"/>
              </a:rPr>
              <a:t>With reference to Q4 (27-32 teeth), the OR for developing swallowing problems was:</a:t>
            </a:r>
          </a:p>
          <a:p>
            <a:pPr marL="914400" lvl="1" indent="-457200">
              <a:lnSpc>
                <a:spcPct val="150000"/>
              </a:lnSpc>
              <a:spcAft>
                <a:spcPts val="1200"/>
              </a:spcAft>
              <a:buFont typeface="Arial" panose="020B0604020202020204" pitchFamily="34" charset="0"/>
              <a:buChar char="•"/>
            </a:pPr>
            <a:r>
              <a:rPr lang="en-SG" sz="3200" dirty="0">
                <a:latin typeface="Trebuchet MS" panose="020B0603020202020204" pitchFamily="34" charset="0"/>
              </a:rPr>
              <a:t>Q2(13-22 teeth): </a:t>
            </a:r>
            <a:r>
              <a:rPr lang="en-SG" sz="3200" b="1" u="sng" dirty="0">
                <a:latin typeface="Trebuchet MS" panose="020B0603020202020204" pitchFamily="34" charset="0"/>
              </a:rPr>
              <a:t>2.42</a:t>
            </a:r>
            <a:r>
              <a:rPr lang="en-SG" sz="3200" dirty="0">
                <a:latin typeface="Trebuchet MS" panose="020B0603020202020204" pitchFamily="34" charset="0"/>
              </a:rPr>
              <a:t> (95% CI, 1.61-3.63)</a:t>
            </a:r>
          </a:p>
          <a:p>
            <a:pPr marL="914400" lvl="1" indent="-457200">
              <a:lnSpc>
                <a:spcPct val="150000"/>
              </a:lnSpc>
              <a:spcAft>
                <a:spcPts val="1200"/>
              </a:spcAft>
              <a:buFont typeface="Arial" panose="020B0604020202020204" pitchFamily="34" charset="0"/>
              <a:buChar char="•"/>
            </a:pPr>
            <a:r>
              <a:rPr lang="en-SG" sz="3200" dirty="0">
                <a:latin typeface="Trebuchet MS" panose="020B0603020202020204" pitchFamily="34" charset="0"/>
              </a:rPr>
              <a:t>Q1(</a:t>
            </a:r>
            <a:r>
              <a:rPr lang="en-SG" sz="3200" dirty="0">
                <a:solidFill>
                  <a:schemeClr val="bg1"/>
                </a:solidFill>
                <a:latin typeface="Trebuchet MS" panose="020B0603020202020204" pitchFamily="34" charset="0"/>
              </a:rPr>
              <a:t>0</a:t>
            </a:r>
            <a:r>
              <a:rPr lang="en-SG" sz="3200" dirty="0">
                <a:latin typeface="Trebuchet MS" panose="020B0603020202020204" pitchFamily="34" charset="0"/>
              </a:rPr>
              <a:t>0-12 teeth): </a:t>
            </a:r>
            <a:r>
              <a:rPr lang="en-SG" sz="3200" b="1" u="sng" dirty="0">
                <a:latin typeface="Trebuchet MS" panose="020B0603020202020204" pitchFamily="34" charset="0"/>
              </a:rPr>
              <a:t>2.49</a:t>
            </a:r>
            <a:r>
              <a:rPr lang="en-SG" sz="3200" dirty="0">
                <a:latin typeface="Trebuchet MS" panose="020B0603020202020204" pitchFamily="34" charset="0"/>
              </a:rPr>
              <a:t> (95% CI, 1.68-3.69</a:t>
            </a:r>
            <a:endParaRPr lang="en-SG" dirty="0"/>
          </a:p>
          <a:p>
            <a:pPr marL="171450" indent="-171450">
              <a:buFont typeface="Arial" panose="020B0604020202020204" pitchFamily="34" charset="0"/>
              <a:buChar char="•"/>
            </a:pPr>
            <a:r>
              <a:rPr lang="en-SG" dirty="0"/>
              <a:t>This indicates that losing 10 or more teeth would significantly increase the risk of developing swallowing problems in older adults</a:t>
            </a:r>
          </a:p>
          <a:p>
            <a:pPr marL="171450" indent="-171450">
              <a:buFont typeface="Arial" panose="020B0604020202020204" pitchFamily="34" charset="0"/>
              <a:buChar char="•"/>
            </a:pPr>
            <a:endParaRPr lang="en-SG" dirty="0"/>
          </a:p>
        </p:txBody>
      </p:sp>
      <p:sp>
        <p:nvSpPr>
          <p:cNvPr id="4" name="Slide Number Placeholder 3"/>
          <p:cNvSpPr>
            <a:spLocks noGrp="1"/>
          </p:cNvSpPr>
          <p:nvPr>
            <p:ph type="sldNum" sz="quarter" idx="5"/>
          </p:nvPr>
        </p:nvSpPr>
        <p:spPr/>
        <p:txBody>
          <a:bodyPr/>
          <a:lstStyle/>
          <a:p>
            <a:fld id="{65C60702-4CC7-4F7C-A1B9-39BA98BBDCDE}" type="slidenum">
              <a:rPr lang="en-SG" smtClean="0"/>
              <a:t>21</a:t>
            </a:fld>
            <a:endParaRPr lang="en-SG" dirty="0"/>
          </a:p>
        </p:txBody>
      </p:sp>
    </p:spTree>
    <p:extLst>
      <p:ext uri="{BB962C8B-B14F-4D97-AF65-F5344CB8AC3E}">
        <p14:creationId xmlns:p14="http://schemas.microsoft.com/office/powerpoint/2010/main" val="27624925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SG" dirty="0"/>
              <a:t>There was a  high proportion of subjects lost to follow-up</a:t>
            </a:r>
          </a:p>
          <a:p>
            <a:pPr marL="171450" indent="-171450">
              <a:buFont typeface="Arial" panose="020B0604020202020204" pitchFamily="34" charset="0"/>
              <a:buChar char="•"/>
            </a:pPr>
            <a:r>
              <a:rPr lang="en-SG" dirty="0"/>
              <a:t>Subjects lost to follow-up were significantly different for the following factors. </a:t>
            </a:r>
          </a:p>
          <a:p>
            <a:pPr marL="171450" indent="-171450">
              <a:buFont typeface="Arial" panose="020B0604020202020204" pitchFamily="34" charset="0"/>
              <a:buChar char="•"/>
            </a:pPr>
            <a:r>
              <a:rPr lang="en-SG" dirty="0"/>
              <a:t>This could have an impact on the results of the study – either overestimate or underestimate cases who developed swallowing problems</a:t>
            </a:r>
          </a:p>
          <a:p>
            <a:pPr marL="171450" indent="-171450">
              <a:buFont typeface="Arial" panose="020B0604020202020204" pitchFamily="34" charset="0"/>
              <a:buChar char="•"/>
            </a:pPr>
            <a:endParaRPr lang="en-SG" dirty="0"/>
          </a:p>
          <a:p>
            <a:pPr marL="171450" indent="-171450">
              <a:buFont typeface="Arial" panose="020B0604020202020204" pitchFamily="34" charset="0"/>
              <a:buChar char="•"/>
            </a:pPr>
            <a:r>
              <a:rPr lang="en-SG" dirty="0"/>
              <a:t>The assessment of swallowing disorder was 90% (sensitivity) and 56% (specificity) when compared with VFS (gold standard). Furthermore, the test-retest analysis found a kappa coefficient of 0.41.  this could have an impact on the results – risk of false positive.</a:t>
            </a:r>
            <a:r>
              <a:rPr lang="en-SG" baseline="0" dirty="0"/>
              <a:t> On the other hand, the tests were easy to administer for a large group of subjects. </a:t>
            </a:r>
          </a:p>
          <a:p>
            <a:pPr marL="171450" indent="-171450">
              <a:buFont typeface="Arial" panose="020B0604020202020204" pitchFamily="34" charset="0"/>
              <a:buChar char="•"/>
            </a:pPr>
            <a:r>
              <a:rPr lang="en-SG" baseline="0" dirty="0"/>
              <a:t>Sensitivity= positive reading/true disease Specificity= negative/no diseases </a:t>
            </a:r>
            <a:endParaRPr lang="en-SG" dirty="0"/>
          </a:p>
          <a:p>
            <a:pPr marL="171450" indent="-171450">
              <a:buFont typeface="Arial" panose="020B0604020202020204" pitchFamily="34" charset="0"/>
              <a:buChar char="•"/>
            </a:pPr>
            <a:endParaRPr lang="en-SG" dirty="0"/>
          </a:p>
          <a:p>
            <a:pPr marL="171450" indent="-171450">
              <a:buFont typeface="Arial" panose="020B0604020202020204" pitchFamily="34" charset="0"/>
              <a:buChar char="•"/>
            </a:pPr>
            <a:r>
              <a:rPr lang="en-SG" dirty="0"/>
              <a:t>Study only looked at number of teeth and not the number of functional units (i.e. the number of pairs of teeth in contact with each other) </a:t>
            </a:r>
          </a:p>
        </p:txBody>
      </p:sp>
      <p:sp>
        <p:nvSpPr>
          <p:cNvPr id="4" name="Slide Number Placeholder 3"/>
          <p:cNvSpPr>
            <a:spLocks noGrp="1"/>
          </p:cNvSpPr>
          <p:nvPr>
            <p:ph type="sldNum" sz="quarter" idx="5"/>
          </p:nvPr>
        </p:nvSpPr>
        <p:spPr/>
        <p:txBody>
          <a:bodyPr/>
          <a:lstStyle/>
          <a:p>
            <a:fld id="{65C60702-4CC7-4F7C-A1B9-39BA98BBDCDE}" type="slidenum">
              <a:rPr lang="en-SG" smtClean="0"/>
              <a:t>22</a:t>
            </a:fld>
            <a:endParaRPr lang="en-SG" dirty="0"/>
          </a:p>
        </p:txBody>
      </p:sp>
    </p:spTree>
    <p:extLst>
      <p:ext uri="{BB962C8B-B14F-4D97-AF65-F5344CB8AC3E}">
        <p14:creationId xmlns:p14="http://schemas.microsoft.com/office/powerpoint/2010/main" val="17711196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We will now ask a few questions to appraise this article to see if it has answered our PICO question and if the evidence can be applied to our clinical situation </a:t>
            </a:r>
          </a:p>
        </p:txBody>
      </p:sp>
      <p:sp>
        <p:nvSpPr>
          <p:cNvPr id="4" name="Slide Number Placeholder 3"/>
          <p:cNvSpPr>
            <a:spLocks noGrp="1"/>
          </p:cNvSpPr>
          <p:nvPr>
            <p:ph type="sldNum" sz="quarter" idx="5"/>
          </p:nvPr>
        </p:nvSpPr>
        <p:spPr/>
        <p:txBody>
          <a:bodyPr/>
          <a:lstStyle/>
          <a:p>
            <a:fld id="{65C60702-4CC7-4F7C-A1B9-39BA98BBDCDE}" type="slidenum">
              <a:rPr lang="en-SG" smtClean="0"/>
              <a:t>23</a:t>
            </a:fld>
            <a:endParaRPr lang="en-SG" dirty="0"/>
          </a:p>
        </p:txBody>
      </p:sp>
    </p:spTree>
    <p:extLst>
      <p:ext uri="{BB962C8B-B14F-4D97-AF65-F5344CB8AC3E}">
        <p14:creationId xmlns:p14="http://schemas.microsoft.com/office/powerpoint/2010/main" val="38836603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Q2. exposures and measurements were the same and objective (refer to next slide for summary) </a:t>
            </a:r>
          </a:p>
        </p:txBody>
      </p:sp>
      <p:sp>
        <p:nvSpPr>
          <p:cNvPr id="4" name="Slide Number Placeholder 3"/>
          <p:cNvSpPr>
            <a:spLocks noGrp="1"/>
          </p:cNvSpPr>
          <p:nvPr>
            <p:ph type="sldNum" sz="quarter" idx="5"/>
          </p:nvPr>
        </p:nvSpPr>
        <p:spPr/>
        <p:txBody>
          <a:bodyPr/>
          <a:lstStyle/>
          <a:p>
            <a:fld id="{65C60702-4CC7-4F7C-A1B9-39BA98BBDCDE}" type="slidenum">
              <a:rPr lang="en-SG" smtClean="0"/>
              <a:t>24</a:t>
            </a:fld>
            <a:endParaRPr lang="en-SG" dirty="0"/>
          </a:p>
        </p:txBody>
      </p:sp>
    </p:spTree>
    <p:extLst>
      <p:ext uri="{BB962C8B-B14F-4D97-AF65-F5344CB8AC3E}">
        <p14:creationId xmlns:p14="http://schemas.microsoft.com/office/powerpoint/2010/main" val="26005975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SG" dirty="0"/>
              <a:t>5 years was an adequate follow-up period </a:t>
            </a:r>
          </a:p>
          <a:p>
            <a:pPr marL="171450" indent="-171450">
              <a:buFont typeface="Arial" panose="020B0604020202020204" pitchFamily="34" charset="0"/>
              <a:buChar char="•"/>
            </a:pPr>
            <a:r>
              <a:rPr lang="en-SG" dirty="0"/>
              <a:t>34% were lost to follow-up</a:t>
            </a:r>
          </a:p>
          <a:p>
            <a:pPr marL="171450" indent="-171450">
              <a:buFont typeface="Arial" panose="020B0604020202020204" pitchFamily="34" charset="0"/>
              <a:buChar char="•"/>
            </a:pPr>
            <a:r>
              <a:rPr lang="en-SG" dirty="0"/>
              <a:t>But the main flaw of this cohort study was that a large proportion of patients was lost to follow-up and this group was significantly older, had fewer teeth and higher frequency of xerostomia as compared with the group of subjects which was analysed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1200" b="1" i="0" kern="1200" dirty="0">
                <a:solidFill>
                  <a:schemeClr val="tx1"/>
                </a:solidFill>
                <a:effectLst/>
                <a:latin typeface="+mn-lt"/>
                <a:ea typeface="+mn-ea"/>
                <a:cs typeface="+mn-cs"/>
              </a:rPr>
              <a:t>Attrition Bias. Loss to Follow Up Bias</a:t>
            </a:r>
          </a:p>
          <a:p>
            <a:pPr marL="171450" indent="-171450">
              <a:buFont typeface="Arial" panose="020B0604020202020204" pitchFamily="34" charset="0"/>
              <a:buChar char="•"/>
            </a:pPr>
            <a:endParaRPr lang="en-SG" dirty="0"/>
          </a:p>
          <a:p>
            <a:pPr marL="171450" indent="-171450">
              <a:buFont typeface="Arial" panose="020B0604020202020204" pitchFamily="34" charset="0"/>
              <a:buChar char="•"/>
            </a:pPr>
            <a:endParaRPr lang="en-SG" dirty="0"/>
          </a:p>
        </p:txBody>
      </p:sp>
      <p:sp>
        <p:nvSpPr>
          <p:cNvPr id="4" name="Slide Number Placeholder 3"/>
          <p:cNvSpPr>
            <a:spLocks noGrp="1"/>
          </p:cNvSpPr>
          <p:nvPr>
            <p:ph type="sldNum" sz="quarter" idx="5"/>
          </p:nvPr>
        </p:nvSpPr>
        <p:spPr/>
        <p:txBody>
          <a:bodyPr/>
          <a:lstStyle/>
          <a:p>
            <a:fld id="{65C60702-4CC7-4F7C-A1B9-39BA98BBDCDE}" type="slidenum">
              <a:rPr lang="en-SG" smtClean="0"/>
              <a:t>26</a:t>
            </a:fld>
            <a:endParaRPr lang="en-SG" dirty="0"/>
          </a:p>
        </p:txBody>
      </p:sp>
    </p:spTree>
    <p:extLst>
      <p:ext uri="{BB962C8B-B14F-4D97-AF65-F5344CB8AC3E}">
        <p14:creationId xmlns:p14="http://schemas.microsoft.com/office/powerpoint/2010/main" val="5305879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SG" dirty="0"/>
              <a:t>The results of this study were consistent with other population studies which found associations between fewer remaining teeth and dysphagia. </a:t>
            </a:r>
          </a:p>
          <a:p>
            <a:pPr marL="171450" indent="-171450">
              <a:buFont typeface="Arial" panose="020B0604020202020204" pitchFamily="34" charset="0"/>
              <a:buChar char="•"/>
            </a:pPr>
            <a:r>
              <a:rPr lang="en-SG" dirty="0"/>
              <a:t>From a pathophysiology point of view, VFS studies published in dental literature compared swallowing patterns of older adults with and without dentures. These studies found that the removal of dentures – which affected the stability of the mandible resulting in greater movement of the oropharyngeal structures, changed bolus transport and increased the risk of bolus penetration into the hypopharynx, significant delay in pharyngeal swallowing.</a:t>
            </a:r>
          </a:p>
        </p:txBody>
      </p:sp>
      <p:sp>
        <p:nvSpPr>
          <p:cNvPr id="4" name="Slide Number Placeholder 3"/>
          <p:cNvSpPr>
            <a:spLocks noGrp="1"/>
          </p:cNvSpPr>
          <p:nvPr>
            <p:ph type="sldNum" sz="quarter" idx="5"/>
          </p:nvPr>
        </p:nvSpPr>
        <p:spPr/>
        <p:txBody>
          <a:bodyPr/>
          <a:lstStyle/>
          <a:p>
            <a:fld id="{65C60702-4CC7-4F7C-A1B9-39BA98BBDCDE}" type="slidenum">
              <a:rPr lang="en-SG" smtClean="0"/>
              <a:t>27</a:t>
            </a:fld>
            <a:endParaRPr lang="en-SG"/>
          </a:p>
        </p:txBody>
      </p:sp>
    </p:spTree>
    <p:extLst>
      <p:ext uri="{BB962C8B-B14F-4D97-AF65-F5344CB8AC3E}">
        <p14:creationId xmlns:p14="http://schemas.microsoft.com/office/powerpoint/2010/main" val="20534169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SG" dirty="0"/>
              <a:t>The results of this study were consistent with other population studies which found associations between fewer remaining teeth and dysphagia. </a:t>
            </a:r>
          </a:p>
          <a:p>
            <a:pPr marL="171450" indent="-171450">
              <a:buFont typeface="Arial" panose="020B0604020202020204" pitchFamily="34" charset="0"/>
              <a:buChar char="•"/>
            </a:pPr>
            <a:r>
              <a:rPr lang="en-SG" dirty="0"/>
              <a:t>From a pathophysiology point of view, VFS studies published in dental literature compared swallowing patterns of older adults with and without dentures. These studies found that the removal of dentures – which affected the stability of the mandible resulting in greater movement of the oropharyngeal structures, changed bolus transport and increased the risk of bolus penetration into the hypopharynx, significant delay in pharyngeal swallowing.</a:t>
            </a:r>
          </a:p>
        </p:txBody>
      </p:sp>
      <p:sp>
        <p:nvSpPr>
          <p:cNvPr id="4" name="Slide Number Placeholder 3"/>
          <p:cNvSpPr>
            <a:spLocks noGrp="1"/>
          </p:cNvSpPr>
          <p:nvPr>
            <p:ph type="sldNum" sz="quarter" idx="5"/>
          </p:nvPr>
        </p:nvSpPr>
        <p:spPr/>
        <p:txBody>
          <a:bodyPr/>
          <a:lstStyle/>
          <a:p>
            <a:fld id="{65C60702-4CC7-4F7C-A1B9-39BA98BBDCDE}" type="slidenum">
              <a:rPr lang="en-SG" smtClean="0"/>
              <a:t>28</a:t>
            </a:fld>
            <a:endParaRPr lang="en-SG"/>
          </a:p>
        </p:txBody>
      </p:sp>
    </p:spTree>
    <p:extLst>
      <p:ext uri="{BB962C8B-B14F-4D97-AF65-F5344CB8AC3E}">
        <p14:creationId xmlns:p14="http://schemas.microsoft.com/office/powerpoint/2010/main" val="15476114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SG" dirty="0"/>
              <a:t>Clinical case: Patient has lost 21 teeth (out of 32) in total – high risk of developing dysphagia. In addition, she has also reported avoiding certain foods and distress during meal times. This could increase her risk of aspiration pneumonia, affect her nutrition status, distress/anxiety could worsen her depressive state.</a:t>
            </a:r>
          </a:p>
          <a:p>
            <a:pPr marL="171450" indent="-171450">
              <a:buFont typeface="Arial" panose="020B0604020202020204" pitchFamily="34" charset="0"/>
              <a:buChar char="•"/>
            </a:pPr>
            <a:endParaRPr lang="en-SG" dirty="0"/>
          </a:p>
          <a:p>
            <a:pPr marL="171450" indent="-171450">
              <a:buFont typeface="Arial" panose="020B0604020202020204" pitchFamily="34" charset="0"/>
              <a:buChar char="•"/>
            </a:pPr>
            <a:endParaRPr lang="en-SG" dirty="0"/>
          </a:p>
          <a:p>
            <a:pPr lvl="1">
              <a:lnSpc>
                <a:spcPct val="100000"/>
              </a:lnSpc>
              <a:spcBef>
                <a:spcPts val="600"/>
              </a:spcBef>
              <a:spcAft>
                <a:spcPts val="1200"/>
              </a:spcAft>
            </a:pPr>
            <a:r>
              <a:rPr lang="en-SG" sz="2800" dirty="0">
                <a:latin typeface="Trebuchet MS" panose="020B0603020202020204" pitchFamily="34" charset="0"/>
              </a:rPr>
              <a:t>Older adults who have lost 10 or more teeth have a </a:t>
            </a:r>
            <a:r>
              <a:rPr lang="en-SG" sz="2800" b="1" u="sng" dirty="0">
                <a:latin typeface="Trebuchet MS" panose="020B0603020202020204" pitchFamily="34" charset="0"/>
              </a:rPr>
              <a:t>2.5x</a:t>
            </a:r>
            <a:r>
              <a:rPr lang="en-SG" sz="2800" dirty="0">
                <a:latin typeface="Trebuchet MS" panose="020B0603020202020204" pitchFamily="34" charset="0"/>
              </a:rPr>
              <a:t> risk of developing swallowing problems</a:t>
            </a:r>
          </a:p>
          <a:p>
            <a:pPr lvl="1">
              <a:lnSpc>
                <a:spcPct val="100000"/>
              </a:lnSpc>
              <a:spcBef>
                <a:spcPts val="600"/>
              </a:spcBef>
              <a:spcAft>
                <a:spcPts val="1200"/>
              </a:spcAft>
            </a:pPr>
            <a:r>
              <a:rPr lang="en-SG" sz="2800" dirty="0">
                <a:latin typeface="Trebuchet MS" panose="020B0603020202020204" pitchFamily="34" charset="0"/>
              </a:rPr>
              <a:t>Risk could be greater in older adults with co-morbidities </a:t>
            </a:r>
          </a:p>
          <a:p>
            <a:pPr marL="171450" indent="-171450">
              <a:buFont typeface="Arial" panose="020B0604020202020204" pitchFamily="34" charset="0"/>
              <a:buChar char="•"/>
            </a:pPr>
            <a:endParaRPr lang="en-SG" dirty="0"/>
          </a:p>
        </p:txBody>
      </p:sp>
      <p:sp>
        <p:nvSpPr>
          <p:cNvPr id="4" name="Slide Number Placeholder 3"/>
          <p:cNvSpPr>
            <a:spLocks noGrp="1"/>
          </p:cNvSpPr>
          <p:nvPr>
            <p:ph type="sldNum" sz="quarter" idx="5"/>
          </p:nvPr>
        </p:nvSpPr>
        <p:spPr/>
        <p:txBody>
          <a:bodyPr/>
          <a:lstStyle/>
          <a:p>
            <a:fld id="{65C60702-4CC7-4F7C-A1B9-39BA98BBDCDE}" type="slidenum">
              <a:rPr lang="en-SG" smtClean="0"/>
              <a:t>29</a:t>
            </a:fld>
            <a:endParaRPr lang="en-SG" dirty="0"/>
          </a:p>
        </p:txBody>
      </p:sp>
    </p:spTree>
    <p:extLst>
      <p:ext uri="{BB962C8B-B14F-4D97-AF65-F5344CB8AC3E}">
        <p14:creationId xmlns:p14="http://schemas.microsoft.com/office/powerpoint/2010/main" val="6957649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SG" dirty="0"/>
              <a:t>Clinical case: Patient has lost 21 teeth (out of 32) in total – high risk of developing dysphagia. In addition, she has also reported avoiding certain foods and distress during meal times. This could increase her risk of aspiration pneumonia, affect her nutrition status, distress/anxiety could worsen her depressive state.</a:t>
            </a:r>
          </a:p>
          <a:p>
            <a:pPr marL="171450" indent="-171450">
              <a:buFont typeface="Arial" panose="020B0604020202020204" pitchFamily="34" charset="0"/>
              <a:buChar char="•"/>
            </a:pPr>
            <a:endParaRPr lang="en-SG" dirty="0"/>
          </a:p>
          <a:p>
            <a:pPr marL="171450" indent="-171450">
              <a:buFont typeface="Arial" panose="020B0604020202020204" pitchFamily="34" charset="0"/>
              <a:buChar char="•"/>
            </a:pPr>
            <a:endParaRPr lang="en-SG" dirty="0"/>
          </a:p>
          <a:p>
            <a:pPr lvl="1">
              <a:lnSpc>
                <a:spcPct val="100000"/>
              </a:lnSpc>
              <a:spcBef>
                <a:spcPts val="600"/>
              </a:spcBef>
              <a:spcAft>
                <a:spcPts val="1200"/>
              </a:spcAft>
            </a:pPr>
            <a:r>
              <a:rPr lang="en-SG" sz="2800" dirty="0">
                <a:latin typeface="Trebuchet MS" panose="020B0603020202020204" pitchFamily="34" charset="0"/>
              </a:rPr>
              <a:t>Older adults who have lost 10 or more teeth have a </a:t>
            </a:r>
            <a:r>
              <a:rPr lang="en-SG" sz="2800" b="1" u="sng" dirty="0">
                <a:latin typeface="Trebuchet MS" panose="020B0603020202020204" pitchFamily="34" charset="0"/>
              </a:rPr>
              <a:t>2.5x</a:t>
            </a:r>
            <a:r>
              <a:rPr lang="en-SG" sz="2800" dirty="0">
                <a:latin typeface="Trebuchet MS" panose="020B0603020202020204" pitchFamily="34" charset="0"/>
              </a:rPr>
              <a:t> risk of developing swallowing problems</a:t>
            </a:r>
          </a:p>
          <a:p>
            <a:pPr lvl="1">
              <a:lnSpc>
                <a:spcPct val="100000"/>
              </a:lnSpc>
              <a:spcBef>
                <a:spcPts val="600"/>
              </a:spcBef>
              <a:spcAft>
                <a:spcPts val="1200"/>
              </a:spcAft>
            </a:pPr>
            <a:r>
              <a:rPr lang="en-SG" sz="2800" dirty="0">
                <a:latin typeface="Trebuchet MS" panose="020B0603020202020204" pitchFamily="34" charset="0"/>
              </a:rPr>
              <a:t>Risk could be greater in older adults with co-morbidities </a:t>
            </a:r>
          </a:p>
          <a:p>
            <a:pPr marL="171450" indent="-171450">
              <a:buFont typeface="Arial" panose="020B0604020202020204" pitchFamily="34" charset="0"/>
              <a:buChar char="•"/>
            </a:pPr>
            <a:endParaRPr lang="en-SG" dirty="0"/>
          </a:p>
        </p:txBody>
      </p:sp>
      <p:sp>
        <p:nvSpPr>
          <p:cNvPr id="4" name="Slide Number Placeholder 3"/>
          <p:cNvSpPr>
            <a:spLocks noGrp="1"/>
          </p:cNvSpPr>
          <p:nvPr>
            <p:ph type="sldNum" sz="quarter" idx="5"/>
          </p:nvPr>
        </p:nvSpPr>
        <p:spPr/>
        <p:txBody>
          <a:bodyPr/>
          <a:lstStyle/>
          <a:p>
            <a:fld id="{65C60702-4CC7-4F7C-A1B9-39BA98BBDCDE}" type="slidenum">
              <a:rPr lang="en-SG" smtClean="0"/>
              <a:t>30</a:t>
            </a:fld>
            <a:endParaRPr lang="en-SG" dirty="0"/>
          </a:p>
        </p:txBody>
      </p:sp>
    </p:spTree>
    <p:extLst>
      <p:ext uri="{BB962C8B-B14F-4D97-AF65-F5344CB8AC3E}">
        <p14:creationId xmlns:p14="http://schemas.microsoft.com/office/powerpoint/2010/main" val="29413241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SG" dirty="0"/>
              <a:t>Main difference between study and patient: independent community resident vs LTC resident</a:t>
            </a:r>
          </a:p>
          <a:p>
            <a:pPr marL="171450" indent="-171450">
              <a:buFont typeface="Arial" panose="020B0604020202020204" pitchFamily="34" charset="0"/>
              <a:buChar char="•"/>
            </a:pPr>
            <a:r>
              <a:rPr lang="en-SG" dirty="0"/>
              <a:t>Out patient has more comorbidities which can predispose her to greater risk of dysphagia when compared with an independent community dwelling older adult. </a:t>
            </a:r>
          </a:p>
          <a:p>
            <a:pPr marL="0" indent="0">
              <a:buFont typeface="Arial" panose="020B0604020202020204" pitchFamily="34" charset="0"/>
              <a:buNone/>
            </a:pPr>
            <a:endParaRPr lang="en-SG" dirty="0"/>
          </a:p>
        </p:txBody>
      </p:sp>
      <p:sp>
        <p:nvSpPr>
          <p:cNvPr id="4" name="Slide Number Placeholder 3"/>
          <p:cNvSpPr>
            <a:spLocks noGrp="1"/>
          </p:cNvSpPr>
          <p:nvPr>
            <p:ph type="sldNum" sz="quarter" idx="5"/>
          </p:nvPr>
        </p:nvSpPr>
        <p:spPr/>
        <p:txBody>
          <a:bodyPr/>
          <a:lstStyle/>
          <a:p>
            <a:fld id="{65C60702-4CC7-4F7C-A1B9-39BA98BBDCDE}" type="slidenum">
              <a:rPr lang="en-SG" smtClean="0"/>
              <a:t>31</a:t>
            </a:fld>
            <a:endParaRPr lang="en-SG" dirty="0"/>
          </a:p>
        </p:txBody>
      </p:sp>
    </p:spTree>
    <p:extLst>
      <p:ext uri="{BB962C8B-B14F-4D97-AF65-F5344CB8AC3E}">
        <p14:creationId xmlns:p14="http://schemas.microsoft.com/office/powerpoint/2010/main" val="42184307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Swallowing  problems  are  more  likely  to  develop  in older adults with fewer teeth. </a:t>
            </a:r>
          </a:p>
          <a:p>
            <a:r>
              <a:rPr lang="en-SG" dirty="0"/>
              <a:t>Prevention</a:t>
            </a:r>
            <a:r>
              <a:rPr lang="en-SG" baseline="0" dirty="0"/>
              <a:t> </a:t>
            </a:r>
            <a:r>
              <a:rPr lang="en-SG" dirty="0"/>
              <a:t>against tooth loss (such as regular dental visits, reducing consumption of sugary food, good oral hygiene practices) in older adults can prevent dysphagia and also maintain masticatory function and comfort for older adults. </a:t>
            </a:r>
          </a:p>
          <a:p>
            <a:r>
              <a:rPr lang="en-SG" dirty="0"/>
              <a:t>MORE IS BETTER</a:t>
            </a:r>
          </a:p>
          <a:p>
            <a:endParaRPr lang="en-SG" dirty="0"/>
          </a:p>
        </p:txBody>
      </p:sp>
      <p:sp>
        <p:nvSpPr>
          <p:cNvPr id="4" name="Slide Number Placeholder 3"/>
          <p:cNvSpPr>
            <a:spLocks noGrp="1"/>
          </p:cNvSpPr>
          <p:nvPr>
            <p:ph type="sldNum" sz="quarter" idx="5"/>
          </p:nvPr>
        </p:nvSpPr>
        <p:spPr/>
        <p:txBody>
          <a:bodyPr/>
          <a:lstStyle/>
          <a:p>
            <a:fld id="{65C60702-4CC7-4F7C-A1B9-39BA98BBDCDE}" type="slidenum">
              <a:rPr lang="en-SG" smtClean="0"/>
              <a:t>32</a:t>
            </a:fld>
            <a:endParaRPr lang="en-SG" dirty="0"/>
          </a:p>
        </p:txBody>
      </p:sp>
    </p:spTree>
    <p:extLst>
      <p:ext uri="{BB962C8B-B14F-4D97-AF65-F5344CB8AC3E}">
        <p14:creationId xmlns:p14="http://schemas.microsoft.com/office/powerpoint/2010/main" val="40995883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SG" dirty="0"/>
          </a:p>
        </p:txBody>
      </p:sp>
      <p:sp>
        <p:nvSpPr>
          <p:cNvPr id="4" name="Slide Number Placeholder 3"/>
          <p:cNvSpPr>
            <a:spLocks noGrp="1"/>
          </p:cNvSpPr>
          <p:nvPr>
            <p:ph type="sldNum" sz="quarter" idx="5"/>
          </p:nvPr>
        </p:nvSpPr>
        <p:spPr/>
        <p:txBody>
          <a:bodyPr/>
          <a:lstStyle/>
          <a:p>
            <a:fld id="{65C60702-4CC7-4F7C-A1B9-39BA98BBDCDE}" type="slidenum">
              <a:rPr lang="en-SG" smtClean="0"/>
              <a:t>34</a:t>
            </a:fld>
            <a:endParaRPr lang="en-SG" dirty="0"/>
          </a:p>
        </p:txBody>
      </p:sp>
    </p:spTree>
    <p:extLst>
      <p:ext uri="{BB962C8B-B14F-4D97-AF65-F5344CB8AC3E}">
        <p14:creationId xmlns:p14="http://schemas.microsoft.com/office/powerpoint/2010/main" val="28928211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SG" dirty="0"/>
          </a:p>
        </p:txBody>
      </p:sp>
      <p:sp>
        <p:nvSpPr>
          <p:cNvPr id="4" name="Slide Number Placeholder 3"/>
          <p:cNvSpPr>
            <a:spLocks noGrp="1"/>
          </p:cNvSpPr>
          <p:nvPr>
            <p:ph type="sldNum" sz="quarter" idx="5"/>
          </p:nvPr>
        </p:nvSpPr>
        <p:spPr/>
        <p:txBody>
          <a:bodyPr/>
          <a:lstStyle/>
          <a:p>
            <a:fld id="{65C60702-4CC7-4F7C-A1B9-39BA98BBDCDE}" type="slidenum">
              <a:rPr lang="en-SG" smtClean="0"/>
              <a:t>35</a:t>
            </a:fld>
            <a:endParaRPr lang="en-SG" dirty="0"/>
          </a:p>
        </p:txBody>
      </p:sp>
    </p:spTree>
    <p:extLst>
      <p:ext uri="{BB962C8B-B14F-4D97-AF65-F5344CB8AC3E}">
        <p14:creationId xmlns:p14="http://schemas.microsoft.com/office/powerpoint/2010/main" val="26547190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SG" dirty="0"/>
          </a:p>
        </p:txBody>
      </p:sp>
      <p:sp>
        <p:nvSpPr>
          <p:cNvPr id="4" name="Slide Number Placeholder 3"/>
          <p:cNvSpPr>
            <a:spLocks noGrp="1"/>
          </p:cNvSpPr>
          <p:nvPr>
            <p:ph type="sldNum" sz="quarter" idx="5"/>
          </p:nvPr>
        </p:nvSpPr>
        <p:spPr/>
        <p:txBody>
          <a:bodyPr/>
          <a:lstStyle/>
          <a:p>
            <a:fld id="{65C60702-4CC7-4F7C-A1B9-39BA98BBDCDE}" type="slidenum">
              <a:rPr lang="en-SG" smtClean="0"/>
              <a:t>36</a:t>
            </a:fld>
            <a:endParaRPr lang="en-SG" dirty="0"/>
          </a:p>
        </p:txBody>
      </p:sp>
    </p:spTree>
    <p:extLst>
      <p:ext uri="{BB962C8B-B14F-4D97-AF65-F5344CB8AC3E}">
        <p14:creationId xmlns:p14="http://schemas.microsoft.com/office/powerpoint/2010/main" val="25167483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SG" dirty="0"/>
          </a:p>
        </p:txBody>
      </p:sp>
      <p:sp>
        <p:nvSpPr>
          <p:cNvPr id="4" name="Slide Number Placeholder 3"/>
          <p:cNvSpPr>
            <a:spLocks noGrp="1"/>
          </p:cNvSpPr>
          <p:nvPr>
            <p:ph type="sldNum" sz="quarter" idx="5"/>
          </p:nvPr>
        </p:nvSpPr>
        <p:spPr/>
        <p:txBody>
          <a:bodyPr/>
          <a:lstStyle/>
          <a:p>
            <a:fld id="{65C60702-4CC7-4F7C-A1B9-39BA98BBDCDE}" type="slidenum">
              <a:rPr lang="en-SG" smtClean="0"/>
              <a:t>37</a:t>
            </a:fld>
            <a:endParaRPr lang="en-SG" dirty="0"/>
          </a:p>
        </p:txBody>
      </p:sp>
    </p:spTree>
    <p:extLst>
      <p:ext uri="{BB962C8B-B14F-4D97-AF65-F5344CB8AC3E}">
        <p14:creationId xmlns:p14="http://schemas.microsoft.com/office/powerpoint/2010/main" val="29045476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Background on various phases of normal swallowing:</a:t>
            </a:r>
          </a:p>
          <a:p>
            <a:pPr marL="171450" indent="-171450">
              <a:buFont typeface="Arial" panose="020B0604020202020204" pitchFamily="34" charset="0"/>
              <a:buChar char="•"/>
            </a:pPr>
            <a:r>
              <a:rPr lang="en-SG" dirty="0"/>
              <a:t>In general, there are 3 phases in normal swallowing: oral, pharyngeal and oesophageal</a:t>
            </a:r>
          </a:p>
          <a:p>
            <a:pPr marL="171450" indent="-171450">
              <a:buFont typeface="Arial" panose="020B0604020202020204" pitchFamily="34" charset="0"/>
              <a:buChar char="•"/>
            </a:pPr>
            <a:r>
              <a:rPr lang="en-SG" dirty="0"/>
              <a:t>The phases are interdependent and must coordinate to allow for movement of the bolus down the right pathway</a:t>
            </a:r>
          </a:p>
          <a:p>
            <a:pPr marL="171450" indent="-171450">
              <a:buFont typeface="Arial" panose="020B0604020202020204" pitchFamily="34" charset="0"/>
              <a:buChar char="•"/>
            </a:pPr>
            <a:r>
              <a:rPr lang="en-SG" dirty="0"/>
              <a:t>The teeth play an important role besides chewing as they help to stabilise the mandible during the pharyngeal phase to allow the tongue to push the bolus and for the hyoid bone to rise to bring the larynx upwards while the epiglottis closes the airway</a:t>
            </a:r>
          </a:p>
          <a:p>
            <a:pPr marL="0" indent="0">
              <a:buFont typeface="Arial" panose="020B0604020202020204" pitchFamily="34" charset="0"/>
              <a:buNone/>
            </a:pPr>
            <a:endParaRPr lang="en-SG" dirty="0"/>
          </a:p>
          <a:p>
            <a:pPr marL="171450" indent="-171450">
              <a:buFont typeface="Arial" panose="020B0604020202020204" pitchFamily="34" charset="0"/>
              <a:buChar char="•"/>
            </a:pPr>
            <a:endParaRPr lang="en-SG" dirty="0"/>
          </a:p>
          <a:p>
            <a:endParaRPr lang="en-SG" dirty="0"/>
          </a:p>
        </p:txBody>
      </p:sp>
      <p:sp>
        <p:nvSpPr>
          <p:cNvPr id="4" name="Slide Number Placeholder 3"/>
          <p:cNvSpPr>
            <a:spLocks noGrp="1"/>
          </p:cNvSpPr>
          <p:nvPr>
            <p:ph type="sldNum" sz="quarter" idx="5"/>
          </p:nvPr>
        </p:nvSpPr>
        <p:spPr/>
        <p:txBody>
          <a:bodyPr/>
          <a:lstStyle/>
          <a:p>
            <a:fld id="{65C60702-4CC7-4F7C-A1B9-39BA98BBDCDE}" type="slidenum">
              <a:rPr lang="en-SG" smtClean="0"/>
              <a:t>38</a:t>
            </a:fld>
            <a:endParaRPr lang="en-SG" dirty="0"/>
          </a:p>
        </p:txBody>
      </p:sp>
    </p:spTree>
    <p:extLst>
      <p:ext uri="{BB962C8B-B14F-4D97-AF65-F5344CB8AC3E}">
        <p14:creationId xmlns:p14="http://schemas.microsoft.com/office/powerpoint/2010/main" val="129351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048A0F-6A05-4530-BDFA-0548B22954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 xmlns:a16="http://schemas.microsoft.com/office/drawing/2014/main" id="{1DDB2667-FEB2-441B-A3C6-9C03A1516D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 xmlns:a16="http://schemas.microsoft.com/office/drawing/2014/main" id="{3A81AE41-BB8F-49B4-8931-F0AF2513A853}"/>
              </a:ext>
            </a:extLst>
          </p:cNvPr>
          <p:cNvSpPr>
            <a:spLocks noGrp="1"/>
          </p:cNvSpPr>
          <p:nvPr>
            <p:ph type="dt" sz="half" idx="10"/>
          </p:nvPr>
        </p:nvSpPr>
        <p:spPr/>
        <p:txBody>
          <a:bodyPr/>
          <a:lstStyle/>
          <a:p>
            <a:fld id="{65A63379-2026-4F0C-BC4C-EA1D1D3F01DC}" type="datetimeFigureOut">
              <a:rPr lang="en-SG" smtClean="0"/>
              <a:t>7/12/2018</a:t>
            </a:fld>
            <a:endParaRPr lang="en-SG" dirty="0"/>
          </a:p>
        </p:txBody>
      </p:sp>
      <p:sp>
        <p:nvSpPr>
          <p:cNvPr id="5" name="Footer Placeholder 4">
            <a:extLst>
              <a:ext uri="{FF2B5EF4-FFF2-40B4-BE49-F238E27FC236}">
                <a16:creationId xmlns="" xmlns:a16="http://schemas.microsoft.com/office/drawing/2014/main" id="{FF25902E-1304-423E-85C9-5CC462B00EBC}"/>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 xmlns:a16="http://schemas.microsoft.com/office/drawing/2014/main" id="{AC4A08E4-1C1A-44B6-89A2-E968D9E8079C}"/>
              </a:ext>
            </a:extLst>
          </p:cNvPr>
          <p:cNvSpPr>
            <a:spLocks noGrp="1"/>
          </p:cNvSpPr>
          <p:nvPr>
            <p:ph type="sldNum" sz="quarter" idx="12"/>
          </p:nvPr>
        </p:nvSpPr>
        <p:spPr/>
        <p:txBody>
          <a:bodyPr/>
          <a:lstStyle/>
          <a:p>
            <a:fld id="{4C173156-B18D-4182-876C-F2F8ECE03857}" type="slidenum">
              <a:rPr lang="en-SG" smtClean="0"/>
              <a:t>‹#›</a:t>
            </a:fld>
            <a:endParaRPr lang="en-SG" dirty="0"/>
          </a:p>
        </p:txBody>
      </p:sp>
    </p:spTree>
    <p:extLst>
      <p:ext uri="{BB962C8B-B14F-4D97-AF65-F5344CB8AC3E}">
        <p14:creationId xmlns:p14="http://schemas.microsoft.com/office/powerpoint/2010/main" val="33573575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F9F23A3-AE6C-44DB-A0A3-46CE4B474459}"/>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 xmlns:a16="http://schemas.microsoft.com/office/drawing/2014/main" id="{DF0783B5-BE98-40F8-88BC-9101BA4BACB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 xmlns:a16="http://schemas.microsoft.com/office/drawing/2014/main" id="{2E4B44E5-8F2E-4BD0-AE7E-99D3DC5294AB}"/>
              </a:ext>
            </a:extLst>
          </p:cNvPr>
          <p:cNvSpPr>
            <a:spLocks noGrp="1"/>
          </p:cNvSpPr>
          <p:nvPr>
            <p:ph type="dt" sz="half" idx="10"/>
          </p:nvPr>
        </p:nvSpPr>
        <p:spPr/>
        <p:txBody>
          <a:bodyPr/>
          <a:lstStyle/>
          <a:p>
            <a:fld id="{65A63379-2026-4F0C-BC4C-EA1D1D3F01DC}" type="datetimeFigureOut">
              <a:rPr lang="en-SG" smtClean="0"/>
              <a:t>7/12/2018</a:t>
            </a:fld>
            <a:endParaRPr lang="en-SG" dirty="0"/>
          </a:p>
        </p:txBody>
      </p:sp>
      <p:sp>
        <p:nvSpPr>
          <p:cNvPr id="5" name="Footer Placeholder 4">
            <a:extLst>
              <a:ext uri="{FF2B5EF4-FFF2-40B4-BE49-F238E27FC236}">
                <a16:creationId xmlns="" xmlns:a16="http://schemas.microsoft.com/office/drawing/2014/main" id="{D8004A91-2600-433C-ACCC-D8F9C1282D5A}"/>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 xmlns:a16="http://schemas.microsoft.com/office/drawing/2014/main" id="{04F74C7F-F2E3-4D9F-B8DF-4D100B277873}"/>
              </a:ext>
            </a:extLst>
          </p:cNvPr>
          <p:cNvSpPr>
            <a:spLocks noGrp="1"/>
          </p:cNvSpPr>
          <p:nvPr>
            <p:ph type="sldNum" sz="quarter" idx="12"/>
          </p:nvPr>
        </p:nvSpPr>
        <p:spPr/>
        <p:txBody>
          <a:bodyPr/>
          <a:lstStyle/>
          <a:p>
            <a:fld id="{4C173156-B18D-4182-876C-F2F8ECE03857}" type="slidenum">
              <a:rPr lang="en-SG" smtClean="0"/>
              <a:t>‹#›</a:t>
            </a:fld>
            <a:endParaRPr lang="en-SG" dirty="0"/>
          </a:p>
        </p:txBody>
      </p:sp>
    </p:spTree>
    <p:extLst>
      <p:ext uri="{BB962C8B-B14F-4D97-AF65-F5344CB8AC3E}">
        <p14:creationId xmlns:p14="http://schemas.microsoft.com/office/powerpoint/2010/main" val="7769285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ABE279D-A1FB-4AB0-960D-CEDDCC2D03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 xmlns:a16="http://schemas.microsoft.com/office/drawing/2014/main" id="{BF32C449-AABB-4B53-8A9F-6DA789AE2B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014DBE8B-3E06-40C1-8156-1F1B7EA8EE70}"/>
              </a:ext>
            </a:extLst>
          </p:cNvPr>
          <p:cNvSpPr>
            <a:spLocks noGrp="1"/>
          </p:cNvSpPr>
          <p:nvPr>
            <p:ph type="dt" sz="half" idx="10"/>
          </p:nvPr>
        </p:nvSpPr>
        <p:spPr/>
        <p:txBody>
          <a:bodyPr/>
          <a:lstStyle/>
          <a:p>
            <a:fld id="{65A63379-2026-4F0C-BC4C-EA1D1D3F01DC}" type="datetimeFigureOut">
              <a:rPr lang="en-SG" smtClean="0"/>
              <a:t>7/12/2018</a:t>
            </a:fld>
            <a:endParaRPr lang="en-SG" dirty="0"/>
          </a:p>
        </p:txBody>
      </p:sp>
      <p:sp>
        <p:nvSpPr>
          <p:cNvPr id="5" name="Footer Placeholder 4">
            <a:extLst>
              <a:ext uri="{FF2B5EF4-FFF2-40B4-BE49-F238E27FC236}">
                <a16:creationId xmlns="" xmlns:a16="http://schemas.microsoft.com/office/drawing/2014/main" id="{DAC2CC51-B804-4F82-A349-F13682313E8E}"/>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 xmlns:a16="http://schemas.microsoft.com/office/drawing/2014/main" id="{3490E272-9A95-44CC-A813-49F45DDB086F}"/>
              </a:ext>
            </a:extLst>
          </p:cNvPr>
          <p:cNvSpPr>
            <a:spLocks noGrp="1"/>
          </p:cNvSpPr>
          <p:nvPr>
            <p:ph type="sldNum" sz="quarter" idx="12"/>
          </p:nvPr>
        </p:nvSpPr>
        <p:spPr/>
        <p:txBody>
          <a:bodyPr/>
          <a:lstStyle/>
          <a:p>
            <a:fld id="{4C173156-B18D-4182-876C-F2F8ECE03857}" type="slidenum">
              <a:rPr lang="en-SG" smtClean="0"/>
              <a:t>‹#›</a:t>
            </a:fld>
            <a:endParaRPr lang="en-SG" dirty="0"/>
          </a:p>
        </p:txBody>
      </p:sp>
    </p:spTree>
    <p:extLst>
      <p:ext uri="{BB962C8B-B14F-4D97-AF65-F5344CB8AC3E}">
        <p14:creationId xmlns:p14="http://schemas.microsoft.com/office/powerpoint/2010/main" val="25188811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930E2E3-AC07-4A98-A6E8-CED6353B1520}"/>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 xmlns:a16="http://schemas.microsoft.com/office/drawing/2014/main" id="{08B4F2B3-3948-4E04-9340-BE74921FBB3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 xmlns:a16="http://schemas.microsoft.com/office/drawing/2014/main" id="{1A8A9F87-7EA3-47D7-879E-70DBEFD47DF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 xmlns:a16="http://schemas.microsoft.com/office/drawing/2014/main" id="{314C511A-1121-41D5-90A5-C2C46AFA47F8}"/>
              </a:ext>
            </a:extLst>
          </p:cNvPr>
          <p:cNvSpPr>
            <a:spLocks noGrp="1"/>
          </p:cNvSpPr>
          <p:nvPr>
            <p:ph type="dt" sz="half" idx="10"/>
          </p:nvPr>
        </p:nvSpPr>
        <p:spPr/>
        <p:txBody>
          <a:bodyPr/>
          <a:lstStyle/>
          <a:p>
            <a:fld id="{65A63379-2026-4F0C-BC4C-EA1D1D3F01DC}" type="datetimeFigureOut">
              <a:rPr lang="en-SG" smtClean="0"/>
              <a:t>7/12/2018</a:t>
            </a:fld>
            <a:endParaRPr lang="en-SG" dirty="0"/>
          </a:p>
        </p:txBody>
      </p:sp>
      <p:sp>
        <p:nvSpPr>
          <p:cNvPr id="6" name="Footer Placeholder 5">
            <a:extLst>
              <a:ext uri="{FF2B5EF4-FFF2-40B4-BE49-F238E27FC236}">
                <a16:creationId xmlns="" xmlns:a16="http://schemas.microsoft.com/office/drawing/2014/main" id="{4ABEF127-2A2A-41F2-A88E-FF78A82C8F1A}"/>
              </a:ext>
            </a:extLst>
          </p:cNvPr>
          <p:cNvSpPr>
            <a:spLocks noGrp="1"/>
          </p:cNvSpPr>
          <p:nvPr>
            <p:ph type="ftr" sz="quarter" idx="11"/>
          </p:nvPr>
        </p:nvSpPr>
        <p:spPr/>
        <p:txBody>
          <a:bodyPr/>
          <a:lstStyle/>
          <a:p>
            <a:endParaRPr lang="en-SG" dirty="0"/>
          </a:p>
        </p:txBody>
      </p:sp>
      <p:sp>
        <p:nvSpPr>
          <p:cNvPr id="7" name="Slide Number Placeholder 6">
            <a:extLst>
              <a:ext uri="{FF2B5EF4-FFF2-40B4-BE49-F238E27FC236}">
                <a16:creationId xmlns="" xmlns:a16="http://schemas.microsoft.com/office/drawing/2014/main" id="{5EDCFA07-A48D-4DC1-ADD2-2419C62BF3F7}"/>
              </a:ext>
            </a:extLst>
          </p:cNvPr>
          <p:cNvSpPr>
            <a:spLocks noGrp="1"/>
          </p:cNvSpPr>
          <p:nvPr>
            <p:ph type="sldNum" sz="quarter" idx="12"/>
          </p:nvPr>
        </p:nvSpPr>
        <p:spPr/>
        <p:txBody>
          <a:bodyPr/>
          <a:lstStyle/>
          <a:p>
            <a:fld id="{4C173156-B18D-4182-876C-F2F8ECE03857}" type="slidenum">
              <a:rPr lang="en-SG" smtClean="0"/>
              <a:t>‹#›</a:t>
            </a:fld>
            <a:endParaRPr lang="en-SG" dirty="0"/>
          </a:p>
        </p:txBody>
      </p:sp>
    </p:spTree>
    <p:extLst>
      <p:ext uri="{BB962C8B-B14F-4D97-AF65-F5344CB8AC3E}">
        <p14:creationId xmlns:p14="http://schemas.microsoft.com/office/powerpoint/2010/main" val="42477944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952692-5A29-4F04-961A-F21BB9A01D9E}"/>
              </a:ext>
            </a:extLst>
          </p:cNvPr>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a:extLst>
              <a:ext uri="{FF2B5EF4-FFF2-40B4-BE49-F238E27FC236}">
                <a16:creationId xmlns="" xmlns:a16="http://schemas.microsoft.com/office/drawing/2014/main" id="{3E6DE943-06E6-43B3-8195-CB81B96186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0E03CB91-129E-4AE1-A246-EE623416DD4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 xmlns:a16="http://schemas.microsoft.com/office/drawing/2014/main" id="{A2471375-D672-406B-BBB6-C96EF1162F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8F16448D-6E84-4429-BD1B-A0E47F443A9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 xmlns:a16="http://schemas.microsoft.com/office/drawing/2014/main" id="{9F72AAE6-E417-4281-9767-D7A7A68A8E57}"/>
              </a:ext>
            </a:extLst>
          </p:cNvPr>
          <p:cNvSpPr>
            <a:spLocks noGrp="1"/>
          </p:cNvSpPr>
          <p:nvPr>
            <p:ph type="dt" sz="half" idx="10"/>
          </p:nvPr>
        </p:nvSpPr>
        <p:spPr/>
        <p:txBody>
          <a:bodyPr/>
          <a:lstStyle/>
          <a:p>
            <a:fld id="{65A63379-2026-4F0C-BC4C-EA1D1D3F01DC}" type="datetimeFigureOut">
              <a:rPr lang="en-SG" smtClean="0"/>
              <a:t>7/12/2018</a:t>
            </a:fld>
            <a:endParaRPr lang="en-SG" dirty="0"/>
          </a:p>
        </p:txBody>
      </p:sp>
      <p:sp>
        <p:nvSpPr>
          <p:cNvPr id="8" name="Footer Placeholder 7">
            <a:extLst>
              <a:ext uri="{FF2B5EF4-FFF2-40B4-BE49-F238E27FC236}">
                <a16:creationId xmlns="" xmlns:a16="http://schemas.microsoft.com/office/drawing/2014/main" id="{855BAB3B-7057-47DC-954A-9BAC89EA5CCE}"/>
              </a:ext>
            </a:extLst>
          </p:cNvPr>
          <p:cNvSpPr>
            <a:spLocks noGrp="1"/>
          </p:cNvSpPr>
          <p:nvPr>
            <p:ph type="ftr" sz="quarter" idx="11"/>
          </p:nvPr>
        </p:nvSpPr>
        <p:spPr/>
        <p:txBody>
          <a:bodyPr/>
          <a:lstStyle/>
          <a:p>
            <a:endParaRPr lang="en-SG" dirty="0"/>
          </a:p>
        </p:txBody>
      </p:sp>
      <p:sp>
        <p:nvSpPr>
          <p:cNvPr id="9" name="Slide Number Placeholder 8">
            <a:extLst>
              <a:ext uri="{FF2B5EF4-FFF2-40B4-BE49-F238E27FC236}">
                <a16:creationId xmlns="" xmlns:a16="http://schemas.microsoft.com/office/drawing/2014/main" id="{6C7E649D-D0C6-4FFD-94E5-B30AF06694C0}"/>
              </a:ext>
            </a:extLst>
          </p:cNvPr>
          <p:cNvSpPr>
            <a:spLocks noGrp="1"/>
          </p:cNvSpPr>
          <p:nvPr>
            <p:ph type="sldNum" sz="quarter" idx="12"/>
          </p:nvPr>
        </p:nvSpPr>
        <p:spPr/>
        <p:txBody>
          <a:bodyPr/>
          <a:lstStyle/>
          <a:p>
            <a:fld id="{4C173156-B18D-4182-876C-F2F8ECE03857}" type="slidenum">
              <a:rPr lang="en-SG" smtClean="0"/>
              <a:t>‹#›</a:t>
            </a:fld>
            <a:endParaRPr lang="en-SG" dirty="0"/>
          </a:p>
        </p:txBody>
      </p:sp>
    </p:spTree>
    <p:extLst>
      <p:ext uri="{BB962C8B-B14F-4D97-AF65-F5344CB8AC3E}">
        <p14:creationId xmlns:p14="http://schemas.microsoft.com/office/powerpoint/2010/main" val="17046517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2AE9BFD-23E0-4948-AA07-580786C597AD}"/>
              </a:ext>
            </a:extLst>
          </p:cNvPr>
          <p:cNvSpPr>
            <a:spLocks noGrp="1"/>
          </p:cNvSpPr>
          <p:nvPr>
            <p:ph type="title"/>
          </p:nvPr>
        </p:nvSpPr>
        <p:spPr/>
        <p:txBody>
          <a:bodyPr/>
          <a:lstStyle/>
          <a:p>
            <a:r>
              <a:rPr lang="en-US"/>
              <a:t>Click to edit Master title style</a:t>
            </a:r>
            <a:endParaRPr lang="en-SG"/>
          </a:p>
        </p:txBody>
      </p:sp>
      <p:sp>
        <p:nvSpPr>
          <p:cNvPr id="3" name="Date Placeholder 2">
            <a:extLst>
              <a:ext uri="{FF2B5EF4-FFF2-40B4-BE49-F238E27FC236}">
                <a16:creationId xmlns="" xmlns:a16="http://schemas.microsoft.com/office/drawing/2014/main" id="{4A073539-DB9B-4A23-B01B-13F6C956CD49}"/>
              </a:ext>
            </a:extLst>
          </p:cNvPr>
          <p:cNvSpPr>
            <a:spLocks noGrp="1"/>
          </p:cNvSpPr>
          <p:nvPr>
            <p:ph type="dt" sz="half" idx="10"/>
          </p:nvPr>
        </p:nvSpPr>
        <p:spPr/>
        <p:txBody>
          <a:bodyPr/>
          <a:lstStyle/>
          <a:p>
            <a:fld id="{65A63379-2026-4F0C-BC4C-EA1D1D3F01DC}" type="datetimeFigureOut">
              <a:rPr lang="en-SG" smtClean="0"/>
              <a:t>7/12/2018</a:t>
            </a:fld>
            <a:endParaRPr lang="en-SG" dirty="0"/>
          </a:p>
        </p:txBody>
      </p:sp>
      <p:sp>
        <p:nvSpPr>
          <p:cNvPr id="4" name="Footer Placeholder 3">
            <a:extLst>
              <a:ext uri="{FF2B5EF4-FFF2-40B4-BE49-F238E27FC236}">
                <a16:creationId xmlns="" xmlns:a16="http://schemas.microsoft.com/office/drawing/2014/main" id="{F0321B99-1D97-471B-8BAD-64AC332712F5}"/>
              </a:ext>
            </a:extLst>
          </p:cNvPr>
          <p:cNvSpPr>
            <a:spLocks noGrp="1"/>
          </p:cNvSpPr>
          <p:nvPr>
            <p:ph type="ftr" sz="quarter" idx="11"/>
          </p:nvPr>
        </p:nvSpPr>
        <p:spPr/>
        <p:txBody>
          <a:bodyPr/>
          <a:lstStyle/>
          <a:p>
            <a:endParaRPr lang="en-SG" dirty="0"/>
          </a:p>
        </p:txBody>
      </p:sp>
      <p:sp>
        <p:nvSpPr>
          <p:cNvPr id="5" name="Slide Number Placeholder 4">
            <a:extLst>
              <a:ext uri="{FF2B5EF4-FFF2-40B4-BE49-F238E27FC236}">
                <a16:creationId xmlns="" xmlns:a16="http://schemas.microsoft.com/office/drawing/2014/main" id="{67AFDE95-2EA0-4E82-9844-E3FF81136644}"/>
              </a:ext>
            </a:extLst>
          </p:cNvPr>
          <p:cNvSpPr>
            <a:spLocks noGrp="1"/>
          </p:cNvSpPr>
          <p:nvPr>
            <p:ph type="sldNum" sz="quarter" idx="12"/>
          </p:nvPr>
        </p:nvSpPr>
        <p:spPr/>
        <p:txBody>
          <a:bodyPr/>
          <a:lstStyle/>
          <a:p>
            <a:fld id="{4C173156-B18D-4182-876C-F2F8ECE03857}" type="slidenum">
              <a:rPr lang="en-SG" smtClean="0"/>
              <a:t>‹#›</a:t>
            </a:fld>
            <a:endParaRPr lang="en-SG" dirty="0"/>
          </a:p>
        </p:txBody>
      </p:sp>
    </p:spTree>
    <p:extLst>
      <p:ext uri="{BB962C8B-B14F-4D97-AF65-F5344CB8AC3E}">
        <p14:creationId xmlns:p14="http://schemas.microsoft.com/office/powerpoint/2010/main" val="40287420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CE71D3A8-D7EA-47DC-A5A3-E40BBDC79CC1}"/>
              </a:ext>
            </a:extLst>
          </p:cNvPr>
          <p:cNvSpPr>
            <a:spLocks noGrp="1"/>
          </p:cNvSpPr>
          <p:nvPr>
            <p:ph type="dt" sz="half" idx="10"/>
          </p:nvPr>
        </p:nvSpPr>
        <p:spPr/>
        <p:txBody>
          <a:bodyPr/>
          <a:lstStyle/>
          <a:p>
            <a:fld id="{65A63379-2026-4F0C-BC4C-EA1D1D3F01DC}" type="datetimeFigureOut">
              <a:rPr lang="en-SG" smtClean="0"/>
              <a:t>7/12/2018</a:t>
            </a:fld>
            <a:endParaRPr lang="en-SG" dirty="0"/>
          </a:p>
        </p:txBody>
      </p:sp>
      <p:sp>
        <p:nvSpPr>
          <p:cNvPr id="3" name="Footer Placeholder 2">
            <a:extLst>
              <a:ext uri="{FF2B5EF4-FFF2-40B4-BE49-F238E27FC236}">
                <a16:creationId xmlns="" xmlns:a16="http://schemas.microsoft.com/office/drawing/2014/main" id="{B55B7F2E-011C-433A-BC64-F0003A627EDA}"/>
              </a:ext>
            </a:extLst>
          </p:cNvPr>
          <p:cNvSpPr>
            <a:spLocks noGrp="1"/>
          </p:cNvSpPr>
          <p:nvPr>
            <p:ph type="ftr" sz="quarter" idx="11"/>
          </p:nvPr>
        </p:nvSpPr>
        <p:spPr/>
        <p:txBody>
          <a:bodyPr/>
          <a:lstStyle/>
          <a:p>
            <a:endParaRPr lang="en-SG" dirty="0"/>
          </a:p>
        </p:txBody>
      </p:sp>
      <p:sp>
        <p:nvSpPr>
          <p:cNvPr id="4" name="Slide Number Placeholder 3">
            <a:extLst>
              <a:ext uri="{FF2B5EF4-FFF2-40B4-BE49-F238E27FC236}">
                <a16:creationId xmlns="" xmlns:a16="http://schemas.microsoft.com/office/drawing/2014/main" id="{31534CE3-4D5A-4504-824A-D16966C99942}"/>
              </a:ext>
            </a:extLst>
          </p:cNvPr>
          <p:cNvSpPr>
            <a:spLocks noGrp="1"/>
          </p:cNvSpPr>
          <p:nvPr>
            <p:ph type="sldNum" sz="quarter" idx="12"/>
          </p:nvPr>
        </p:nvSpPr>
        <p:spPr/>
        <p:txBody>
          <a:bodyPr/>
          <a:lstStyle/>
          <a:p>
            <a:fld id="{4C173156-B18D-4182-876C-F2F8ECE03857}" type="slidenum">
              <a:rPr lang="en-SG" smtClean="0"/>
              <a:t>‹#›</a:t>
            </a:fld>
            <a:endParaRPr lang="en-SG" dirty="0"/>
          </a:p>
        </p:txBody>
      </p:sp>
    </p:spTree>
    <p:extLst>
      <p:ext uri="{BB962C8B-B14F-4D97-AF65-F5344CB8AC3E}">
        <p14:creationId xmlns:p14="http://schemas.microsoft.com/office/powerpoint/2010/main" val="19588372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967B2DF-477B-411A-BA5E-021235A0DB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 xmlns:a16="http://schemas.microsoft.com/office/drawing/2014/main" id="{88B32855-45A6-4862-8590-0ADF937488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 xmlns:a16="http://schemas.microsoft.com/office/drawing/2014/main" id="{A9D23BD0-F977-4404-B718-BBF21EFCDE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0C86F851-0CCF-4E8A-B497-ED6512F0AD65}"/>
              </a:ext>
            </a:extLst>
          </p:cNvPr>
          <p:cNvSpPr>
            <a:spLocks noGrp="1"/>
          </p:cNvSpPr>
          <p:nvPr>
            <p:ph type="dt" sz="half" idx="10"/>
          </p:nvPr>
        </p:nvSpPr>
        <p:spPr/>
        <p:txBody>
          <a:bodyPr/>
          <a:lstStyle/>
          <a:p>
            <a:fld id="{65A63379-2026-4F0C-BC4C-EA1D1D3F01DC}" type="datetimeFigureOut">
              <a:rPr lang="en-SG" smtClean="0"/>
              <a:t>7/12/2018</a:t>
            </a:fld>
            <a:endParaRPr lang="en-SG" dirty="0"/>
          </a:p>
        </p:txBody>
      </p:sp>
      <p:sp>
        <p:nvSpPr>
          <p:cNvPr id="6" name="Footer Placeholder 5">
            <a:extLst>
              <a:ext uri="{FF2B5EF4-FFF2-40B4-BE49-F238E27FC236}">
                <a16:creationId xmlns="" xmlns:a16="http://schemas.microsoft.com/office/drawing/2014/main" id="{E16980A4-3551-4DDB-A3EB-DB0D1422FBBF}"/>
              </a:ext>
            </a:extLst>
          </p:cNvPr>
          <p:cNvSpPr>
            <a:spLocks noGrp="1"/>
          </p:cNvSpPr>
          <p:nvPr>
            <p:ph type="ftr" sz="quarter" idx="11"/>
          </p:nvPr>
        </p:nvSpPr>
        <p:spPr/>
        <p:txBody>
          <a:bodyPr/>
          <a:lstStyle/>
          <a:p>
            <a:endParaRPr lang="en-SG" dirty="0"/>
          </a:p>
        </p:txBody>
      </p:sp>
      <p:sp>
        <p:nvSpPr>
          <p:cNvPr id="7" name="Slide Number Placeholder 6">
            <a:extLst>
              <a:ext uri="{FF2B5EF4-FFF2-40B4-BE49-F238E27FC236}">
                <a16:creationId xmlns="" xmlns:a16="http://schemas.microsoft.com/office/drawing/2014/main" id="{97C5E2C5-A15D-4234-A65C-D7B49CE0D9ED}"/>
              </a:ext>
            </a:extLst>
          </p:cNvPr>
          <p:cNvSpPr>
            <a:spLocks noGrp="1"/>
          </p:cNvSpPr>
          <p:nvPr>
            <p:ph type="sldNum" sz="quarter" idx="12"/>
          </p:nvPr>
        </p:nvSpPr>
        <p:spPr/>
        <p:txBody>
          <a:bodyPr/>
          <a:lstStyle/>
          <a:p>
            <a:fld id="{4C173156-B18D-4182-876C-F2F8ECE03857}" type="slidenum">
              <a:rPr lang="en-SG" smtClean="0"/>
              <a:t>‹#›</a:t>
            </a:fld>
            <a:endParaRPr lang="en-SG" dirty="0"/>
          </a:p>
        </p:txBody>
      </p:sp>
    </p:spTree>
    <p:extLst>
      <p:ext uri="{BB962C8B-B14F-4D97-AF65-F5344CB8AC3E}">
        <p14:creationId xmlns:p14="http://schemas.microsoft.com/office/powerpoint/2010/main" val="2485106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89A6F6-6B9C-440E-B3B6-AA8DF65E9E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 xmlns:a16="http://schemas.microsoft.com/office/drawing/2014/main" id="{58884404-0BE4-4377-B433-5B49ADE84E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dirty="0"/>
          </a:p>
        </p:txBody>
      </p:sp>
      <p:sp>
        <p:nvSpPr>
          <p:cNvPr id="4" name="Text Placeholder 3">
            <a:extLst>
              <a:ext uri="{FF2B5EF4-FFF2-40B4-BE49-F238E27FC236}">
                <a16:creationId xmlns="" xmlns:a16="http://schemas.microsoft.com/office/drawing/2014/main" id="{F9630F29-B03D-4AFB-B77A-E0505A32CE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9EA49EA1-9CAA-4A55-A1C7-F9491FCD2E90}"/>
              </a:ext>
            </a:extLst>
          </p:cNvPr>
          <p:cNvSpPr>
            <a:spLocks noGrp="1"/>
          </p:cNvSpPr>
          <p:nvPr>
            <p:ph type="dt" sz="half" idx="10"/>
          </p:nvPr>
        </p:nvSpPr>
        <p:spPr/>
        <p:txBody>
          <a:bodyPr/>
          <a:lstStyle/>
          <a:p>
            <a:fld id="{65A63379-2026-4F0C-BC4C-EA1D1D3F01DC}" type="datetimeFigureOut">
              <a:rPr lang="en-SG" smtClean="0"/>
              <a:t>7/12/2018</a:t>
            </a:fld>
            <a:endParaRPr lang="en-SG" dirty="0"/>
          </a:p>
        </p:txBody>
      </p:sp>
      <p:sp>
        <p:nvSpPr>
          <p:cNvPr id="6" name="Footer Placeholder 5">
            <a:extLst>
              <a:ext uri="{FF2B5EF4-FFF2-40B4-BE49-F238E27FC236}">
                <a16:creationId xmlns="" xmlns:a16="http://schemas.microsoft.com/office/drawing/2014/main" id="{B5893C40-203F-40F0-BCAB-CECB288610D2}"/>
              </a:ext>
            </a:extLst>
          </p:cNvPr>
          <p:cNvSpPr>
            <a:spLocks noGrp="1"/>
          </p:cNvSpPr>
          <p:nvPr>
            <p:ph type="ftr" sz="quarter" idx="11"/>
          </p:nvPr>
        </p:nvSpPr>
        <p:spPr/>
        <p:txBody>
          <a:bodyPr/>
          <a:lstStyle/>
          <a:p>
            <a:endParaRPr lang="en-SG" dirty="0"/>
          </a:p>
        </p:txBody>
      </p:sp>
      <p:sp>
        <p:nvSpPr>
          <p:cNvPr id="7" name="Slide Number Placeholder 6">
            <a:extLst>
              <a:ext uri="{FF2B5EF4-FFF2-40B4-BE49-F238E27FC236}">
                <a16:creationId xmlns="" xmlns:a16="http://schemas.microsoft.com/office/drawing/2014/main" id="{C8A8EFEE-5AB4-4B2B-A5E2-4D779F876294}"/>
              </a:ext>
            </a:extLst>
          </p:cNvPr>
          <p:cNvSpPr>
            <a:spLocks noGrp="1"/>
          </p:cNvSpPr>
          <p:nvPr>
            <p:ph type="sldNum" sz="quarter" idx="12"/>
          </p:nvPr>
        </p:nvSpPr>
        <p:spPr/>
        <p:txBody>
          <a:bodyPr/>
          <a:lstStyle/>
          <a:p>
            <a:fld id="{4C173156-B18D-4182-876C-F2F8ECE03857}" type="slidenum">
              <a:rPr lang="en-SG" smtClean="0"/>
              <a:t>‹#›</a:t>
            </a:fld>
            <a:endParaRPr lang="en-SG" dirty="0"/>
          </a:p>
        </p:txBody>
      </p:sp>
    </p:spTree>
    <p:extLst>
      <p:ext uri="{BB962C8B-B14F-4D97-AF65-F5344CB8AC3E}">
        <p14:creationId xmlns:p14="http://schemas.microsoft.com/office/powerpoint/2010/main" val="40488792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02EE4D-B547-4742-8125-CFC126836ECC}"/>
              </a:ext>
            </a:extLst>
          </p:cNvPr>
          <p:cNvSpPr>
            <a:spLocks noGrp="1"/>
          </p:cNvSpPr>
          <p:nvPr>
            <p:ph type="title"/>
          </p:nvPr>
        </p:nvSpPr>
        <p:spPr/>
        <p:txBody>
          <a:bodyPr/>
          <a:lstStyle/>
          <a:p>
            <a:r>
              <a:rPr lang="en-US"/>
              <a:t>Click to edit Master title style</a:t>
            </a:r>
            <a:endParaRPr lang="en-SG"/>
          </a:p>
        </p:txBody>
      </p:sp>
      <p:sp>
        <p:nvSpPr>
          <p:cNvPr id="3" name="Vertical Text Placeholder 2">
            <a:extLst>
              <a:ext uri="{FF2B5EF4-FFF2-40B4-BE49-F238E27FC236}">
                <a16:creationId xmlns="" xmlns:a16="http://schemas.microsoft.com/office/drawing/2014/main" id="{CC1B1A65-6349-440C-9F5B-D8C36C1E292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 xmlns:a16="http://schemas.microsoft.com/office/drawing/2014/main" id="{E179279C-D7A4-4958-B1F2-1F8660AF5AB5}"/>
              </a:ext>
            </a:extLst>
          </p:cNvPr>
          <p:cNvSpPr>
            <a:spLocks noGrp="1"/>
          </p:cNvSpPr>
          <p:nvPr>
            <p:ph type="dt" sz="half" idx="10"/>
          </p:nvPr>
        </p:nvSpPr>
        <p:spPr/>
        <p:txBody>
          <a:bodyPr/>
          <a:lstStyle/>
          <a:p>
            <a:fld id="{65A63379-2026-4F0C-BC4C-EA1D1D3F01DC}" type="datetimeFigureOut">
              <a:rPr lang="en-SG" smtClean="0"/>
              <a:t>7/12/2018</a:t>
            </a:fld>
            <a:endParaRPr lang="en-SG" dirty="0"/>
          </a:p>
        </p:txBody>
      </p:sp>
      <p:sp>
        <p:nvSpPr>
          <p:cNvPr id="5" name="Footer Placeholder 4">
            <a:extLst>
              <a:ext uri="{FF2B5EF4-FFF2-40B4-BE49-F238E27FC236}">
                <a16:creationId xmlns="" xmlns:a16="http://schemas.microsoft.com/office/drawing/2014/main" id="{7F48FEEE-5792-4611-B428-F0037AA47BBF}"/>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 xmlns:a16="http://schemas.microsoft.com/office/drawing/2014/main" id="{84B4575D-C7BD-4263-A580-D00ABA12459C}"/>
              </a:ext>
            </a:extLst>
          </p:cNvPr>
          <p:cNvSpPr>
            <a:spLocks noGrp="1"/>
          </p:cNvSpPr>
          <p:nvPr>
            <p:ph type="sldNum" sz="quarter" idx="12"/>
          </p:nvPr>
        </p:nvSpPr>
        <p:spPr/>
        <p:txBody>
          <a:bodyPr/>
          <a:lstStyle/>
          <a:p>
            <a:fld id="{4C173156-B18D-4182-876C-F2F8ECE03857}" type="slidenum">
              <a:rPr lang="en-SG" smtClean="0"/>
              <a:t>‹#›</a:t>
            </a:fld>
            <a:endParaRPr lang="en-SG" dirty="0"/>
          </a:p>
        </p:txBody>
      </p:sp>
    </p:spTree>
    <p:extLst>
      <p:ext uri="{BB962C8B-B14F-4D97-AF65-F5344CB8AC3E}">
        <p14:creationId xmlns:p14="http://schemas.microsoft.com/office/powerpoint/2010/main" val="3847645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77D213DE-F088-4389-B52E-F7EF1E50E0B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a:extLst>
              <a:ext uri="{FF2B5EF4-FFF2-40B4-BE49-F238E27FC236}">
                <a16:creationId xmlns="" xmlns:a16="http://schemas.microsoft.com/office/drawing/2014/main" id="{FBDCE33D-CFF7-4A45-A52A-476F36E2DA1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 xmlns:a16="http://schemas.microsoft.com/office/drawing/2014/main" id="{AFEE7D0C-2D31-47E9-8173-0731D490EF5E}"/>
              </a:ext>
            </a:extLst>
          </p:cNvPr>
          <p:cNvSpPr>
            <a:spLocks noGrp="1"/>
          </p:cNvSpPr>
          <p:nvPr>
            <p:ph type="dt" sz="half" idx="10"/>
          </p:nvPr>
        </p:nvSpPr>
        <p:spPr/>
        <p:txBody>
          <a:bodyPr/>
          <a:lstStyle/>
          <a:p>
            <a:fld id="{65A63379-2026-4F0C-BC4C-EA1D1D3F01DC}" type="datetimeFigureOut">
              <a:rPr lang="en-SG" smtClean="0"/>
              <a:t>7/12/2018</a:t>
            </a:fld>
            <a:endParaRPr lang="en-SG" dirty="0"/>
          </a:p>
        </p:txBody>
      </p:sp>
      <p:sp>
        <p:nvSpPr>
          <p:cNvPr id="5" name="Footer Placeholder 4">
            <a:extLst>
              <a:ext uri="{FF2B5EF4-FFF2-40B4-BE49-F238E27FC236}">
                <a16:creationId xmlns="" xmlns:a16="http://schemas.microsoft.com/office/drawing/2014/main" id="{98A9863E-7E5F-49E8-B6F0-F5F8CF1403E7}"/>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 xmlns:a16="http://schemas.microsoft.com/office/drawing/2014/main" id="{5D78AC39-15F9-4E99-A48C-7D4882EA9BC0}"/>
              </a:ext>
            </a:extLst>
          </p:cNvPr>
          <p:cNvSpPr>
            <a:spLocks noGrp="1"/>
          </p:cNvSpPr>
          <p:nvPr>
            <p:ph type="sldNum" sz="quarter" idx="12"/>
          </p:nvPr>
        </p:nvSpPr>
        <p:spPr/>
        <p:txBody>
          <a:bodyPr/>
          <a:lstStyle/>
          <a:p>
            <a:fld id="{4C173156-B18D-4182-876C-F2F8ECE03857}" type="slidenum">
              <a:rPr lang="en-SG" smtClean="0"/>
              <a:t>‹#›</a:t>
            </a:fld>
            <a:endParaRPr lang="en-SG" dirty="0"/>
          </a:p>
        </p:txBody>
      </p:sp>
    </p:spTree>
    <p:extLst>
      <p:ext uri="{BB962C8B-B14F-4D97-AF65-F5344CB8AC3E}">
        <p14:creationId xmlns:p14="http://schemas.microsoft.com/office/powerpoint/2010/main" val="28721688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7CC58772-9CC2-4E7E-8709-352264980E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 xmlns:a16="http://schemas.microsoft.com/office/drawing/2014/main" id="{3CE8F6A0-331E-4051-8191-9F0D7B86EE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 xmlns:a16="http://schemas.microsoft.com/office/drawing/2014/main" id="{BB40DF18-37CE-4894-A93A-80CA78910B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A63379-2026-4F0C-BC4C-EA1D1D3F01DC}" type="datetimeFigureOut">
              <a:rPr lang="en-SG" smtClean="0"/>
              <a:t>7/12/2018</a:t>
            </a:fld>
            <a:endParaRPr lang="en-SG" dirty="0"/>
          </a:p>
        </p:txBody>
      </p:sp>
      <p:sp>
        <p:nvSpPr>
          <p:cNvPr id="5" name="Footer Placeholder 4">
            <a:extLst>
              <a:ext uri="{FF2B5EF4-FFF2-40B4-BE49-F238E27FC236}">
                <a16:creationId xmlns="" xmlns:a16="http://schemas.microsoft.com/office/drawing/2014/main" id="{4A1A691E-5C4A-4A84-96A9-A1004D094C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dirty="0"/>
          </a:p>
        </p:txBody>
      </p:sp>
      <p:sp>
        <p:nvSpPr>
          <p:cNvPr id="6" name="Slide Number Placeholder 5">
            <a:extLst>
              <a:ext uri="{FF2B5EF4-FFF2-40B4-BE49-F238E27FC236}">
                <a16:creationId xmlns="" xmlns:a16="http://schemas.microsoft.com/office/drawing/2014/main" id="{08BF3E11-736B-4E0E-8AD9-6A68BBEB3F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173156-B18D-4182-876C-F2F8ECE03857}" type="slidenum">
              <a:rPr lang="en-SG" smtClean="0"/>
              <a:t>‹#›</a:t>
            </a:fld>
            <a:endParaRPr lang="en-SG" dirty="0"/>
          </a:p>
        </p:txBody>
      </p:sp>
    </p:spTree>
    <p:extLst>
      <p:ext uri="{BB962C8B-B14F-4D97-AF65-F5344CB8AC3E}">
        <p14:creationId xmlns:p14="http://schemas.microsoft.com/office/powerpoint/2010/main" val="622335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1.wdp"/><Relationship Id="rId7" Type="http://schemas.openxmlformats.org/officeDocument/2006/relationships/diagramColors" Target="../diagrams/colors1.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microsoft.com/office/2007/relationships/hdphoto" Target="../media/hdphoto2.wdp"/></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E645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1AB01EF-FDC2-4D60-9C3D-EB9D5758B0D2}"/>
              </a:ext>
            </a:extLst>
          </p:cNvPr>
          <p:cNvSpPr>
            <a:spLocks noGrp="1"/>
          </p:cNvSpPr>
          <p:nvPr>
            <p:ph type="ctrTitle"/>
          </p:nvPr>
        </p:nvSpPr>
        <p:spPr>
          <a:xfrm>
            <a:off x="1524000" y="2280902"/>
            <a:ext cx="9144000" cy="2387600"/>
          </a:xfrm>
          <a:ln w="76200">
            <a:solidFill>
              <a:schemeClr val="bg1">
                <a:lumMod val="95000"/>
              </a:schemeClr>
            </a:solidFill>
          </a:ln>
        </p:spPr>
        <p:txBody>
          <a:bodyPr anchor="ctr" anchorCtr="0">
            <a:normAutofit/>
          </a:bodyPr>
          <a:lstStyle/>
          <a:p>
            <a:r>
              <a:rPr lang="en-SG" sz="7200" b="1" dirty="0">
                <a:solidFill>
                  <a:schemeClr val="bg1"/>
                </a:solidFill>
                <a:latin typeface="Trebuchet MS" panose="020B0603020202020204" pitchFamily="34" charset="0"/>
              </a:rPr>
              <a:t>JOURNAL CLUB</a:t>
            </a:r>
          </a:p>
        </p:txBody>
      </p:sp>
      <p:sp>
        <p:nvSpPr>
          <p:cNvPr id="4" name="TextBox 3">
            <a:extLst>
              <a:ext uri="{FF2B5EF4-FFF2-40B4-BE49-F238E27FC236}">
                <a16:creationId xmlns="" xmlns:a16="http://schemas.microsoft.com/office/drawing/2014/main" id="{E43059F1-36E6-4D4F-9883-240C1F01F297}"/>
              </a:ext>
            </a:extLst>
          </p:cNvPr>
          <p:cNvSpPr txBox="1"/>
          <p:nvPr/>
        </p:nvSpPr>
        <p:spPr>
          <a:xfrm>
            <a:off x="4614672" y="2050069"/>
            <a:ext cx="2962656" cy="461665"/>
          </a:xfrm>
          <a:prstGeom prst="rect">
            <a:avLst/>
          </a:prstGeom>
          <a:solidFill>
            <a:srgbClr val="4E6457"/>
          </a:solidFill>
        </p:spPr>
        <p:txBody>
          <a:bodyPr wrap="square" rtlCol="0">
            <a:spAutoFit/>
          </a:bodyPr>
          <a:lstStyle/>
          <a:p>
            <a:pPr algn="ctr"/>
            <a:r>
              <a:rPr lang="en-SG" sz="2400" b="1" dirty="0">
                <a:solidFill>
                  <a:srgbClr val="D9B44A"/>
                </a:solidFill>
              </a:rPr>
              <a:t>7</a:t>
            </a:r>
            <a:r>
              <a:rPr lang="en-SG" sz="2400" b="1" baseline="30000" dirty="0">
                <a:solidFill>
                  <a:srgbClr val="D9B44A"/>
                </a:solidFill>
              </a:rPr>
              <a:t>TH</a:t>
            </a:r>
            <a:r>
              <a:rPr lang="en-SG" sz="2400" b="1" dirty="0">
                <a:solidFill>
                  <a:srgbClr val="D9B44A"/>
                </a:solidFill>
              </a:rPr>
              <a:t> DECEMBER 2018</a:t>
            </a:r>
          </a:p>
        </p:txBody>
      </p:sp>
      <p:sp>
        <p:nvSpPr>
          <p:cNvPr id="5" name="TextBox 4">
            <a:extLst>
              <a:ext uri="{FF2B5EF4-FFF2-40B4-BE49-F238E27FC236}">
                <a16:creationId xmlns="" xmlns:a16="http://schemas.microsoft.com/office/drawing/2014/main" id="{B1BAA282-8FDD-4402-882A-7133609791A1}"/>
              </a:ext>
            </a:extLst>
          </p:cNvPr>
          <p:cNvSpPr txBox="1"/>
          <p:nvPr/>
        </p:nvSpPr>
        <p:spPr>
          <a:xfrm>
            <a:off x="5090526" y="4437670"/>
            <a:ext cx="1971323" cy="461665"/>
          </a:xfrm>
          <a:prstGeom prst="rect">
            <a:avLst/>
          </a:prstGeom>
          <a:solidFill>
            <a:srgbClr val="4E6457"/>
          </a:solidFill>
        </p:spPr>
        <p:txBody>
          <a:bodyPr wrap="square" rtlCol="0">
            <a:spAutoFit/>
          </a:bodyPr>
          <a:lstStyle/>
          <a:p>
            <a:pPr algn="ctr"/>
            <a:r>
              <a:rPr lang="en-SG" sz="2400" b="1" dirty="0">
                <a:solidFill>
                  <a:schemeClr val="bg1"/>
                </a:solidFill>
              </a:rPr>
              <a:t>SOPHIA YEE</a:t>
            </a:r>
          </a:p>
        </p:txBody>
      </p:sp>
    </p:spTree>
    <p:extLst>
      <p:ext uri="{BB962C8B-B14F-4D97-AF65-F5344CB8AC3E}">
        <p14:creationId xmlns:p14="http://schemas.microsoft.com/office/powerpoint/2010/main" val="29235269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8463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p:txBody>
          <a:bodyPr/>
          <a:lstStyle/>
          <a:p>
            <a:r>
              <a:rPr lang="en-SG" dirty="0">
                <a:latin typeface="Trebuchet MS" panose="020B0603020202020204" pitchFamily="34" charset="0"/>
              </a:rPr>
              <a:t>GOALS</a:t>
            </a:r>
          </a:p>
        </p:txBody>
      </p:sp>
      <p:sp>
        <p:nvSpPr>
          <p:cNvPr id="3" name="Content Placeholder 2">
            <a:extLst>
              <a:ext uri="{FF2B5EF4-FFF2-40B4-BE49-F238E27FC236}">
                <a16:creationId xmlns="" xmlns:a16="http://schemas.microsoft.com/office/drawing/2014/main" id="{0AB9C511-438C-4DE8-8B19-814B3B9BBF1E}"/>
              </a:ext>
            </a:extLst>
          </p:cNvPr>
          <p:cNvSpPr>
            <a:spLocks noGrp="1"/>
          </p:cNvSpPr>
          <p:nvPr>
            <p:ph idx="1"/>
          </p:nvPr>
        </p:nvSpPr>
        <p:spPr>
          <a:xfrm>
            <a:off x="838200" y="1483732"/>
            <a:ext cx="10515600" cy="5015867"/>
          </a:xfrm>
        </p:spPr>
        <p:txBody>
          <a:bodyPr>
            <a:normAutofit/>
          </a:bodyPr>
          <a:lstStyle/>
          <a:p>
            <a:endParaRPr lang="en-SG" sz="2600" dirty="0"/>
          </a:p>
          <a:p>
            <a:pPr>
              <a:buFont typeface="Calibri" panose="020F0502020204030204" pitchFamily="34" charset="0"/>
              <a:buChar char="›"/>
            </a:pPr>
            <a:endParaRPr lang="en-SG" dirty="0"/>
          </a:p>
        </p:txBody>
      </p:sp>
      <p:sp>
        <p:nvSpPr>
          <p:cNvPr id="11" name="Content Placeholder 2">
            <a:extLst>
              <a:ext uri="{FF2B5EF4-FFF2-40B4-BE49-F238E27FC236}">
                <a16:creationId xmlns="" xmlns:a16="http://schemas.microsoft.com/office/drawing/2014/main" id="{6D492E1B-7058-4981-B514-638345B28729}"/>
              </a:ext>
            </a:extLst>
          </p:cNvPr>
          <p:cNvSpPr txBox="1">
            <a:spLocks/>
          </p:cNvSpPr>
          <p:nvPr/>
        </p:nvSpPr>
        <p:spPr>
          <a:xfrm>
            <a:off x="990600" y="1636132"/>
            <a:ext cx="10515600" cy="50158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pPr>
            <a:r>
              <a:rPr lang="en-SG" sz="3200" dirty="0">
                <a:latin typeface="Trebuchet MS" panose="020B0603020202020204" pitchFamily="34" charset="0"/>
              </a:rPr>
              <a:t>Describe a clinical case</a:t>
            </a:r>
          </a:p>
          <a:p>
            <a:pPr>
              <a:lnSpc>
                <a:spcPct val="100000"/>
              </a:lnSpc>
              <a:spcAft>
                <a:spcPts val="600"/>
              </a:spcAft>
            </a:pPr>
            <a:r>
              <a:rPr lang="en-SG" sz="3200" dirty="0">
                <a:latin typeface="Trebuchet MS" panose="020B0603020202020204" pitchFamily="34" charset="0"/>
              </a:rPr>
              <a:t>Appraise available evidence</a:t>
            </a:r>
          </a:p>
          <a:p>
            <a:pPr>
              <a:lnSpc>
                <a:spcPct val="100000"/>
              </a:lnSpc>
              <a:spcAft>
                <a:spcPts val="600"/>
              </a:spcAft>
            </a:pPr>
            <a:r>
              <a:rPr lang="en-SG" sz="3200" dirty="0">
                <a:latin typeface="Trebuchet MS" panose="020B0603020202020204" pitchFamily="34" charset="0"/>
              </a:rPr>
              <a:t>Recognize association between tooth loss and risk of dysphagia</a:t>
            </a:r>
          </a:p>
          <a:p>
            <a:pPr lvl="1">
              <a:buFont typeface="Calibri" panose="020F0502020204030204" pitchFamily="34" charset="0"/>
              <a:buChar char="›"/>
            </a:pPr>
            <a:endParaRPr lang="en-SG" sz="3600" dirty="0"/>
          </a:p>
          <a:p>
            <a:pPr marL="0" indent="0">
              <a:buFont typeface="Arial" panose="020B0604020202020204" pitchFamily="34" charset="0"/>
              <a:buNone/>
            </a:pPr>
            <a:endParaRPr lang="en-SG" sz="3600" dirty="0"/>
          </a:p>
        </p:txBody>
      </p:sp>
    </p:spTree>
    <p:extLst>
      <p:ext uri="{BB962C8B-B14F-4D97-AF65-F5344CB8AC3E}">
        <p14:creationId xmlns:p14="http://schemas.microsoft.com/office/powerpoint/2010/main" val="28030797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E645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1AB01EF-FDC2-4D60-9C3D-EB9D5758B0D2}"/>
              </a:ext>
            </a:extLst>
          </p:cNvPr>
          <p:cNvSpPr>
            <a:spLocks noGrp="1"/>
          </p:cNvSpPr>
          <p:nvPr>
            <p:ph type="ctrTitle"/>
          </p:nvPr>
        </p:nvSpPr>
        <p:spPr>
          <a:xfrm>
            <a:off x="1524000" y="2215436"/>
            <a:ext cx="9144000" cy="2387600"/>
          </a:xfrm>
          <a:ln w="76200">
            <a:solidFill>
              <a:schemeClr val="bg1">
                <a:lumMod val="95000"/>
              </a:schemeClr>
            </a:solidFill>
          </a:ln>
        </p:spPr>
        <p:txBody>
          <a:bodyPr anchor="ctr" anchorCtr="0"/>
          <a:lstStyle/>
          <a:p>
            <a:r>
              <a:rPr lang="en-SG" sz="6600" b="1" dirty="0">
                <a:solidFill>
                  <a:schemeClr val="bg1"/>
                </a:solidFill>
                <a:latin typeface="Trebuchet MS" panose="020B0603020202020204" pitchFamily="34" charset="0"/>
              </a:rPr>
              <a:t>CLINICAL CASE</a:t>
            </a:r>
            <a:endParaRPr lang="en-SG" b="1"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val="19035555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8463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p:txBody>
          <a:bodyPr/>
          <a:lstStyle/>
          <a:p>
            <a:r>
              <a:rPr lang="en-SG" dirty="0">
                <a:latin typeface="Trebuchet MS" panose="020B0603020202020204" pitchFamily="34" charset="0"/>
              </a:rPr>
              <a:t>CLINICAL CASE</a:t>
            </a:r>
          </a:p>
        </p:txBody>
      </p:sp>
      <p:sp>
        <p:nvSpPr>
          <p:cNvPr id="3" name="Content Placeholder 2">
            <a:extLst>
              <a:ext uri="{FF2B5EF4-FFF2-40B4-BE49-F238E27FC236}">
                <a16:creationId xmlns="" xmlns:a16="http://schemas.microsoft.com/office/drawing/2014/main" id="{0AB9C511-438C-4DE8-8B19-814B3B9BBF1E}"/>
              </a:ext>
            </a:extLst>
          </p:cNvPr>
          <p:cNvSpPr>
            <a:spLocks noGrp="1"/>
          </p:cNvSpPr>
          <p:nvPr>
            <p:ph idx="1"/>
          </p:nvPr>
        </p:nvSpPr>
        <p:spPr>
          <a:xfrm>
            <a:off x="838200" y="1483732"/>
            <a:ext cx="10515600" cy="5015867"/>
          </a:xfrm>
        </p:spPr>
        <p:txBody>
          <a:bodyPr>
            <a:normAutofit lnSpcReduction="10000"/>
          </a:bodyPr>
          <a:lstStyle/>
          <a:p>
            <a:r>
              <a:rPr lang="en-SG" dirty="0">
                <a:latin typeface="Trebuchet MS" panose="020B0603020202020204" pitchFamily="34" charset="0"/>
              </a:rPr>
              <a:t>96-year-old, F, Caucasian</a:t>
            </a:r>
          </a:p>
          <a:p>
            <a:r>
              <a:rPr lang="en-SG" dirty="0">
                <a:latin typeface="Trebuchet MS" panose="020B0603020202020204" pitchFamily="34" charset="0"/>
              </a:rPr>
              <a:t>Currently living in a nursing home</a:t>
            </a:r>
          </a:p>
          <a:p>
            <a:endParaRPr lang="en-SG" dirty="0">
              <a:latin typeface="Trebuchet MS" panose="020B0603020202020204" pitchFamily="34" charset="0"/>
            </a:endParaRPr>
          </a:p>
          <a:p>
            <a:r>
              <a:rPr lang="en-SG" dirty="0">
                <a:latin typeface="Trebuchet MS" panose="020B0603020202020204" pitchFamily="34" charset="0"/>
              </a:rPr>
              <a:t>Medical history:</a:t>
            </a:r>
          </a:p>
          <a:p>
            <a:pPr lvl="1">
              <a:buFont typeface="Calibri" panose="020F0502020204030204" pitchFamily="34" charset="0"/>
              <a:buChar char="›"/>
            </a:pPr>
            <a:r>
              <a:rPr lang="en-SG" sz="2600" dirty="0">
                <a:latin typeface="Trebuchet MS" panose="020B0603020202020204" pitchFamily="34" charset="0"/>
              </a:rPr>
              <a:t>B cell lymphoma </a:t>
            </a:r>
          </a:p>
          <a:p>
            <a:pPr lvl="1">
              <a:buFont typeface="Calibri" panose="020F0502020204030204" pitchFamily="34" charset="0"/>
              <a:buChar char="›"/>
            </a:pPr>
            <a:r>
              <a:rPr lang="en-SG" sz="2600" dirty="0">
                <a:latin typeface="Trebuchet MS" panose="020B0603020202020204" pitchFamily="34" charset="0"/>
              </a:rPr>
              <a:t>Atherosclerotic heart disease </a:t>
            </a:r>
          </a:p>
          <a:p>
            <a:pPr lvl="1">
              <a:buFont typeface="Calibri" panose="020F0502020204030204" pitchFamily="34" charset="0"/>
              <a:buChar char="›"/>
            </a:pPr>
            <a:r>
              <a:rPr lang="en-SG" sz="2600" dirty="0">
                <a:latin typeface="Trebuchet MS" panose="020B0603020202020204" pitchFamily="34" charset="0"/>
              </a:rPr>
              <a:t>GERD</a:t>
            </a:r>
          </a:p>
          <a:p>
            <a:pPr lvl="1">
              <a:buFont typeface="Calibri" panose="020F0502020204030204" pitchFamily="34" charset="0"/>
              <a:buChar char="›"/>
            </a:pPr>
            <a:r>
              <a:rPr lang="en-SG" sz="2600" dirty="0">
                <a:latin typeface="Trebuchet MS" panose="020B0603020202020204" pitchFamily="34" charset="0"/>
              </a:rPr>
              <a:t>COPD</a:t>
            </a:r>
          </a:p>
          <a:p>
            <a:pPr lvl="1">
              <a:buFont typeface="Calibri" panose="020F0502020204030204" pitchFamily="34" charset="0"/>
              <a:buChar char="›"/>
            </a:pPr>
            <a:r>
              <a:rPr lang="en-SG" sz="2600" dirty="0">
                <a:latin typeface="Trebuchet MS" panose="020B0603020202020204" pitchFamily="34" charset="0"/>
              </a:rPr>
              <a:t>HLD</a:t>
            </a:r>
          </a:p>
          <a:p>
            <a:pPr lvl="1">
              <a:buFont typeface="Calibri" panose="020F0502020204030204" pitchFamily="34" charset="0"/>
              <a:buChar char="›"/>
            </a:pPr>
            <a:r>
              <a:rPr lang="en-SG" sz="2600" dirty="0">
                <a:latin typeface="Trebuchet MS" panose="020B0603020202020204" pitchFamily="34" charset="0"/>
              </a:rPr>
              <a:t>HTN</a:t>
            </a:r>
          </a:p>
          <a:p>
            <a:pPr lvl="1">
              <a:buFont typeface="Calibri" panose="020F0502020204030204" pitchFamily="34" charset="0"/>
              <a:buChar char="›"/>
            </a:pPr>
            <a:r>
              <a:rPr lang="en-SG" sz="2600" dirty="0">
                <a:latin typeface="Trebuchet MS" panose="020B0603020202020204" pitchFamily="34" charset="0"/>
              </a:rPr>
              <a:t>Type II DM</a:t>
            </a:r>
          </a:p>
          <a:p>
            <a:pPr lvl="1">
              <a:buFont typeface="Calibri" panose="020F0502020204030204" pitchFamily="34" charset="0"/>
              <a:buChar char="›"/>
            </a:pPr>
            <a:r>
              <a:rPr lang="en-SG" sz="2600" dirty="0">
                <a:latin typeface="Trebuchet MS" panose="020B0603020202020204" pitchFamily="34" charset="0"/>
              </a:rPr>
              <a:t>Major depressive disorder</a:t>
            </a:r>
          </a:p>
          <a:p>
            <a:pPr lvl="1">
              <a:buFont typeface="Calibri" panose="020F0502020204030204" pitchFamily="34" charset="0"/>
              <a:buChar char="›"/>
            </a:pPr>
            <a:endParaRPr lang="en-SG" dirty="0">
              <a:latin typeface="Trebuchet MS" panose="020B0603020202020204" pitchFamily="34" charset="0"/>
            </a:endParaRPr>
          </a:p>
        </p:txBody>
      </p:sp>
      <p:sp>
        <p:nvSpPr>
          <p:cNvPr id="10" name="Content Placeholder 2">
            <a:extLst>
              <a:ext uri="{FF2B5EF4-FFF2-40B4-BE49-F238E27FC236}">
                <a16:creationId xmlns="" xmlns:a16="http://schemas.microsoft.com/office/drawing/2014/main" id="{3A0F211E-CA39-4DAD-AFAE-98E5759D529B}"/>
              </a:ext>
            </a:extLst>
          </p:cNvPr>
          <p:cNvSpPr txBox="1">
            <a:spLocks/>
          </p:cNvSpPr>
          <p:nvPr/>
        </p:nvSpPr>
        <p:spPr>
          <a:xfrm>
            <a:off x="6379464" y="2855015"/>
            <a:ext cx="404774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SG" dirty="0">
                <a:latin typeface="Trebuchet MS" panose="020B0603020202020204" pitchFamily="34" charset="0"/>
              </a:rPr>
              <a:t>Medications</a:t>
            </a:r>
          </a:p>
          <a:p>
            <a:pPr lvl="1">
              <a:lnSpc>
                <a:spcPct val="80000"/>
              </a:lnSpc>
              <a:spcBef>
                <a:spcPts val="1000"/>
              </a:spcBef>
              <a:buFont typeface="Calibri" panose="020F0502020204030204" pitchFamily="34" charset="0"/>
              <a:buChar char="›"/>
            </a:pPr>
            <a:r>
              <a:rPr lang="en-SG" sz="2600" dirty="0">
                <a:latin typeface="Trebuchet MS" panose="020B0603020202020204" pitchFamily="34" charset="0"/>
              </a:rPr>
              <a:t>Aspirin</a:t>
            </a:r>
          </a:p>
          <a:p>
            <a:pPr lvl="1">
              <a:buFont typeface="Calibri" panose="020F0502020204030204" pitchFamily="34" charset="0"/>
              <a:buChar char="›"/>
            </a:pPr>
            <a:r>
              <a:rPr lang="en-SG" sz="2600" dirty="0">
                <a:latin typeface="Trebuchet MS" panose="020B0603020202020204" pitchFamily="34" charset="0"/>
              </a:rPr>
              <a:t>Omeprazole</a:t>
            </a:r>
          </a:p>
          <a:p>
            <a:pPr lvl="1">
              <a:buFont typeface="Calibri" panose="020F0502020204030204" pitchFamily="34" charset="0"/>
              <a:buChar char="›"/>
            </a:pPr>
            <a:r>
              <a:rPr lang="en-SG" sz="2600" dirty="0">
                <a:latin typeface="Trebuchet MS" panose="020B0603020202020204" pitchFamily="34" charset="0"/>
              </a:rPr>
              <a:t>Ventolin</a:t>
            </a:r>
          </a:p>
          <a:p>
            <a:pPr lvl="1">
              <a:buFont typeface="Calibri" panose="020F0502020204030204" pitchFamily="34" charset="0"/>
              <a:buChar char="›"/>
            </a:pPr>
            <a:r>
              <a:rPr lang="en-SG" sz="2600" dirty="0">
                <a:latin typeface="Trebuchet MS" panose="020B0603020202020204" pitchFamily="34" charset="0"/>
              </a:rPr>
              <a:t>Furosemide</a:t>
            </a:r>
          </a:p>
          <a:p>
            <a:pPr lvl="1">
              <a:buFont typeface="Calibri" panose="020F0502020204030204" pitchFamily="34" charset="0"/>
              <a:buChar char="›"/>
            </a:pPr>
            <a:r>
              <a:rPr lang="en-SG" sz="2600" dirty="0">
                <a:latin typeface="Trebuchet MS" panose="020B0603020202020204" pitchFamily="34" charset="0"/>
              </a:rPr>
              <a:t>Potassium Chloride</a:t>
            </a:r>
          </a:p>
          <a:p>
            <a:pPr lvl="1">
              <a:buFont typeface="Calibri" panose="020F0502020204030204" pitchFamily="34" charset="0"/>
              <a:buChar char="›"/>
            </a:pPr>
            <a:r>
              <a:rPr lang="en-SG" sz="2600" dirty="0">
                <a:latin typeface="Trebuchet MS" panose="020B0603020202020204" pitchFamily="34" charset="0"/>
              </a:rPr>
              <a:t>Robitussin </a:t>
            </a:r>
          </a:p>
          <a:p>
            <a:pPr lvl="1">
              <a:buFont typeface="Calibri" panose="020F0502020204030204" pitchFamily="34" charset="0"/>
              <a:buChar char="›"/>
            </a:pPr>
            <a:endParaRPr lang="en-SG" dirty="0">
              <a:latin typeface="Trebuchet MS" panose="020B0603020202020204" pitchFamily="34" charset="0"/>
            </a:endParaRPr>
          </a:p>
          <a:p>
            <a:pPr lvl="1">
              <a:buFont typeface="Calibri" panose="020F0502020204030204" pitchFamily="34" charset="0"/>
              <a:buChar char="›"/>
            </a:pPr>
            <a:endParaRPr lang="en-SG" dirty="0">
              <a:latin typeface="Trebuchet MS" panose="020B0603020202020204" pitchFamily="34" charset="0"/>
            </a:endParaRPr>
          </a:p>
        </p:txBody>
      </p:sp>
    </p:spTree>
    <p:extLst>
      <p:ext uri="{BB962C8B-B14F-4D97-AF65-F5344CB8AC3E}">
        <p14:creationId xmlns:p14="http://schemas.microsoft.com/office/powerpoint/2010/main" val="14598014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8463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p:txBody>
          <a:bodyPr/>
          <a:lstStyle/>
          <a:p>
            <a:r>
              <a:rPr lang="en-SG" dirty="0">
                <a:latin typeface="Trebuchet MS" panose="020B0603020202020204" pitchFamily="34" charset="0"/>
              </a:rPr>
              <a:t>CLINICAL CASE</a:t>
            </a:r>
          </a:p>
        </p:txBody>
      </p:sp>
      <p:sp>
        <p:nvSpPr>
          <p:cNvPr id="3" name="Content Placeholder 2">
            <a:extLst>
              <a:ext uri="{FF2B5EF4-FFF2-40B4-BE49-F238E27FC236}">
                <a16:creationId xmlns="" xmlns:a16="http://schemas.microsoft.com/office/drawing/2014/main" id="{0AB9C511-438C-4DE8-8B19-814B3B9BBF1E}"/>
              </a:ext>
            </a:extLst>
          </p:cNvPr>
          <p:cNvSpPr>
            <a:spLocks noGrp="1"/>
          </p:cNvSpPr>
          <p:nvPr>
            <p:ph idx="1"/>
          </p:nvPr>
        </p:nvSpPr>
        <p:spPr>
          <a:xfrm>
            <a:off x="838200" y="1483732"/>
            <a:ext cx="10515600" cy="5015867"/>
          </a:xfrm>
        </p:spPr>
        <p:txBody>
          <a:bodyPr>
            <a:normAutofit lnSpcReduction="10000"/>
          </a:bodyPr>
          <a:lstStyle/>
          <a:p>
            <a:r>
              <a:rPr lang="en-SG" dirty="0">
                <a:latin typeface="Trebuchet MS" panose="020B0603020202020204" pitchFamily="34" charset="0"/>
              </a:rPr>
              <a:t>96-year-old, F, Caucasian</a:t>
            </a:r>
          </a:p>
          <a:p>
            <a:r>
              <a:rPr lang="en-SG" dirty="0">
                <a:latin typeface="Trebuchet MS" panose="020B0603020202020204" pitchFamily="34" charset="0"/>
              </a:rPr>
              <a:t>Currently living in a nursing home</a:t>
            </a:r>
          </a:p>
          <a:p>
            <a:endParaRPr lang="en-SG" dirty="0">
              <a:latin typeface="Trebuchet MS" panose="020B0603020202020204" pitchFamily="34" charset="0"/>
            </a:endParaRPr>
          </a:p>
          <a:p>
            <a:r>
              <a:rPr lang="en-SG" dirty="0">
                <a:latin typeface="Trebuchet MS" panose="020B0603020202020204" pitchFamily="34" charset="0"/>
              </a:rPr>
              <a:t>Medical history:</a:t>
            </a:r>
          </a:p>
          <a:p>
            <a:pPr lvl="1">
              <a:buFont typeface="Calibri" panose="020F0502020204030204" pitchFamily="34" charset="0"/>
              <a:buChar char="›"/>
            </a:pPr>
            <a:r>
              <a:rPr lang="en-SG" sz="2600" b="1" u="sng" dirty="0">
                <a:latin typeface="Trebuchet MS" panose="020B0603020202020204" pitchFamily="34" charset="0"/>
              </a:rPr>
              <a:t>B cell lymphoma </a:t>
            </a:r>
          </a:p>
          <a:p>
            <a:pPr lvl="1">
              <a:buFont typeface="Calibri" panose="020F0502020204030204" pitchFamily="34" charset="0"/>
              <a:buChar char="›"/>
            </a:pPr>
            <a:r>
              <a:rPr lang="en-SG" sz="2600" dirty="0">
                <a:latin typeface="Trebuchet MS" panose="020B0603020202020204" pitchFamily="34" charset="0"/>
              </a:rPr>
              <a:t>Atherosclerotic heart disease </a:t>
            </a:r>
          </a:p>
          <a:p>
            <a:pPr lvl="1">
              <a:buFont typeface="Calibri" panose="020F0502020204030204" pitchFamily="34" charset="0"/>
              <a:buChar char="›"/>
            </a:pPr>
            <a:r>
              <a:rPr lang="en-SG" sz="2600" b="1" u="sng" dirty="0">
                <a:latin typeface="Trebuchet MS" panose="020B0603020202020204" pitchFamily="34" charset="0"/>
              </a:rPr>
              <a:t>GERD</a:t>
            </a:r>
          </a:p>
          <a:p>
            <a:pPr lvl="1">
              <a:buFont typeface="Calibri" panose="020F0502020204030204" pitchFamily="34" charset="0"/>
              <a:buChar char="›"/>
            </a:pPr>
            <a:r>
              <a:rPr lang="en-SG" sz="2600" b="1" u="sng" dirty="0">
                <a:latin typeface="Trebuchet MS" panose="020B0603020202020204" pitchFamily="34" charset="0"/>
              </a:rPr>
              <a:t>COPD</a:t>
            </a:r>
          </a:p>
          <a:p>
            <a:pPr lvl="1">
              <a:buFont typeface="Calibri" panose="020F0502020204030204" pitchFamily="34" charset="0"/>
              <a:buChar char="›"/>
            </a:pPr>
            <a:r>
              <a:rPr lang="en-SG" sz="2600" dirty="0">
                <a:latin typeface="Trebuchet MS" panose="020B0603020202020204" pitchFamily="34" charset="0"/>
              </a:rPr>
              <a:t>HLD</a:t>
            </a:r>
          </a:p>
          <a:p>
            <a:pPr lvl="1">
              <a:buFont typeface="Calibri" panose="020F0502020204030204" pitchFamily="34" charset="0"/>
              <a:buChar char="›"/>
            </a:pPr>
            <a:r>
              <a:rPr lang="en-SG" sz="2600" dirty="0">
                <a:latin typeface="Trebuchet MS" panose="020B0603020202020204" pitchFamily="34" charset="0"/>
              </a:rPr>
              <a:t>HTN</a:t>
            </a:r>
          </a:p>
          <a:p>
            <a:pPr lvl="1">
              <a:buFont typeface="Calibri" panose="020F0502020204030204" pitchFamily="34" charset="0"/>
              <a:buChar char="›"/>
            </a:pPr>
            <a:r>
              <a:rPr lang="en-SG" sz="2600" dirty="0">
                <a:latin typeface="Trebuchet MS" panose="020B0603020202020204" pitchFamily="34" charset="0"/>
              </a:rPr>
              <a:t>Type II DM</a:t>
            </a:r>
          </a:p>
          <a:p>
            <a:pPr lvl="1">
              <a:buFont typeface="Calibri" panose="020F0502020204030204" pitchFamily="34" charset="0"/>
              <a:buChar char="›"/>
            </a:pPr>
            <a:r>
              <a:rPr lang="en-SG" sz="2600" dirty="0">
                <a:latin typeface="Trebuchet MS" panose="020B0603020202020204" pitchFamily="34" charset="0"/>
              </a:rPr>
              <a:t>Major depressive disorder</a:t>
            </a:r>
          </a:p>
          <a:p>
            <a:pPr lvl="1">
              <a:buFont typeface="Calibri" panose="020F0502020204030204" pitchFamily="34" charset="0"/>
              <a:buChar char="›"/>
            </a:pPr>
            <a:endParaRPr lang="en-SG" dirty="0">
              <a:latin typeface="Trebuchet MS" panose="020B0603020202020204" pitchFamily="34" charset="0"/>
            </a:endParaRPr>
          </a:p>
        </p:txBody>
      </p:sp>
      <p:sp>
        <p:nvSpPr>
          <p:cNvPr id="10" name="Content Placeholder 2">
            <a:extLst>
              <a:ext uri="{FF2B5EF4-FFF2-40B4-BE49-F238E27FC236}">
                <a16:creationId xmlns="" xmlns:a16="http://schemas.microsoft.com/office/drawing/2014/main" id="{3A0F211E-CA39-4DAD-AFAE-98E5759D529B}"/>
              </a:ext>
            </a:extLst>
          </p:cNvPr>
          <p:cNvSpPr txBox="1">
            <a:spLocks/>
          </p:cNvSpPr>
          <p:nvPr/>
        </p:nvSpPr>
        <p:spPr>
          <a:xfrm>
            <a:off x="6379464" y="2855015"/>
            <a:ext cx="404774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SG" dirty="0">
                <a:latin typeface="Trebuchet MS" panose="020B0603020202020204" pitchFamily="34" charset="0"/>
              </a:rPr>
              <a:t>Medications</a:t>
            </a:r>
          </a:p>
          <a:p>
            <a:pPr lvl="1">
              <a:lnSpc>
                <a:spcPct val="80000"/>
              </a:lnSpc>
              <a:spcBef>
                <a:spcPts val="1000"/>
              </a:spcBef>
              <a:buFont typeface="Calibri" panose="020F0502020204030204" pitchFamily="34" charset="0"/>
              <a:buChar char="›"/>
            </a:pPr>
            <a:r>
              <a:rPr lang="en-SG" sz="2600" dirty="0">
                <a:latin typeface="Trebuchet MS" panose="020B0603020202020204" pitchFamily="34" charset="0"/>
              </a:rPr>
              <a:t>Aspirin</a:t>
            </a:r>
          </a:p>
          <a:p>
            <a:pPr lvl="1">
              <a:buFont typeface="Calibri" panose="020F0502020204030204" pitchFamily="34" charset="0"/>
              <a:buChar char="›"/>
            </a:pPr>
            <a:r>
              <a:rPr lang="en-SG" sz="2600" dirty="0">
                <a:latin typeface="Trebuchet MS" panose="020B0603020202020204" pitchFamily="34" charset="0"/>
              </a:rPr>
              <a:t>Omeprazole</a:t>
            </a:r>
          </a:p>
          <a:p>
            <a:pPr lvl="1">
              <a:buFont typeface="Calibri" panose="020F0502020204030204" pitchFamily="34" charset="0"/>
              <a:buChar char="›"/>
            </a:pPr>
            <a:r>
              <a:rPr lang="en-SG" sz="2600" dirty="0">
                <a:latin typeface="Trebuchet MS" panose="020B0603020202020204" pitchFamily="34" charset="0"/>
              </a:rPr>
              <a:t>Ventolin</a:t>
            </a:r>
          </a:p>
          <a:p>
            <a:pPr lvl="1">
              <a:buFont typeface="Calibri" panose="020F0502020204030204" pitchFamily="34" charset="0"/>
              <a:buChar char="›"/>
            </a:pPr>
            <a:r>
              <a:rPr lang="en-SG" sz="2600" dirty="0">
                <a:latin typeface="Trebuchet MS" panose="020B0603020202020204" pitchFamily="34" charset="0"/>
              </a:rPr>
              <a:t>Furosemide</a:t>
            </a:r>
          </a:p>
          <a:p>
            <a:pPr lvl="1">
              <a:buFont typeface="Calibri" panose="020F0502020204030204" pitchFamily="34" charset="0"/>
              <a:buChar char="›"/>
            </a:pPr>
            <a:r>
              <a:rPr lang="en-SG" sz="2600" dirty="0">
                <a:latin typeface="Trebuchet MS" panose="020B0603020202020204" pitchFamily="34" charset="0"/>
              </a:rPr>
              <a:t>Potassium Chloride</a:t>
            </a:r>
          </a:p>
          <a:p>
            <a:pPr lvl="1">
              <a:buFont typeface="Calibri" panose="020F0502020204030204" pitchFamily="34" charset="0"/>
              <a:buChar char="›"/>
            </a:pPr>
            <a:r>
              <a:rPr lang="en-SG" sz="2600" dirty="0">
                <a:latin typeface="Trebuchet MS" panose="020B0603020202020204" pitchFamily="34" charset="0"/>
              </a:rPr>
              <a:t>Robitussin </a:t>
            </a:r>
          </a:p>
          <a:p>
            <a:pPr lvl="1">
              <a:buFont typeface="Calibri" panose="020F0502020204030204" pitchFamily="34" charset="0"/>
              <a:buChar char="›"/>
            </a:pPr>
            <a:endParaRPr lang="en-SG" dirty="0">
              <a:latin typeface="Trebuchet MS" panose="020B0603020202020204" pitchFamily="34" charset="0"/>
            </a:endParaRPr>
          </a:p>
          <a:p>
            <a:pPr lvl="1">
              <a:buFont typeface="Calibri" panose="020F0502020204030204" pitchFamily="34" charset="0"/>
              <a:buChar char="›"/>
            </a:pPr>
            <a:endParaRPr lang="en-SG" dirty="0">
              <a:latin typeface="Trebuchet MS" panose="020B0603020202020204" pitchFamily="34" charset="0"/>
            </a:endParaRPr>
          </a:p>
        </p:txBody>
      </p:sp>
    </p:spTree>
    <p:extLst>
      <p:ext uri="{BB962C8B-B14F-4D97-AF65-F5344CB8AC3E}">
        <p14:creationId xmlns:p14="http://schemas.microsoft.com/office/powerpoint/2010/main" val="34428438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8463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p:txBody>
          <a:bodyPr/>
          <a:lstStyle/>
          <a:p>
            <a:r>
              <a:rPr lang="en-SG" dirty="0">
                <a:latin typeface="Trebuchet MS" panose="020B0603020202020204" pitchFamily="34" charset="0"/>
              </a:rPr>
              <a:t>CLINICAL CASE</a:t>
            </a:r>
          </a:p>
        </p:txBody>
      </p:sp>
      <p:sp>
        <p:nvSpPr>
          <p:cNvPr id="3" name="Content Placeholder 2">
            <a:extLst>
              <a:ext uri="{FF2B5EF4-FFF2-40B4-BE49-F238E27FC236}">
                <a16:creationId xmlns="" xmlns:a16="http://schemas.microsoft.com/office/drawing/2014/main" id="{0AB9C511-438C-4DE8-8B19-814B3B9BBF1E}"/>
              </a:ext>
            </a:extLst>
          </p:cNvPr>
          <p:cNvSpPr>
            <a:spLocks noGrp="1"/>
          </p:cNvSpPr>
          <p:nvPr>
            <p:ph idx="1"/>
          </p:nvPr>
        </p:nvSpPr>
        <p:spPr>
          <a:xfrm>
            <a:off x="838200" y="1401671"/>
            <a:ext cx="10515600" cy="5015867"/>
          </a:xfrm>
        </p:spPr>
        <p:txBody>
          <a:bodyPr>
            <a:normAutofit/>
          </a:bodyPr>
          <a:lstStyle/>
          <a:p>
            <a:pPr>
              <a:lnSpc>
                <a:spcPct val="100000"/>
              </a:lnSpc>
              <a:spcAft>
                <a:spcPts val="600"/>
              </a:spcAft>
            </a:pPr>
            <a:r>
              <a:rPr lang="en-SG" dirty="0">
                <a:latin typeface="Trebuchet MS" panose="020B0603020202020204" pitchFamily="34" charset="0"/>
              </a:rPr>
              <a:t>96-year-old, F, Caucasian</a:t>
            </a:r>
          </a:p>
          <a:p>
            <a:pPr>
              <a:lnSpc>
                <a:spcPct val="100000"/>
              </a:lnSpc>
              <a:spcAft>
                <a:spcPts val="600"/>
              </a:spcAft>
            </a:pPr>
            <a:r>
              <a:rPr lang="en-SG" dirty="0">
                <a:latin typeface="Trebuchet MS" panose="020B0603020202020204" pitchFamily="34" charset="0"/>
              </a:rPr>
              <a:t>Social status: </a:t>
            </a:r>
          </a:p>
          <a:p>
            <a:pPr lvl="1">
              <a:lnSpc>
                <a:spcPct val="100000"/>
              </a:lnSpc>
              <a:spcAft>
                <a:spcPts val="600"/>
              </a:spcAft>
              <a:buFont typeface="Calibri" panose="020F0502020204030204" pitchFamily="34" charset="0"/>
              <a:buChar char="›"/>
            </a:pPr>
            <a:r>
              <a:rPr lang="en-SG" sz="2600" dirty="0">
                <a:latin typeface="Trebuchet MS" panose="020B0603020202020204" pitchFamily="34" charset="0"/>
              </a:rPr>
              <a:t>Has 2 daughters</a:t>
            </a:r>
          </a:p>
          <a:p>
            <a:pPr lvl="1">
              <a:lnSpc>
                <a:spcPct val="100000"/>
              </a:lnSpc>
              <a:spcAft>
                <a:spcPts val="600"/>
              </a:spcAft>
              <a:buFont typeface="Calibri" panose="020F0502020204030204" pitchFamily="34" charset="0"/>
              <a:buChar char="›"/>
            </a:pPr>
            <a:r>
              <a:rPr lang="en-SG" sz="2600" dirty="0">
                <a:latin typeface="Trebuchet MS" panose="020B0603020202020204" pitchFamily="34" charset="0"/>
              </a:rPr>
              <a:t>Quit smoking 4 years ago (70 pack years)</a:t>
            </a:r>
          </a:p>
          <a:p>
            <a:pPr>
              <a:lnSpc>
                <a:spcPct val="100000"/>
              </a:lnSpc>
              <a:spcAft>
                <a:spcPts val="600"/>
              </a:spcAft>
            </a:pPr>
            <a:r>
              <a:rPr lang="en-SG" dirty="0">
                <a:latin typeface="Trebuchet MS" panose="020B0603020202020204" pitchFamily="34" charset="0"/>
              </a:rPr>
              <a:t> Functional status:</a:t>
            </a:r>
          </a:p>
          <a:p>
            <a:pPr lvl="1">
              <a:lnSpc>
                <a:spcPct val="100000"/>
              </a:lnSpc>
              <a:spcAft>
                <a:spcPts val="600"/>
              </a:spcAft>
              <a:buFont typeface="Calibri" panose="020F0502020204030204" pitchFamily="34" charset="0"/>
              <a:buChar char="›"/>
            </a:pPr>
            <a:r>
              <a:rPr lang="en-SG" sz="2600" dirty="0">
                <a:latin typeface="Trebuchet MS" panose="020B0603020202020204" pitchFamily="34" charset="0"/>
              </a:rPr>
              <a:t>Requires assistance for transfers, toileting and dressing</a:t>
            </a:r>
          </a:p>
          <a:p>
            <a:pPr lvl="1">
              <a:buFont typeface="Calibri" panose="020F0502020204030204" pitchFamily="34" charset="0"/>
              <a:buChar char="›"/>
            </a:pPr>
            <a:endParaRPr lang="en-SG" dirty="0"/>
          </a:p>
          <a:p>
            <a:pPr marL="0" indent="0">
              <a:buNone/>
            </a:pPr>
            <a:endParaRPr lang="en-SG" dirty="0"/>
          </a:p>
        </p:txBody>
      </p:sp>
    </p:spTree>
    <p:extLst>
      <p:ext uri="{BB962C8B-B14F-4D97-AF65-F5344CB8AC3E}">
        <p14:creationId xmlns:p14="http://schemas.microsoft.com/office/powerpoint/2010/main" val="5974861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8" name="Oval 47">
            <a:extLst>
              <a:ext uri="{FF2B5EF4-FFF2-40B4-BE49-F238E27FC236}">
                <a16:creationId xmlns="" xmlns:a16="http://schemas.microsoft.com/office/drawing/2014/main" id="{02C53683-4FCD-4ACF-9620-E13FE324E238}"/>
              </a:ext>
            </a:extLst>
          </p:cNvPr>
          <p:cNvSpPr/>
          <p:nvPr/>
        </p:nvSpPr>
        <p:spPr>
          <a:xfrm>
            <a:off x="6445267" y="3029977"/>
            <a:ext cx="216218" cy="1792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106" name="Group 105">
            <a:extLst>
              <a:ext uri="{FF2B5EF4-FFF2-40B4-BE49-F238E27FC236}">
                <a16:creationId xmlns="" xmlns:a16="http://schemas.microsoft.com/office/drawing/2014/main" id="{7D2C35C8-2C5B-4401-8A35-866B498F7DCD}"/>
              </a:ext>
            </a:extLst>
          </p:cNvPr>
          <p:cNvGrpSpPr/>
          <p:nvPr/>
        </p:nvGrpSpPr>
        <p:grpSpPr>
          <a:xfrm>
            <a:off x="183403" y="1389111"/>
            <a:ext cx="5639423" cy="2180781"/>
            <a:chOff x="192308" y="2075268"/>
            <a:chExt cx="5639423" cy="2180781"/>
          </a:xfrm>
        </p:grpSpPr>
        <p:grpSp>
          <p:nvGrpSpPr>
            <p:cNvPr id="45" name="Group 44">
              <a:extLst>
                <a:ext uri="{FF2B5EF4-FFF2-40B4-BE49-F238E27FC236}">
                  <a16:creationId xmlns="" xmlns:a16="http://schemas.microsoft.com/office/drawing/2014/main" id="{D81EB641-980C-4733-BE56-1201B2848426}"/>
                </a:ext>
              </a:extLst>
            </p:cNvPr>
            <p:cNvGrpSpPr/>
            <p:nvPr/>
          </p:nvGrpSpPr>
          <p:grpSpPr>
            <a:xfrm>
              <a:off x="192308" y="2075268"/>
              <a:ext cx="5639423" cy="2180781"/>
              <a:chOff x="380262" y="2062204"/>
              <a:chExt cx="5544300" cy="2143996"/>
            </a:xfrm>
          </p:grpSpPr>
          <p:grpSp>
            <p:nvGrpSpPr>
              <p:cNvPr id="28" name="Group 27">
                <a:extLst>
                  <a:ext uri="{FF2B5EF4-FFF2-40B4-BE49-F238E27FC236}">
                    <a16:creationId xmlns="" xmlns:a16="http://schemas.microsoft.com/office/drawing/2014/main" id="{076275FB-0BDE-4B61-AE05-43539068267C}"/>
                  </a:ext>
                </a:extLst>
              </p:cNvPr>
              <p:cNvGrpSpPr/>
              <p:nvPr/>
            </p:nvGrpSpPr>
            <p:grpSpPr>
              <a:xfrm>
                <a:off x="536612" y="2062204"/>
                <a:ext cx="5387950" cy="2143996"/>
                <a:chOff x="412873" y="2533711"/>
                <a:chExt cx="4341009" cy="1727393"/>
              </a:xfrm>
            </p:grpSpPr>
            <p:pic>
              <p:nvPicPr>
                <p:cNvPr id="12" name="Picture 11">
                  <a:extLst>
                    <a:ext uri="{FF2B5EF4-FFF2-40B4-BE49-F238E27FC236}">
                      <a16:creationId xmlns="" xmlns:a16="http://schemas.microsoft.com/office/drawing/2014/main" id="{8DF236FD-CF9E-4168-AE8E-CAD6AC4DC3BE}"/>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412873" y="2533711"/>
                  <a:ext cx="4341009" cy="1727393"/>
                </a:xfrm>
                <a:prstGeom prst="rect">
                  <a:avLst/>
                </a:prstGeom>
              </p:spPr>
            </p:pic>
            <p:sp>
              <p:nvSpPr>
                <p:cNvPr id="14" name="Oval 13">
                  <a:extLst>
                    <a:ext uri="{FF2B5EF4-FFF2-40B4-BE49-F238E27FC236}">
                      <a16:creationId xmlns="" xmlns:a16="http://schemas.microsoft.com/office/drawing/2014/main" id="{D15E9668-84D3-4082-8702-E5522F13BB54}"/>
                    </a:ext>
                  </a:extLst>
                </p:cNvPr>
                <p:cNvSpPr/>
                <p:nvPr/>
              </p:nvSpPr>
              <p:spPr>
                <a:xfrm rot="20951038">
                  <a:off x="467005" y="2769995"/>
                  <a:ext cx="344154" cy="609498"/>
                </a:xfrm>
                <a:prstGeom prst="ellipse">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5" name="Oval 14">
                  <a:extLst>
                    <a:ext uri="{FF2B5EF4-FFF2-40B4-BE49-F238E27FC236}">
                      <a16:creationId xmlns="" xmlns:a16="http://schemas.microsoft.com/office/drawing/2014/main" id="{9B3B0455-7727-4B79-A879-8CAC5B13FEC1}"/>
                    </a:ext>
                  </a:extLst>
                </p:cNvPr>
                <p:cNvSpPr/>
                <p:nvPr/>
              </p:nvSpPr>
              <p:spPr>
                <a:xfrm rot="21394626">
                  <a:off x="1093788" y="2663361"/>
                  <a:ext cx="378254" cy="707320"/>
                </a:xfrm>
                <a:prstGeom prst="ellipse">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6" name="Rectangle: Rounded Corners 15">
                  <a:extLst>
                    <a:ext uri="{FF2B5EF4-FFF2-40B4-BE49-F238E27FC236}">
                      <a16:creationId xmlns="" xmlns:a16="http://schemas.microsoft.com/office/drawing/2014/main" id="{F676328F-F3BD-4EED-A29B-102C2345B89E}"/>
                    </a:ext>
                  </a:extLst>
                </p:cNvPr>
                <p:cNvSpPr/>
                <p:nvPr/>
              </p:nvSpPr>
              <p:spPr>
                <a:xfrm>
                  <a:off x="3508402" y="2637093"/>
                  <a:ext cx="1166838" cy="707320"/>
                </a:xfrm>
                <a:prstGeom prst="round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7" name="TextBox 16">
                  <a:extLst>
                    <a:ext uri="{FF2B5EF4-FFF2-40B4-BE49-F238E27FC236}">
                      <a16:creationId xmlns="" xmlns:a16="http://schemas.microsoft.com/office/drawing/2014/main" id="{355B6331-0FD2-42DC-929B-53850BA5D511}"/>
                    </a:ext>
                  </a:extLst>
                </p:cNvPr>
                <p:cNvSpPr txBox="1"/>
                <p:nvPr/>
              </p:nvSpPr>
              <p:spPr>
                <a:xfrm>
                  <a:off x="796042" y="3444953"/>
                  <a:ext cx="1091380" cy="684373"/>
                </a:xfrm>
                <a:prstGeom prst="rect">
                  <a:avLst/>
                </a:prstGeom>
                <a:solidFill>
                  <a:schemeClr val="bg1">
                    <a:lumMod val="65000"/>
                    <a:alpha val="69804"/>
                  </a:schemeClr>
                </a:solidFill>
              </p:spPr>
              <p:txBody>
                <a:bodyPr wrap="square" rtlCol="0" anchor="ctr" anchorCtr="0">
                  <a:spAutoFit/>
                </a:bodyPr>
                <a:lstStyle/>
                <a:p>
                  <a:pPr algn="ctr"/>
                  <a:r>
                    <a:rPr lang="en-SG" sz="2800" b="1" dirty="0">
                      <a:latin typeface="Trebuchet MS" panose="020B0603020202020204" pitchFamily="34" charset="0"/>
                    </a:rPr>
                    <a:t>Bridge</a:t>
                  </a:r>
                  <a:r>
                    <a:rPr lang="en-SG" b="1" dirty="0">
                      <a:latin typeface="Trebuchet MS" panose="020B0603020202020204" pitchFamily="34" charset="0"/>
                    </a:rPr>
                    <a:t> </a:t>
                  </a:r>
                </a:p>
              </p:txBody>
            </p:sp>
            <p:sp>
              <p:nvSpPr>
                <p:cNvPr id="19" name="Freeform: Shape 18">
                  <a:extLst>
                    <a:ext uri="{FF2B5EF4-FFF2-40B4-BE49-F238E27FC236}">
                      <a16:creationId xmlns="" xmlns:a16="http://schemas.microsoft.com/office/drawing/2014/main" id="{DDEB86F7-8B66-4D8D-A878-9CD75544F4CA}"/>
                    </a:ext>
                  </a:extLst>
                </p:cNvPr>
                <p:cNvSpPr/>
                <p:nvPr/>
              </p:nvSpPr>
              <p:spPr>
                <a:xfrm>
                  <a:off x="2857500" y="3035674"/>
                  <a:ext cx="171450" cy="282388"/>
                </a:xfrm>
                <a:custGeom>
                  <a:avLst/>
                  <a:gdLst>
                    <a:gd name="connsiteX0" fmla="*/ 57150 w 171450"/>
                    <a:gd name="connsiteY0" fmla="*/ 0 h 282388"/>
                    <a:gd name="connsiteX1" fmla="*/ 124385 w 171450"/>
                    <a:gd name="connsiteY1" fmla="*/ 10085 h 282388"/>
                    <a:gd name="connsiteX2" fmla="*/ 141194 w 171450"/>
                    <a:gd name="connsiteY2" fmla="*/ 36979 h 282388"/>
                    <a:gd name="connsiteX3" fmla="*/ 151279 w 171450"/>
                    <a:gd name="connsiteY3" fmla="*/ 77320 h 282388"/>
                    <a:gd name="connsiteX4" fmla="*/ 158003 w 171450"/>
                    <a:gd name="connsiteY4" fmla="*/ 94129 h 282388"/>
                    <a:gd name="connsiteX5" fmla="*/ 171450 w 171450"/>
                    <a:gd name="connsiteY5" fmla="*/ 174811 h 282388"/>
                    <a:gd name="connsiteX6" fmla="*/ 164726 w 171450"/>
                    <a:gd name="connsiteY6" fmla="*/ 221876 h 282388"/>
                    <a:gd name="connsiteX7" fmla="*/ 151279 w 171450"/>
                    <a:gd name="connsiteY7" fmla="*/ 248770 h 282388"/>
                    <a:gd name="connsiteX8" fmla="*/ 110938 w 171450"/>
                    <a:gd name="connsiteY8" fmla="*/ 265579 h 282388"/>
                    <a:gd name="connsiteX9" fmla="*/ 60512 w 171450"/>
                    <a:gd name="connsiteY9" fmla="*/ 282388 h 282388"/>
                    <a:gd name="connsiteX10" fmla="*/ 23532 w 171450"/>
                    <a:gd name="connsiteY10" fmla="*/ 268941 h 282388"/>
                    <a:gd name="connsiteX11" fmla="*/ 0 w 171450"/>
                    <a:gd name="connsiteY11" fmla="*/ 255494 h 282388"/>
                    <a:gd name="connsiteX12" fmla="*/ 6724 w 171450"/>
                    <a:gd name="connsiteY12" fmla="*/ 171450 h 282388"/>
                    <a:gd name="connsiteX13" fmla="*/ 26894 w 171450"/>
                    <a:gd name="connsiteY13" fmla="*/ 84044 h 282388"/>
                    <a:gd name="connsiteX14" fmla="*/ 57150 w 171450"/>
                    <a:gd name="connsiteY14" fmla="*/ 0 h 282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450" h="282388">
                      <a:moveTo>
                        <a:pt x="57150" y="0"/>
                      </a:moveTo>
                      <a:lnTo>
                        <a:pt x="124385" y="10085"/>
                      </a:lnTo>
                      <a:lnTo>
                        <a:pt x="141194" y="36979"/>
                      </a:lnTo>
                      <a:lnTo>
                        <a:pt x="151279" y="77320"/>
                      </a:lnTo>
                      <a:lnTo>
                        <a:pt x="158003" y="94129"/>
                      </a:lnTo>
                      <a:lnTo>
                        <a:pt x="171450" y="174811"/>
                      </a:lnTo>
                      <a:lnTo>
                        <a:pt x="164726" y="221876"/>
                      </a:lnTo>
                      <a:lnTo>
                        <a:pt x="151279" y="248770"/>
                      </a:lnTo>
                      <a:lnTo>
                        <a:pt x="110938" y="265579"/>
                      </a:lnTo>
                      <a:lnTo>
                        <a:pt x="60512" y="282388"/>
                      </a:lnTo>
                      <a:lnTo>
                        <a:pt x="23532" y="268941"/>
                      </a:lnTo>
                      <a:lnTo>
                        <a:pt x="0" y="255494"/>
                      </a:lnTo>
                      <a:lnTo>
                        <a:pt x="6724" y="171450"/>
                      </a:lnTo>
                      <a:lnTo>
                        <a:pt x="26894" y="84044"/>
                      </a:lnTo>
                      <a:lnTo>
                        <a:pt x="57150" y="0"/>
                      </a:lnTo>
                      <a:close/>
                    </a:path>
                  </a:pathLst>
                </a:custGeom>
                <a:solidFill>
                  <a:schemeClr val="tx1">
                    <a:lumMod val="75000"/>
                    <a:lumOff val="2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1" name="Freeform: Shape 20">
                  <a:extLst>
                    <a:ext uri="{FF2B5EF4-FFF2-40B4-BE49-F238E27FC236}">
                      <a16:creationId xmlns="" xmlns:a16="http://schemas.microsoft.com/office/drawing/2014/main" id="{8A13BAD9-F3CC-49F7-90A7-9DB6AD37237C}"/>
                    </a:ext>
                  </a:extLst>
                </p:cNvPr>
                <p:cNvSpPr/>
                <p:nvPr/>
              </p:nvSpPr>
              <p:spPr>
                <a:xfrm>
                  <a:off x="4383741" y="3489512"/>
                  <a:ext cx="292474" cy="228600"/>
                </a:xfrm>
                <a:custGeom>
                  <a:avLst/>
                  <a:gdLst>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4556 w 292474"/>
                    <a:gd name="connsiteY7" fmla="*/ 57150 h 228600"/>
                    <a:gd name="connsiteX8" fmla="*/ 164727 w 292474"/>
                    <a:gd name="connsiteY8" fmla="*/ 33617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4556 w 292474"/>
                    <a:gd name="connsiteY7" fmla="*/ 57150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31108 w 292474"/>
                    <a:gd name="connsiteY7" fmla="*/ 47065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31108 w 292474"/>
                    <a:gd name="connsiteY7" fmla="*/ 47065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92474" h="228600">
                      <a:moveTo>
                        <a:pt x="40341" y="205067"/>
                      </a:moveTo>
                      <a:lnTo>
                        <a:pt x="0" y="110938"/>
                      </a:lnTo>
                      <a:lnTo>
                        <a:pt x="23533" y="47064"/>
                      </a:lnTo>
                      <a:lnTo>
                        <a:pt x="47065" y="20170"/>
                      </a:lnTo>
                      <a:lnTo>
                        <a:pt x="67235" y="10085"/>
                      </a:lnTo>
                      <a:lnTo>
                        <a:pt x="97491" y="10085"/>
                      </a:lnTo>
                      <a:lnTo>
                        <a:pt x="124385" y="43703"/>
                      </a:lnTo>
                      <a:lnTo>
                        <a:pt x="131108" y="47065"/>
                      </a:lnTo>
                      <a:lnTo>
                        <a:pt x="154642" y="20170"/>
                      </a:lnTo>
                      <a:lnTo>
                        <a:pt x="191621" y="6723"/>
                      </a:lnTo>
                      <a:lnTo>
                        <a:pt x="221877" y="0"/>
                      </a:lnTo>
                      <a:lnTo>
                        <a:pt x="238685" y="13447"/>
                      </a:lnTo>
                      <a:lnTo>
                        <a:pt x="265580" y="40341"/>
                      </a:lnTo>
                      <a:lnTo>
                        <a:pt x="282388" y="67235"/>
                      </a:lnTo>
                      <a:lnTo>
                        <a:pt x="292474" y="114300"/>
                      </a:lnTo>
                      <a:lnTo>
                        <a:pt x="289112" y="158003"/>
                      </a:lnTo>
                      <a:lnTo>
                        <a:pt x="268941" y="191620"/>
                      </a:lnTo>
                      <a:lnTo>
                        <a:pt x="231962" y="211791"/>
                      </a:lnTo>
                      <a:lnTo>
                        <a:pt x="181535" y="225238"/>
                      </a:lnTo>
                      <a:lnTo>
                        <a:pt x="144556" y="228600"/>
                      </a:lnTo>
                      <a:lnTo>
                        <a:pt x="114300" y="228600"/>
                      </a:lnTo>
                      <a:lnTo>
                        <a:pt x="97491" y="225238"/>
                      </a:lnTo>
                      <a:lnTo>
                        <a:pt x="40341" y="205067"/>
                      </a:lnTo>
                      <a:close/>
                    </a:path>
                  </a:pathLst>
                </a:custGeom>
                <a:solidFill>
                  <a:srgbClr val="40404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2" name="Freeform: Shape 21">
                  <a:extLst>
                    <a:ext uri="{FF2B5EF4-FFF2-40B4-BE49-F238E27FC236}">
                      <a16:creationId xmlns="" xmlns:a16="http://schemas.microsoft.com/office/drawing/2014/main" id="{10BA3F40-91F1-4D78-82D3-01AFB1B71C83}"/>
                    </a:ext>
                  </a:extLst>
                </p:cNvPr>
                <p:cNvSpPr/>
                <p:nvPr/>
              </p:nvSpPr>
              <p:spPr>
                <a:xfrm>
                  <a:off x="4066583" y="3489512"/>
                  <a:ext cx="317157" cy="230180"/>
                </a:xfrm>
                <a:custGeom>
                  <a:avLst/>
                  <a:gdLst>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4556 w 292474"/>
                    <a:gd name="connsiteY7" fmla="*/ 57150 h 228600"/>
                    <a:gd name="connsiteX8" fmla="*/ 164727 w 292474"/>
                    <a:gd name="connsiteY8" fmla="*/ 33617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4556 w 292474"/>
                    <a:gd name="connsiteY7" fmla="*/ 57150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31108 w 292474"/>
                    <a:gd name="connsiteY7" fmla="*/ 47065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31108 w 292474"/>
                    <a:gd name="connsiteY7" fmla="*/ 47065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31222 w 292474"/>
                    <a:gd name="connsiteY6" fmla="*/ 31346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106607 w 292474"/>
                    <a:gd name="connsiteY5" fmla="*/ 7614 h 228600"/>
                    <a:gd name="connsiteX6" fmla="*/ 131222 w 292474"/>
                    <a:gd name="connsiteY6" fmla="*/ 31346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35783 w 292474"/>
                    <a:gd name="connsiteY0" fmla="*/ 210009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106607 w 292474"/>
                    <a:gd name="connsiteY5" fmla="*/ 7614 h 228600"/>
                    <a:gd name="connsiteX6" fmla="*/ 131222 w 292474"/>
                    <a:gd name="connsiteY6" fmla="*/ 31346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35783 w 292474"/>
                    <a:gd name="connsiteY22" fmla="*/ 210009 h 228600"/>
                    <a:gd name="connsiteX0" fmla="*/ 35783 w 292474"/>
                    <a:gd name="connsiteY0" fmla="*/ 210009 h 230180"/>
                    <a:gd name="connsiteX1" fmla="*/ 0 w 292474"/>
                    <a:gd name="connsiteY1" fmla="*/ 110938 h 230180"/>
                    <a:gd name="connsiteX2" fmla="*/ 23533 w 292474"/>
                    <a:gd name="connsiteY2" fmla="*/ 47064 h 230180"/>
                    <a:gd name="connsiteX3" fmla="*/ 47065 w 292474"/>
                    <a:gd name="connsiteY3" fmla="*/ 20170 h 230180"/>
                    <a:gd name="connsiteX4" fmla="*/ 67235 w 292474"/>
                    <a:gd name="connsiteY4" fmla="*/ 10085 h 230180"/>
                    <a:gd name="connsiteX5" fmla="*/ 106607 w 292474"/>
                    <a:gd name="connsiteY5" fmla="*/ 7614 h 230180"/>
                    <a:gd name="connsiteX6" fmla="*/ 131222 w 292474"/>
                    <a:gd name="connsiteY6" fmla="*/ 31346 h 230180"/>
                    <a:gd name="connsiteX7" fmla="*/ 142504 w 292474"/>
                    <a:gd name="connsiteY7" fmla="*/ 32237 h 230180"/>
                    <a:gd name="connsiteX8" fmla="*/ 154642 w 292474"/>
                    <a:gd name="connsiteY8" fmla="*/ 20170 h 230180"/>
                    <a:gd name="connsiteX9" fmla="*/ 191621 w 292474"/>
                    <a:gd name="connsiteY9" fmla="*/ 6723 h 230180"/>
                    <a:gd name="connsiteX10" fmla="*/ 221877 w 292474"/>
                    <a:gd name="connsiteY10" fmla="*/ 0 h 230180"/>
                    <a:gd name="connsiteX11" fmla="*/ 238685 w 292474"/>
                    <a:gd name="connsiteY11" fmla="*/ 13447 h 230180"/>
                    <a:gd name="connsiteX12" fmla="*/ 265580 w 292474"/>
                    <a:gd name="connsiteY12" fmla="*/ 40341 h 230180"/>
                    <a:gd name="connsiteX13" fmla="*/ 282388 w 292474"/>
                    <a:gd name="connsiteY13" fmla="*/ 67235 h 230180"/>
                    <a:gd name="connsiteX14" fmla="*/ 292474 w 292474"/>
                    <a:gd name="connsiteY14" fmla="*/ 114300 h 230180"/>
                    <a:gd name="connsiteX15" fmla="*/ 289112 w 292474"/>
                    <a:gd name="connsiteY15" fmla="*/ 158003 h 230180"/>
                    <a:gd name="connsiteX16" fmla="*/ 268941 w 292474"/>
                    <a:gd name="connsiteY16" fmla="*/ 191620 h 230180"/>
                    <a:gd name="connsiteX17" fmla="*/ 231962 w 292474"/>
                    <a:gd name="connsiteY17" fmla="*/ 211791 h 230180"/>
                    <a:gd name="connsiteX18" fmla="*/ 181535 w 292474"/>
                    <a:gd name="connsiteY18" fmla="*/ 225238 h 230180"/>
                    <a:gd name="connsiteX19" fmla="*/ 144556 w 292474"/>
                    <a:gd name="connsiteY19" fmla="*/ 228600 h 230180"/>
                    <a:gd name="connsiteX20" fmla="*/ 114300 w 292474"/>
                    <a:gd name="connsiteY20" fmla="*/ 228600 h 230180"/>
                    <a:gd name="connsiteX21" fmla="*/ 79260 w 292474"/>
                    <a:gd name="connsiteY21" fmla="*/ 230180 h 230180"/>
                    <a:gd name="connsiteX22" fmla="*/ 35783 w 292474"/>
                    <a:gd name="connsiteY22" fmla="*/ 210009 h 23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92474" h="230180">
                      <a:moveTo>
                        <a:pt x="35783" y="210009"/>
                      </a:moveTo>
                      <a:lnTo>
                        <a:pt x="0" y="110938"/>
                      </a:lnTo>
                      <a:lnTo>
                        <a:pt x="23533" y="47064"/>
                      </a:lnTo>
                      <a:lnTo>
                        <a:pt x="47065" y="20170"/>
                      </a:lnTo>
                      <a:lnTo>
                        <a:pt x="67235" y="10085"/>
                      </a:lnTo>
                      <a:lnTo>
                        <a:pt x="106607" y="7614"/>
                      </a:lnTo>
                      <a:lnTo>
                        <a:pt x="131222" y="31346"/>
                      </a:lnTo>
                      <a:lnTo>
                        <a:pt x="142504" y="32237"/>
                      </a:lnTo>
                      <a:lnTo>
                        <a:pt x="154642" y="20170"/>
                      </a:lnTo>
                      <a:lnTo>
                        <a:pt x="191621" y="6723"/>
                      </a:lnTo>
                      <a:lnTo>
                        <a:pt x="221877" y="0"/>
                      </a:lnTo>
                      <a:lnTo>
                        <a:pt x="238685" y="13447"/>
                      </a:lnTo>
                      <a:lnTo>
                        <a:pt x="265580" y="40341"/>
                      </a:lnTo>
                      <a:lnTo>
                        <a:pt x="282388" y="67235"/>
                      </a:lnTo>
                      <a:lnTo>
                        <a:pt x="292474" y="114300"/>
                      </a:lnTo>
                      <a:lnTo>
                        <a:pt x="289112" y="158003"/>
                      </a:lnTo>
                      <a:lnTo>
                        <a:pt x="268941" y="191620"/>
                      </a:lnTo>
                      <a:lnTo>
                        <a:pt x="231962" y="211791"/>
                      </a:lnTo>
                      <a:lnTo>
                        <a:pt x="181535" y="225238"/>
                      </a:lnTo>
                      <a:lnTo>
                        <a:pt x="144556" y="228600"/>
                      </a:lnTo>
                      <a:lnTo>
                        <a:pt x="114300" y="228600"/>
                      </a:lnTo>
                      <a:lnTo>
                        <a:pt x="79260" y="230180"/>
                      </a:lnTo>
                      <a:lnTo>
                        <a:pt x="35783" y="210009"/>
                      </a:lnTo>
                      <a:close/>
                    </a:path>
                  </a:pathLst>
                </a:custGeom>
                <a:solidFill>
                  <a:srgbClr val="40404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3" name="Freeform: Shape 22">
                  <a:extLst>
                    <a:ext uri="{FF2B5EF4-FFF2-40B4-BE49-F238E27FC236}">
                      <a16:creationId xmlns="" xmlns:a16="http://schemas.microsoft.com/office/drawing/2014/main" id="{9567047E-8B5F-4D2B-9C8B-2068825C87AF}"/>
                    </a:ext>
                  </a:extLst>
                </p:cNvPr>
                <p:cNvSpPr/>
                <p:nvPr/>
              </p:nvSpPr>
              <p:spPr>
                <a:xfrm>
                  <a:off x="3744047" y="3488722"/>
                  <a:ext cx="321209" cy="230180"/>
                </a:xfrm>
                <a:custGeom>
                  <a:avLst/>
                  <a:gdLst>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4556 w 292474"/>
                    <a:gd name="connsiteY7" fmla="*/ 57150 h 228600"/>
                    <a:gd name="connsiteX8" fmla="*/ 164727 w 292474"/>
                    <a:gd name="connsiteY8" fmla="*/ 33617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4556 w 292474"/>
                    <a:gd name="connsiteY7" fmla="*/ 57150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31108 w 292474"/>
                    <a:gd name="connsiteY7" fmla="*/ 47065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31108 w 292474"/>
                    <a:gd name="connsiteY7" fmla="*/ 47065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31222 w 292474"/>
                    <a:gd name="connsiteY6" fmla="*/ 31346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106607 w 292474"/>
                    <a:gd name="connsiteY5" fmla="*/ 7614 h 228600"/>
                    <a:gd name="connsiteX6" fmla="*/ 131222 w 292474"/>
                    <a:gd name="connsiteY6" fmla="*/ 31346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35783 w 292474"/>
                    <a:gd name="connsiteY0" fmla="*/ 210009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106607 w 292474"/>
                    <a:gd name="connsiteY5" fmla="*/ 7614 h 228600"/>
                    <a:gd name="connsiteX6" fmla="*/ 131222 w 292474"/>
                    <a:gd name="connsiteY6" fmla="*/ 31346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35783 w 292474"/>
                    <a:gd name="connsiteY22" fmla="*/ 210009 h 228600"/>
                    <a:gd name="connsiteX0" fmla="*/ 35783 w 292474"/>
                    <a:gd name="connsiteY0" fmla="*/ 210009 h 230180"/>
                    <a:gd name="connsiteX1" fmla="*/ 0 w 292474"/>
                    <a:gd name="connsiteY1" fmla="*/ 110938 h 230180"/>
                    <a:gd name="connsiteX2" fmla="*/ 23533 w 292474"/>
                    <a:gd name="connsiteY2" fmla="*/ 47064 h 230180"/>
                    <a:gd name="connsiteX3" fmla="*/ 47065 w 292474"/>
                    <a:gd name="connsiteY3" fmla="*/ 20170 h 230180"/>
                    <a:gd name="connsiteX4" fmla="*/ 67235 w 292474"/>
                    <a:gd name="connsiteY4" fmla="*/ 10085 h 230180"/>
                    <a:gd name="connsiteX5" fmla="*/ 106607 w 292474"/>
                    <a:gd name="connsiteY5" fmla="*/ 7614 h 230180"/>
                    <a:gd name="connsiteX6" fmla="*/ 131222 w 292474"/>
                    <a:gd name="connsiteY6" fmla="*/ 31346 h 230180"/>
                    <a:gd name="connsiteX7" fmla="*/ 142504 w 292474"/>
                    <a:gd name="connsiteY7" fmla="*/ 32237 h 230180"/>
                    <a:gd name="connsiteX8" fmla="*/ 154642 w 292474"/>
                    <a:gd name="connsiteY8" fmla="*/ 20170 h 230180"/>
                    <a:gd name="connsiteX9" fmla="*/ 191621 w 292474"/>
                    <a:gd name="connsiteY9" fmla="*/ 6723 h 230180"/>
                    <a:gd name="connsiteX10" fmla="*/ 221877 w 292474"/>
                    <a:gd name="connsiteY10" fmla="*/ 0 h 230180"/>
                    <a:gd name="connsiteX11" fmla="*/ 238685 w 292474"/>
                    <a:gd name="connsiteY11" fmla="*/ 13447 h 230180"/>
                    <a:gd name="connsiteX12" fmla="*/ 265580 w 292474"/>
                    <a:gd name="connsiteY12" fmla="*/ 40341 h 230180"/>
                    <a:gd name="connsiteX13" fmla="*/ 282388 w 292474"/>
                    <a:gd name="connsiteY13" fmla="*/ 67235 h 230180"/>
                    <a:gd name="connsiteX14" fmla="*/ 292474 w 292474"/>
                    <a:gd name="connsiteY14" fmla="*/ 114300 h 230180"/>
                    <a:gd name="connsiteX15" fmla="*/ 289112 w 292474"/>
                    <a:gd name="connsiteY15" fmla="*/ 158003 h 230180"/>
                    <a:gd name="connsiteX16" fmla="*/ 268941 w 292474"/>
                    <a:gd name="connsiteY16" fmla="*/ 191620 h 230180"/>
                    <a:gd name="connsiteX17" fmla="*/ 231962 w 292474"/>
                    <a:gd name="connsiteY17" fmla="*/ 211791 h 230180"/>
                    <a:gd name="connsiteX18" fmla="*/ 181535 w 292474"/>
                    <a:gd name="connsiteY18" fmla="*/ 225238 h 230180"/>
                    <a:gd name="connsiteX19" fmla="*/ 144556 w 292474"/>
                    <a:gd name="connsiteY19" fmla="*/ 228600 h 230180"/>
                    <a:gd name="connsiteX20" fmla="*/ 114300 w 292474"/>
                    <a:gd name="connsiteY20" fmla="*/ 228600 h 230180"/>
                    <a:gd name="connsiteX21" fmla="*/ 79260 w 292474"/>
                    <a:gd name="connsiteY21" fmla="*/ 230180 h 230180"/>
                    <a:gd name="connsiteX22" fmla="*/ 35783 w 292474"/>
                    <a:gd name="connsiteY22" fmla="*/ 210009 h 230180"/>
                    <a:gd name="connsiteX0" fmla="*/ 35783 w 292474"/>
                    <a:gd name="connsiteY0" fmla="*/ 210009 h 230180"/>
                    <a:gd name="connsiteX1" fmla="*/ 0 w 292474"/>
                    <a:gd name="connsiteY1" fmla="*/ 110938 h 230180"/>
                    <a:gd name="connsiteX2" fmla="*/ 23533 w 292474"/>
                    <a:gd name="connsiteY2" fmla="*/ 47064 h 230180"/>
                    <a:gd name="connsiteX3" fmla="*/ 47065 w 292474"/>
                    <a:gd name="connsiteY3" fmla="*/ 20170 h 230180"/>
                    <a:gd name="connsiteX4" fmla="*/ 67235 w 292474"/>
                    <a:gd name="connsiteY4" fmla="*/ 10085 h 230180"/>
                    <a:gd name="connsiteX5" fmla="*/ 106607 w 292474"/>
                    <a:gd name="connsiteY5" fmla="*/ 7614 h 230180"/>
                    <a:gd name="connsiteX6" fmla="*/ 131222 w 292474"/>
                    <a:gd name="connsiteY6" fmla="*/ 31346 h 230180"/>
                    <a:gd name="connsiteX7" fmla="*/ 142504 w 292474"/>
                    <a:gd name="connsiteY7" fmla="*/ 19880 h 230180"/>
                    <a:gd name="connsiteX8" fmla="*/ 154642 w 292474"/>
                    <a:gd name="connsiteY8" fmla="*/ 20170 h 230180"/>
                    <a:gd name="connsiteX9" fmla="*/ 191621 w 292474"/>
                    <a:gd name="connsiteY9" fmla="*/ 6723 h 230180"/>
                    <a:gd name="connsiteX10" fmla="*/ 221877 w 292474"/>
                    <a:gd name="connsiteY10" fmla="*/ 0 h 230180"/>
                    <a:gd name="connsiteX11" fmla="*/ 238685 w 292474"/>
                    <a:gd name="connsiteY11" fmla="*/ 13447 h 230180"/>
                    <a:gd name="connsiteX12" fmla="*/ 265580 w 292474"/>
                    <a:gd name="connsiteY12" fmla="*/ 40341 h 230180"/>
                    <a:gd name="connsiteX13" fmla="*/ 282388 w 292474"/>
                    <a:gd name="connsiteY13" fmla="*/ 67235 h 230180"/>
                    <a:gd name="connsiteX14" fmla="*/ 292474 w 292474"/>
                    <a:gd name="connsiteY14" fmla="*/ 114300 h 230180"/>
                    <a:gd name="connsiteX15" fmla="*/ 289112 w 292474"/>
                    <a:gd name="connsiteY15" fmla="*/ 158003 h 230180"/>
                    <a:gd name="connsiteX16" fmla="*/ 268941 w 292474"/>
                    <a:gd name="connsiteY16" fmla="*/ 191620 h 230180"/>
                    <a:gd name="connsiteX17" fmla="*/ 231962 w 292474"/>
                    <a:gd name="connsiteY17" fmla="*/ 211791 h 230180"/>
                    <a:gd name="connsiteX18" fmla="*/ 181535 w 292474"/>
                    <a:gd name="connsiteY18" fmla="*/ 225238 h 230180"/>
                    <a:gd name="connsiteX19" fmla="*/ 144556 w 292474"/>
                    <a:gd name="connsiteY19" fmla="*/ 228600 h 230180"/>
                    <a:gd name="connsiteX20" fmla="*/ 114300 w 292474"/>
                    <a:gd name="connsiteY20" fmla="*/ 228600 h 230180"/>
                    <a:gd name="connsiteX21" fmla="*/ 79260 w 292474"/>
                    <a:gd name="connsiteY21" fmla="*/ 230180 h 230180"/>
                    <a:gd name="connsiteX22" fmla="*/ 35783 w 292474"/>
                    <a:gd name="connsiteY22" fmla="*/ 210009 h 230180"/>
                    <a:gd name="connsiteX0" fmla="*/ 35783 w 292474"/>
                    <a:gd name="connsiteY0" fmla="*/ 210009 h 230180"/>
                    <a:gd name="connsiteX1" fmla="*/ 0 w 292474"/>
                    <a:gd name="connsiteY1" fmla="*/ 110938 h 230180"/>
                    <a:gd name="connsiteX2" fmla="*/ 23533 w 292474"/>
                    <a:gd name="connsiteY2" fmla="*/ 47064 h 230180"/>
                    <a:gd name="connsiteX3" fmla="*/ 47065 w 292474"/>
                    <a:gd name="connsiteY3" fmla="*/ 20170 h 230180"/>
                    <a:gd name="connsiteX4" fmla="*/ 67235 w 292474"/>
                    <a:gd name="connsiteY4" fmla="*/ 10085 h 230180"/>
                    <a:gd name="connsiteX5" fmla="*/ 106607 w 292474"/>
                    <a:gd name="connsiteY5" fmla="*/ 7614 h 230180"/>
                    <a:gd name="connsiteX6" fmla="*/ 131222 w 292474"/>
                    <a:gd name="connsiteY6" fmla="*/ 31346 h 230180"/>
                    <a:gd name="connsiteX7" fmla="*/ 142504 w 292474"/>
                    <a:gd name="connsiteY7" fmla="*/ 19880 h 230180"/>
                    <a:gd name="connsiteX8" fmla="*/ 154642 w 292474"/>
                    <a:gd name="connsiteY8" fmla="*/ 20170 h 230180"/>
                    <a:gd name="connsiteX9" fmla="*/ 191621 w 292474"/>
                    <a:gd name="connsiteY9" fmla="*/ 6723 h 230180"/>
                    <a:gd name="connsiteX10" fmla="*/ 221877 w 292474"/>
                    <a:gd name="connsiteY10" fmla="*/ 0 h 230180"/>
                    <a:gd name="connsiteX11" fmla="*/ 250081 w 292474"/>
                    <a:gd name="connsiteY11" fmla="*/ 13447 h 230180"/>
                    <a:gd name="connsiteX12" fmla="*/ 265580 w 292474"/>
                    <a:gd name="connsiteY12" fmla="*/ 40341 h 230180"/>
                    <a:gd name="connsiteX13" fmla="*/ 282388 w 292474"/>
                    <a:gd name="connsiteY13" fmla="*/ 67235 h 230180"/>
                    <a:gd name="connsiteX14" fmla="*/ 292474 w 292474"/>
                    <a:gd name="connsiteY14" fmla="*/ 114300 h 230180"/>
                    <a:gd name="connsiteX15" fmla="*/ 289112 w 292474"/>
                    <a:gd name="connsiteY15" fmla="*/ 158003 h 230180"/>
                    <a:gd name="connsiteX16" fmla="*/ 268941 w 292474"/>
                    <a:gd name="connsiteY16" fmla="*/ 191620 h 230180"/>
                    <a:gd name="connsiteX17" fmla="*/ 231962 w 292474"/>
                    <a:gd name="connsiteY17" fmla="*/ 211791 h 230180"/>
                    <a:gd name="connsiteX18" fmla="*/ 181535 w 292474"/>
                    <a:gd name="connsiteY18" fmla="*/ 225238 h 230180"/>
                    <a:gd name="connsiteX19" fmla="*/ 144556 w 292474"/>
                    <a:gd name="connsiteY19" fmla="*/ 228600 h 230180"/>
                    <a:gd name="connsiteX20" fmla="*/ 114300 w 292474"/>
                    <a:gd name="connsiteY20" fmla="*/ 228600 h 230180"/>
                    <a:gd name="connsiteX21" fmla="*/ 79260 w 292474"/>
                    <a:gd name="connsiteY21" fmla="*/ 230180 h 230180"/>
                    <a:gd name="connsiteX22" fmla="*/ 35783 w 292474"/>
                    <a:gd name="connsiteY22" fmla="*/ 210009 h 230180"/>
                    <a:gd name="connsiteX0" fmla="*/ 35783 w 292474"/>
                    <a:gd name="connsiteY0" fmla="*/ 210009 h 230180"/>
                    <a:gd name="connsiteX1" fmla="*/ 0 w 292474"/>
                    <a:gd name="connsiteY1" fmla="*/ 110938 h 230180"/>
                    <a:gd name="connsiteX2" fmla="*/ 23533 w 292474"/>
                    <a:gd name="connsiteY2" fmla="*/ 47064 h 230180"/>
                    <a:gd name="connsiteX3" fmla="*/ 47065 w 292474"/>
                    <a:gd name="connsiteY3" fmla="*/ 20170 h 230180"/>
                    <a:gd name="connsiteX4" fmla="*/ 67235 w 292474"/>
                    <a:gd name="connsiteY4" fmla="*/ 10085 h 230180"/>
                    <a:gd name="connsiteX5" fmla="*/ 106607 w 292474"/>
                    <a:gd name="connsiteY5" fmla="*/ 7614 h 230180"/>
                    <a:gd name="connsiteX6" fmla="*/ 131222 w 292474"/>
                    <a:gd name="connsiteY6" fmla="*/ 31346 h 230180"/>
                    <a:gd name="connsiteX7" fmla="*/ 142504 w 292474"/>
                    <a:gd name="connsiteY7" fmla="*/ 19880 h 230180"/>
                    <a:gd name="connsiteX8" fmla="*/ 154642 w 292474"/>
                    <a:gd name="connsiteY8" fmla="*/ 20170 h 230180"/>
                    <a:gd name="connsiteX9" fmla="*/ 191621 w 292474"/>
                    <a:gd name="connsiteY9" fmla="*/ 6723 h 230180"/>
                    <a:gd name="connsiteX10" fmla="*/ 221877 w 292474"/>
                    <a:gd name="connsiteY10" fmla="*/ 0 h 230180"/>
                    <a:gd name="connsiteX11" fmla="*/ 250081 w 292474"/>
                    <a:gd name="connsiteY11" fmla="*/ 13447 h 230180"/>
                    <a:gd name="connsiteX12" fmla="*/ 281532 w 292474"/>
                    <a:gd name="connsiteY12" fmla="*/ 25513 h 230180"/>
                    <a:gd name="connsiteX13" fmla="*/ 282388 w 292474"/>
                    <a:gd name="connsiteY13" fmla="*/ 67235 h 230180"/>
                    <a:gd name="connsiteX14" fmla="*/ 292474 w 292474"/>
                    <a:gd name="connsiteY14" fmla="*/ 114300 h 230180"/>
                    <a:gd name="connsiteX15" fmla="*/ 289112 w 292474"/>
                    <a:gd name="connsiteY15" fmla="*/ 158003 h 230180"/>
                    <a:gd name="connsiteX16" fmla="*/ 268941 w 292474"/>
                    <a:gd name="connsiteY16" fmla="*/ 191620 h 230180"/>
                    <a:gd name="connsiteX17" fmla="*/ 231962 w 292474"/>
                    <a:gd name="connsiteY17" fmla="*/ 211791 h 230180"/>
                    <a:gd name="connsiteX18" fmla="*/ 181535 w 292474"/>
                    <a:gd name="connsiteY18" fmla="*/ 225238 h 230180"/>
                    <a:gd name="connsiteX19" fmla="*/ 144556 w 292474"/>
                    <a:gd name="connsiteY19" fmla="*/ 228600 h 230180"/>
                    <a:gd name="connsiteX20" fmla="*/ 114300 w 292474"/>
                    <a:gd name="connsiteY20" fmla="*/ 228600 h 230180"/>
                    <a:gd name="connsiteX21" fmla="*/ 79260 w 292474"/>
                    <a:gd name="connsiteY21" fmla="*/ 230180 h 230180"/>
                    <a:gd name="connsiteX22" fmla="*/ 35783 w 292474"/>
                    <a:gd name="connsiteY22" fmla="*/ 210009 h 230180"/>
                    <a:gd name="connsiteX0" fmla="*/ 35783 w 300620"/>
                    <a:gd name="connsiteY0" fmla="*/ 210009 h 230180"/>
                    <a:gd name="connsiteX1" fmla="*/ 0 w 300620"/>
                    <a:gd name="connsiteY1" fmla="*/ 110938 h 230180"/>
                    <a:gd name="connsiteX2" fmla="*/ 23533 w 300620"/>
                    <a:gd name="connsiteY2" fmla="*/ 47064 h 230180"/>
                    <a:gd name="connsiteX3" fmla="*/ 47065 w 300620"/>
                    <a:gd name="connsiteY3" fmla="*/ 20170 h 230180"/>
                    <a:gd name="connsiteX4" fmla="*/ 67235 w 300620"/>
                    <a:gd name="connsiteY4" fmla="*/ 10085 h 230180"/>
                    <a:gd name="connsiteX5" fmla="*/ 106607 w 300620"/>
                    <a:gd name="connsiteY5" fmla="*/ 7614 h 230180"/>
                    <a:gd name="connsiteX6" fmla="*/ 131222 w 300620"/>
                    <a:gd name="connsiteY6" fmla="*/ 31346 h 230180"/>
                    <a:gd name="connsiteX7" fmla="*/ 142504 w 300620"/>
                    <a:gd name="connsiteY7" fmla="*/ 19880 h 230180"/>
                    <a:gd name="connsiteX8" fmla="*/ 154642 w 300620"/>
                    <a:gd name="connsiteY8" fmla="*/ 20170 h 230180"/>
                    <a:gd name="connsiteX9" fmla="*/ 191621 w 300620"/>
                    <a:gd name="connsiteY9" fmla="*/ 6723 h 230180"/>
                    <a:gd name="connsiteX10" fmla="*/ 221877 w 300620"/>
                    <a:gd name="connsiteY10" fmla="*/ 0 h 230180"/>
                    <a:gd name="connsiteX11" fmla="*/ 250081 w 300620"/>
                    <a:gd name="connsiteY11" fmla="*/ 13447 h 230180"/>
                    <a:gd name="connsiteX12" fmla="*/ 281532 w 300620"/>
                    <a:gd name="connsiteY12" fmla="*/ 25513 h 230180"/>
                    <a:gd name="connsiteX13" fmla="*/ 300620 w 300620"/>
                    <a:gd name="connsiteY13" fmla="*/ 49936 h 230180"/>
                    <a:gd name="connsiteX14" fmla="*/ 292474 w 300620"/>
                    <a:gd name="connsiteY14" fmla="*/ 114300 h 230180"/>
                    <a:gd name="connsiteX15" fmla="*/ 289112 w 300620"/>
                    <a:gd name="connsiteY15" fmla="*/ 158003 h 230180"/>
                    <a:gd name="connsiteX16" fmla="*/ 268941 w 300620"/>
                    <a:gd name="connsiteY16" fmla="*/ 191620 h 230180"/>
                    <a:gd name="connsiteX17" fmla="*/ 231962 w 300620"/>
                    <a:gd name="connsiteY17" fmla="*/ 211791 h 230180"/>
                    <a:gd name="connsiteX18" fmla="*/ 181535 w 300620"/>
                    <a:gd name="connsiteY18" fmla="*/ 225238 h 230180"/>
                    <a:gd name="connsiteX19" fmla="*/ 144556 w 300620"/>
                    <a:gd name="connsiteY19" fmla="*/ 228600 h 230180"/>
                    <a:gd name="connsiteX20" fmla="*/ 114300 w 300620"/>
                    <a:gd name="connsiteY20" fmla="*/ 228600 h 230180"/>
                    <a:gd name="connsiteX21" fmla="*/ 79260 w 300620"/>
                    <a:gd name="connsiteY21" fmla="*/ 230180 h 230180"/>
                    <a:gd name="connsiteX22" fmla="*/ 35783 w 300620"/>
                    <a:gd name="connsiteY22" fmla="*/ 210009 h 230180"/>
                    <a:gd name="connsiteX0" fmla="*/ 35783 w 301591"/>
                    <a:gd name="connsiteY0" fmla="*/ 210009 h 230180"/>
                    <a:gd name="connsiteX1" fmla="*/ 0 w 301591"/>
                    <a:gd name="connsiteY1" fmla="*/ 110938 h 230180"/>
                    <a:gd name="connsiteX2" fmla="*/ 23533 w 301591"/>
                    <a:gd name="connsiteY2" fmla="*/ 47064 h 230180"/>
                    <a:gd name="connsiteX3" fmla="*/ 47065 w 301591"/>
                    <a:gd name="connsiteY3" fmla="*/ 20170 h 230180"/>
                    <a:gd name="connsiteX4" fmla="*/ 67235 w 301591"/>
                    <a:gd name="connsiteY4" fmla="*/ 10085 h 230180"/>
                    <a:gd name="connsiteX5" fmla="*/ 106607 w 301591"/>
                    <a:gd name="connsiteY5" fmla="*/ 7614 h 230180"/>
                    <a:gd name="connsiteX6" fmla="*/ 131222 w 301591"/>
                    <a:gd name="connsiteY6" fmla="*/ 31346 h 230180"/>
                    <a:gd name="connsiteX7" fmla="*/ 142504 w 301591"/>
                    <a:gd name="connsiteY7" fmla="*/ 19880 h 230180"/>
                    <a:gd name="connsiteX8" fmla="*/ 154642 w 301591"/>
                    <a:gd name="connsiteY8" fmla="*/ 20170 h 230180"/>
                    <a:gd name="connsiteX9" fmla="*/ 191621 w 301591"/>
                    <a:gd name="connsiteY9" fmla="*/ 6723 h 230180"/>
                    <a:gd name="connsiteX10" fmla="*/ 221877 w 301591"/>
                    <a:gd name="connsiteY10" fmla="*/ 0 h 230180"/>
                    <a:gd name="connsiteX11" fmla="*/ 250081 w 301591"/>
                    <a:gd name="connsiteY11" fmla="*/ 13447 h 230180"/>
                    <a:gd name="connsiteX12" fmla="*/ 281532 w 301591"/>
                    <a:gd name="connsiteY12" fmla="*/ 25513 h 230180"/>
                    <a:gd name="connsiteX13" fmla="*/ 300620 w 301591"/>
                    <a:gd name="connsiteY13" fmla="*/ 49936 h 230180"/>
                    <a:gd name="connsiteX14" fmla="*/ 301591 w 301591"/>
                    <a:gd name="connsiteY14" fmla="*/ 116772 h 230180"/>
                    <a:gd name="connsiteX15" fmla="*/ 289112 w 301591"/>
                    <a:gd name="connsiteY15" fmla="*/ 158003 h 230180"/>
                    <a:gd name="connsiteX16" fmla="*/ 268941 w 301591"/>
                    <a:gd name="connsiteY16" fmla="*/ 191620 h 230180"/>
                    <a:gd name="connsiteX17" fmla="*/ 231962 w 301591"/>
                    <a:gd name="connsiteY17" fmla="*/ 211791 h 230180"/>
                    <a:gd name="connsiteX18" fmla="*/ 181535 w 301591"/>
                    <a:gd name="connsiteY18" fmla="*/ 225238 h 230180"/>
                    <a:gd name="connsiteX19" fmla="*/ 144556 w 301591"/>
                    <a:gd name="connsiteY19" fmla="*/ 228600 h 230180"/>
                    <a:gd name="connsiteX20" fmla="*/ 114300 w 301591"/>
                    <a:gd name="connsiteY20" fmla="*/ 228600 h 230180"/>
                    <a:gd name="connsiteX21" fmla="*/ 79260 w 301591"/>
                    <a:gd name="connsiteY21" fmla="*/ 230180 h 230180"/>
                    <a:gd name="connsiteX22" fmla="*/ 35783 w 301591"/>
                    <a:gd name="connsiteY22" fmla="*/ 210009 h 230180"/>
                    <a:gd name="connsiteX0" fmla="*/ 35783 w 305327"/>
                    <a:gd name="connsiteY0" fmla="*/ 210009 h 230180"/>
                    <a:gd name="connsiteX1" fmla="*/ 0 w 305327"/>
                    <a:gd name="connsiteY1" fmla="*/ 110938 h 230180"/>
                    <a:gd name="connsiteX2" fmla="*/ 23533 w 305327"/>
                    <a:gd name="connsiteY2" fmla="*/ 47064 h 230180"/>
                    <a:gd name="connsiteX3" fmla="*/ 47065 w 305327"/>
                    <a:gd name="connsiteY3" fmla="*/ 20170 h 230180"/>
                    <a:gd name="connsiteX4" fmla="*/ 67235 w 305327"/>
                    <a:gd name="connsiteY4" fmla="*/ 10085 h 230180"/>
                    <a:gd name="connsiteX5" fmla="*/ 106607 w 305327"/>
                    <a:gd name="connsiteY5" fmla="*/ 7614 h 230180"/>
                    <a:gd name="connsiteX6" fmla="*/ 131222 w 305327"/>
                    <a:gd name="connsiteY6" fmla="*/ 31346 h 230180"/>
                    <a:gd name="connsiteX7" fmla="*/ 142504 w 305327"/>
                    <a:gd name="connsiteY7" fmla="*/ 19880 h 230180"/>
                    <a:gd name="connsiteX8" fmla="*/ 154642 w 305327"/>
                    <a:gd name="connsiteY8" fmla="*/ 20170 h 230180"/>
                    <a:gd name="connsiteX9" fmla="*/ 191621 w 305327"/>
                    <a:gd name="connsiteY9" fmla="*/ 6723 h 230180"/>
                    <a:gd name="connsiteX10" fmla="*/ 221877 w 305327"/>
                    <a:gd name="connsiteY10" fmla="*/ 0 h 230180"/>
                    <a:gd name="connsiteX11" fmla="*/ 250081 w 305327"/>
                    <a:gd name="connsiteY11" fmla="*/ 13447 h 230180"/>
                    <a:gd name="connsiteX12" fmla="*/ 281532 w 305327"/>
                    <a:gd name="connsiteY12" fmla="*/ 25513 h 230180"/>
                    <a:gd name="connsiteX13" fmla="*/ 300620 w 305327"/>
                    <a:gd name="connsiteY13" fmla="*/ 49936 h 230180"/>
                    <a:gd name="connsiteX14" fmla="*/ 301591 w 305327"/>
                    <a:gd name="connsiteY14" fmla="*/ 116772 h 230180"/>
                    <a:gd name="connsiteX15" fmla="*/ 289112 w 305327"/>
                    <a:gd name="connsiteY15" fmla="*/ 158003 h 230180"/>
                    <a:gd name="connsiteX16" fmla="*/ 268941 w 305327"/>
                    <a:gd name="connsiteY16" fmla="*/ 191620 h 230180"/>
                    <a:gd name="connsiteX17" fmla="*/ 231962 w 305327"/>
                    <a:gd name="connsiteY17" fmla="*/ 211791 h 230180"/>
                    <a:gd name="connsiteX18" fmla="*/ 181535 w 305327"/>
                    <a:gd name="connsiteY18" fmla="*/ 225238 h 230180"/>
                    <a:gd name="connsiteX19" fmla="*/ 144556 w 305327"/>
                    <a:gd name="connsiteY19" fmla="*/ 228600 h 230180"/>
                    <a:gd name="connsiteX20" fmla="*/ 114300 w 305327"/>
                    <a:gd name="connsiteY20" fmla="*/ 228600 h 230180"/>
                    <a:gd name="connsiteX21" fmla="*/ 79260 w 305327"/>
                    <a:gd name="connsiteY21" fmla="*/ 230180 h 230180"/>
                    <a:gd name="connsiteX22" fmla="*/ 35783 w 305327"/>
                    <a:gd name="connsiteY22" fmla="*/ 210009 h 230180"/>
                    <a:gd name="connsiteX0" fmla="*/ 35783 w 305327"/>
                    <a:gd name="connsiteY0" fmla="*/ 212372 h 232543"/>
                    <a:gd name="connsiteX1" fmla="*/ 0 w 305327"/>
                    <a:gd name="connsiteY1" fmla="*/ 113301 h 232543"/>
                    <a:gd name="connsiteX2" fmla="*/ 23533 w 305327"/>
                    <a:gd name="connsiteY2" fmla="*/ 49427 h 232543"/>
                    <a:gd name="connsiteX3" fmla="*/ 47065 w 305327"/>
                    <a:gd name="connsiteY3" fmla="*/ 22533 h 232543"/>
                    <a:gd name="connsiteX4" fmla="*/ 67235 w 305327"/>
                    <a:gd name="connsiteY4" fmla="*/ 12448 h 232543"/>
                    <a:gd name="connsiteX5" fmla="*/ 106607 w 305327"/>
                    <a:gd name="connsiteY5" fmla="*/ 9977 h 232543"/>
                    <a:gd name="connsiteX6" fmla="*/ 131222 w 305327"/>
                    <a:gd name="connsiteY6" fmla="*/ 33709 h 232543"/>
                    <a:gd name="connsiteX7" fmla="*/ 144783 w 305327"/>
                    <a:gd name="connsiteY7" fmla="*/ 0 h 232543"/>
                    <a:gd name="connsiteX8" fmla="*/ 154642 w 305327"/>
                    <a:gd name="connsiteY8" fmla="*/ 22533 h 232543"/>
                    <a:gd name="connsiteX9" fmla="*/ 191621 w 305327"/>
                    <a:gd name="connsiteY9" fmla="*/ 9086 h 232543"/>
                    <a:gd name="connsiteX10" fmla="*/ 221877 w 305327"/>
                    <a:gd name="connsiteY10" fmla="*/ 2363 h 232543"/>
                    <a:gd name="connsiteX11" fmla="*/ 250081 w 305327"/>
                    <a:gd name="connsiteY11" fmla="*/ 15810 h 232543"/>
                    <a:gd name="connsiteX12" fmla="*/ 281532 w 305327"/>
                    <a:gd name="connsiteY12" fmla="*/ 27876 h 232543"/>
                    <a:gd name="connsiteX13" fmla="*/ 300620 w 305327"/>
                    <a:gd name="connsiteY13" fmla="*/ 52299 h 232543"/>
                    <a:gd name="connsiteX14" fmla="*/ 301591 w 305327"/>
                    <a:gd name="connsiteY14" fmla="*/ 119135 h 232543"/>
                    <a:gd name="connsiteX15" fmla="*/ 289112 w 305327"/>
                    <a:gd name="connsiteY15" fmla="*/ 160366 h 232543"/>
                    <a:gd name="connsiteX16" fmla="*/ 268941 w 305327"/>
                    <a:gd name="connsiteY16" fmla="*/ 193983 h 232543"/>
                    <a:gd name="connsiteX17" fmla="*/ 231962 w 305327"/>
                    <a:gd name="connsiteY17" fmla="*/ 214154 h 232543"/>
                    <a:gd name="connsiteX18" fmla="*/ 181535 w 305327"/>
                    <a:gd name="connsiteY18" fmla="*/ 227601 h 232543"/>
                    <a:gd name="connsiteX19" fmla="*/ 144556 w 305327"/>
                    <a:gd name="connsiteY19" fmla="*/ 230963 h 232543"/>
                    <a:gd name="connsiteX20" fmla="*/ 114300 w 305327"/>
                    <a:gd name="connsiteY20" fmla="*/ 230963 h 232543"/>
                    <a:gd name="connsiteX21" fmla="*/ 79260 w 305327"/>
                    <a:gd name="connsiteY21" fmla="*/ 232543 h 232543"/>
                    <a:gd name="connsiteX22" fmla="*/ 35783 w 305327"/>
                    <a:gd name="connsiteY22" fmla="*/ 212372 h 232543"/>
                    <a:gd name="connsiteX0" fmla="*/ 35783 w 305327"/>
                    <a:gd name="connsiteY0" fmla="*/ 212372 h 232543"/>
                    <a:gd name="connsiteX1" fmla="*/ 0 w 305327"/>
                    <a:gd name="connsiteY1" fmla="*/ 113301 h 232543"/>
                    <a:gd name="connsiteX2" fmla="*/ 23533 w 305327"/>
                    <a:gd name="connsiteY2" fmla="*/ 49427 h 232543"/>
                    <a:gd name="connsiteX3" fmla="*/ 47065 w 305327"/>
                    <a:gd name="connsiteY3" fmla="*/ 22533 h 232543"/>
                    <a:gd name="connsiteX4" fmla="*/ 67235 w 305327"/>
                    <a:gd name="connsiteY4" fmla="*/ 12448 h 232543"/>
                    <a:gd name="connsiteX5" fmla="*/ 97492 w 305327"/>
                    <a:gd name="connsiteY5" fmla="*/ 7506 h 232543"/>
                    <a:gd name="connsiteX6" fmla="*/ 131222 w 305327"/>
                    <a:gd name="connsiteY6" fmla="*/ 33709 h 232543"/>
                    <a:gd name="connsiteX7" fmla="*/ 144783 w 305327"/>
                    <a:gd name="connsiteY7" fmla="*/ 0 h 232543"/>
                    <a:gd name="connsiteX8" fmla="*/ 154642 w 305327"/>
                    <a:gd name="connsiteY8" fmla="*/ 22533 h 232543"/>
                    <a:gd name="connsiteX9" fmla="*/ 191621 w 305327"/>
                    <a:gd name="connsiteY9" fmla="*/ 9086 h 232543"/>
                    <a:gd name="connsiteX10" fmla="*/ 221877 w 305327"/>
                    <a:gd name="connsiteY10" fmla="*/ 2363 h 232543"/>
                    <a:gd name="connsiteX11" fmla="*/ 250081 w 305327"/>
                    <a:gd name="connsiteY11" fmla="*/ 15810 h 232543"/>
                    <a:gd name="connsiteX12" fmla="*/ 281532 w 305327"/>
                    <a:gd name="connsiteY12" fmla="*/ 27876 h 232543"/>
                    <a:gd name="connsiteX13" fmla="*/ 300620 w 305327"/>
                    <a:gd name="connsiteY13" fmla="*/ 52299 h 232543"/>
                    <a:gd name="connsiteX14" fmla="*/ 301591 w 305327"/>
                    <a:gd name="connsiteY14" fmla="*/ 119135 h 232543"/>
                    <a:gd name="connsiteX15" fmla="*/ 289112 w 305327"/>
                    <a:gd name="connsiteY15" fmla="*/ 160366 h 232543"/>
                    <a:gd name="connsiteX16" fmla="*/ 268941 w 305327"/>
                    <a:gd name="connsiteY16" fmla="*/ 193983 h 232543"/>
                    <a:gd name="connsiteX17" fmla="*/ 231962 w 305327"/>
                    <a:gd name="connsiteY17" fmla="*/ 214154 h 232543"/>
                    <a:gd name="connsiteX18" fmla="*/ 181535 w 305327"/>
                    <a:gd name="connsiteY18" fmla="*/ 227601 h 232543"/>
                    <a:gd name="connsiteX19" fmla="*/ 144556 w 305327"/>
                    <a:gd name="connsiteY19" fmla="*/ 230963 h 232543"/>
                    <a:gd name="connsiteX20" fmla="*/ 114300 w 305327"/>
                    <a:gd name="connsiteY20" fmla="*/ 230963 h 232543"/>
                    <a:gd name="connsiteX21" fmla="*/ 79260 w 305327"/>
                    <a:gd name="connsiteY21" fmla="*/ 232543 h 232543"/>
                    <a:gd name="connsiteX22" fmla="*/ 35783 w 305327"/>
                    <a:gd name="connsiteY22" fmla="*/ 212372 h 232543"/>
                    <a:gd name="connsiteX0" fmla="*/ 35783 w 305327"/>
                    <a:gd name="connsiteY0" fmla="*/ 212372 h 232543"/>
                    <a:gd name="connsiteX1" fmla="*/ 0 w 305327"/>
                    <a:gd name="connsiteY1" fmla="*/ 113301 h 232543"/>
                    <a:gd name="connsiteX2" fmla="*/ 23533 w 305327"/>
                    <a:gd name="connsiteY2" fmla="*/ 49427 h 232543"/>
                    <a:gd name="connsiteX3" fmla="*/ 47065 w 305327"/>
                    <a:gd name="connsiteY3" fmla="*/ 22533 h 232543"/>
                    <a:gd name="connsiteX4" fmla="*/ 67235 w 305327"/>
                    <a:gd name="connsiteY4" fmla="*/ 12448 h 232543"/>
                    <a:gd name="connsiteX5" fmla="*/ 97492 w 305327"/>
                    <a:gd name="connsiteY5" fmla="*/ 7506 h 232543"/>
                    <a:gd name="connsiteX6" fmla="*/ 133502 w 305327"/>
                    <a:gd name="connsiteY6" fmla="*/ 18881 h 232543"/>
                    <a:gd name="connsiteX7" fmla="*/ 144783 w 305327"/>
                    <a:gd name="connsiteY7" fmla="*/ 0 h 232543"/>
                    <a:gd name="connsiteX8" fmla="*/ 154642 w 305327"/>
                    <a:gd name="connsiteY8" fmla="*/ 22533 h 232543"/>
                    <a:gd name="connsiteX9" fmla="*/ 191621 w 305327"/>
                    <a:gd name="connsiteY9" fmla="*/ 9086 h 232543"/>
                    <a:gd name="connsiteX10" fmla="*/ 221877 w 305327"/>
                    <a:gd name="connsiteY10" fmla="*/ 2363 h 232543"/>
                    <a:gd name="connsiteX11" fmla="*/ 250081 w 305327"/>
                    <a:gd name="connsiteY11" fmla="*/ 15810 h 232543"/>
                    <a:gd name="connsiteX12" fmla="*/ 281532 w 305327"/>
                    <a:gd name="connsiteY12" fmla="*/ 27876 h 232543"/>
                    <a:gd name="connsiteX13" fmla="*/ 300620 w 305327"/>
                    <a:gd name="connsiteY13" fmla="*/ 52299 h 232543"/>
                    <a:gd name="connsiteX14" fmla="*/ 301591 w 305327"/>
                    <a:gd name="connsiteY14" fmla="*/ 119135 h 232543"/>
                    <a:gd name="connsiteX15" fmla="*/ 289112 w 305327"/>
                    <a:gd name="connsiteY15" fmla="*/ 160366 h 232543"/>
                    <a:gd name="connsiteX16" fmla="*/ 268941 w 305327"/>
                    <a:gd name="connsiteY16" fmla="*/ 193983 h 232543"/>
                    <a:gd name="connsiteX17" fmla="*/ 231962 w 305327"/>
                    <a:gd name="connsiteY17" fmla="*/ 214154 h 232543"/>
                    <a:gd name="connsiteX18" fmla="*/ 181535 w 305327"/>
                    <a:gd name="connsiteY18" fmla="*/ 227601 h 232543"/>
                    <a:gd name="connsiteX19" fmla="*/ 144556 w 305327"/>
                    <a:gd name="connsiteY19" fmla="*/ 230963 h 232543"/>
                    <a:gd name="connsiteX20" fmla="*/ 114300 w 305327"/>
                    <a:gd name="connsiteY20" fmla="*/ 230963 h 232543"/>
                    <a:gd name="connsiteX21" fmla="*/ 79260 w 305327"/>
                    <a:gd name="connsiteY21" fmla="*/ 232543 h 232543"/>
                    <a:gd name="connsiteX22" fmla="*/ 35783 w 305327"/>
                    <a:gd name="connsiteY22" fmla="*/ 212372 h 232543"/>
                    <a:gd name="connsiteX0" fmla="*/ 35783 w 305327"/>
                    <a:gd name="connsiteY0" fmla="*/ 210009 h 230180"/>
                    <a:gd name="connsiteX1" fmla="*/ 0 w 305327"/>
                    <a:gd name="connsiteY1" fmla="*/ 110938 h 230180"/>
                    <a:gd name="connsiteX2" fmla="*/ 23533 w 305327"/>
                    <a:gd name="connsiteY2" fmla="*/ 47064 h 230180"/>
                    <a:gd name="connsiteX3" fmla="*/ 47065 w 305327"/>
                    <a:gd name="connsiteY3" fmla="*/ 20170 h 230180"/>
                    <a:gd name="connsiteX4" fmla="*/ 67235 w 305327"/>
                    <a:gd name="connsiteY4" fmla="*/ 10085 h 230180"/>
                    <a:gd name="connsiteX5" fmla="*/ 97492 w 305327"/>
                    <a:gd name="connsiteY5" fmla="*/ 5143 h 230180"/>
                    <a:gd name="connsiteX6" fmla="*/ 133502 w 305327"/>
                    <a:gd name="connsiteY6" fmla="*/ 16518 h 230180"/>
                    <a:gd name="connsiteX7" fmla="*/ 137946 w 305327"/>
                    <a:gd name="connsiteY7" fmla="*/ 14937 h 230180"/>
                    <a:gd name="connsiteX8" fmla="*/ 154642 w 305327"/>
                    <a:gd name="connsiteY8" fmla="*/ 20170 h 230180"/>
                    <a:gd name="connsiteX9" fmla="*/ 191621 w 305327"/>
                    <a:gd name="connsiteY9" fmla="*/ 6723 h 230180"/>
                    <a:gd name="connsiteX10" fmla="*/ 221877 w 305327"/>
                    <a:gd name="connsiteY10" fmla="*/ 0 h 230180"/>
                    <a:gd name="connsiteX11" fmla="*/ 250081 w 305327"/>
                    <a:gd name="connsiteY11" fmla="*/ 13447 h 230180"/>
                    <a:gd name="connsiteX12" fmla="*/ 281532 w 305327"/>
                    <a:gd name="connsiteY12" fmla="*/ 25513 h 230180"/>
                    <a:gd name="connsiteX13" fmla="*/ 300620 w 305327"/>
                    <a:gd name="connsiteY13" fmla="*/ 49936 h 230180"/>
                    <a:gd name="connsiteX14" fmla="*/ 301591 w 305327"/>
                    <a:gd name="connsiteY14" fmla="*/ 116772 h 230180"/>
                    <a:gd name="connsiteX15" fmla="*/ 289112 w 305327"/>
                    <a:gd name="connsiteY15" fmla="*/ 158003 h 230180"/>
                    <a:gd name="connsiteX16" fmla="*/ 268941 w 305327"/>
                    <a:gd name="connsiteY16" fmla="*/ 191620 h 230180"/>
                    <a:gd name="connsiteX17" fmla="*/ 231962 w 305327"/>
                    <a:gd name="connsiteY17" fmla="*/ 211791 h 230180"/>
                    <a:gd name="connsiteX18" fmla="*/ 181535 w 305327"/>
                    <a:gd name="connsiteY18" fmla="*/ 225238 h 230180"/>
                    <a:gd name="connsiteX19" fmla="*/ 144556 w 305327"/>
                    <a:gd name="connsiteY19" fmla="*/ 228600 h 230180"/>
                    <a:gd name="connsiteX20" fmla="*/ 114300 w 305327"/>
                    <a:gd name="connsiteY20" fmla="*/ 228600 h 230180"/>
                    <a:gd name="connsiteX21" fmla="*/ 79260 w 305327"/>
                    <a:gd name="connsiteY21" fmla="*/ 230180 h 230180"/>
                    <a:gd name="connsiteX22" fmla="*/ 35783 w 305327"/>
                    <a:gd name="connsiteY22" fmla="*/ 210009 h 230180"/>
                    <a:gd name="connsiteX0" fmla="*/ 26667 w 296211"/>
                    <a:gd name="connsiteY0" fmla="*/ 210009 h 230180"/>
                    <a:gd name="connsiteX1" fmla="*/ 0 w 296211"/>
                    <a:gd name="connsiteY1" fmla="*/ 101053 h 230180"/>
                    <a:gd name="connsiteX2" fmla="*/ 14417 w 296211"/>
                    <a:gd name="connsiteY2" fmla="*/ 47064 h 230180"/>
                    <a:gd name="connsiteX3" fmla="*/ 37949 w 296211"/>
                    <a:gd name="connsiteY3" fmla="*/ 20170 h 230180"/>
                    <a:gd name="connsiteX4" fmla="*/ 58119 w 296211"/>
                    <a:gd name="connsiteY4" fmla="*/ 10085 h 230180"/>
                    <a:gd name="connsiteX5" fmla="*/ 88376 w 296211"/>
                    <a:gd name="connsiteY5" fmla="*/ 5143 h 230180"/>
                    <a:gd name="connsiteX6" fmla="*/ 124386 w 296211"/>
                    <a:gd name="connsiteY6" fmla="*/ 16518 h 230180"/>
                    <a:gd name="connsiteX7" fmla="*/ 128830 w 296211"/>
                    <a:gd name="connsiteY7" fmla="*/ 14937 h 230180"/>
                    <a:gd name="connsiteX8" fmla="*/ 145526 w 296211"/>
                    <a:gd name="connsiteY8" fmla="*/ 20170 h 230180"/>
                    <a:gd name="connsiteX9" fmla="*/ 182505 w 296211"/>
                    <a:gd name="connsiteY9" fmla="*/ 6723 h 230180"/>
                    <a:gd name="connsiteX10" fmla="*/ 212761 w 296211"/>
                    <a:gd name="connsiteY10" fmla="*/ 0 h 230180"/>
                    <a:gd name="connsiteX11" fmla="*/ 240965 w 296211"/>
                    <a:gd name="connsiteY11" fmla="*/ 13447 h 230180"/>
                    <a:gd name="connsiteX12" fmla="*/ 272416 w 296211"/>
                    <a:gd name="connsiteY12" fmla="*/ 25513 h 230180"/>
                    <a:gd name="connsiteX13" fmla="*/ 291504 w 296211"/>
                    <a:gd name="connsiteY13" fmla="*/ 49936 h 230180"/>
                    <a:gd name="connsiteX14" fmla="*/ 292475 w 296211"/>
                    <a:gd name="connsiteY14" fmla="*/ 116772 h 230180"/>
                    <a:gd name="connsiteX15" fmla="*/ 279996 w 296211"/>
                    <a:gd name="connsiteY15" fmla="*/ 158003 h 230180"/>
                    <a:gd name="connsiteX16" fmla="*/ 259825 w 296211"/>
                    <a:gd name="connsiteY16" fmla="*/ 191620 h 230180"/>
                    <a:gd name="connsiteX17" fmla="*/ 222846 w 296211"/>
                    <a:gd name="connsiteY17" fmla="*/ 211791 h 230180"/>
                    <a:gd name="connsiteX18" fmla="*/ 172419 w 296211"/>
                    <a:gd name="connsiteY18" fmla="*/ 225238 h 230180"/>
                    <a:gd name="connsiteX19" fmla="*/ 135440 w 296211"/>
                    <a:gd name="connsiteY19" fmla="*/ 228600 h 230180"/>
                    <a:gd name="connsiteX20" fmla="*/ 105184 w 296211"/>
                    <a:gd name="connsiteY20" fmla="*/ 228600 h 230180"/>
                    <a:gd name="connsiteX21" fmla="*/ 70144 w 296211"/>
                    <a:gd name="connsiteY21" fmla="*/ 230180 h 230180"/>
                    <a:gd name="connsiteX22" fmla="*/ 26667 w 296211"/>
                    <a:gd name="connsiteY22" fmla="*/ 210009 h 23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96211" h="230180">
                      <a:moveTo>
                        <a:pt x="26667" y="210009"/>
                      </a:moveTo>
                      <a:lnTo>
                        <a:pt x="0" y="101053"/>
                      </a:lnTo>
                      <a:lnTo>
                        <a:pt x="14417" y="47064"/>
                      </a:lnTo>
                      <a:lnTo>
                        <a:pt x="37949" y="20170"/>
                      </a:lnTo>
                      <a:lnTo>
                        <a:pt x="58119" y="10085"/>
                      </a:lnTo>
                      <a:lnTo>
                        <a:pt x="88376" y="5143"/>
                      </a:lnTo>
                      <a:lnTo>
                        <a:pt x="124386" y="16518"/>
                      </a:lnTo>
                      <a:lnTo>
                        <a:pt x="128830" y="14937"/>
                      </a:lnTo>
                      <a:lnTo>
                        <a:pt x="145526" y="20170"/>
                      </a:lnTo>
                      <a:lnTo>
                        <a:pt x="182505" y="6723"/>
                      </a:lnTo>
                      <a:lnTo>
                        <a:pt x="212761" y="0"/>
                      </a:lnTo>
                      <a:lnTo>
                        <a:pt x="240965" y="13447"/>
                      </a:lnTo>
                      <a:lnTo>
                        <a:pt x="272416" y="25513"/>
                      </a:lnTo>
                      <a:cubicBezTo>
                        <a:pt x="272701" y="39420"/>
                        <a:pt x="291219" y="36029"/>
                        <a:pt x="291504" y="49936"/>
                      </a:cubicBezTo>
                      <a:cubicBezTo>
                        <a:pt x="291828" y="72215"/>
                        <a:pt x="301268" y="84608"/>
                        <a:pt x="292475" y="116772"/>
                      </a:cubicBezTo>
                      <a:lnTo>
                        <a:pt x="279996" y="158003"/>
                      </a:lnTo>
                      <a:lnTo>
                        <a:pt x="259825" y="191620"/>
                      </a:lnTo>
                      <a:lnTo>
                        <a:pt x="222846" y="211791"/>
                      </a:lnTo>
                      <a:lnTo>
                        <a:pt x="172419" y="225238"/>
                      </a:lnTo>
                      <a:lnTo>
                        <a:pt x="135440" y="228600"/>
                      </a:lnTo>
                      <a:lnTo>
                        <a:pt x="105184" y="228600"/>
                      </a:lnTo>
                      <a:lnTo>
                        <a:pt x="70144" y="230180"/>
                      </a:lnTo>
                      <a:lnTo>
                        <a:pt x="26667" y="210009"/>
                      </a:lnTo>
                      <a:close/>
                    </a:path>
                  </a:pathLst>
                </a:custGeom>
                <a:solidFill>
                  <a:srgbClr val="40404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4" name="Freeform: Shape 23">
                  <a:extLst>
                    <a:ext uri="{FF2B5EF4-FFF2-40B4-BE49-F238E27FC236}">
                      <a16:creationId xmlns="" xmlns:a16="http://schemas.microsoft.com/office/drawing/2014/main" id="{AF0DFC15-2C14-4C59-A249-4F05A864CC0D}"/>
                    </a:ext>
                  </a:extLst>
                </p:cNvPr>
                <p:cNvSpPr/>
                <p:nvPr/>
              </p:nvSpPr>
              <p:spPr>
                <a:xfrm>
                  <a:off x="3534032" y="3472249"/>
                  <a:ext cx="195237" cy="219950"/>
                </a:xfrm>
                <a:custGeom>
                  <a:avLst/>
                  <a:gdLst>
                    <a:gd name="connsiteX0" fmla="*/ 66727 w 195237"/>
                    <a:gd name="connsiteY0" fmla="*/ 215007 h 219950"/>
                    <a:gd name="connsiteX1" fmla="*/ 12357 w 195237"/>
                    <a:gd name="connsiteY1" fmla="*/ 170523 h 219950"/>
                    <a:gd name="connsiteX2" fmla="*/ 2472 w 195237"/>
                    <a:gd name="connsiteY2" fmla="*/ 126039 h 219950"/>
                    <a:gd name="connsiteX3" fmla="*/ 0 w 195237"/>
                    <a:gd name="connsiteY3" fmla="*/ 61783 h 219950"/>
                    <a:gd name="connsiteX4" fmla="*/ 4943 w 195237"/>
                    <a:gd name="connsiteY4" fmla="*/ 49427 h 219950"/>
                    <a:gd name="connsiteX5" fmla="*/ 34599 w 195237"/>
                    <a:gd name="connsiteY5" fmla="*/ 32127 h 219950"/>
                    <a:gd name="connsiteX6" fmla="*/ 64256 w 195237"/>
                    <a:gd name="connsiteY6" fmla="*/ 9885 h 219950"/>
                    <a:gd name="connsiteX7" fmla="*/ 96383 w 195237"/>
                    <a:gd name="connsiteY7" fmla="*/ 0 h 219950"/>
                    <a:gd name="connsiteX8" fmla="*/ 133453 w 195237"/>
                    <a:gd name="connsiteY8" fmla="*/ 7414 h 219950"/>
                    <a:gd name="connsiteX9" fmla="*/ 165581 w 195237"/>
                    <a:gd name="connsiteY9" fmla="*/ 32127 h 219950"/>
                    <a:gd name="connsiteX10" fmla="*/ 182880 w 195237"/>
                    <a:gd name="connsiteY10" fmla="*/ 49427 h 219950"/>
                    <a:gd name="connsiteX11" fmla="*/ 195237 w 195237"/>
                    <a:gd name="connsiteY11" fmla="*/ 93911 h 219950"/>
                    <a:gd name="connsiteX12" fmla="*/ 187823 w 195237"/>
                    <a:gd name="connsiteY12" fmla="*/ 123567 h 219950"/>
                    <a:gd name="connsiteX13" fmla="*/ 172995 w 195237"/>
                    <a:gd name="connsiteY13" fmla="*/ 165580 h 219950"/>
                    <a:gd name="connsiteX14" fmla="*/ 150753 w 195237"/>
                    <a:gd name="connsiteY14" fmla="*/ 200179 h 219950"/>
                    <a:gd name="connsiteX15" fmla="*/ 128511 w 195237"/>
                    <a:gd name="connsiteY15" fmla="*/ 219950 h 219950"/>
                    <a:gd name="connsiteX16" fmla="*/ 66727 w 195237"/>
                    <a:gd name="connsiteY16" fmla="*/ 215007 h 219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237" h="219950">
                      <a:moveTo>
                        <a:pt x="66727" y="215007"/>
                      </a:moveTo>
                      <a:lnTo>
                        <a:pt x="12357" y="170523"/>
                      </a:lnTo>
                      <a:lnTo>
                        <a:pt x="2472" y="126039"/>
                      </a:lnTo>
                      <a:lnTo>
                        <a:pt x="0" y="61783"/>
                      </a:lnTo>
                      <a:lnTo>
                        <a:pt x="4943" y="49427"/>
                      </a:lnTo>
                      <a:lnTo>
                        <a:pt x="34599" y="32127"/>
                      </a:lnTo>
                      <a:lnTo>
                        <a:pt x="64256" y="9885"/>
                      </a:lnTo>
                      <a:lnTo>
                        <a:pt x="96383" y="0"/>
                      </a:lnTo>
                      <a:lnTo>
                        <a:pt x="133453" y="7414"/>
                      </a:lnTo>
                      <a:lnTo>
                        <a:pt x="165581" y="32127"/>
                      </a:lnTo>
                      <a:lnTo>
                        <a:pt x="182880" y="49427"/>
                      </a:lnTo>
                      <a:lnTo>
                        <a:pt x="195237" y="93911"/>
                      </a:lnTo>
                      <a:lnTo>
                        <a:pt x="187823" y="123567"/>
                      </a:lnTo>
                      <a:lnTo>
                        <a:pt x="172995" y="165580"/>
                      </a:lnTo>
                      <a:lnTo>
                        <a:pt x="150753" y="200179"/>
                      </a:lnTo>
                      <a:lnTo>
                        <a:pt x="128511" y="219950"/>
                      </a:lnTo>
                      <a:lnTo>
                        <a:pt x="66727" y="215007"/>
                      </a:lnTo>
                      <a:close/>
                    </a:path>
                  </a:pathLst>
                </a:custGeom>
                <a:solidFill>
                  <a:srgbClr val="40404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5" name="Freeform: Shape 24">
                  <a:extLst>
                    <a:ext uri="{FF2B5EF4-FFF2-40B4-BE49-F238E27FC236}">
                      <a16:creationId xmlns="" xmlns:a16="http://schemas.microsoft.com/office/drawing/2014/main" id="{D5F2E342-C027-4AA6-AF59-EDB276EA384A}"/>
                    </a:ext>
                  </a:extLst>
                </p:cNvPr>
                <p:cNvSpPr/>
                <p:nvPr/>
              </p:nvSpPr>
              <p:spPr>
                <a:xfrm>
                  <a:off x="3295481" y="3460026"/>
                  <a:ext cx="212921" cy="271610"/>
                </a:xfrm>
                <a:custGeom>
                  <a:avLst/>
                  <a:gdLst>
                    <a:gd name="connsiteX0" fmla="*/ 66727 w 195237"/>
                    <a:gd name="connsiteY0" fmla="*/ 215007 h 219950"/>
                    <a:gd name="connsiteX1" fmla="*/ 12357 w 195237"/>
                    <a:gd name="connsiteY1" fmla="*/ 170523 h 219950"/>
                    <a:gd name="connsiteX2" fmla="*/ 2472 w 195237"/>
                    <a:gd name="connsiteY2" fmla="*/ 126039 h 219950"/>
                    <a:gd name="connsiteX3" fmla="*/ 0 w 195237"/>
                    <a:gd name="connsiteY3" fmla="*/ 61783 h 219950"/>
                    <a:gd name="connsiteX4" fmla="*/ 4943 w 195237"/>
                    <a:gd name="connsiteY4" fmla="*/ 49427 h 219950"/>
                    <a:gd name="connsiteX5" fmla="*/ 34599 w 195237"/>
                    <a:gd name="connsiteY5" fmla="*/ 32127 h 219950"/>
                    <a:gd name="connsiteX6" fmla="*/ 64256 w 195237"/>
                    <a:gd name="connsiteY6" fmla="*/ 9885 h 219950"/>
                    <a:gd name="connsiteX7" fmla="*/ 96383 w 195237"/>
                    <a:gd name="connsiteY7" fmla="*/ 0 h 219950"/>
                    <a:gd name="connsiteX8" fmla="*/ 133453 w 195237"/>
                    <a:gd name="connsiteY8" fmla="*/ 7414 h 219950"/>
                    <a:gd name="connsiteX9" fmla="*/ 165581 w 195237"/>
                    <a:gd name="connsiteY9" fmla="*/ 32127 h 219950"/>
                    <a:gd name="connsiteX10" fmla="*/ 182880 w 195237"/>
                    <a:gd name="connsiteY10" fmla="*/ 49427 h 219950"/>
                    <a:gd name="connsiteX11" fmla="*/ 195237 w 195237"/>
                    <a:gd name="connsiteY11" fmla="*/ 93911 h 219950"/>
                    <a:gd name="connsiteX12" fmla="*/ 187823 w 195237"/>
                    <a:gd name="connsiteY12" fmla="*/ 123567 h 219950"/>
                    <a:gd name="connsiteX13" fmla="*/ 172995 w 195237"/>
                    <a:gd name="connsiteY13" fmla="*/ 165580 h 219950"/>
                    <a:gd name="connsiteX14" fmla="*/ 150753 w 195237"/>
                    <a:gd name="connsiteY14" fmla="*/ 200179 h 219950"/>
                    <a:gd name="connsiteX15" fmla="*/ 128511 w 195237"/>
                    <a:gd name="connsiteY15" fmla="*/ 219950 h 219950"/>
                    <a:gd name="connsiteX16" fmla="*/ 66727 w 195237"/>
                    <a:gd name="connsiteY16" fmla="*/ 215007 h 219950"/>
                    <a:gd name="connsiteX0" fmla="*/ 62195 w 195237"/>
                    <a:gd name="connsiteY0" fmla="*/ 219009 h 219950"/>
                    <a:gd name="connsiteX1" fmla="*/ 12357 w 195237"/>
                    <a:gd name="connsiteY1" fmla="*/ 170523 h 219950"/>
                    <a:gd name="connsiteX2" fmla="*/ 2472 w 195237"/>
                    <a:gd name="connsiteY2" fmla="*/ 126039 h 219950"/>
                    <a:gd name="connsiteX3" fmla="*/ 0 w 195237"/>
                    <a:gd name="connsiteY3" fmla="*/ 61783 h 219950"/>
                    <a:gd name="connsiteX4" fmla="*/ 4943 w 195237"/>
                    <a:gd name="connsiteY4" fmla="*/ 49427 h 219950"/>
                    <a:gd name="connsiteX5" fmla="*/ 34599 w 195237"/>
                    <a:gd name="connsiteY5" fmla="*/ 32127 h 219950"/>
                    <a:gd name="connsiteX6" fmla="*/ 64256 w 195237"/>
                    <a:gd name="connsiteY6" fmla="*/ 9885 h 219950"/>
                    <a:gd name="connsiteX7" fmla="*/ 96383 w 195237"/>
                    <a:gd name="connsiteY7" fmla="*/ 0 h 219950"/>
                    <a:gd name="connsiteX8" fmla="*/ 133453 w 195237"/>
                    <a:gd name="connsiteY8" fmla="*/ 7414 h 219950"/>
                    <a:gd name="connsiteX9" fmla="*/ 165581 w 195237"/>
                    <a:gd name="connsiteY9" fmla="*/ 32127 h 219950"/>
                    <a:gd name="connsiteX10" fmla="*/ 182880 w 195237"/>
                    <a:gd name="connsiteY10" fmla="*/ 49427 h 219950"/>
                    <a:gd name="connsiteX11" fmla="*/ 195237 w 195237"/>
                    <a:gd name="connsiteY11" fmla="*/ 93911 h 219950"/>
                    <a:gd name="connsiteX12" fmla="*/ 187823 w 195237"/>
                    <a:gd name="connsiteY12" fmla="*/ 123567 h 219950"/>
                    <a:gd name="connsiteX13" fmla="*/ 172995 w 195237"/>
                    <a:gd name="connsiteY13" fmla="*/ 165580 h 219950"/>
                    <a:gd name="connsiteX14" fmla="*/ 150753 w 195237"/>
                    <a:gd name="connsiteY14" fmla="*/ 200179 h 219950"/>
                    <a:gd name="connsiteX15" fmla="*/ 128511 w 195237"/>
                    <a:gd name="connsiteY15" fmla="*/ 219950 h 219950"/>
                    <a:gd name="connsiteX16" fmla="*/ 62195 w 195237"/>
                    <a:gd name="connsiteY16" fmla="*/ 219009 h 219950"/>
                    <a:gd name="connsiteX0" fmla="*/ 62195 w 195237"/>
                    <a:gd name="connsiteY0" fmla="*/ 219009 h 219950"/>
                    <a:gd name="connsiteX1" fmla="*/ 12357 w 195237"/>
                    <a:gd name="connsiteY1" fmla="*/ 178529 h 219950"/>
                    <a:gd name="connsiteX2" fmla="*/ 2472 w 195237"/>
                    <a:gd name="connsiteY2" fmla="*/ 126039 h 219950"/>
                    <a:gd name="connsiteX3" fmla="*/ 0 w 195237"/>
                    <a:gd name="connsiteY3" fmla="*/ 61783 h 219950"/>
                    <a:gd name="connsiteX4" fmla="*/ 4943 w 195237"/>
                    <a:gd name="connsiteY4" fmla="*/ 49427 h 219950"/>
                    <a:gd name="connsiteX5" fmla="*/ 34599 w 195237"/>
                    <a:gd name="connsiteY5" fmla="*/ 32127 h 219950"/>
                    <a:gd name="connsiteX6" fmla="*/ 64256 w 195237"/>
                    <a:gd name="connsiteY6" fmla="*/ 9885 h 219950"/>
                    <a:gd name="connsiteX7" fmla="*/ 96383 w 195237"/>
                    <a:gd name="connsiteY7" fmla="*/ 0 h 219950"/>
                    <a:gd name="connsiteX8" fmla="*/ 133453 w 195237"/>
                    <a:gd name="connsiteY8" fmla="*/ 7414 h 219950"/>
                    <a:gd name="connsiteX9" fmla="*/ 165581 w 195237"/>
                    <a:gd name="connsiteY9" fmla="*/ 32127 h 219950"/>
                    <a:gd name="connsiteX10" fmla="*/ 182880 w 195237"/>
                    <a:gd name="connsiteY10" fmla="*/ 49427 h 219950"/>
                    <a:gd name="connsiteX11" fmla="*/ 195237 w 195237"/>
                    <a:gd name="connsiteY11" fmla="*/ 93911 h 219950"/>
                    <a:gd name="connsiteX12" fmla="*/ 187823 w 195237"/>
                    <a:gd name="connsiteY12" fmla="*/ 123567 h 219950"/>
                    <a:gd name="connsiteX13" fmla="*/ 172995 w 195237"/>
                    <a:gd name="connsiteY13" fmla="*/ 165580 h 219950"/>
                    <a:gd name="connsiteX14" fmla="*/ 150753 w 195237"/>
                    <a:gd name="connsiteY14" fmla="*/ 200179 h 219950"/>
                    <a:gd name="connsiteX15" fmla="*/ 128511 w 195237"/>
                    <a:gd name="connsiteY15" fmla="*/ 219950 h 219950"/>
                    <a:gd name="connsiteX16" fmla="*/ 62195 w 195237"/>
                    <a:gd name="connsiteY16" fmla="*/ 219009 h 219950"/>
                    <a:gd name="connsiteX0" fmla="*/ 62195 w 195237"/>
                    <a:gd name="connsiteY0" fmla="*/ 219009 h 219950"/>
                    <a:gd name="connsiteX1" fmla="*/ 12357 w 195237"/>
                    <a:gd name="connsiteY1" fmla="*/ 178529 h 219950"/>
                    <a:gd name="connsiteX2" fmla="*/ 2472 w 195237"/>
                    <a:gd name="connsiteY2" fmla="*/ 126039 h 219950"/>
                    <a:gd name="connsiteX3" fmla="*/ 0 w 195237"/>
                    <a:gd name="connsiteY3" fmla="*/ 61783 h 219950"/>
                    <a:gd name="connsiteX4" fmla="*/ 4943 w 195237"/>
                    <a:gd name="connsiteY4" fmla="*/ 49427 h 219950"/>
                    <a:gd name="connsiteX5" fmla="*/ 34599 w 195237"/>
                    <a:gd name="connsiteY5" fmla="*/ 32127 h 219950"/>
                    <a:gd name="connsiteX6" fmla="*/ 64256 w 195237"/>
                    <a:gd name="connsiteY6" fmla="*/ 9885 h 219950"/>
                    <a:gd name="connsiteX7" fmla="*/ 96383 w 195237"/>
                    <a:gd name="connsiteY7" fmla="*/ 0 h 219950"/>
                    <a:gd name="connsiteX8" fmla="*/ 124389 w 195237"/>
                    <a:gd name="connsiteY8" fmla="*/ 19421 h 219950"/>
                    <a:gd name="connsiteX9" fmla="*/ 165581 w 195237"/>
                    <a:gd name="connsiteY9" fmla="*/ 32127 h 219950"/>
                    <a:gd name="connsiteX10" fmla="*/ 182880 w 195237"/>
                    <a:gd name="connsiteY10" fmla="*/ 49427 h 219950"/>
                    <a:gd name="connsiteX11" fmla="*/ 195237 w 195237"/>
                    <a:gd name="connsiteY11" fmla="*/ 93911 h 219950"/>
                    <a:gd name="connsiteX12" fmla="*/ 187823 w 195237"/>
                    <a:gd name="connsiteY12" fmla="*/ 123567 h 219950"/>
                    <a:gd name="connsiteX13" fmla="*/ 172995 w 195237"/>
                    <a:gd name="connsiteY13" fmla="*/ 165580 h 219950"/>
                    <a:gd name="connsiteX14" fmla="*/ 150753 w 195237"/>
                    <a:gd name="connsiteY14" fmla="*/ 200179 h 219950"/>
                    <a:gd name="connsiteX15" fmla="*/ 128511 w 195237"/>
                    <a:gd name="connsiteY15" fmla="*/ 219950 h 219950"/>
                    <a:gd name="connsiteX16" fmla="*/ 62195 w 195237"/>
                    <a:gd name="connsiteY16" fmla="*/ 219009 h 219950"/>
                    <a:gd name="connsiteX0" fmla="*/ 62195 w 195237"/>
                    <a:gd name="connsiteY0" fmla="*/ 219009 h 219950"/>
                    <a:gd name="connsiteX1" fmla="*/ 12357 w 195237"/>
                    <a:gd name="connsiteY1" fmla="*/ 178529 h 219950"/>
                    <a:gd name="connsiteX2" fmla="*/ 2472 w 195237"/>
                    <a:gd name="connsiteY2" fmla="*/ 126039 h 219950"/>
                    <a:gd name="connsiteX3" fmla="*/ 0 w 195237"/>
                    <a:gd name="connsiteY3" fmla="*/ 61783 h 219950"/>
                    <a:gd name="connsiteX4" fmla="*/ 4943 w 195237"/>
                    <a:gd name="connsiteY4" fmla="*/ 49427 h 219950"/>
                    <a:gd name="connsiteX5" fmla="*/ 34599 w 195237"/>
                    <a:gd name="connsiteY5" fmla="*/ 32127 h 219950"/>
                    <a:gd name="connsiteX6" fmla="*/ 64256 w 195237"/>
                    <a:gd name="connsiteY6" fmla="*/ 9885 h 219950"/>
                    <a:gd name="connsiteX7" fmla="*/ 96383 w 195237"/>
                    <a:gd name="connsiteY7" fmla="*/ 0 h 219950"/>
                    <a:gd name="connsiteX8" fmla="*/ 131187 w 195237"/>
                    <a:gd name="connsiteY8" fmla="*/ 27426 h 219950"/>
                    <a:gd name="connsiteX9" fmla="*/ 165581 w 195237"/>
                    <a:gd name="connsiteY9" fmla="*/ 32127 h 219950"/>
                    <a:gd name="connsiteX10" fmla="*/ 182880 w 195237"/>
                    <a:gd name="connsiteY10" fmla="*/ 49427 h 219950"/>
                    <a:gd name="connsiteX11" fmla="*/ 195237 w 195237"/>
                    <a:gd name="connsiteY11" fmla="*/ 93911 h 219950"/>
                    <a:gd name="connsiteX12" fmla="*/ 187823 w 195237"/>
                    <a:gd name="connsiteY12" fmla="*/ 123567 h 219950"/>
                    <a:gd name="connsiteX13" fmla="*/ 172995 w 195237"/>
                    <a:gd name="connsiteY13" fmla="*/ 165580 h 219950"/>
                    <a:gd name="connsiteX14" fmla="*/ 150753 w 195237"/>
                    <a:gd name="connsiteY14" fmla="*/ 200179 h 219950"/>
                    <a:gd name="connsiteX15" fmla="*/ 128511 w 195237"/>
                    <a:gd name="connsiteY15" fmla="*/ 219950 h 219950"/>
                    <a:gd name="connsiteX16" fmla="*/ 62195 w 195237"/>
                    <a:gd name="connsiteY16" fmla="*/ 219009 h 219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237" h="219950">
                      <a:moveTo>
                        <a:pt x="62195" y="219009"/>
                      </a:moveTo>
                      <a:lnTo>
                        <a:pt x="12357" y="178529"/>
                      </a:lnTo>
                      <a:lnTo>
                        <a:pt x="2472" y="126039"/>
                      </a:lnTo>
                      <a:lnTo>
                        <a:pt x="0" y="61783"/>
                      </a:lnTo>
                      <a:lnTo>
                        <a:pt x="4943" y="49427"/>
                      </a:lnTo>
                      <a:lnTo>
                        <a:pt x="34599" y="32127"/>
                      </a:lnTo>
                      <a:lnTo>
                        <a:pt x="64256" y="9885"/>
                      </a:lnTo>
                      <a:lnTo>
                        <a:pt x="96383" y="0"/>
                      </a:lnTo>
                      <a:lnTo>
                        <a:pt x="131187" y="27426"/>
                      </a:lnTo>
                      <a:lnTo>
                        <a:pt x="165581" y="32127"/>
                      </a:lnTo>
                      <a:lnTo>
                        <a:pt x="182880" y="49427"/>
                      </a:lnTo>
                      <a:lnTo>
                        <a:pt x="195237" y="93911"/>
                      </a:lnTo>
                      <a:lnTo>
                        <a:pt x="187823" y="123567"/>
                      </a:lnTo>
                      <a:lnTo>
                        <a:pt x="172995" y="165580"/>
                      </a:lnTo>
                      <a:lnTo>
                        <a:pt x="150753" y="200179"/>
                      </a:lnTo>
                      <a:lnTo>
                        <a:pt x="128511" y="219950"/>
                      </a:lnTo>
                      <a:lnTo>
                        <a:pt x="62195" y="219009"/>
                      </a:lnTo>
                      <a:close/>
                    </a:path>
                  </a:pathLst>
                </a:custGeom>
                <a:solidFill>
                  <a:srgbClr val="40404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6" name="Freeform: Shape 25">
                  <a:extLst>
                    <a:ext uri="{FF2B5EF4-FFF2-40B4-BE49-F238E27FC236}">
                      <a16:creationId xmlns="" xmlns:a16="http://schemas.microsoft.com/office/drawing/2014/main" id="{5E6AF92F-8893-433D-9E2F-DF7C14CEACD2}"/>
                    </a:ext>
                  </a:extLst>
                </p:cNvPr>
                <p:cNvSpPr/>
                <p:nvPr/>
              </p:nvSpPr>
              <p:spPr>
                <a:xfrm flipV="1">
                  <a:off x="2857500" y="3465207"/>
                  <a:ext cx="171450" cy="275815"/>
                </a:xfrm>
                <a:custGeom>
                  <a:avLst/>
                  <a:gdLst>
                    <a:gd name="connsiteX0" fmla="*/ 57150 w 171450"/>
                    <a:gd name="connsiteY0" fmla="*/ 0 h 282388"/>
                    <a:gd name="connsiteX1" fmla="*/ 124385 w 171450"/>
                    <a:gd name="connsiteY1" fmla="*/ 10085 h 282388"/>
                    <a:gd name="connsiteX2" fmla="*/ 141194 w 171450"/>
                    <a:gd name="connsiteY2" fmla="*/ 36979 h 282388"/>
                    <a:gd name="connsiteX3" fmla="*/ 151279 w 171450"/>
                    <a:gd name="connsiteY3" fmla="*/ 77320 h 282388"/>
                    <a:gd name="connsiteX4" fmla="*/ 158003 w 171450"/>
                    <a:gd name="connsiteY4" fmla="*/ 94129 h 282388"/>
                    <a:gd name="connsiteX5" fmla="*/ 171450 w 171450"/>
                    <a:gd name="connsiteY5" fmla="*/ 174811 h 282388"/>
                    <a:gd name="connsiteX6" fmla="*/ 164726 w 171450"/>
                    <a:gd name="connsiteY6" fmla="*/ 221876 h 282388"/>
                    <a:gd name="connsiteX7" fmla="*/ 151279 w 171450"/>
                    <a:gd name="connsiteY7" fmla="*/ 248770 h 282388"/>
                    <a:gd name="connsiteX8" fmla="*/ 110938 w 171450"/>
                    <a:gd name="connsiteY8" fmla="*/ 265579 h 282388"/>
                    <a:gd name="connsiteX9" fmla="*/ 60512 w 171450"/>
                    <a:gd name="connsiteY9" fmla="*/ 282388 h 282388"/>
                    <a:gd name="connsiteX10" fmla="*/ 23532 w 171450"/>
                    <a:gd name="connsiteY10" fmla="*/ 268941 h 282388"/>
                    <a:gd name="connsiteX11" fmla="*/ 0 w 171450"/>
                    <a:gd name="connsiteY11" fmla="*/ 255494 h 282388"/>
                    <a:gd name="connsiteX12" fmla="*/ 6724 w 171450"/>
                    <a:gd name="connsiteY12" fmla="*/ 171450 h 282388"/>
                    <a:gd name="connsiteX13" fmla="*/ 26894 w 171450"/>
                    <a:gd name="connsiteY13" fmla="*/ 84044 h 282388"/>
                    <a:gd name="connsiteX14" fmla="*/ 57150 w 171450"/>
                    <a:gd name="connsiteY14" fmla="*/ 0 h 282388"/>
                    <a:gd name="connsiteX0" fmla="*/ 50326 w 171450"/>
                    <a:gd name="connsiteY0" fmla="*/ 0 h 285800"/>
                    <a:gd name="connsiteX1" fmla="*/ 124385 w 171450"/>
                    <a:gd name="connsiteY1" fmla="*/ 13497 h 285800"/>
                    <a:gd name="connsiteX2" fmla="*/ 141194 w 171450"/>
                    <a:gd name="connsiteY2" fmla="*/ 40391 h 285800"/>
                    <a:gd name="connsiteX3" fmla="*/ 151279 w 171450"/>
                    <a:gd name="connsiteY3" fmla="*/ 80732 h 285800"/>
                    <a:gd name="connsiteX4" fmla="*/ 158003 w 171450"/>
                    <a:gd name="connsiteY4" fmla="*/ 97541 h 285800"/>
                    <a:gd name="connsiteX5" fmla="*/ 171450 w 171450"/>
                    <a:gd name="connsiteY5" fmla="*/ 178223 h 285800"/>
                    <a:gd name="connsiteX6" fmla="*/ 164726 w 171450"/>
                    <a:gd name="connsiteY6" fmla="*/ 225288 h 285800"/>
                    <a:gd name="connsiteX7" fmla="*/ 151279 w 171450"/>
                    <a:gd name="connsiteY7" fmla="*/ 252182 h 285800"/>
                    <a:gd name="connsiteX8" fmla="*/ 110938 w 171450"/>
                    <a:gd name="connsiteY8" fmla="*/ 268991 h 285800"/>
                    <a:gd name="connsiteX9" fmla="*/ 60512 w 171450"/>
                    <a:gd name="connsiteY9" fmla="*/ 285800 h 285800"/>
                    <a:gd name="connsiteX10" fmla="*/ 23532 w 171450"/>
                    <a:gd name="connsiteY10" fmla="*/ 272353 h 285800"/>
                    <a:gd name="connsiteX11" fmla="*/ 0 w 171450"/>
                    <a:gd name="connsiteY11" fmla="*/ 258906 h 285800"/>
                    <a:gd name="connsiteX12" fmla="*/ 6724 w 171450"/>
                    <a:gd name="connsiteY12" fmla="*/ 174862 h 285800"/>
                    <a:gd name="connsiteX13" fmla="*/ 26894 w 171450"/>
                    <a:gd name="connsiteY13" fmla="*/ 87456 h 285800"/>
                    <a:gd name="connsiteX14" fmla="*/ 50326 w 171450"/>
                    <a:gd name="connsiteY14" fmla="*/ 0 h 285800"/>
                    <a:gd name="connsiteX0" fmla="*/ 50326 w 171450"/>
                    <a:gd name="connsiteY0" fmla="*/ 0 h 285800"/>
                    <a:gd name="connsiteX1" fmla="*/ 124385 w 171450"/>
                    <a:gd name="connsiteY1" fmla="*/ 13497 h 285800"/>
                    <a:gd name="connsiteX2" fmla="*/ 141194 w 171450"/>
                    <a:gd name="connsiteY2" fmla="*/ 40391 h 285800"/>
                    <a:gd name="connsiteX3" fmla="*/ 151279 w 171450"/>
                    <a:gd name="connsiteY3" fmla="*/ 80732 h 285800"/>
                    <a:gd name="connsiteX4" fmla="*/ 158003 w 171450"/>
                    <a:gd name="connsiteY4" fmla="*/ 97541 h 285800"/>
                    <a:gd name="connsiteX5" fmla="*/ 171450 w 171450"/>
                    <a:gd name="connsiteY5" fmla="*/ 178223 h 285800"/>
                    <a:gd name="connsiteX6" fmla="*/ 164726 w 171450"/>
                    <a:gd name="connsiteY6" fmla="*/ 225288 h 285800"/>
                    <a:gd name="connsiteX7" fmla="*/ 151279 w 171450"/>
                    <a:gd name="connsiteY7" fmla="*/ 252182 h 285800"/>
                    <a:gd name="connsiteX8" fmla="*/ 110938 w 171450"/>
                    <a:gd name="connsiteY8" fmla="*/ 268991 h 285800"/>
                    <a:gd name="connsiteX9" fmla="*/ 60512 w 171450"/>
                    <a:gd name="connsiteY9" fmla="*/ 285800 h 285800"/>
                    <a:gd name="connsiteX10" fmla="*/ 23532 w 171450"/>
                    <a:gd name="connsiteY10" fmla="*/ 272353 h 285800"/>
                    <a:gd name="connsiteX11" fmla="*/ 0 w 171450"/>
                    <a:gd name="connsiteY11" fmla="*/ 258906 h 285800"/>
                    <a:gd name="connsiteX12" fmla="*/ 6724 w 171450"/>
                    <a:gd name="connsiteY12" fmla="*/ 174862 h 285800"/>
                    <a:gd name="connsiteX13" fmla="*/ 23482 w 171450"/>
                    <a:gd name="connsiteY13" fmla="*/ 66985 h 285800"/>
                    <a:gd name="connsiteX14" fmla="*/ 50326 w 171450"/>
                    <a:gd name="connsiteY14" fmla="*/ 0 h 285800"/>
                    <a:gd name="connsiteX0" fmla="*/ 50326 w 171450"/>
                    <a:gd name="connsiteY0" fmla="*/ 0 h 272353"/>
                    <a:gd name="connsiteX1" fmla="*/ 124385 w 171450"/>
                    <a:gd name="connsiteY1" fmla="*/ 13497 h 272353"/>
                    <a:gd name="connsiteX2" fmla="*/ 141194 w 171450"/>
                    <a:gd name="connsiteY2" fmla="*/ 40391 h 272353"/>
                    <a:gd name="connsiteX3" fmla="*/ 151279 w 171450"/>
                    <a:gd name="connsiteY3" fmla="*/ 80732 h 272353"/>
                    <a:gd name="connsiteX4" fmla="*/ 158003 w 171450"/>
                    <a:gd name="connsiteY4" fmla="*/ 97541 h 272353"/>
                    <a:gd name="connsiteX5" fmla="*/ 171450 w 171450"/>
                    <a:gd name="connsiteY5" fmla="*/ 178223 h 272353"/>
                    <a:gd name="connsiteX6" fmla="*/ 164726 w 171450"/>
                    <a:gd name="connsiteY6" fmla="*/ 225288 h 272353"/>
                    <a:gd name="connsiteX7" fmla="*/ 151279 w 171450"/>
                    <a:gd name="connsiteY7" fmla="*/ 252182 h 272353"/>
                    <a:gd name="connsiteX8" fmla="*/ 110938 w 171450"/>
                    <a:gd name="connsiteY8" fmla="*/ 268991 h 272353"/>
                    <a:gd name="connsiteX9" fmla="*/ 74160 w 171450"/>
                    <a:gd name="connsiteY9" fmla="*/ 265329 h 272353"/>
                    <a:gd name="connsiteX10" fmla="*/ 23532 w 171450"/>
                    <a:gd name="connsiteY10" fmla="*/ 272353 h 272353"/>
                    <a:gd name="connsiteX11" fmla="*/ 0 w 171450"/>
                    <a:gd name="connsiteY11" fmla="*/ 258906 h 272353"/>
                    <a:gd name="connsiteX12" fmla="*/ 6724 w 171450"/>
                    <a:gd name="connsiteY12" fmla="*/ 174862 h 272353"/>
                    <a:gd name="connsiteX13" fmla="*/ 23482 w 171450"/>
                    <a:gd name="connsiteY13" fmla="*/ 66985 h 272353"/>
                    <a:gd name="connsiteX14" fmla="*/ 50326 w 171450"/>
                    <a:gd name="connsiteY14" fmla="*/ 0 h 272353"/>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1279 w 171450"/>
                    <a:gd name="connsiteY7" fmla="*/ 252182 h 275815"/>
                    <a:gd name="connsiteX8" fmla="*/ 121174 w 171450"/>
                    <a:gd name="connsiteY8" fmla="*/ 275815 h 275815"/>
                    <a:gd name="connsiteX9" fmla="*/ 74160 w 171450"/>
                    <a:gd name="connsiteY9" fmla="*/ 265329 h 275815"/>
                    <a:gd name="connsiteX10" fmla="*/ 23532 w 171450"/>
                    <a:gd name="connsiteY10" fmla="*/ 272353 h 275815"/>
                    <a:gd name="connsiteX11" fmla="*/ 0 w 171450"/>
                    <a:gd name="connsiteY11" fmla="*/ 258906 h 275815"/>
                    <a:gd name="connsiteX12" fmla="*/ 6724 w 171450"/>
                    <a:gd name="connsiteY12" fmla="*/ 174862 h 275815"/>
                    <a:gd name="connsiteX13" fmla="*/ 23482 w 171450"/>
                    <a:gd name="connsiteY13" fmla="*/ 66985 h 275815"/>
                    <a:gd name="connsiteX14" fmla="*/ 50326 w 171450"/>
                    <a:gd name="connsiteY14" fmla="*/ 0 h 275815"/>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8103 w 171450"/>
                    <a:gd name="connsiteY7" fmla="*/ 262418 h 275815"/>
                    <a:gd name="connsiteX8" fmla="*/ 121174 w 171450"/>
                    <a:gd name="connsiteY8" fmla="*/ 275815 h 275815"/>
                    <a:gd name="connsiteX9" fmla="*/ 74160 w 171450"/>
                    <a:gd name="connsiteY9" fmla="*/ 265329 h 275815"/>
                    <a:gd name="connsiteX10" fmla="*/ 23532 w 171450"/>
                    <a:gd name="connsiteY10" fmla="*/ 272353 h 275815"/>
                    <a:gd name="connsiteX11" fmla="*/ 0 w 171450"/>
                    <a:gd name="connsiteY11" fmla="*/ 258906 h 275815"/>
                    <a:gd name="connsiteX12" fmla="*/ 6724 w 171450"/>
                    <a:gd name="connsiteY12" fmla="*/ 174862 h 275815"/>
                    <a:gd name="connsiteX13" fmla="*/ 23482 w 171450"/>
                    <a:gd name="connsiteY13" fmla="*/ 66985 h 275815"/>
                    <a:gd name="connsiteX14" fmla="*/ 50326 w 171450"/>
                    <a:gd name="connsiteY14" fmla="*/ 0 h 275815"/>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8103 w 171450"/>
                    <a:gd name="connsiteY7" fmla="*/ 262418 h 275815"/>
                    <a:gd name="connsiteX8" fmla="*/ 121174 w 171450"/>
                    <a:gd name="connsiteY8" fmla="*/ 275815 h 275815"/>
                    <a:gd name="connsiteX9" fmla="*/ 77572 w 171450"/>
                    <a:gd name="connsiteY9" fmla="*/ 275564 h 275815"/>
                    <a:gd name="connsiteX10" fmla="*/ 23532 w 171450"/>
                    <a:gd name="connsiteY10" fmla="*/ 272353 h 275815"/>
                    <a:gd name="connsiteX11" fmla="*/ 0 w 171450"/>
                    <a:gd name="connsiteY11" fmla="*/ 258906 h 275815"/>
                    <a:gd name="connsiteX12" fmla="*/ 6724 w 171450"/>
                    <a:gd name="connsiteY12" fmla="*/ 174862 h 275815"/>
                    <a:gd name="connsiteX13" fmla="*/ 23482 w 171450"/>
                    <a:gd name="connsiteY13" fmla="*/ 66985 h 275815"/>
                    <a:gd name="connsiteX14" fmla="*/ 50326 w 171450"/>
                    <a:gd name="connsiteY14" fmla="*/ 0 h 275815"/>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8103 w 171450"/>
                    <a:gd name="connsiteY7" fmla="*/ 262418 h 275815"/>
                    <a:gd name="connsiteX8" fmla="*/ 121174 w 171450"/>
                    <a:gd name="connsiteY8" fmla="*/ 275815 h 275815"/>
                    <a:gd name="connsiteX9" fmla="*/ 77572 w 171450"/>
                    <a:gd name="connsiteY9" fmla="*/ 275564 h 275815"/>
                    <a:gd name="connsiteX10" fmla="*/ 23532 w 171450"/>
                    <a:gd name="connsiteY10" fmla="*/ 248469 h 275815"/>
                    <a:gd name="connsiteX11" fmla="*/ 0 w 171450"/>
                    <a:gd name="connsiteY11" fmla="*/ 258906 h 275815"/>
                    <a:gd name="connsiteX12" fmla="*/ 6724 w 171450"/>
                    <a:gd name="connsiteY12" fmla="*/ 174862 h 275815"/>
                    <a:gd name="connsiteX13" fmla="*/ 23482 w 171450"/>
                    <a:gd name="connsiteY13" fmla="*/ 66985 h 275815"/>
                    <a:gd name="connsiteX14" fmla="*/ 50326 w 171450"/>
                    <a:gd name="connsiteY14" fmla="*/ 0 h 275815"/>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8103 w 171450"/>
                    <a:gd name="connsiteY7" fmla="*/ 262418 h 275815"/>
                    <a:gd name="connsiteX8" fmla="*/ 121174 w 171450"/>
                    <a:gd name="connsiteY8" fmla="*/ 275815 h 275815"/>
                    <a:gd name="connsiteX9" fmla="*/ 77572 w 171450"/>
                    <a:gd name="connsiteY9" fmla="*/ 275564 h 275815"/>
                    <a:gd name="connsiteX10" fmla="*/ 23532 w 171450"/>
                    <a:gd name="connsiteY10" fmla="*/ 248469 h 275815"/>
                    <a:gd name="connsiteX11" fmla="*/ 0 w 171450"/>
                    <a:gd name="connsiteY11" fmla="*/ 238434 h 275815"/>
                    <a:gd name="connsiteX12" fmla="*/ 6724 w 171450"/>
                    <a:gd name="connsiteY12" fmla="*/ 174862 h 275815"/>
                    <a:gd name="connsiteX13" fmla="*/ 23482 w 171450"/>
                    <a:gd name="connsiteY13" fmla="*/ 66985 h 275815"/>
                    <a:gd name="connsiteX14" fmla="*/ 50326 w 171450"/>
                    <a:gd name="connsiteY14" fmla="*/ 0 h 275815"/>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8103 w 171450"/>
                    <a:gd name="connsiteY7" fmla="*/ 262418 h 275815"/>
                    <a:gd name="connsiteX8" fmla="*/ 121174 w 171450"/>
                    <a:gd name="connsiteY8" fmla="*/ 275815 h 275815"/>
                    <a:gd name="connsiteX9" fmla="*/ 77572 w 171450"/>
                    <a:gd name="connsiteY9" fmla="*/ 275564 h 275815"/>
                    <a:gd name="connsiteX10" fmla="*/ 26943 w 171450"/>
                    <a:gd name="connsiteY10" fmla="*/ 272353 h 275815"/>
                    <a:gd name="connsiteX11" fmla="*/ 0 w 171450"/>
                    <a:gd name="connsiteY11" fmla="*/ 238434 h 275815"/>
                    <a:gd name="connsiteX12" fmla="*/ 6724 w 171450"/>
                    <a:gd name="connsiteY12" fmla="*/ 174862 h 275815"/>
                    <a:gd name="connsiteX13" fmla="*/ 23482 w 171450"/>
                    <a:gd name="connsiteY13" fmla="*/ 66985 h 275815"/>
                    <a:gd name="connsiteX14" fmla="*/ 50326 w 171450"/>
                    <a:gd name="connsiteY14" fmla="*/ 0 h 27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450" h="275815">
                      <a:moveTo>
                        <a:pt x="50326" y="0"/>
                      </a:moveTo>
                      <a:lnTo>
                        <a:pt x="124385" y="13497"/>
                      </a:lnTo>
                      <a:lnTo>
                        <a:pt x="141194" y="40391"/>
                      </a:lnTo>
                      <a:lnTo>
                        <a:pt x="151279" y="80732"/>
                      </a:lnTo>
                      <a:lnTo>
                        <a:pt x="158003" y="97541"/>
                      </a:lnTo>
                      <a:lnTo>
                        <a:pt x="171450" y="178223"/>
                      </a:lnTo>
                      <a:lnTo>
                        <a:pt x="164726" y="225288"/>
                      </a:lnTo>
                      <a:lnTo>
                        <a:pt x="158103" y="262418"/>
                      </a:lnTo>
                      <a:lnTo>
                        <a:pt x="121174" y="275815"/>
                      </a:lnTo>
                      <a:lnTo>
                        <a:pt x="77572" y="275564"/>
                      </a:lnTo>
                      <a:lnTo>
                        <a:pt x="26943" y="272353"/>
                      </a:lnTo>
                      <a:lnTo>
                        <a:pt x="0" y="238434"/>
                      </a:lnTo>
                      <a:lnTo>
                        <a:pt x="6724" y="174862"/>
                      </a:lnTo>
                      <a:lnTo>
                        <a:pt x="23482" y="66985"/>
                      </a:lnTo>
                      <a:lnTo>
                        <a:pt x="50326" y="0"/>
                      </a:lnTo>
                      <a:close/>
                    </a:path>
                  </a:pathLst>
                </a:custGeom>
                <a:solidFill>
                  <a:schemeClr val="tx1">
                    <a:lumMod val="75000"/>
                    <a:lumOff val="2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7" name="Freeform: Shape 26">
                  <a:extLst>
                    <a:ext uri="{FF2B5EF4-FFF2-40B4-BE49-F238E27FC236}">
                      <a16:creationId xmlns="" xmlns:a16="http://schemas.microsoft.com/office/drawing/2014/main" id="{B84E541E-C7B2-433F-A14E-EF9DDA78625B}"/>
                    </a:ext>
                  </a:extLst>
                </p:cNvPr>
                <p:cNvSpPr/>
                <p:nvPr/>
              </p:nvSpPr>
              <p:spPr>
                <a:xfrm flipH="1" flipV="1">
                  <a:off x="2368203" y="3472248"/>
                  <a:ext cx="171450" cy="263592"/>
                </a:xfrm>
                <a:custGeom>
                  <a:avLst/>
                  <a:gdLst>
                    <a:gd name="connsiteX0" fmla="*/ 57150 w 171450"/>
                    <a:gd name="connsiteY0" fmla="*/ 0 h 282388"/>
                    <a:gd name="connsiteX1" fmla="*/ 124385 w 171450"/>
                    <a:gd name="connsiteY1" fmla="*/ 10085 h 282388"/>
                    <a:gd name="connsiteX2" fmla="*/ 141194 w 171450"/>
                    <a:gd name="connsiteY2" fmla="*/ 36979 h 282388"/>
                    <a:gd name="connsiteX3" fmla="*/ 151279 w 171450"/>
                    <a:gd name="connsiteY3" fmla="*/ 77320 h 282388"/>
                    <a:gd name="connsiteX4" fmla="*/ 158003 w 171450"/>
                    <a:gd name="connsiteY4" fmla="*/ 94129 h 282388"/>
                    <a:gd name="connsiteX5" fmla="*/ 171450 w 171450"/>
                    <a:gd name="connsiteY5" fmla="*/ 174811 h 282388"/>
                    <a:gd name="connsiteX6" fmla="*/ 164726 w 171450"/>
                    <a:gd name="connsiteY6" fmla="*/ 221876 h 282388"/>
                    <a:gd name="connsiteX7" fmla="*/ 151279 w 171450"/>
                    <a:gd name="connsiteY7" fmla="*/ 248770 h 282388"/>
                    <a:gd name="connsiteX8" fmla="*/ 110938 w 171450"/>
                    <a:gd name="connsiteY8" fmla="*/ 265579 h 282388"/>
                    <a:gd name="connsiteX9" fmla="*/ 60512 w 171450"/>
                    <a:gd name="connsiteY9" fmla="*/ 282388 h 282388"/>
                    <a:gd name="connsiteX10" fmla="*/ 23532 w 171450"/>
                    <a:gd name="connsiteY10" fmla="*/ 268941 h 282388"/>
                    <a:gd name="connsiteX11" fmla="*/ 0 w 171450"/>
                    <a:gd name="connsiteY11" fmla="*/ 255494 h 282388"/>
                    <a:gd name="connsiteX12" fmla="*/ 6724 w 171450"/>
                    <a:gd name="connsiteY12" fmla="*/ 171450 h 282388"/>
                    <a:gd name="connsiteX13" fmla="*/ 26894 w 171450"/>
                    <a:gd name="connsiteY13" fmla="*/ 84044 h 282388"/>
                    <a:gd name="connsiteX14" fmla="*/ 57150 w 171450"/>
                    <a:gd name="connsiteY14" fmla="*/ 0 h 282388"/>
                    <a:gd name="connsiteX0" fmla="*/ 50326 w 171450"/>
                    <a:gd name="connsiteY0" fmla="*/ 0 h 285800"/>
                    <a:gd name="connsiteX1" fmla="*/ 124385 w 171450"/>
                    <a:gd name="connsiteY1" fmla="*/ 13497 h 285800"/>
                    <a:gd name="connsiteX2" fmla="*/ 141194 w 171450"/>
                    <a:gd name="connsiteY2" fmla="*/ 40391 h 285800"/>
                    <a:gd name="connsiteX3" fmla="*/ 151279 w 171450"/>
                    <a:gd name="connsiteY3" fmla="*/ 80732 h 285800"/>
                    <a:gd name="connsiteX4" fmla="*/ 158003 w 171450"/>
                    <a:gd name="connsiteY4" fmla="*/ 97541 h 285800"/>
                    <a:gd name="connsiteX5" fmla="*/ 171450 w 171450"/>
                    <a:gd name="connsiteY5" fmla="*/ 178223 h 285800"/>
                    <a:gd name="connsiteX6" fmla="*/ 164726 w 171450"/>
                    <a:gd name="connsiteY6" fmla="*/ 225288 h 285800"/>
                    <a:gd name="connsiteX7" fmla="*/ 151279 w 171450"/>
                    <a:gd name="connsiteY7" fmla="*/ 252182 h 285800"/>
                    <a:gd name="connsiteX8" fmla="*/ 110938 w 171450"/>
                    <a:gd name="connsiteY8" fmla="*/ 268991 h 285800"/>
                    <a:gd name="connsiteX9" fmla="*/ 60512 w 171450"/>
                    <a:gd name="connsiteY9" fmla="*/ 285800 h 285800"/>
                    <a:gd name="connsiteX10" fmla="*/ 23532 w 171450"/>
                    <a:gd name="connsiteY10" fmla="*/ 272353 h 285800"/>
                    <a:gd name="connsiteX11" fmla="*/ 0 w 171450"/>
                    <a:gd name="connsiteY11" fmla="*/ 258906 h 285800"/>
                    <a:gd name="connsiteX12" fmla="*/ 6724 w 171450"/>
                    <a:gd name="connsiteY12" fmla="*/ 174862 h 285800"/>
                    <a:gd name="connsiteX13" fmla="*/ 26894 w 171450"/>
                    <a:gd name="connsiteY13" fmla="*/ 87456 h 285800"/>
                    <a:gd name="connsiteX14" fmla="*/ 50326 w 171450"/>
                    <a:gd name="connsiteY14" fmla="*/ 0 h 285800"/>
                    <a:gd name="connsiteX0" fmla="*/ 50326 w 171450"/>
                    <a:gd name="connsiteY0" fmla="*/ 0 h 285800"/>
                    <a:gd name="connsiteX1" fmla="*/ 124385 w 171450"/>
                    <a:gd name="connsiteY1" fmla="*/ 13497 h 285800"/>
                    <a:gd name="connsiteX2" fmla="*/ 141194 w 171450"/>
                    <a:gd name="connsiteY2" fmla="*/ 40391 h 285800"/>
                    <a:gd name="connsiteX3" fmla="*/ 151279 w 171450"/>
                    <a:gd name="connsiteY3" fmla="*/ 80732 h 285800"/>
                    <a:gd name="connsiteX4" fmla="*/ 158003 w 171450"/>
                    <a:gd name="connsiteY4" fmla="*/ 97541 h 285800"/>
                    <a:gd name="connsiteX5" fmla="*/ 171450 w 171450"/>
                    <a:gd name="connsiteY5" fmla="*/ 178223 h 285800"/>
                    <a:gd name="connsiteX6" fmla="*/ 164726 w 171450"/>
                    <a:gd name="connsiteY6" fmla="*/ 225288 h 285800"/>
                    <a:gd name="connsiteX7" fmla="*/ 151279 w 171450"/>
                    <a:gd name="connsiteY7" fmla="*/ 252182 h 285800"/>
                    <a:gd name="connsiteX8" fmla="*/ 110938 w 171450"/>
                    <a:gd name="connsiteY8" fmla="*/ 268991 h 285800"/>
                    <a:gd name="connsiteX9" fmla="*/ 60512 w 171450"/>
                    <a:gd name="connsiteY9" fmla="*/ 285800 h 285800"/>
                    <a:gd name="connsiteX10" fmla="*/ 23532 w 171450"/>
                    <a:gd name="connsiteY10" fmla="*/ 272353 h 285800"/>
                    <a:gd name="connsiteX11" fmla="*/ 0 w 171450"/>
                    <a:gd name="connsiteY11" fmla="*/ 258906 h 285800"/>
                    <a:gd name="connsiteX12" fmla="*/ 6724 w 171450"/>
                    <a:gd name="connsiteY12" fmla="*/ 174862 h 285800"/>
                    <a:gd name="connsiteX13" fmla="*/ 23482 w 171450"/>
                    <a:gd name="connsiteY13" fmla="*/ 66985 h 285800"/>
                    <a:gd name="connsiteX14" fmla="*/ 50326 w 171450"/>
                    <a:gd name="connsiteY14" fmla="*/ 0 h 285800"/>
                    <a:gd name="connsiteX0" fmla="*/ 50326 w 171450"/>
                    <a:gd name="connsiteY0" fmla="*/ 0 h 272353"/>
                    <a:gd name="connsiteX1" fmla="*/ 124385 w 171450"/>
                    <a:gd name="connsiteY1" fmla="*/ 13497 h 272353"/>
                    <a:gd name="connsiteX2" fmla="*/ 141194 w 171450"/>
                    <a:gd name="connsiteY2" fmla="*/ 40391 h 272353"/>
                    <a:gd name="connsiteX3" fmla="*/ 151279 w 171450"/>
                    <a:gd name="connsiteY3" fmla="*/ 80732 h 272353"/>
                    <a:gd name="connsiteX4" fmla="*/ 158003 w 171450"/>
                    <a:gd name="connsiteY4" fmla="*/ 97541 h 272353"/>
                    <a:gd name="connsiteX5" fmla="*/ 171450 w 171450"/>
                    <a:gd name="connsiteY5" fmla="*/ 178223 h 272353"/>
                    <a:gd name="connsiteX6" fmla="*/ 164726 w 171450"/>
                    <a:gd name="connsiteY6" fmla="*/ 225288 h 272353"/>
                    <a:gd name="connsiteX7" fmla="*/ 151279 w 171450"/>
                    <a:gd name="connsiteY7" fmla="*/ 252182 h 272353"/>
                    <a:gd name="connsiteX8" fmla="*/ 110938 w 171450"/>
                    <a:gd name="connsiteY8" fmla="*/ 268991 h 272353"/>
                    <a:gd name="connsiteX9" fmla="*/ 74160 w 171450"/>
                    <a:gd name="connsiteY9" fmla="*/ 265329 h 272353"/>
                    <a:gd name="connsiteX10" fmla="*/ 23532 w 171450"/>
                    <a:gd name="connsiteY10" fmla="*/ 272353 h 272353"/>
                    <a:gd name="connsiteX11" fmla="*/ 0 w 171450"/>
                    <a:gd name="connsiteY11" fmla="*/ 258906 h 272353"/>
                    <a:gd name="connsiteX12" fmla="*/ 6724 w 171450"/>
                    <a:gd name="connsiteY12" fmla="*/ 174862 h 272353"/>
                    <a:gd name="connsiteX13" fmla="*/ 23482 w 171450"/>
                    <a:gd name="connsiteY13" fmla="*/ 66985 h 272353"/>
                    <a:gd name="connsiteX14" fmla="*/ 50326 w 171450"/>
                    <a:gd name="connsiteY14" fmla="*/ 0 h 272353"/>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1279 w 171450"/>
                    <a:gd name="connsiteY7" fmla="*/ 252182 h 275815"/>
                    <a:gd name="connsiteX8" fmla="*/ 121174 w 171450"/>
                    <a:gd name="connsiteY8" fmla="*/ 275815 h 275815"/>
                    <a:gd name="connsiteX9" fmla="*/ 74160 w 171450"/>
                    <a:gd name="connsiteY9" fmla="*/ 265329 h 275815"/>
                    <a:gd name="connsiteX10" fmla="*/ 23532 w 171450"/>
                    <a:gd name="connsiteY10" fmla="*/ 272353 h 275815"/>
                    <a:gd name="connsiteX11" fmla="*/ 0 w 171450"/>
                    <a:gd name="connsiteY11" fmla="*/ 258906 h 275815"/>
                    <a:gd name="connsiteX12" fmla="*/ 6724 w 171450"/>
                    <a:gd name="connsiteY12" fmla="*/ 174862 h 275815"/>
                    <a:gd name="connsiteX13" fmla="*/ 23482 w 171450"/>
                    <a:gd name="connsiteY13" fmla="*/ 66985 h 275815"/>
                    <a:gd name="connsiteX14" fmla="*/ 50326 w 171450"/>
                    <a:gd name="connsiteY14" fmla="*/ 0 h 275815"/>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8103 w 171450"/>
                    <a:gd name="connsiteY7" fmla="*/ 262418 h 275815"/>
                    <a:gd name="connsiteX8" fmla="*/ 121174 w 171450"/>
                    <a:gd name="connsiteY8" fmla="*/ 275815 h 275815"/>
                    <a:gd name="connsiteX9" fmla="*/ 74160 w 171450"/>
                    <a:gd name="connsiteY9" fmla="*/ 265329 h 275815"/>
                    <a:gd name="connsiteX10" fmla="*/ 23532 w 171450"/>
                    <a:gd name="connsiteY10" fmla="*/ 272353 h 275815"/>
                    <a:gd name="connsiteX11" fmla="*/ 0 w 171450"/>
                    <a:gd name="connsiteY11" fmla="*/ 258906 h 275815"/>
                    <a:gd name="connsiteX12" fmla="*/ 6724 w 171450"/>
                    <a:gd name="connsiteY12" fmla="*/ 174862 h 275815"/>
                    <a:gd name="connsiteX13" fmla="*/ 23482 w 171450"/>
                    <a:gd name="connsiteY13" fmla="*/ 66985 h 275815"/>
                    <a:gd name="connsiteX14" fmla="*/ 50326 w 171450"/>
                    <a:gd name="connsiteY14" fmla="*/ 0 h 275815"/>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8103 w 171450"/>
                    <a:gd name="connsiteY7" fmla="*/ 262418 h 275815"/>
                    <a:gd name="connsiteX8" fmla="*/ 121174 w 171450"/>
                    <a:gd name="connsiteY8" fmla="*/ 275815 h 275815"/>
                    <a:gd name="connsiteX9" fmla="*/ 77572 w 171450"/>
                    <a:gd name="connsiteY9" fmla="*/ 275564 h 275815"/>
                    <a:gd name="connsiteX10" fmla="*/ 23532 w 171450"/>
                    <a:gd name="connsiteY10" fmla="*/ 272353 h 275815"/>
                    <a:gd name="connsiteX11" fmla="*/ 0 w 171450"/>
                    <a:gd name="connsiteY11" fmla="*/ 258906 h 275815"/>
                    <a:gd name="connsiteX12" fmla="*/ 6724 w 171450"/>
                    <a:gd name="connsiteY12" fmla="*/ 174862 h 275815"/>
                    <a:gd name="connsiteX13" fmla="*/ 23482 w 171450"/>
                    <a:gd name="connsiteY13" fmla="*/ 66985 h 275815"/>
                    <a:gd name="connsiteX14" fmla="*/ 50326 w 171450"/>
                    <a:gd name="connsiteY14" fmla="*/ 0 h 275815"/>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8103 w 171450"/>
                    <a:gd name="connsiteY7" fmla="*/ 262418 h 275815"/>
                    <a:gd name="connsiteX8" fmla="*/ 121174 w 171450"/>
                    <a:gd name="connsiteY8" fmla="*/ 275815 h 275815"/>
                    <a:gd name="connsiteX9" fmla="*/ 77572 w 171450"/>
                    <a:gd name="connsiteY9" fmla="*/ 275564 h 275815"/>
                    <a:gd name="connsiteX10" fmla="*/ 23532 w 171450"/>
                    <a:gd name="connsiteY10" fmla="*/ 248469 h 275815"/>
                    <a:gd name="connsiteX11" fmla="*/ 0 w 171450"/>
                    <a:gd name="connsiteY11" fmla="*/ 258906 h 275815"/>
                    <a:gd name="connsiteX12" fmla="*/ 6724 w 171450"/>
                    <a:gd name="connsiteY12" fmla="*/ 174862 h 275815"/>
                    <a:gd name="connsiteX13" fmla="*/ 23482 w 171450"/>
                    <a:gd name="connsiteY13" fmla="*/ 66985 h 275815"/>
                    <a:gd name="connsiteX14" fmla="*/ 50326 w 171450"/>
                    <a:gd name="connsiteY14" fmla="*/ 0 h 275815"/>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8103 w 171450"/>
                    <a:gd name="connsiteY7" fmla="*/ 262418 h 275815"/>
                    <a:gd name="connsiteX8" fmla="*/ 121174 w 171450"/>
                    <a:gd name="connsiteY8" fmla="*/ 275815 h 275815"/>
                    <a:gd name="connsiteX9" fmla="*/ 77572 w 171450"/>
                    <a:gd name="connsiteY9" fmla="*/ 275564 h 275815"/>
                    <a:gd name="connsiteX10" fmla="*/ 23532 w 171450"/>
                    <a:gd name="connsiteY10" fmla="*/ 248469 h 275815"/>
                    <a:gd name="connsiteX11" fmla="*/ 0 w 171450"/>
                    <a:gd name="connsiteY11" fmla="*/ 238434 h 275815"/>
                    <a:gd name="connsiteX12" fmla="*/ 6724 w 171450"/>
                    <a:gd name="connsiteY12" fmla="*/ 174862 h 275815"/>
                    <a:gd name="connsiteX13" fmla="*/ 23482 w 171450"/>
                    <a:gd name="connsiteY13" fmla="*/ 66985 h 275815"/>
                    <a:gd name="connsiteX14" fmla="*/ 50326 w 171450"/>
                    <a:gd name="connsiteY14" fmla="*/ 0 h 275815"/>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8103 w 171450"/>
                    <a:gd name="connsiteY7" fmla="*/ 262418 h 275815"/>
                    <a:gd name="connsiteX8" fmla="*/ 121174 w 171450"/>
                    <a:gd name="connsiteY8" fmla="*/ 275815 h 275815"/>
                    <a:gd name="connsiteX9" fmla="*/ 77572 w 171450"/>
                    <a:gd name="connsiteY9" fmla="*/ 275564 h 275815"/>
                    <a:gd name="connsiteX10" fmla="*/ 26943 w 171450"/>
                    <a:gd name="connsiteY10" fmla="*/ 272353 h 275815"/>
                    <a:gd name="connsiteX11" fmla="*/ 0 w 171450"/>
                    <a:gd name="connsiteY11" fmla="*/ 238434 h 275815"/>
                    <a:gd name="connsiteX12" fmla="*/ 6724 w 171450"/>
                    <a:gd name="connsiteY12" fmla="*/ 174862 h 275815"/>
                    <a:gd name="connsiteX13" fmla="*/ 23482 w 171450"/>
                    <a:gd name="connsiteY13" fmla="*/ 66985 h 275815"/>
                    <a:gd name="connsiteX14" fmla="*/ 50326 w 171450"/>
                    <a:gd name="connsiteY14" fmla="*/ 0 h 27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450" h="275815">
                      <a:moveTo>
                        <a:pt x="50326" y="0"/>
                      </a:moveTo>
                      <a:lnTo>
                        <a:pt x="124385" y="13497"/>
                      </a:lnTo>
                      <a:lnTo>
                        <a:pt x="141194" y="40391"/>
                      </a:lnTo>
                      <a:lnTo>
                        <a:pt x="151279" y="80732"/>
                      </a:lnTo>
                      <a:lnTo>
                        <a:pt x="158003" y="97541"/>
                      </a:lnTo>
                      <a:lnTo>
                        <a:pt x="171450" y="178223"/>
                      </a:lnTo>
                      <a:lnTo>
                        <a:pt x="164726" y="225288"/>
                      </a:lnTo>
                      <a:lnTo>
                        <a:pt x="158103" y="262418"/>
                      </a:lnTo>
                      <a:lnTo>
                        <a:pt x="121174" y="275815"/>
                      </a:lnTo>
                      <a:lnTo>
                        <a:pt x="77572" y="275564"/>
                      </a:lnTo>
                      <a:lnTo>
                        <a:pt x="26943" y="272353"/>
                      </a:lnTo>
                      <a:lnTo>
                        <a:pt x="0" y="238434"/>
                      </a:lnTo>
                      <a:lnTo>
                        <a:pt x="6724" y="174862"/>
                      </a:lnTo>
                      <a:lnTo>
                        <a:pt x="23482" y="66985"/>
                      </a:lnTo>
                      <a:lnTo>
                        <a:pt x="50326" y="0"/>
                      </a:lnTo>
                      <a:close/>
                    </a:path>
                  </a:pathLst>
                </a:custGeom>
                <a:solidFill>
                  <a:schemeClr val="tx1">
                    <a:lumMod val="75000"/>
                    <a:lumOff val="2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43" name="Oval 42">
                <a:extLst>
                  <a:ext uri="{FF2B5EF4-FFF2-40B4-BE49-F238E27FC236}">
                    <a16:creationId xmlns="" xmlns:a16="http://schemas.microsoft.com/office/drawing/2014/main" id="{2162D6CF-E7EF-4D7F-B003-0EDEFC8A7F1C}"/>
                  </a:ext>
                </a:extLst>
              </p:cNvPr>
              <p:cNvSpPr/>
              <p:nvPr/>
            </p:nvSpPr>
            <p:spPr>
              <a:xfrm>
                <a:off x="512685" y="3023456"/>
                <a:ext cx="212571" cy="1762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4" name="TextBox 43">
                <a:extLst>
                  <a:ext uri="{FF2B5EF4-FFF2-40B4-BE49-F238E27FC236}">
                    <a16:creationId xmlns="" xmlns:a16="http://schemas.microsoft.com/office/drawing/2014/main" id="{8DB107BC-7D5A-41D7-A707-818F14D981D6}"/>
                  </a:ext>
                </a:extLst>
              </p:cNvPr>
              <p:cNvSpPr txBox="1"/>
              <p:nvPr/>
            </p:nvSpPr>
            <p:spPr>
              <a:xfrm>
                <a:off x="380262" y="2934584"/>
                <a:ext cx="265387" cy="353943"/>
              </a:xfrm>
              <a:prstGeom prst="rect">
                <a:avLst/>
              </a:prstGeom>
              <a:noFill/>
            </p:spPr>
            <p:txBody>
              <a:bodyPr wrap="square" rtlCol="0">
                <a:spAutoFit/>
              </a:bodyPr>
              <a:lstStyle/>
              <a:p>
                <a:r>
                  <a:rPr lang="en-SG" sz="1700" b="1" dirty="0"/>
                  <a:t>R</a:t>
                </a:r>
              </a:p>
            </p:txBody>
          </p:sp>
        </p:grpSp>
        <p:sp>
          <p:nvSpPr>
            <p:cNvPr id="86" name="Freeform: Shape 85">
              <a:extLst>
                <a:ext uri="{FF2B5EF4-FFF2-40B4-BE49-F238E27FC236}">
                  <a16:creationId xmlns="" xmlns:a16="http://schemas.microsoft.com/office/drawing/2014/main" id="{4FC53A72-1AB6-4DF8-8308-5E5B745EF1DE}"/>
                </a:ext>
              </a:extLst>
            </p:cNvPr>
            <p:cNvSpPr/>
            <p:nvPr/>
          </p:nvSpPr>
          <p:spPr>
            <a:xfrm>
              <a:off x="472519" y="3277248"/>
              <a:ext cx="368272" cy="293794"/>
            </a:xfrm>
            <a:custGeom>
              <a:avLst/>
              <a:gdLst>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4556 w 292474"/>
                <a:gd name="connsiteY7" fmla="*/ 57150 h 228600"/>
                <a:gd name="connsiteX8" fmla="*/ 164727 w 292474"/>
                <a:gd name="connsiteY8" fmla="*/ 33617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4556 w 292474"/>
                <a:gd name="connsiteY7" fmla="*/ 57150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31108 w 292474"/>
                <a:gd name="connsiteY7" fmla="*/ 47065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31108 w 292474"/>
                <a:gd name="connsiteY7" fmla="*/ 47065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31222 w 292474"/>
                <a:gd name="connsiteY6" fmla="*/ 31346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106607 w 292474"/>
                <a:gd name="connsiteY5" fmla="*/ 7614 h 228600"/>
                <a:gd name="connsiteX6" fmla="*/ 131222 w 292474"/>
                <a:gd name="connsiteY6" fmla="*/ 31346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35783 w 292474"/>
                <a:gd name="connsiteY0" fmla="*/ 210009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106607 w 292474"/>
                <a:gd name="connsiteY5" fmla="*/ 7614 h 228600"/>
                <a:gd name="connsiteX6" fmla="*/ 131222 w 292474"/>
                <a:gd name="connsiteY6" fmla="*/ 31346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35783 w 292474"/>
                <a:gd name="connsiteY22" fmla="*/ 210009 h 228600"/>
                <a:gd name="connsiteX0" fmla="*/ 35783 w 292474"/>
                <a:gd name="connsiteY0" fmla="*/ 210009 h 230180"/>
                <a:gd name="connsiteX1" fmla="*/ 0 w 292474"/>
                <a:gd name="connsiteY1" fmla="*/ 110938 h 230180"/>
                <a:gd name="connsiteX2" fmla="*/ 23533 w 292474"/>
                <a:gd name="connsiteY2" fmla="*/ 47064 h 230180"/>
                <a:gd name="connsiteX3" fmla="*/ 47065 w 292474"/>
                <a:gd name="connsiteY3" fmla="*/ 20170 h 230180"/>
                <a:gd name="connsiteX4" fmla="*/ 67235 w 292474"/>
                <a:gd name="connsiteY4" fmla="*/ 10085 h 230180"/>
                <a:gd name="connsiteX5" fmla="*/ 106607 w 292474"/>
                <a:gd name="connsiteY5" fmla="*/ 7614 h 230180"/>
                <a:gd name="connsiteX6" fmla="*/ 131222 w 292474"/>
                <a:gd name="connsiteY6" fmla="*/ 31346 h 230180"/>
                <a:gd name="connsiteX7" fmla="*/ 142504 w 292474"/>
                <a:gd name="connsiteY7" fmla="*/ 32237 h 230180"/>
                <a:gd name="connsiteX8" fmla="*/ 154642 w 292474"/>
                <a:gd name="connsiteY8" fmla="*/ 20170 h 230180"/>
                <a:gd name="connsiteX9" fmla="*/ 191621 w 292474"/>
                <a:gd name="connsiteY9" fmla="*/ 6723 h 230180"/>
                <a:gd name="connsiteX10" fmla="*/ 221877 w 292474"/>
                <a:gd name="connsiteY10" fmla="*/ 0 h 230180"/>
                <a:gd name="connsiteX11" fmla="*/ 238685 w 292474"/>
                <a:gd name="connsiteY11" fmla="*/ 13447 h 230180"/>
                <a:gd name="connsiteX12" fmla="*/ 265580 w 292474"/>
                <a:gd name="connsiteY12" fmla="*/ 40341 h 230180"/>
                <a:gd name="connsiteX13" fmla="*/ 282388 w 292474"/>
                <a:gd name="connsiteY13" fmla="*/ 67235 h 230180"/>
                <a:gd name="connsiteX14" fmla="*/ 292474 w 292474"/>
                <a:gd name="connsiteY14" fmla="*/ 114300 h 230180"/>
                <a:gd name="connsiteX15" fmla="*/ 289112 w 292474"/>
                <a:gd name="connsiteY15" fmla="*/ 158003 h 230180"/>
                <a:gd name="connsiteX16" fmla="*/ 268941 w 292474"/>
                <a:gd name="connsiteY16" fmla="*/ 191620 h 230180"/>
                <a:gd name="connsiteX17" fmla="*/ 231962 w 292474"/>
                <a:gd name="connsiteY17" fmla="*/ 211791 h 230180"/>
                <a:gd name="connsiteX18" fmla="*/ 181535 w 292474"/>
                <a:gd name="connsiteY18" fmla="*/ 225238 h 230180"/>
                <a:gd name="connsiteX19" fmla="*/ 144556 w 292474"/>
                <a:gd name="connsiteY19" fmla="*/ 228600 h 230180"/>
                <a:gd name="connsiteX20" fmla="*/ 114300 w 292474"/>
                <a:gd name="connsiteY20" fmla="*/ 228600 h 230180"/>
                <a:gd name="connsiteX21" fmla="*/ 79260 w 292474"/>
                <a:gd name="connsiteY21" fmla="*/ 230180 h 230180"/>
                <a:gd name="connsiteX22" fmla="*/ 35783 w 292474"/>
                <a:gd name="connsiteY22" fmla="*/ 210009 h 230180"/>
                <a:gd name="connsiteX0" fmla="*/ 35783 w 292474"/>
                <a:gd name="connsiteY0" fmla="*/ 210009 h 230180"/>
                <a:gd name="connsiteX1" fmla="*/ 0 w 292474"/>
                <a:gd name="connsiteY1" fmla="*/ 110938 h 230180"/>
                <a:gd name="connsiteX2" fmla="*/ 23533 w 292474"/>
                <a:gd name="connsiteY2" fmla="*/ 47064 h 230180"/>
                <a:gd name="connsiteX3" fmla="*/ 47065 w 292474"/>
                <a:gd name="connsiteY3" fmla="*/ 20170 h 230180"/>
                <a:gd name="connsiteX4" fmla="*/ 67235 w 292474"/>
                <a:gd name="connsiteY4" fmla="*/ 10085 h 230180"/>
                <a:gd name="connsiteX5" fmla="*/ 106607 w 292474"/>
                <a:gd name="connsiteY5" fmla="*/ 7614 h 230180"/>
                <a:gd name="connsiteX6" fmla="*/ 131222 w 292474"/>
                <a:gd name="connsiteY6" fmla="*/ 31346 h 230180"/>
                <a:gd name="connsiteX7" fmla="*/ 142504 w 292474"/>
                <a:gd name="connsiteY7" fmla="*/ 32237 h 230180"/>
                <a:gd name="connsiteX8" fmla="*/ 154642 w 292474"/>
                <a:gd name="connsiteY8" fmla="*/ 20170 h 230180"/>
                <a:gd name="connsiteX9" fmla="*/ 191621 w 292474"/>
                <a:gd name="connsiteY9" fmla="*/ 6723 h 230180"/>
                <a:gd name="connsiteX10" fmla="*/ 221877 w 292474"/>
                <a:gd name="connsiteY10" fmla="*/ 0 h 230180"/>
                <a:gd name="connsiteX11" fmla="*/ 238685 w 292474"/>
                <a:gd name="connsiteY11" fmla="*/ 13447 h 230180"/>
                <a:gd name="connsiteX12" fmla="*/ 265580 w 292474"/>
                <a:gd name="connsiteY12" fmla="*/ 40341 h 230180"/>
                <a:gd name="connsiteX13" fmla="*/ 282388 w 292474"/>
                <a:gd name="connsiteY13" fmla="*/ 67235 h 230180"/>
                <a:gd name="connsiteX14" fmla="*/ 292474 w 292474"/>
                <a:gd name="connsiteY14" fmla="*/ 114300 h 230180"/>
                <a:gd name="connsiteX15" fmla="*/ 289112 w 292474"/>
                <a:gd name="connsiteY15" fmla="*/ 158003 h 230180"/>
                <a:gd name="connsiteX16" fmla="*/ 268941 w 292474"/>
                <a:gd name="connsiteY16" fmla="*/ 191620 h 230180"/>
                <a:gd name="connsiteX17" fmla="*/ 238919 w 292474"/>
                <a:gd name="connsiteY17" fmla="*/ 219335 h 230180"/>
                <a:gd name="connsiteX18" fmla="*/ 181535 w 292474"/>
                <a:gd name="connsiteY18" fmla="*/ 225238 h 230180"/>
                <a:gd name="connsiteX19" fmla="*/ 144556 w 292474"/>
                <a:gd name="connsiteY19" fmla="*/ 228600 h 230180"/>
                <a:gd name="connsiteX20" fmla="*/ 114300 w 292474"/>
                <a:gd name="connsiteY20" fmla="*/ 228600 h 230180"/>
                <a:gd name="connsiteX21" fmla="*/ 79260 w 292474"/>
                <a:gd name="connsiteY21" fmla="*/ 230180 h 230180"/>
                <a:gd name="connsiteX22" fmla="*/ 35783 w 292474"/>
                <a:gd name="connsiteY22" fmla="*/ 210009 h 230180"/>
                <a:gd name="connsiteX0" fmla="*/ 35783 w 292474"/>
                <a:gd name="connsiteY0" fmla="*/ 210009 h 230180"/>
                <a:gd name="connsiteX1" fmla="*/ 0 w 292474"/>
                <a:gd name="connsiteY1" fmla="*/ 110938 h 230180"/>
                <a:gd name="connsiteX2" fmla="*/ 23533 w 292474"/>
                <a:gd name="connsiteY2" fmla="*/ 47064 h 230180"/>
                <a:gd name="connsiteX3" fmla="*/ 47065 w 292474"/>
                <a:gd name="connsiteY3" fmla="*/ 20170 h 230180"/>
                <a:gd name="connsiteX4" fmla="*/ 67235 w 292474"/>
                <a:gd name="connsiteY4" fmla="*/ 10085 h 230180"/>
                <a:gd name="connsiteX5" fmla="*/ 106607 w 292474"/>
                <a:gd name="connsiteY5" fmla="*/ 7614 h 230180"/>
                <a:gd name="connsiteX6" fmla="*/ 131222 w 292474"/>
                <a:gd name="connsiteY6" fmla="*/ 31346 h 230180"/>
                <a:gd name="connsiteX7" fmla="*/ 142504 w 292474"/>
                <a:gd name="connsiteY7" fmla="*/ 32237 h 230180"/>
                <a:gd name="connsiteX8" fmla="*/ 154642 w 292474"/>
                <a:gd name="connsiteY8" fmla="*/ 20170 h 230180"/>
                <a:gd name="connsiteX9" fmla="*/ 191621 w 292474"/>
                <a:gd name="connsiteY9" fmla="*/ 6723 h 230180"/>
                <a:gd name="connsiteX10" fmla="*/ 221877 w 292474"/>
                <a:gd name="connsiteY10" fmla="*/ 0 h 230180"/>
                <a:gd name="connsiteX11" fmla="*/ 238685 w 292474"/>
                <a:gd name="connsiteY11" fmla="*/ 13447 h 230180"/>
                <a:gd name="connsiteX12" fmla="*/ 265580 w 292474"/>
                <a:gd name="connsiteY12" fmla="*/ 40341 h 230180"/>
                <a:gd name="connsiteX13" fmla="*/ 282388 w 292474"/>
                <a:gd name="connsiteY13" fmla="*/ 67235 h 230180"/>
                <a:gd name="connsiteX14" fmla="*/ 292474 w 292474"/>
                <a:gd name="connsiteY14" fmla="*/ 114300 h 230180"/>
                <a:gd name="connsiteX15" fmla="*/ 289112 w 292474"/>
                <a:gd name="connsiteY15" fmla="*/ 158003 h 230180"/>
                <a:gd name="connsiteX16" fmla="*/ 282856 w 292474"/>
                <a:gd name="connsiteY16" fmla="*/ 202937 h 230180"/>
                <a:gd name="connsiteX17" fmla="*/ 238919 w 292474"/>
                <a:gd name="connsiteY17" fmla="*/ 219335 h 230180"/>
                <a:gd name="connsiteX18" fmla="*/ 181535 w 292474"/>
                <a:gd name="connsiteY18" fmla="*/ 225238 h 230180"/>
                <a:gd name="connsiteX19" fmla="*/ 144556 w 292474"/>
                <a:gd name="connsiteY19" fmla="*/ 228600 h 230180"/>
                <a:gd name="connsiteX20" fmla="*/ 114300 w 292474"/>
                <a:gd name="connsiteY20" fmla="*/ 228600 h 230180"/>
                <a:gd name="connsiteX21" fmla="*/ 79260 w 292474"/>
                <a:gd name="connsiteY21" fmla="*/ 230180 h 230180"/>
                <a:gd name="connsiteX22" fmla="*/ 35783 w 292474"/>
                <a:gd name="connsiteY22" fmla="*/ 210009 h 230180"/>
                <a:gd name="connsiteX0" fmla="*/ 35783 w 292474"/>
                <a:gd name="connsiteY0" fmla="*/ 210009 h 230180"/>
                <a:gd name="connsiteX1" fmla="*/ 0 w 292474"/>
                <a:gd name="connsiteY1" fmla="*/ 110938 h 230180"/>
                <a:gd name="connsiteX2" fmla="*/ 23533 w 292474"/>
                <a:gd name="connsiteY2" fmla="*/ 47064 h 230180"/>
                <a:gd name="connsiteX3" fmla="*/ 47065 w 292474"/>
                <a:gd name="connsiteY3" fmla="*/ 20170 h 230180"/>
                <a:gd name="connsiteX4" fmla="*/ 67235 w 292474"/>
                <a:gd name="connsiteY4" fmla="*/ 10085 h 230180"/>
                <a:gd name="connsiteX5" fmla="*/ 106607 w 292474"/>
                <a:gd name="connsiteY5" fmla="*/ 7614 h 230180"/>
                <a:gd name="connsiteX6" fmla="*/ 131222 w 292474"/>
                <a:gd name="connsiteY6" fmla="*/ 31346 h 230180"/>
                <a:gd name="connsiteX7" fmla="*/ 142504 w 292474"/>
                <a:gd name="connsiteY7" fmla="*/ 32237 h 230180"/>
                <a:gd name="connsiteX8" fmla="*/ 154642 w 292474"/>
                <a:gd name="connsiteY8" fmla="*/ 20170 h 230180"/>
                <a:gd name="connsiteX9" fmla="*/ 191621 w 292474"/>
                <a:gd name="connsiteY9" fmla="*/ 6723 h 230180"/>
                <a:gd name="connsiteX10" fmla="*/ 221877 w 292474"/>
                <a:gd name="connsiteY10" fmla="*/ 0 h 230180"/>
                <a:gd name="connsiteX11" fmla="*/ 238685 w 292474"/>
                <a:gd name="connsiteY11" fmla="*/ 13447 h 230180"/>
                <a:gd name="connsiteX12" fmla="*/ 265580 w 292474"/>
                <a:gd name="connsiteY12" fmla="*/ 40341 h 230180"/>
                <a:gd name="connsiteX13" fmla="*/ 282388 w 292474"/>
                <a:gd name="connsiteY13" fmla="*/ 67235 h 230180"/>
                <a:gd name="connsiteX14" fmla="*/ 292474 w 292474"/>
                <a:gd name="connsiteY14" fmla="*/ 114300 h 230180"/>
                <a:gd name="connsiteX15" fmla="*/ 289112 w 292474"/>
                <a:gd name="connsiteY15" fmla="*/ 158003 h 230180"/>
                <a:gd name="connsiteX16" fmla="*/ 282856 w 292474"/>
                <a:gd name="connsiteY16" fmla="*/ 202937 h 230180"/>
                <a:gd name="connsiteX17" fmla="*/ 238919 w 292474"/>
                <a:gd name="connsiteY17" fmla="*/ 219335 h 230180"/>
                <a:gd name="connsiteX18" fmla="*/ 181535 w 292474"/>
                <a:gd name="connsiteY18" fmla="*/ 225238 h 230180"/>
                <a:gd name="connsiteX19" fmla="*/ 144556 w 292474"/>
                <a:gd name="connsiteY19" fmla="*/ 228600 h 230180"/>
                <a:gd name="connsiteX20" fmla="*/ 114300 w 292474"/>
                <a:gd name="connsiteY20" fmla="*/ 228600 h 230180"/>
                <a:gd name="connsiteX21" fmla="*/ 79260 w 292474"/>
                <a:gd name="connsiteY21" fmla="*/ 230180 h 230180"/>
                <a:gd name="connsiteX22" fmla="*/ 35783 w 292474"/>
                <a:gd name="connsiteY22" fmla="*/ 210009 h 230180"/>
                <a:gd name="connsiteX0" fmla="*/ 35783 w 292474"/>
                <a:gd name="connsiteY0" fmla="*/ 210009 h 234425"/>
                <a:gd name="connsiteX1" fmla="*/ 0 w 292474"/>
                <a:gd name="connsiteY1" fmla="*/ 110938 h 234425"/>
                <a:gd name="connsiteX2" fmla="*/ 23533 w 292474"/>
                <a:gd name="connsiteY2" fmla="*/ 47064 h 234425"/>
                <a:gd name="connsiteX3" fmla="*/ 47065 w 292474"/>
                <a:gd name="connsiteY3" fmla="*/ 20170 h 234425"/>
                <a:gd name="connsiteX4" fmla="*/ 67235 w 292474"/>
                <a:gd name="connsiteY4" fmla="*/ 10085 h 234425"/>
                <a:gd name="connsiteX5" fmla="*/ 106607 w 292474"/>
                <a:gd name="connsiteY5" fmla="*/ 7614 h 234425"/>
                <a:gd name="connsiteX6" fmla="*/ 131222 w 292474"/>
                <a:gd name="connsiteY6" fmla="*/ 31346 h 234425"/>
                <a:gd name="connsiteX7" fmla="*/ 142504 w 292474"/>
                <a:gd name="connsiteY7" fmla="*/ 32237 h 234425"/>
                <a:gd name="connsiteX8" fmla="*/ 154642 w 292474"/>
                <a:gd name="connsiteY8" fmla="*/ 20170 h 234425"/>
                <a:gd name="connsiteX9" fmla="*/ 191621 w 292474"/>
                <a:gd name="connsiteY9" fmla="*/ 6723 h 234425"/>
                <a:gd name="connsiteX10" fmla="*/ 221877 w 292474"/>
                <a:gd name="connsiteY10" fmla="*/ 0 h 234425"/>
                <a:gd name="connsiteX11" fmla="*/ 238685 w 292474"/>
                <a:gd name="connsiteY11" fmla="*/ 13447 h 234425"/>
                <a:gd name="connsiteX12" fmla="*/ 265580 w 292474"/>
                <a:gd name="connsiteY12" fmla="*/ 40341 h 234425"/>
                <a:gd name="connsiteX13" fmla="*/ 282388 w 292474"/>
                <a:gd name="connsiteY13" fmla="*/ 67235 h 234425"/>
                <a:gd name="connsiteX14" fmla="*/ 292474 w 292474"/>
                <a:gd name="connsiteY14" fmla="*/ 114300 h 234425"/>
                <a:gd name="connsiteX15" fmla="*/ 289112 w 292474"/>
                <a:gd name="connsiteY15" fmla="*/ 158003 h 234425"/>
                <a:gd name="connsiteX16" fmla="*/ 282856 w 292474"/>
                <a:gd name="connsiteY16" fmla="*/ 202937 h 234425"/>
                <a:gd name="connsiteX17" fmla="*/ 235440 w 292474"/>
                <a:gd name="connsiteY17" fmla="*/ 234425 h 234425"/>
                <a:gd name="connsiteX18" fmla="*/ 181535 w 292474"/>
                <a:gd name="connsiteY18" fmla="*/ 225238 h 234425"/>
                <a:gd name="connsiteX19" fmla="*/ 144556 w 292474"/>
                <a:gd name="connsiteY19" fmla="*/ 228600 h 234425"/>
                <a:gd name="connsiteX20" fmla="*/ 114300 w 292474"/>
                <a:gd name="connsiteY20" fmla="*/ 228600 h 234425"/>
                <a:gd name="connsiteX21" fmla="*/ 79260 w 292474"/>
                <a:gd name="connsiteY21" fmla="*/ 230180 h 234425"/>
                <a:gd name="connsiteX22" fmla="*/ 35783 w 292474"/>
                <a:gd name="connsiteY22" fmla="*/ 210009 h 234425"/>
                <a:gd name="connsiteX0" fmla="*/ 35783 w 292474"/>
                <a:gd name="connsiteY0" fmla="*/ 210009 h 234425"/>
                <a:gd name="connsiteX1" fmla="*/ 0 w 292474"/>
                <a:gd name="connsiteY1" fmla="*/ 110938 h 234425"/>
                <a:gd name="connsiteX2" fmla="*/ 23533 w 292474"/>
                <a:gd name="connsiteY2" fmla="*/ 47064 h 234425"/>
                <a:gd name="connsiteX3" fmla="*/ 47065 w 292474"/>
                <a:gd name="connsiteY3" fmla="*/ 20170 h 234425"/>
                <a:gd name="connsiteX4" fmla="*/ 67235 w 292474"/>
                <a:gd name="connsiteY4" fmla="*/ 10085 h 234425"/>
                <a:gd name="connsiteX5" fmla="*/ 106607 w 292474"/>
                <a:gd name="connsiteY5" fmla="*/ 7614 h 234425"/>
                <a:gd name="connsiteX6" fmla="*/ 131222 w 292474"/>
                <a:gd name="connsiteY6" fmla="*/ 31346 h 234425"/>
                <a:gd name="connsiteX7" fmla="*/ 142504 w 292474"/>
                <a:gd name="connsiteY7" fmla="*/ 32237 h 234425"/>
                <a:gd name="connsiteX8" fmla="*/ 154642 w 292474"/>
                <a:gd name="connsiteY8" fmla="*/ 20170 h 234425"/>
                <a:gd name="connsiteX9" fmla="*/ 191621 w 292474"/>
                <a:gd name="connsiteY9" fmla="*/ 6723 h 234425"/>
                <a:gd name="connsiteX10" fmla="*/ 221877 w 292474"/>
                <a:gd name="connsiteY10" fmla="*/ 0 h 234425"/>
                <a:gd name="connsiteX11" fmla="*/ 238685 w 292474"/>
                <a:gd name="connsiteY11" fmla="*/ 13447 h 234425"/>
                <a:gd name="connsiteX12" fmla="*/ 265580 w 292474"/>
                <a:gd name="connsiteY12" fmla="*/ 40341 h 234425"/>
                <a:gd name="connsiteX13" fmla="*/ 285867 w 292474"/>
                <a:gd name="connsiteY13" fmla="*/ 63463 h 234425"/>
                <a:gd name="connsiteX14" fmla="*/ 292474 w 292474"/>
                <a:gd name="connsiteY14" fmla="*/ 114300 h 234425"/>
                <a:gd name="connsiteX15" fmla="*/ 289112 w 292474"/>
                <a:gd name="connsiteY15" fmla="*/ 158003 h 234425"/>
                <a:gd name="connsiteX16" fmla="*/ 282856 w 292474"/>
                <a:gd name="connsiteY16" fmla="*/ 202937 h 234425"/>
                <a:gd name="connsiteX17" fmla="*/ 235440 w 292474"/>
                <a:gd name="connsiteY17" fmla="*/ 234425 h 234425"/>
                <a:gd name="connsiteX18" fmla="*/ 181535 w 292474"/>
                <a:gd name="connsiteY18" fmla="*/ 225238 h 234425"/>
                <a:gd name="connsiteX19" fmla="*/ 144556 w 292474"/>
                <a:gd name="connsiteY19" fmla="*/ 228600 h 234425"/>
                <a:gd name="connsiteX20" fmla="*/ 114300 w 292474"/>
                <a:gd name="connsiteY20" fmla="*/ 228600 h 234425"/>
                <a:gd name="connsiteX21" fmla="*/ 79260 w 292474"/>
                <a:gd name="connsiteY21" fmla="*/ 230180 h 234425"/>
                <a:gd name="connsiteX22" fmla="*/ 35783 w 292474"/>
                <a:gd name="connsiteY22" fmla="*/ 210009 h 234425"/>
                <a:gd name="connsiteX0" fmla="*/ 35783 w 292474"/>
                <a:gd name="connsiteY0" fmla="*/ 210009 h 234425"/>
                <a:gd name="connsiteX1" fmla="*/ 0 w 292474"/>
                <a:gd name="connsiteY1" fmla="*/ 110938 h 234425"/>
                <a:gd name="connsiteX2" fmla="*/ 23533 w 292474"/>
                <a:gd name="connsiteY2" fmla="*/ 47064 h 234425"/>
                <a:gd name="connsiteX3" fmla="*/ 47065 w 292474"/>
                <a:gd name="connsiteY3" fmla="*/ 20170 h 234425"/>
                <a:gd name="connsiteX4" fmla="*/ 67235 w 292474"/>
                <a:gd name="connsiteY4" fmla="*/ 10085 h 234425"/>
                <a:gd name="connsiteX5" fmla="*/ 106607 w 292474"/>
                <a:gd name="connsiteY5" fmla="*/ 7614 h 234425"/>
                <a:gd name="connsiteX6" fmla="*/ 131222 w 292474"/>
                <a:gd name="connsiteY6" fmla="*/ 31346 h 234425"/>
                <a:gd name="connsiteX7" fmla="*/ 142504 w 292474"/>
                <a:gd name="connsiteY7" fmla="*/ 32237 h 234425"/>
                <a:gd name="connsiteX8" fmla="*/ 154642 w 292474"/>
                <a:gd name="connsiteY8" fmla="*/ 20170 h 234425"/>
                <a:gd name="connsiteX9" fmla="*/ 191621 w 292474"/>
                <a:gd name="connsiteY9" fmla="*/ 6723 h 234425"/>
                <a:gd name="connsiteX10" fmla="*/ 221877 w 292474"/>
                <a:gd name="connsiteY10" fmla="*/ 0 h 234425"/>
                <a:gd name="connsiteX11" fmla="*/ 238685 w 292474"/>
                <a:gd name="connsiteY11" fmla="*/ 13447 h 234425"/>
                <a:gd name="connsiteX12" fmla="*/ 265580 w 292474"/>
                <a:gd name="connsiteY12" fmla="*/ 40341 h 234425"/>
                <a:gd name="connsiteX13" fmla="*/ 285867 w 292474"/>
                <a:gd name="connsiteY13" fmla="*/ 63463 h 234425"/>
                <a:gd name="connsiteX14" fmla="*/ 292474 w 292474"/>
                <a:gd name="connsiteY14" fmla="*/ 114300 h 234425"/>
                <a:gd name="connsiteX15" fmla="*/ 289112 w 292474"/>
                <a:gd name="connsiteY15" fmla="*/ 158003 h 234425"/>
                <a:gd name="connsiteX16" fmla="*/ 282856 w 292474"/>
                <a:gd name="connsiteY16" fmla="*/ 202937 h 234425"/>
                <a:gd name="connsiteX17" fmla="*/ 235440 w 292474"/>
                <a:gd name="connsiteY17" fmla="*/ 234425 h 234425"/>
                <a:gd name="connsiteX18" fmla="*/ 181535 w 292474"/>
                <a:gd name="connsiteY18" fmla="*/ 225238 h 234425"/>
                <a:gd name="connsiteX19" fmla="*/ 144556 w 292474"/>
                <a:gd name="connsiteY19" fmla="*/ 228600 h 234425"/>
                <a:gd name="connsiteX20" fmla="*/ 114300 w 292474"/>
                <a:gd name="connsiteY20" fmla="*/ 228600 h 234425"/>
                <a:gd name="connsiteX21" fmla="*/ 79260 w 292474"/>
                <a:gd name="connsiteY21" fmla="*/ 230180 h 234425"/>
                <a:gd name="connsiteX22" fmla="*/ 35783 w 292474"/>
                <a:gd name="connsiteY22" fmla="*/ 210009 h 234425"/>
                <a:gd name="connsiteX0" fmla="*/ 35783 w 292474"/>
                <a:gd name="connsiteY0" fmla="*/ 210009 h 234425"/>
                <a:gd name="connsiteX1" fmla="*/ 0 w 292474"/>
                <a:gd name="connsiteY1" fmla="*/ 110938 h 234425"/>
                <a:gd name="connsiteX2" fmla="*/ 23533 w 292474"/>
                <a:gd name="connsiteY2" fmla="*/ 47064 h 234425"/>
                <a:gd name="connsiteX3" fmla="*/ 47065 w 292474"/>
                <a:gd name="connsiteY3" fmla="*/ 20170 h 234425"/>
                <a:gd name="connsiteX4" fmla="*/ 67235 w 292474"/>
                <a:gd name="connsiteY4" fmla="*/ 10085 h 234425"/>
                <a:gd name="connsiteX5" fmla="*/ 106607 w 292474"/>
                <a:gd name="connsiteY5" fmla="*/ 7614 h 234425"/>
                <a:gd name="connsiteX6" fmla="*/ 131222 w 292474"/>
                <a:gd name="connsiteY6" fmla="*/ 31346 h 234425"/>
                <a:gd name="connsiteX7" fmla="*/ 142504 w 292474"/>
                <a:gd name="connsiteY7" fmla="*/ 32237 h 234425"/>
                <a:gd name="connsiteX8" fmla="*/ 154642 w 292474"/>
                <a:gd name="connsiteY8" fmla="*/ 20170 h 234425"/>
                <a:gd name="connsiteX9" fmla="*/ 191621 w 292474"/>
                <a:gd name="connsiteY9" fmla="*/ 6723 h 234425"/>
                <a:gd name="connsiteX10" fmla="*/ 221877 w 292474"/>
                <a:gd name="connsiteY10" fmla="*/ 0 h 234425"/>
                <a:gd name="connsiteX11" fmla="*/ 238685 w 292474"/>
                <a:gd name="connsiteY11" fmla="*/ 13447 h 234425"/>
                <a:gd name="connsiteX12" fmla="*/ 265580 w 292474"/>
                <a:gd name="connsiteY12" fmla="*/ 40341 h 234425"/>
                <a:gd name="connsiteX13" fmla="*/ 285867 w 292474"/>
                <a:gd name="connsiteY13" fmla="*/ 63463 h 234425"/>
                <a:gd name="connsiteX14" fmla="*/ 292474 w 292474"/>
                <a:gd name="connsiteY14" fmla="*/ 114300 h 234425"/>
                <a:gd name="connsiteX15" fmla="*/ 289112 w 292474"/>
                <a:gd name="connsiteY15" fmla="*/ 158003 h 234425"/>
                <a:gd name="connsiteX16" fmla="*/ 282856 w 292474"/>
                <a:gd name="connsiteY16" fmla="*/ 202937 h 234425"/>
                <a:gd name="connsiteX17" fmla="*/ 235440 w 292474"/>
                <a:gd name="connsiteY17" fmla="*/ 234425 h 234425"/>
                <a:gd name="connsiteX18" fmla="*/ 181535 w 292474"/>
                <a:gd name="connsiteY18" fmla="*/ 225238 h 234425"/>
                <a:gd name="connsiteX19" fmla="*/ 144556 w 292474"/>
                <a:gd name="connsiteY19" fmla="*/ 228600 h 234425"/>
                <a:gd name="connsiteX20" fmla="*/ 114300 w 292474"/>
                <a:gd name="connsiteY20" fmla="*/ 228600 h 234425"/>
                <a:gd name="connsiteX21" fmla="*/ 79260 w 292474"/>
                <a:gd name="connsiteY21" fmla="*/ 230180 h 234425"/>
                <a:gd name="connsiteX22" fmla="*/ 35783 w 292474"/>
                <a:gd name="connsiteY22" fmla="*/ 210009 h 234425"/>
                <a:gd name="connsiteX0" fmla="*/ 25347 w 282038"/>
                <a:gd name="connsiteY0" fmla="*/ 210009 h 234425"/>
                <a:gd name="connsiteX1" fmla="*/ 0 w 282038"/>
                <a:gd name="connsiteY1" fmla="*/ 110938 h 234425"/>
                <a:gd name="connsiteX2" fmla="*/ 13097 w 282038"/>
                <a:gd name="connsiteY2" fmla="*/ 47064 h 234425"/>
                <a:gd name="connsiteX3" fmla="*/ 36629 w 282038"/>
                <a:gd name="connsiteY3" fmla="*/ 20170 h 234425"/>
                <a:gd name="connsiteX4" fmla="*/ 56799 w 282038"/>
                <a:gd name="connsiteY4" fmla="*/ 10085 h 234425"/>
                <a:gd name="connsiteX5" fmla="*/ 96171 w 282038"/>
                <a:gd name="connsiteY5" fmla="*/ 7614 h 234425"/>
                <a:gd name="connsiteX6" fmla="*/ 120786 w 282038"/>
                <a:gd name="connsiteY6" fmla="*/ 31346 h 234425"/>
                <a:gd name="connsiteX7" fmla="*/ 132068 w 282038"/>
                <a:gd name="connsiteY7" fmla="*/ 32237 h 234425"/>
                <a:gd name="connsiteX8" fmla="*/ 144206 w 282038"/>
                <a:gd name="connsiteY8" fmla="*/ 20170 h 234425"/>
                <a:gd name="connsiteX9" fmla="*/ 181185 w 282038"/>
                <a:gd name="connsiteY9" fmla="*/ 6723 h 234425"/>
                <a:gd name="connsiteX10" fmla="*/ 211441 w 282038"/>
                <a:gd name="connsiteY10" fmla="*/ 0 h 234425"/>
                <a:gd name="connsiteX11" fmla="*/ 228249 w 282038"/>
                <a:gd name="connsiteY11" fmla="*/ 13447 h 234425"/>
                <a:gd name="connsiteX12" fmla="*/ 255144 w 282038"/>
                <a:gd name="connsiteY12" fmla="*/ 40341 h 234425"/>
                <a:gd name="connsiteX13" fmla="*/ 275431 w 282038"/>
                <a:gd name="connsiteY13" fmla="*/ 63463 h 234425"/>
                <a:gd name="connsiteX14" fmla="*/ 282038 w 282038"/>
                <a:gd name="connsiteY14" fmla="*/ 114300 h 234425"/>
                <a:gd name="connsiteX15" fmla="*/ 278676 w 282038"/>
                <a:gd name="connsiteY15" fmla="*/ 158003 h 234425"/>
                <a:gd name="connsiteX16" fmla="*/ 272420 w 282038"/>
                <a:gd name="connsiteY16" fmla="*/ 202937 h 234425"/>
                <a:gd name="connsiteX17" fmla="*/ 225004 w 282038"/>
                <a:gd name="connsiteY17" fmla="*/ 234425 h 234425"/>
                <a:gd name="connsiteX18" fmla="*/ 171099 w 282038"/>
                <a:gd name="connsiteY18" fmla="*/ 225238 h 234425"/>
                <a:gd name="connsiteX19" fmla="*/ 134120 w 282038"/>
                <a:gd name="connsiteY19" fmla="*/ 228600 h 234425"/>
                <a:gd name="connsiteX20" fmla="*/ 103864 w 282038"/>
                <a:gd name="connsiteY20" fmla="*/ 228600 h 234425"/>
                <a:gd name="connsiteX21" fmla="*/ 68824 w 282038"/>
                <a:gd name="connsiteY21" fmla="*/ 230180 h 234425"/>
                <a:gd name="connsiteX22" fmla="*/ 25347 w 282038"/>
                <a:gd name="connsiteY22" fmla="*/ 210009 h 234425"/>
                <a:gd name="connsiteX0" fmla="*/ 25347 w 282038"/>
                <a:gd name="connsiteY0" fmla="*/ 210009 h 234425"/>
                <a:gd name="connsiteX1" fmla="*/ 0 w 282038"/>
                <a:gd name="connsiteY1" fmla="*/ 110938 h 234425"/>
                <a:gd name="connsiteX2" fmla="*/ 13097 w 282038"/>
                <a:gd name="connsiteY2" fmla="*/ 47064 h 234425"/>
                <a:gd name="connsiteX3" fmla="*/ 36629 w 282038"/>
                <a:gd name="connsiteY3" fmla="*/ 20170 h 234425"/>
                <a:gd name="connsiteX4" fmla="*/ 56799 w 282038"/>
                <a:gd name="connsiteY4" fmla="*/ 10085 h 234425"/>
                <a:gd name="connsiteX5" fmla="*/ 96171 w 282038"/>
                <a:gd name="connsiteY5" fmla="*/ 7614 h 234425"/>
                <a:gd name="connsiteX6" fmla="*/ 120786 w 282038"/>
                <a:gd name="connsiteY6" fmla="*/ 31346 h 234425"/>
                <a:gd name="connsiteX7" fmla="*/ 132068 w 282038"/>
                <a:gd name="connsiteY7" fmla="*/ 32237 h 234425"/>
                <a:gd name="connsiteX8" fmla="*/ 144206 w 282038"/>
                <a:gd name="connsiteY8" fmla="*/ 20170 h 234425"/>
                <a:gd name="connsiteX9" fmla="*/ 181185 w 282038"/>
                <a:gd name="connsiteY9" fmla="*/ 6723 h 234425"/>
                <a:gd name="connsiteX10" fmla="*/ 211441 w 282038"/>
                <a:gd name="connsiteY10" fmla="*/ 0 h 234425"/>
                <a:gd name="connsiteX11" fmla="*/ 228249 w 282038"/>
                <a:gd name="connsiteY11" fmla="*/ 13447 h 234425"/>
                <a:gd name="connsiteX12" fmla="*/ 255144 w 282038"/>
                <a:gd name="connsiteY12" fmla="*/ 40341 h 234425"/>
                <a:gd name="connsiteX13" fmla="*/ 275431 w 282038"/>
                <a:gd name="connsiteY13" fmla="*/ 63463 h 234425"/>
                <a:gd name="connsiteX14" fmla="*/ 282038 w 282038"/>
                <a:gd name="connsiteY14" fmla="*/ 114300 h 234425"/>
                <a:gd name="connsiteX15" fmla="*/ 278676 w 282038"/>
                <a:gd name="connsiteY15" fmla="*/ 158003 h 234425"/>
                <a:gd name="connsiteX16" fmla="*/ 255027 w 282038"/>
                <a:gd name="connsiteY16" fmla="*/ 202937 h 234425"/>
                <a:gd name="connsiteX17" fmla="*/ 225004 w 282038"/>
                <a:gd name="connsiteY17" fmla="*/ 234425 h 234425"/>
                <a:gd name="connsiteX18" fmla="*/ 171099 w 282038"/>
                <a:gd name="connsiteY18" fmla="*/ 225238 h 234425"/>
                <a:gd name="connsiteX19" fmla="*/ 134120 w 282038"/>
                <a:gd name="connsiteY19" fmla="*/ 228600 h 234425"/>
                <a:gd name="connsiteX20" fmla="*/ 103864 w 282038"/>
                <a:gd name="connsiteY20" fmla="*/ 228600 h 234425"/>
                <a:gd name="connsiteX21" fmla="*/ 68824 w 282038"/>
                <a:gd name="connsiteY21" fmla="*/ 230180 h 234425"/>
                <a:gd name="connsiteX22" fmla="*/ 25347 w 282038"/>
                <a:gd name="connsiteY22" fmla="*/ 210009 h 234425"/>
                <a:gd name="connsiteX0" fmla="*/ 25347 w 282038"/>
                <a:gd name="connsiteY0" fmla="*/ 210009 h 234425"/>
                <a:gd name="connsiteX1" fmla="*/ 0 w 282038"/>
                <a:gd name="connsiteY1" fmla="*/ 110938 h 234425"/>
                <a:gd name="connsiteX2" fmla="*/ 13097 w 282038"/>
                <a:gd name="connsiteY2" fmla="*/ 47064 h 234425"/>
                <a:gd name="connsiteX3" fmla="*/ 36629 w 282038"/>
                <a:gd name="connsiteY3" fmla="*/ 20170 h 234425"/>
                <a:gd name="connsiteX4" fmla="*/ 56799 w 282038"/>
                <a:gd name="connsiteY4" fmla="*/ 10085 h 234425"/>
                <a:gd name="connsiteX5" fmla="*/ 96171 w 282038"/>
                <a:gd name="connsiteY5" fmla="*/ 7614 h 234425"/>
                <a:gd name="connsiteX6" fmla="*/ 120786 w 282038"/>
                <a:gd name="connsiteY6" fmla="*/ 31346 h 234425"/>
                <a:gd name="connsiteX7" fmla="*/ 132068 w 282038"/>
                <a:gd name="connsiteY7" fmla="*/ 32237 h 234425"/>
                <a:gd name="connsiteX8" fmla="*/ 144206 w 282038"/>
                <a:gd name="connsiteY8" fmla="*/ 20170 h 234425"/>
                <a:gd name="connsiteX9" fmla="*/ 181185 w 282038"/>
                <a:gd name="connsiteY9" fmla="*/ 6723 h 234425"/>
                <a:gd name="connsiteX10" fmla="*/ 211441 w 282038"/>
                <a:gd name="connsiteY10" fmla="*/ 0 h 234425"/>
                <a:gd name="connsiteX11" fmla="*/ 228249 w 282038"/>
                <a:gd name="connsiteY11" fmla="*/ 13447 h 234425"/>
                <a:gd name="connsiteX12" fmla="*/ 255144 w 282038"/>
                <a:gd name="connsiteY12" fmla="*/ 40341 h 234425"/>
                <a:gd name="connsiteX13" fmla="*/ 275431 w 282038"/>
                <a:gd name="connsiteY13" fmla="*/ 63463 h 234425"/>
                <a:gd name="connsiteX14" fmla="*/ 282038 w 282038"/>
                <a:gd name="connsiteY14" fmla="*/ 114300 h 234425"/>
                <a:gd name="connsiteX15" fmla="*/ 278676 w 282038"/>
                <a:gd name="connsiteY15" fmla="*/ 158003 h 234425"/>
                <a:gd name="connsiteX16" fmla="*/ 255027 w 282038"/>
                <a:gd name="connsiteY16" fmla="*/ 202937 h 234425"/>
                <a:gd name="connsiteX17" fmla="*/ 211089 w 282038"/>
                <a:gd name="connsiteY17" fmla="*/ 234425 h 234425"/>
                <a:gd name="connsiteX18" fmla="*/ 171099 w 282038"/>
                <a:gd name="connsiteY18" fmla="*/ 225238 h 234425"/>
                <a:gd name="connsiteX19" fmla="*/ 134120 w 282038"/>
                <a:gd name="connsiteY19" fmla="*/ 228600 h 234425"/>
                <a:gd name="connsiteX20" fmla="*/ 103864 w 282038"/>
                <a:gd name="connsiteY20" fmla="*/ 228600 h 234425"/>
                <a:gd name="connsiteX21" fmla="*/ 68824 w 282038"/>
                <a:gd name="connsiteY21" fmla="*/ 230180 h 234425"/>
                <a:gd name="connsiteX22" fmla="*/ 25347 w 282038"/>
                <a:gd name="connsiteY22" fmla="*/ 210009 h 234425"/>
                <a:gd name="connsiteX0" fmla="*/ 25347 w 282038"/>
                <a:gd name="connsiteY0" fmla="*/ 210009 h 240328"/>
                <a:gd name="connsiteX1" fmla="*/ 0 w 282038"/>
                <a:gd name="connsiteY1" fmla="*/ 110938 h 240328"/>
                <a:gd name="connsiteX2" fmla="*/ 13097 w 282038"/>
                <a:gd name="connsiteY2" fmla="*/ 47064 h 240328"/>
                <a:gd name="connsiteX3" fmla="*/ 36629 w 282038"/>
                <a:gd name="connsiteY3" fmla="*/ 20170 h 240328"/>
                <a:gd name="connsiteX4" fmla="*/ 56799 w 282038"/>
                <a:gd name="connsiteY4" fmla="*/ 10085 h 240328"/>
                <a:gd name="connsiteX5" fmla="*/ 96171 w 282038"/>
                <a:gd name="connsiteY5" fmla="*/ 7614 h 240328"/>
                <a:gd name="connsiteX6" fmla="*/ 120786 w 282038"/>
                <a:gd name="connsiteY6" fmla="*/ 31346 h 240328"/>
                <a:gd name="connsiteX7" fmla="*/ 132068 w 282038"/>
                <a:gd name="connsiteY7" fmla="*/ 32237 h 240328"/>
                <a:gd name="connsiteX8" fmla="*/ 144206 w 282038"/>
                <a:gd name="connsiteY8" fmla="*/ 20170 h 240328"/>
                <a:gd name="connsiteX9" fmla="*/ 181185 w 282038"/>
                <a:gd name="connsiteY9" fmla="*/ 6723 h 240328"/>
                <a:gd name="connsiteX10" fmla="*/ 211441 w 282038"/>
                <a:gd name="connsiteY10" fmla="*/ 0 h 240328"/>
                <a:gd name="connsiteX11" fmla="*/ 228249 w 282038"/>
                <a:gd name="connsiteY11" fmla="*/ 13447 h 240328"/>
                <a:gd name="connsiteX12" fmla="*/ 255144 w 282038"/>
                <a:gd name="connsiteY12" fmla="*/ 40341 h 240328"/>
                <a:gd name="connsiteX13" fmla="*/ 275431 w 282038"/>
                <a:gd name="connsiteY13" fmla="*/ 63463 h 240328"/>
                <a:gd name="connsiteX14" fmla="*/ 282038 w 282038"/>
                <a:gd name="connsiteY14" fmla="*/ 114300 h 240328"/>
                <a:gd name="connsiteX15" fmla="*/ 278676 w 282038"/>
                <a:gd name="connsiteY15" fmla="*/ 158003 h 240328"/>
                <a:gd name="connsiteX16" fmla="*/ 255027 w 282038"/>
                <a:gd name="connsiteY16" fmla="*/ 202937 h 240328"/>
                <a:gd name="connsiteX17" fmla="*/ 211089 w 282038"/>
                <a:gd name="connsiteY17" fmla="*/ 234425 h 240328"/>
                <a:gd name="connsiteX18" fmla="*/ 164141 w 282038"/>
                <a:gd name="connsiteY18" fmla="*/ 240328 h 240328"/>
                <a:gd name="connsiteX19" fmla="*/ 134120 w 282038"/>
                <a:gd name="connsiteY19" fmla="*/ 228600 h 240328"/>
                <a:gd name="connsiteX20" fmla="*/ 103864 w 282038"/>
                <a:gd name="connsiteY20" fmla="*/ 228600 h 240328"/>
                <a:gd name="connsiteX21" fmla="*/ 68824 w 282038"/>
                <a:gd name="connsiteY21" fmla="*/ 230180 h 240328"/>
                <a:gd name="connsiteX22" fmla="*/ 25347 w 282038"/>
                <a:gd name="connsiteY22" fmla="*/ 210009 h 240328"/>
                <a:gd name="connsiteX0" fmla="*/ 25347 w 282038"/>
                <a:gd name="connsiteY0" fmla="*/ 210009 h 240328"/>
                <a:gd name="connsiteX1" fmla="*/ 0 w 282038"/>
                <a:gd name="connsiteY1" fmla="*/ 110938 h 240328"/>
                <a:gd name="connsiteX2" fmla="*/ 13097 w 282038"/>
                <a:gd name="connsiteY2" fmla="*/ 47064 h 240328"/>
                <a:gd name="connsiteX3" fmla="*/ 36629 w 282038"/>
                <a:gd name="connsiteY3" fmla="*/ 20170 h 240328"/>
                <a:gd name="connsiteX4" fmla="*/ 56799 w 282038"/>
                <a:gd name="connsiteY4" fmla="*/ 10085 h 240328"/>
                <a:gd name="connsiteX5" fmla="*/ 96171 w 282038"/>
                <a:gd name="connsiteY5" fmla="*/ 7614 h 240328"/>
                <a:gd name="connsiteX6" fmla="*/ 120786 w 282038"/>
                <a:gd name="connsiteY6" fmla="*/ 31346 h 240328"/>
                <a:gd name="connsiteX7" fmla="*/ 132068 w 282038"/>
                <a:gd name="connsiteY7" fmla="*/ 32237 h 240328"/>
                <a:gd name="connsiteX8" fmla="*/ 144206 w 282038"/>
                <a:gd name="connsiteY8" fmla="*/ 20170 h 240328"/>
                <a:gd name="connsiteX9" fmla="*/ 177706 w 282038"/>
                <a:gd name="connsiteY9" fmla="*/ 51992 h 240328"/>
                <a:gd name="connsiteX10" fmla="*/ 211441 w 282038"/>
                <a:gd name="connsiteY10" fmla="*/ 0 h 240328"/>
                <a:gd name="connsiteX11" fmla="*/ 228249 w 282038"/>
                <a:gd name="connsiteY11" fmla="*/ 13447 h 240328"/>
                <a:gd name="connsiteX12" fmla="*/ 255144 w 282038"/>
                <a:gd name="connsiteY12" fmla="*/ 40341 h 240328"/>
                <a:gd name="connsiteX13" fmla="*/ 275431 w 282038"/>
                <a:gd name="connsiteY13" fmla="*/ 63463 h 240328"/>
                <a:gd name="connsiteX14" fmla="*/ 282038 w 282038"/>
                <a:gd name="connsiteY14" fmla="*/ 114300 h 240328"/>
                <a:gd name="connsiteX15" fmla="*/ 278676 w 282038"/>
                <a:gd name="connsiteY15" fmla="*/ 158003 h 240328"/>
                <a:gd name="connsiteX16" fmla="*/ 255027 w 282038"/>
                <a:gd name="connsiteY16" fmla="*/ 202937 h 240328"/>
                <a:gd name="connsiteX17" fmla="*/ 211089 w 282038"/>
                <a:gd name="connsiteY17" fmla="*/ 234425 h 240328"/>
                <a:gd name="connsiteX18" fmla="*/ 164141 w 282038"/>
                <a:gd name="connsiteY18" fmla="*/ 240328 h 240328"/>
                <a:gd name="connsiteX19" fmla="*/ 134120 w 282038"/>
                <a:gd name="connsiteY19" fmla="*/ 228600 h 240328"/>
                <a:gd name="connsiteX20" fmla="*/ 103864 w 282038"/>
                <a:gd name="connsiteY20" fmla="*/ 228600 h 240328"/>
                <a:gd name="connsiteX21" fmla="*/ 68824 w 282038"/>
                <a:gd name="connsiteY21" fmla="*/ 230180 h 240328"/>
                <a:gd name="connsiteX22" fmla="*/ 25347 w 282038"/>
                <a:gd name="connsiteY22" fmla="*/ 210009 h 240328"/>
                <a:gd name="connsiteX0" fmla="*/ 25347 w 282038"/>
                <a:gd name="connsiteY0" fmla="*/ 210009 h 240328"/>
                <a:gd name="connsiteX1" fmla="*/ 0 w 282038"/>
                <a:gd name="connsiteY1" fmla="*/ 110938 h 240328"/>
                <a:gd name="connsiteX2" fmla="*/ 13097 w 282038"/>
                <a:gd name="connsiteY2" fmla="*/ 47064 h 240328"/>
                <a:gd name="connsiteX3" fmla="*/ 36629 w 282038"/>
                <a:gd name="connsiteY3" fmla="*/ 20170 h 240328"/>
                <a:gd name="connsiteX4" fmla="*/ 56799 w 282038"/>
                <a:gd name="connsiteY4" fmla="*/ 10085 h 240328"/>
                <a:gd name="connsiteX5" fmla="*/ 96171 w 282038"/>
                <a:gd name="connsiteY5" fmla="*/ 7614 h 240328"/>
                <a:gd name="connsiteX6" fmla="*/ 120786 w 282038"/>
                <a:gd name="connsiteY6" fmla="*/ 31346 h 240328"/>
                <a:gd name="connsiteX7" fmla="*/ 132068 w 282038"/>
                <a:gd name="connsiteY7" fmla="*/ 32237 h 240328"/>
                <a:gd name="connsiteX8" fmla="*/ 140727 w 282038"/>
                <a:gd name="connsiteY8" fmla="*/ 54122 h 240328"/>
                <a:gd name="connsiteX9" fmla="*/ 177706 w 282038"/>
                <a:gd name="connsiteY9" fmla="*/ 51992 h 240328"/>
                <a:gd name="connsiteX10" fmla="*/ 211441 w 282038"/>
                <a:gd name="connsiteY10" fmla="*/ 0 h 240328"/>
                <a:gd name="connsiteX11" fmla="*/ 228249 w 282038"/>
                <a:gd name="connsiteY11" fmla="*/ 13447 h 240328"/>
                <a:gd name="connsiteX12" fmla="*/ 255144 w 282038"/>
                <a:gd name="connsiteY12" fmla="*/ 40341 h 240328"/>
                <a:gd name="connsiteX13" fmla="*/ 275431 w 282038"/>
                <a:gd name="connsiteY13" fmla="*/ 63463 h 240328"/>
                <a:gd name="connsiteX14" fmla="*/ 282038 w 282038"/>
                <a:gd name="connsiteY14" fmla="*/ 114300 h 240328"/>
                <a:gd name="connsiteX15" fmla="*/ 278676 w 282038"/>
                <a:gd name="connsiteY15" fmla="*/ 158003 h 240328"/>
                <a:gd name="connsiteX16" fmla="*/ 255027 w 282038"/>
                <a:gd name="connsiteY16" fmla="*/ 202937 h 240328"/>
                <a:gd name="connsiteX17" fmla="*/ 211089 w 282038"/>
                <a:gd name="connsiteY17" fmla="*/ 234425 h 240328"/>
                <a:gd name="connsiteX18" fmla="*/ 164141 w 282038"/>
                <a:gd name="connsiteY18" fmla="*/ 240328 h 240328"/>
                <a:gd name="connsiteX19" fmla="*/ 134120 w 282038"/>
                <a:gd name="connsiteY19" fmla="*/ 228600 h 240328"/>
                <a:gd name="connsiteX20" fmla="*/ 103864 w 282038"/>
                <a:gd name="connsiteY20" fmla="*/ 228600 h 240328"/>
                <a:gd name="connsiteX21" fmla="*/ 68824 w 282038"/>
                <a:gd name="connsiteY21" fmla="*/ 230180 h 240328"/>
                <a:gd name="connsiteX22" fmla="*/ 25347 w 282038"/>
                <a:gd name="connsiteY22" fmla="*/ 210009 h 240328"/>
                <a:gd name="connsiteX0" fmla="*/ 25347 w 282038"/>
                <a:gd name="connsiteY0" fmla="*/ 210009 h 240328"/>
                <a:gd name="connsiteX1" fmla="*/ 0 w 282038"/>
                <a:gd name="connsiteY1" fmla="*/ 110938 h 240328"/>
                <a:gd name="connsiteX2" fmla="*/ 13097 w 282038"/>
                <a:gd name="connsiteY2" fmla="*/ 47064 h 240328"/>
                <a:gd name="connsiteX3" fmla="*/ 36629 w 282038"/>
                <a:gd name="connsiteY3" fmla="*/ 20170 h 240328"/>
                <a:gd name="connsiteX4" fmla="*/ 56799 w 282038"/>
                <a:gd name="connsiteY4" fmla="*/ 10085 h 240328"/>
                <a:gd name="connsiteX5" fmla="*/ 96171 w 282038"/>
                <a:gd name="connsiteY5" fmla="*/ 7614 h 240328"/>
                <a:gd name="connsiteX6" fmla="*/ 120786 w 282038"/>
                <a:gd name="connsiteY6" fmla="*/ 31346 h 240328"/>
                <a:gd name="connsiteX7" fmla="*/ 132068 w 282038"/>
                <a:gd name="connsiteY7" fmla="*/ 32237 h 240328"/>
                <a:gd name="connsiteX8" fmla="*/ 140727 w 282038"/>
                <a:gd name="connsiteY8" fmla="*/ 54122 h 240328"/>
                <a:gd name="connsiteX9" fmla="*/ 177706 w 282038"/>
                <a:gd name="connsiteY9" fmla="*/ 51992 h 240328"/>
                <a:gd name="connsiteX10" fmla="*/ 211441 w 282038"/>
                <a:gd name="connsiteY10" fmla="*/ 0 h 240328"/>
                <a:gd name="connsiteX11" fmla="*/ 224770 w 282038"/>
                <a:gd name="connsiteY11" fmla="*/ 32308 h 240328"/>
                <a:gd name="connsiteX12" fmla="*/ 255144 w 282038"/>
                <a:gd name="connsiteY12" fmla="*/ 40341 h 240328"/>
                <a:gd name="connsiteX13" fmla="*/ 275431 w 282038"/>
                <a:gd name="connsiteY13" fmla="*/ 63463 h 240328"/>
                <a:gd name="connsiteX14" fmla="*/ 282038 w 282038"/>
                <a:gd name="connsiteY14" fmla="*/ 114300 h 240328"/>
                <a:gd name="connsiteX15" fmla="*/ 278676 w 282038"/>
                <a:gd name="connsiteY15" fmla="*/ 158003 h 240328"/>
                <a:gd name="connsiteX16" fmla="*/ 255027 w 282038"/>
                <a:gd name="connsiteY16" fmla="*/ 202937 h 240328"/>
                <a:gd name="connsiteX17" fmla="*/ 211089 w 282038"/>
                <a:gd name="connsiteY17" fmla="*/ 234425 h 240328"/>
                <a:gd name="connsiteX18" fmla="*/ 164141 w 282038"/>
                <a:gd name="connsiteY18" fmla="*/ 240328 h 240328"/>
                <a:gd name="connsiteX19" fmla="*/ 134120 w 282038"/>
                <a:gd name="connsiteY19" fmla="*/ 228600 h 240328"/>
                <a:gd name="connsiteX20" fmla="*/ 103864 w 282038"/>
                <a:gd name="connsiteY20" fmla="*/ 228600 h 240328"/>
                <a:gd name="connsiteX21" fmla="*/ 68824 w 282038"/>
                <a:gd name="connsiteY21" fmla="*/ 230180 h 240328"/>
                <a:gd name="connsiteX22" fmla="*/ 25347 w 282038"/>
                <a:gd name="connsiteY22" fmla="*/ 210009 h 240328"/>
                <a:gd name="connsiteX0" fmla="*/ 25347 w 282038"/>
                <a:gd name="connsiteY0" fmla="*/ 210009 h 240328"/>
                <a:gd name="connsiteX1" fmla="*/ 0 w 282038"/>
                <a:gd name="connsiteY1" fmla="*/ 110938 h 240328"/>
                <a:gd name="connsiteX2" fmla="*/ 13097 w 282038"/>
                <a:gd name="connsiteY2" fmla="*/ 47064 h 240328"/>
                <a:gd name="connsiteX3" fmla="*/ 36629 w 282038"/>
                <a:gd name="connsiteY3" fmla="*/ 20170 h 240328"/>
                <a:gd name="connsiteX4" fmla="*/ 56799 w 282038"/>
                <a:gd name="connsiteY4" fmla="*/ 10085 h 240328"/>
                <a:gd name="connsiteX5" fmla="*/ 96171 w 282038"/>
                <a:gd name="connsiteY5" fmla="*/ 7614 h 240328"/>
                <a:gd name="connsiteX6" fmla="*/ 120786 w 282038"/>
                <a:gd name="connsiteY6" fmla="*/ 31346 h 240328"/>
                <a:gd name="connsiteX7" fmla="*/ 132068 w 282038"/>
                <a:gd name="connsiteY7" fmla="*/ 32237 h 240328"/>
                <a:gd name="connsiteX8" fmla="*/ 140727 w 282038"/>
                <a:gd name="connsiteY8" fmla="*/ 54122 h 240328"/>
                <a:gd name="connsiteX9" fmla="*/ 177706 w 282038"/>
                <a:gd name="connsiteY9" fmla="*/ 51992 h 240328"/>
                <a:gd name="connsiteX10" fmla="*/ 211441 w 282038"/>
                <a:gd name="connsiteY10" fmla="*/ 0 h 240328"/>
                <a:gd name="connsiteX11" fmla="*/ 224770 w 282038"/>
                <a:gd name="connsiteY11" fmla="*/ 32308 h 240328"/>
                <a:gd name="connsiteX12" fmla="*/ 272538 w 282038"/>
                <a:gd name="connsiteY12" fmla="*/ 40341 h 240328"/>
                <a:gd name="connsiteX13" fmla="*/ 275431 w 282038"/>
                <a:gd name="connsiteY13" fmla="*/ 63463 h 240328"/>
                <a:gd name="connsiteX14" fmla="*/ 282038 w 282038"/>
                <a:gd name="connsiteY14" fmla="*/ 114300 h 240328"/>
                <a:gd name="connsiteX15" fmla="*/ 278676 w 282038"/>
                <a:gd name="connsiteY15" fmla="*/ 158003 h 240328"/>
                <a:gd name="connsiteX16" fmla="*/ 255027 w 282038"/>
                <a:gd name="connsiteY16" fmla="*/ 202937 h 240328"/>
                <a:gd name="connsiteX17" fmla="*/ 211089 w 282038"/>
                <a:gd name="connsiteY17" fmla="*/ 234425 h 240328"/>
                <a:gd name="connsiteX18" fmla="*/ 164141 w 282038"/>
                <a:gd name="connsiteY18" fmla="*/ 240328 h 240328"/>
                <a:gd name="connsiteX19" fmla="*/ 134120 w 282038"/>
                <a:gd name="connsiteY19" fmla="*/ 228600 h 240328"/>
                <a:gd name="connsiteX20" fmla="*/ 103864 w 282038"/>
                <a:gd name="connsiteY20" fmla="*/ 228600 h 240328"/>
                <a:gd name="connsiteX21" fmla="*/ 68824 w 282038"/>
                <a:gd name="connsiteY21" fmla="*/ 230180 h 240328"/>
                <a:gd name="connsiteX22" fmla="*/ 25347 w 282038"/>
                <a:gd name="connsiteY22" fmla="*/ 210009 h 240328"/>
                <a:gd name="connsiteX0" fmla="*/ 25347 w 282038"/>
                <a:gd name="connsiteY0" fmla="*/ 202395 h 232714"/>
                <a:gd name="connsiteX1" fmla="*/ 0 w 282038"/>
                <a:gd name="connsiteY1" fmla="*/ 103324 h 232714"/>
                <a:gd name="connsiteX2" fmla="*/ 13097 w 282038"/>
                <a:gd name="connsiteY2" fmla="*/ 39450 h 232714"/>
                <a:gd name="connsiteX3" fmla="*/ 36629 w 282038"/>
                <a:gd name="connsiteY3" fmla="*/ 12556 h 232714"/>
                <a:gd name="connsiteX4" fmla="*/ 56799 w 282038"/>
                <a:gd name="connsiteY4" fmla="*/ 2471 h 232714"/>
                <a:gd name="connsiteX5" fmla="*/ 96171 w 282038"/>
                <a:gd name="connsiteY5" fmla="*/ 0 h 232714"/>
                <a:gd name="connsiteX6" fmla="*/ 120786 w 282038"/>
                <a:gd name="connsiteY6" fmla="*/ 23732 h 232714"/>
                <a:gd name="connsiteX7" fmla="*/ 132068 w 282038"/>
                <a:gd name="connsiteY7" fmla="*/ 24623 h 232714"/>
                <a:gd name="connsiteX8" fmla="*/ 140727 w 282038"/>
                <a:gd name="connsiteY8" fmla="*/ 46508 h 232714"/>
                <a:gd name="connsiteX9" fmla="*/ 177706 w 282038"/>
                <a:gd name="connsiteY9" fmla="*/ 44378 h 232714"/>
                <a:gd name="connsiteX10" fmla="*/ 201005 w 282038"/>
                <a:gd name="connsiteY10" fmla="*/ 15020 h 232714"/>
                <a:gd name="connsiteX11" fmla="*/ 224770 w 282038"/>
                <a:gd name="connsiteY11" fmla="*/ 24694 h 232714"/>
                <a:gd name="connsiteX12" fmla="*/ 272538 w 282038"/>
                <a:gd name="connsiteY12" fmla="*/ 32727 h 232714"/>
                <a:gd name="connsiteX13" fmla="*/ 275431 w 282038"/>
                <a:gd name="connsiteY13" fmla="*/ 55849 h 232714"/>
                <a:gd name="connsiteX14" fmla="*/ 282038 w 282038"/>
                <a:gd name="connsiteY14" fmla="*/ 106686 h 232714"/>
                <a:gd name="connsiteX15" fmla="*/ 278676 w 282038"/>
                <a:gd name="connsiteY15" fmla="*/ 150389 h 232714"/>
                <a:gd name="connsiteX16" fmla="*/ 255027 w 282038"/>
                <a:gd name="connsiteY16" fmla="*/ 195323 h 232714"/>
                <a:gd name="connsiteX17" fmla="*/ 211089 w 282038"/>
                <a:gd name="connsiteY17" fmla="*/ 226811 h 232714"/>
                <a:gd name="connsiteX18" fmla="*/ 164141 w 282038"/>
                <a:gd name="connsiteY18" fmla="*/ 232714 h 232714"/>
                <a:gd name="connsiteX19" fmla="*/ 134120 w 282038"/>
                <a:gd name="connsiteY19" fmla="*/ 220986 h 232714"/>
                <a:gd name="connsiteX20" fmla="*/ 103864 w 282038"/>
                <a:gd name="connsiteY20" fmla="*/ 220986 h 232714"/>
                <a:gd name="connsiteX21" fmla="*/ 68824 w 282038"/>
                <a:gd name="connsiteY21" fmla="*/ 222566 h 232714"/>
                <a:gd name="connsiteX22" fmla="*/ 25347 w 282038"/>
                <a:gd name="connsiteY22" fmla="*/ 202395 h 232714"/>
                <a:gd name="connsiteX0" fmla="*/ 25347 w 282038"/>
                <a:gd name="connsiteY0" fmla="*/ 202395 h 232714"/>
                <a:gd name="connsiteX1" fmla="*/ 0 w 282038"/>
                <a:gd name="connsiteY1" fmla="*/ 103324 h 232714"/>
                <a:gd name="connsiteX2" fmla="*/ 13097 w 282038"/>
                <a:gd name="connsiteY2" fmla="*/ 39450 h 232714"/>
                <a:gd name="connsiteX3" fmla="*/ 36629 w 282038"/>
                <a:gd name="connsiteY3" fmla="*/ 12556 h 232714"/>
                <a:gd name="connsiteX4" fmla="*/ 56799 w 282038"/>
                <a:gd name="connsiteY4" fmla="*/ 2471 h 232714"/>
                <a:gd name="connsiteX5" fmla="*/ 96171 w 282038"/>
                <a:gd name="connsiteY5" fmla="*/ 0 h 232714"/>
                <a:gd name="connsiteX6" fmla="*/ 120786 w 282038"/>
                <a:gd name="connsiteY6" fmla="*/ 23732 h 232714"/>
                <a:gd name="connsiteX7" fmla="*/ 132068 w 282038"/>
                <a:gd name="connsiteY7" fmla="*/ 24623 h 232714"/>
                <a:gd name="connsiteX8" fmla="*/ 140727 w 282038"/>
                <a:gd name="connsiteY8" fmla="*/ 46508 h 232714"/>
                <a:gd name="connsiteX9" fmla="*/ 177706 w 282038"/>
                <a:gd name="connsiteY9" fmla="*/ 44378 h 232714"/>
                <a:gd name="connsiteX10" fmla="*/ 201005 w 282038"/>
                <a:gd name="connsiteY10" fmla="*/ 15020 h 232714"/>
                <a:gd name="connsiteX11" fmla="*/ 224770 w 282038"/>
                <a:gd name="connsiteY11" fmla="*/ 24694 h 232714"/>
                <a:gd name="connsiteX12" fmla="*/ 272538 w 282038"/>
                <a:gd name="connsiteY12" fmla="*/ 32727 h 232714"/>
                <a:gd name="connsiteX13" fmla="*/ 275431 w 282038"/>
                <a:gd name="connsiteY13" fmla="*/ 55849 h 232714"/>
                <a:gd name="connsiteX14" fmla="*/ 282038 w 282038"/>
                <a:gd name="connsiteY14" fmla="*/ 106686 h 232714"/>
                <a:gd name="connsiteX15" fmla="*/ 278676 w 282038"/>
                <a:gd name="connsiteY15" fmla="*/ 150389 h 232714"/>
                <a:gd name="connsiteX16" fmla="*/ 255027 w 282038"/>
                <a:gd name="connsiteY16" fmla="*/ 195323 h 232714"/>
                <a:gd name="connsiteX17" fmla="*/ 211089 w 282038"/>
                <a:gd name="connsiteY17" fmla="*/ 226811 h 232714"/>
                <a:gd name="connsiteX18" fmla="*/ 164141 w 282038"/>
                <a:gd name="connsiteY18" fmla="*/ 232714 h 232714"/>
                <a:gd name="connsiteX19" fmla="*/ 134120 w 282038"/>
                <a:gd name="connsiteY19" fmla="*/ 220986 h 232714"/>
                <a:gd name="connsiteX20" fmla="*/ 103864 w 282038"/>
                <a:gd name="connsiteY20" fmla="*/ 220986 h 232714"/>
                <a:gd name="connsiteX21" fmla="*/ 68824 w 282038"/>
                <a:gd name="connsiteY21" fmla="*/ 222566 h 232714"/>
                <a:gd name="connsiteX22" fmla="*/ 25347 w 282038"/>
                <a:gd name="connsiteY22" fmla="*/ 202395 h 232714"/>
                <a:gd name="connsiteX0" fmla="*/ 12314 w 269005"/>
                <a:gd name="connsiteY0" fmla="*/ 202395 h 232714"/>
                <a:gd name="connsiteX1" fmla="*/ 0 w 269005"/>
                <a:gd name="connsiteY1" fmla="*/ 101557 h 232714"/>
                <a:gd name="connsiteX2" fmla="*/ 64 w 269005"/>
                <a:gd name="connsiteY2" fmla="*/ 39450 h 232714"/>
                <a:gd name="connsiteX3" fmla="*/ 23596 w 269005"/>
                <a:gd name="connsiteY3" fmla="*/ 12556 h 232714"/>
                <a:gd name="connsiteX4" fmla="*/ 43766 w 269005"/>
                <a:gd name="connsiteY4" fmla="*/ 2471 h 232714"/>
                <a:gd name="connsiteX5" fmla="*/ 83138 w 269005"/>
                <a:gd name="connsiteY5" fmla="*/ 0 h 232714"/>
                <a:gd name="connsiteX6" fmla="*/ 107753 w 269005"/>
                <a:gd name="connsiteY6" fmla="*/ 23732 h 232714"/>
                <a:gd name="connsiteX7" fmla="*/ 119035 w 269005"/>
                <a:gd name="connsiteY7" fmla="*/ 24623 h 232714"/>
                <a:gd name="connsiteX8" fmla="*/ 127694 w 269005"/>
                <a:gd name="connsiteY8" fmla="*/ 46508 h 232714"/>
                <a:gd name="connsiteX9" fmla="*/ 164673 w 269005"/>
                <a:gd name="connsiteY9" fmla="*/ 44378 h 232714"/>
                <a:gd name="connsiteX10" fmla="*/ 187972 w 269005"/>
                <a:gd name="connsiteY10" fmla="*/ 15020 h 232714"/>
                <a:gd name="connsiteX11" fmla="*/ 211737 w 269005"/>
                <a:gd name="connsiteY11" fmla="*/ 24694 h 232714"/>
                <a:gd name="connsiteX12" fmla="*/ 259505 w 269005"/>
                <a:gd name="connsiteY12" fmla="*/ 32727 h 232714"/>
                <a:gd name="connsiteX13" fmla="*/ 262398 w 269005"/>
                <a:gd name="connsiteY13" fmla="*/ 55849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12314 w 269005"/>
                <a:gd name="connsiteY0" fmla="*/ 202395 h 232714"/>
                <a:gd name="connsiteX1" fmla="*/ 0 w 269005"/>
                <a:gd name="connsiteY1" fmla="*/ 101557 h 232714"/>
                <a:gd name="connsiteX2" fmla="*/ 14726 w 269005"/>
                <a:gd name="connsiteY2" fmla="*/ 48283 h 232714"/>
                <a:gd name="connsiteX3" fmla="*/ 23596 w 269005"/>
                <a:gd name="connsiteY3" fmla="*/ 12556 h 232714"/>
                <a:gd name="connsiteX4" fmla="*/ 43766 w 269005"/>
                <a:gd name="connsiteY4" fmla="*/ 2471 h 232714"/>
                <a:gd name="connsiteX5" fmla="*/ 83138 w 269005"/>
                <a:gd name="connsiteY5" fmla="*/ 0 h 232714"/>
                <a:gd name="connsiteX6" fmla="*/ 107753 w 269005"/>
                <a:gd name="connsiteY6" fmla="*/ 23732 h 232714"/>
                <a:gd name="connsiteX7" fmla="*/ 119035 w 269005"/>
                <a:gd name="connsiteY7" fmla="*/ 24623 h 232714"/>
                <a:gd name="connsiteX8" fmla="*/ 127694 w 269005"/>
                <a:gd name="connsiteY8" fmla="*/ 46508 h 232714"/>
                <a:gd name="connsiteX9" fmla="*/ 164673 w 269005"/>
                <a:gd name="connsiteY9" fmla="*/ 44378 h 232714"/>
                <a:gd name="connsiteX10" fmla="*/ 187972 w 269005"/>
                <a:gd name="connsiteY10" fmla="*/ 15020 h 232714"/>
                <a:gd name="connsiteX11" fmla="*/ 211737 w 269005"/>
                <a:gd name="connsiteY11" fmla="*/ 24694 h 232714"/>
                <a:gd name="connsiteX12" fmla="*/ 259505 w 269005"/>
                <a:gd name="connsiteY12" fmla="*/ 32727 h 232714"/>
                <a:gd name="connsiteX13" fmla="*/ 262398 w 269005"/>
                <a:gd name="connsiteY13" fmla="*/ 55849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12314 w 269005"/>
                <a:gd name="connsiteY0" fmla="*/ 202395 h 232714"/>
                <a:gd name="connsiteX1" fmla="*/ 0 w 269005"/>
                <a:gd name="connsiteY1" fmla="*/ 101557 h 232714"/>
                <a:gd name="connsiteX2" fmla="*/ 14726 w 269005"/>
                <a:gd name="connsiteY2" fmla="*/ 48283 h 232714"/>
                <a:gd name="connsiteX3" fmla="*/ 31741 w 269005"/>
                <a:gd name="connsiteY3" fmla="*/ 24923 h 232714"/>
                <a:gd name="connsiteX4" fmla="*/ 43766 w 269005"/>
                <a:gd name="connsiteY4" fmla="*/ 2471 h 232714"/>
                <a:gd name="connsiteX5" fmla="*/ 83138 w 269005"/>
                <a:gd name="connsiteY5" fmla="*/ 0 h 232714"/>
                <a:gd name="connsiteX6" fmla="*/ 107753 w 269005"/>
                <a:gd name="connsiteY6" fmla="*/ 23732 h 232714"/>
                <a:gd name="connsiteX7" fmla="*/ 119035 w 269005"/>
                <a:gd name="connsiteY7" fmla="*/ 24623 h 232714"/>
                <a:gd name="connsiteX8" fmla="*/ 127694 w 269005"/>
                <a:gd name="connsiteY8" fmla="*/ 46508 h 232714"/>
                <a:gd name="connsiteX9" fmla="*/ 164673 w 269005"/>
                <a:gd name="connsiteY9" fmla="*/ 44378 h 232714"/>
                <a:gd name="connsiteX10" fmla="*/ 187972 w 269005"/>
                <a:gd name="connsiteY10" fmla="*/ 15020 h 232714"/>
                <a:gd name="connsiteX11" fmla="*/ 211737 w 269005"/>
                <a:gd name="connsiteY11" fmla="*/ 24694 h 232714"/>
                <a:gd name="connsiteX12" fmla="*/ 259505 w 269005"/>
                <a:gd name="connsiteY12" fmla="*/ 32727 h 232714"/>
                <a:gd name="connsiteX13" fmla="*/ 262398 w 269005"/>
                <a:gd name="connsiteY13" fmla="*/ 55849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12314 w 269005"/>
                <a:gd name="connsiteY0" fmla="*/ 202395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23732 h 232714"/>
                <a:gd name="connsiteX7" fmla="*/ 119035 w 269005"/>
                <a:gd name="connsiteY7" fmla="*/ 24623 h 232714"/>
                <a:gd name="connsiteX8" fmla="*/ 127694 w 269005"/>
                <a:gd name="connsiteY8" fmla="*/ 46508 h 232714"/>
                <a:gd name="connsiteX9" fmla="*/ 164673 w 269005"/>
                <a:gd name="connsiteY9" fmla="*/ 44378 h 232714"/>
                <a:gd name="connsiteX10" fmla="*/ 187972 w 269005"/>
                <a:gd name="connsiteY10" fmla="*/ 15020 h 232714"/>
                <a:gd name="connsiteX11" fmla="*/ 211737 w 269005"/>
                <a:gd name="connsiteY11" fmla="*/ 24694 h 232714"/>
                <a:gd name="connsiteX12" fmla="*/ 259505 w 269005"/>
                <a:gd name="connsiteY12" fmla="*/ 32727 h 232714"/>
                <a:gd name="connsiteX13" fmla="*/ 262398 w 269005"/>
                <a:gd name="connsiteY13" fmla="*/ 55849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12314 w 269005"/>
                <a:gd name="connsiteY0" fmla="*/ 202395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23732 h 232714"/>
                <a:gd name="connsiteX7" fmla="*/ 119035 w 269005"/>
                <a:gd name="connsiteY7" fmla="*/ 24623 h 232714"/>
                <a:gd name="connsiteX8" fmla="*/ 127694 w 269005"/>
                <a:gd name="connsiteY8" fmla="*/ 46508 h 232714"/>
                <a:gd name="connsiteX9" fmla="*/ 164673 w 269005"/>
                <a:gd name="connsiteY9" fmla="*/ 44378 h 232714"/>
                <a:gd name="connsiteX10" fmla="*/ 187972 w 269005"/>
                <a:gd name="connsiteY10" fmla="*/ 15020 h 232714"/>
                <a:gd name="connsiteX11" fmla="*/ 211737 w 269005"/>
                <a:gd name="connsiteY11" fmla="*/ 24694 h 232714"/>
                <a:gd name="connsiteX12" fmla="*/ 231810 w 269005"/>
                <a:gd name="connsiteY12" fmla="*/ 27427 h 232714"/>
                <a:gd name="connsiteX13" fmla="*/ 262398 w 269005"/>
                <a:gd name="connsiteY13" fmla="*/ 55849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12314 w 269005"/>
                <a:gd name="connsiteY0" fmla="*/ 202395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23732 h 232714"/>
                <a:gd name="connsiteX7" fmla="*/ 119035 w 269005"/>
                <a:gd name="connsiteY7" fmla="*/ 24623 h 232714"/>
                <a:gd name="connsiteX8" fmla="*/ 127694 w 269005"/>
                <a:gd name="connsiteY8" fmla="*/ 46508 h 232714"/>
                <a:gd name="connsiteX9" fmla="*/ 164673 w 269005"/>
                <a:gd name="connsiteY9" fmla="*/ 44378 h 232714"/>
                <a:gd name="connsiteX10" fmla="*/ 187972 w 269005"/>
                <a:gd name="connsiteY10" fmla="*/ 15020 h 232714"/>
                <a:gd name="connsiteX11" fmla="*/ 211737 w 269005"/>
                <a:gd name="connsiteY11" fmla="*/ 24694 h 232714"/>
                <a:gd name="connsiteX12" fmla="*/ 231810 w 269005"/>
                <a:gd name="connsiteY12" fmla="*/ 27427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12314 w 269005"/>
                <a:gd name="connsiteY0" fmla="*/ 202395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13132 h 232714"/>
                <a:gd name="connsiteX7" fmla="*/ 119035 w 269005"/>
                <a:gd name="connsiteY7" fmla="*/ 24623 h 232714"/>
                <a:gd name="connsiteX8" fmla="*/ 127694 w 269005"/>
                <a:gd name="connsiteY8" fmla="*/ 46508 h 232714"/>
                <a:gd name="connsiteX9" fmla="*/ 164673 w 269005"/>
                <a:gd name="connsiteY9" fmla="*/ 44378 h 232714"/>
                <a:gd name="connsiteX10" fmla="*/ 187972 w 269005"/>
                <a:gd name="connsiteY10" fmla="*/ 15020 h 232714"/>
                <a:gd name="connsiteX11" fmla="*/ 211737 w 269005"/>
                <a:gd name="connsiteY11" fmla="*/ 24694 h 232714"/>
                <a:gd name="connsiteX12" fmla="*/ 231810 w 269005"/>
                <a:gd name="connsiteY12" fmla="*/ 27427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12314 w 269005"/>
                <a:gd name="connsiteY0" fmla="*/ 202395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13132 h 232714"/>
                <a:gd name="connsiteX7" fmla="*/ 123922 w 269005"/>
                <a:gd name="connsiteY7" fmla="*/ 19323 h 232714"/>
                <a:gd name="connsiteX8" fmla="*/ 127694 w 269005"/>
                <a:gd name="connsiteY8" fmla="*/ 46508 h 232714"/>
                <a:gd name="connsiteX9" fmla="*/ 164673 w 269005"/>
                <a:gd name="connsiteY9" fmla="*/ 44378 h 232714"/>
                <a:gd name="connsiteX10" fmla="*/ 187972 w 269005"/>
                <a:gd name="connsiteY10" fmla="*/ 15020 h 232714"/>
                <a:gd name="connsiteX11" fmla="*/ 211737 w 269005"/>
                <a:gd name="connsiteY11" fmla="*/ 24694 h 232714"/>
                <a:gd name="connsiteX12" fmla="*/ 231810 w 269005"/>
                <a:gd name="connsiteY12" fmla="*/ 27427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12314 w 269005"/>
                <a:gd name="connsiteY0" fmla="*/ 202395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13132 h 232714"/>
                <a:gd name="connsiteX7" fmla="*/ 123922 w 269005"/>
                <a:gd name="connsiteY7" fmla="*/ 19323 h 232714"/>
                <a:gd name="connsiteX8" fmla="*/ 139098 w 269005"/>
                <a:gd name="connsiteY8" fmla="*/ 53574 h 232714"/>
                <a:gd name="connsiteX9" fmla="*/ 164673 w 269005"/>
                <a:gd name="connsiteY9" fmla="*/ 44378 h 232714"/>
                <a:gd name="connsiteX10" fmla="*/ 187972 w 269005"/>
                <a:gd name="connsiteY10" fmla="*/ 15020 h 232714"/>
                <a:gd name="connsiteX11" fmla="*/ 211737 w 269005"/>
                <a:gd name="connsiteY11" fmla="*/ 24694 h 232714"/>
                <a:gd name="connsiteX12" fmla="*/ 231810 w 269005"/>
                <a:gd name="connsiteY12" fmla="*/ 27427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12314 w 269005"/>
                <a:gd name="connsiteY0" fmla="*/ 202395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13132 h 232714"/>
                <a:gd name="connsiteX7" fmla="*/ 123922 w 269005"/>
                <a:gd name="connsiteY7" fmla="*/ 19323 h 232714"/>
                <a:gd name="connsiteX8" fmla="*/ 139098 w 269005"/>
                <a:gd name="connsiteY8" fmla="*/ 53574 h 232714"/>
                <a:gd name="connsiteX9" fmla="*/ 163044 w 269005"/>
                <a:gd name="connsiteY9" fmla="*/ 32012 h 232714"/>
                <a:gd name="connsiteX10" fmla="*/ 187972 w 269005"/>
                <a:gd name="connsiteY10" fmla="*/ 15020 h 232714"/>
                <a:gd name="connsiteX11" fmla="*/ 211737 w 269005"/>
                <a:gd name="connsiteY11" fmla="*/ 24694 h 232714"/>
                <a:gd name="connsiteX12" fmla="*/ 231810 w 269005"/>
                <a:gd name="connsiteY12" fmla="*/ 27427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12314 w 269005"/>
                <a:gd name="connsiteY0" fmla="*/ 202395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13132 h 232714"/>
                <a:gd name="connsiteX7" fmla="*/ 123922 w 269005"/>
                <a:gd name="connsiteY7" fmla="*/ 19323 h 232714"/>
                <a:gd name="connsiteX8" fmla="*/ 139098 w 269005"/>
                <a:gd name="connsiteY8" fmla="*/ 53574 h 232714"/>
                <a:gd name="connsiteX9" fmla="*/ 163044 w 269005"/>
                <a:gd name="connsiteY9" fmla="*/ 32012 h 232714"/>
                <a:gd name="connsiteX10" fmla="*/ 187972 w 269005"/>
                <a:gd name="connsiteY10" fmla="*/ 15020 h 232714"/>
                <a:gd name="connsiteX11" fmla="*/ 205220 w 269005"/>
                <a:gd name="connsiteY11" fmla="*/ 8795 h 232714"/>
                <a:gd name="connsiteX12" fmla="*/ 231810 w 269005"/>
                <a:gd name="connsiteY12" fmla="*/ 27427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12314 w 269005"/>
                <a:gd name="connsiteY0" fmla="*/ 202395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13132 h 232714"/>
                <a:gd name="connsiteX7" fmla="*/ 123922 w 269005"/>
                <a:gd name="connsiteY7" fmla="*/ 19323 h 232714"/>
                <a:gd name="connsiteX8" fmla="*/ 139098 w 269005"/>
                <a:gd name="connsiteY8" fmla="*/ 53574 h 232714"/>
                <a:gd name="connsiteX9" fmla="*/ 163044 w 269005"/>
                <a:gd name="connsiteY9" fmla="*/ 32012 h 232714"/>
                <a:gd name="connsiteX10" fmla="*/ 187972 w 269005"/>
                <a:gd name="connsiteY10" fmla="*/ 15020 h 232714"/>
                <a:gd name="connsiteX11" fmla="*/ 205220 w 269005"/>
                <a:gd name="connsiteY11" fmla="*/ 8795 h 232714"/>
                <a:gd name="connsiteX12" fmla="*/ 243213 w 269005"/>
                <a:gd name="connsiteY12" fmla="*/ 29194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9056 w 269005"/>
                <a:gd name="connsiteY0" fmla="*/ 177662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13132 h 232714"/>
                <a:gd name="connsiteX7" fmla="*/ 123922 w 269005"/>
                <a:gd name="connsiteY7" fmla="*/ 19323 h 232714"/>
                <a:gd name="connsiteX8" fmla="*/ 139098 w 269005"/>
                <a:gd name="connsiteY8" fmla="*/ 53574 h 232714"/>
                <a:gd name="connsiteX9" fmla="*/ 163044 w 269005"/>
                <a:gd name="connsiteY9" fmla="*/ 32012 h 232714"/>
                <a:gd name="connsiteX10" fmla="*/ 187972 w 269005"/>
                <a:gd name="connsiteY10" fmla="*/ 15020 h 232714"/>
                <a:gd name="connsiteX11" fmla="*/ 205220 w 269005"/>
                <a:gd name="connsiteY11" fmla="*/ 8795 h 232714"/>
                <a:gd name="connsiteX12" fmla="*/ 243213 w 269005"/>
                <a:gd name="connsiteY12" fmla="*/ 29194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9056 w 269005"/>
                <a:gd name="connsiteY22" fmla="*/ 177662 h 232714"/>
                <a:gd name="connsiteX0" fmla="*/ 9056 w 269005"/>
                <a:gd name="connsiteY0" fmla="*/ 177662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13132 h 232714"/>
                <a:gd name="connsiteX7" fmla="*/ 123922 w 269005"/>
                <a:gd name="connsiteY7" fmla="*/ 19323 h 232714"/>
                <a:gd name="connsiteX8" fmla="*/ 139098 w 269005"/>
                <a:gd name="connsiteY8" fmla="*/ 53574 h 232714"/>
                <a:gd name="connsiteX9" fmla="*/ 163044 w 269005"/>
                <a:gd name="connsiteY9" fmla="*/ 32012 h 232714"/>
                <a:gd name="connsiteX10" fmla="*/ 187972 w 269005"/>
                <a:gd name="connsiteY10" fmla="*/ 15020 h 232714"/>
                <a:gd name="connsiteX11" fmla="*/ 205220 w 269005"/>
                <a:gd name="connsiteY11" fmla="*/ 8795 h 232714"/>
                <a:gd name="connsiteX12" fmla="*/ 243213 w 269005"/>
                <a:gd name="connsiteY12" fmla="*/ 29194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41130 w 269005"/>
                <a:gd name="connsiteY21" fmla="*/ 213733 h 232714"/>
                <a:gd name="connsiteX22" fmla="*/ 9056 w 269005"/>
                <a:gd name="connsiteY22" fmla="*/ 177662 h 232714"/>
                <a:gd name="connsiteX0" fmla="*/ 9056 w 269005"/>
                <a:gd name="connsiteY0" fmla="*/ 177662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13132 h 232714"/>
                <a:gd name="connsiteX7" fmla="*/ 123922 w 269005"/>
                <a:gd name="connsiteY7" fmla="*/ 19323 h 232714"/>
                <a:gd name="connsiteX8" fmla="*/ 139098 w 269005"/>
                <a:gd name="connsiteY8" fmla="*/ 53574 h 232714"/>
                <a:gd name="connsiteX9" fmla="*/ 163044 w 269005"/>
                <a:gd name="connsiteY9" fmla="*/ 32012 h 232714"/>
                <a:gd name="connsiteX10" fmla="*/ 187972 w 269005"/>
                <a:gd name="connsiteY10" fmla="*/ 15020 h 232714"/>
                <a:gd name="connsiteX11" fmla="*/ 205220 w 269005"/>
                <a:gd name="connsiteY11" fmla="*/ 8795 h 232714"/>
                <a:gd name="connsiteX12" fmla="*/ 243213 w 269005"/>
                <a:gd name="connsiteY12" fmla="*/ 29194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11312 w 269005"/>
                <a:gd name="connsiteY19" fmla="*/ 229819 h 232714"/>
                <a:gd name="connsiteX20" fmla="*/ 90831 w 269005"/>
                <a:gd name="connsiteY20" fmla="*/ 220986 h 232714"/>
                <a:gd name="connsiteX21" fmla="*/ 41130 w 269005"/>
                <a:gd name="connsiteY21" fmla="*/ 213733 h 232714"/>
                <a:gd name="connsiteX22" fmla="*/ 9056 w 269005"/>
                <a:gd name="connsiteY22" fmla="*/ 177662 h 232714"/>
                <a:gd name="connsiteX0" fmla="*/ 9056 w 269005"/>
                <a:gd name="connsiteY0" fmla="*/ 177662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13132 h 232714"/>
                <a:gd name="connsiteX7" fmla="*/ 123922 w 269005"/>
                <a:gd name="connsiteY7" fmla="*/ 19323 h 232714"/>
                <a:gd name="connsiteX8" fmla="*/ 139098 w 269005"/>
                <a:gd name="connsiteY8" fmla="*/ 53574 h 232714"/>
                <a:gd name="connsiteX9" fmla="*/ 163044 w 269005"/>
                <a:gd name="connsiteY9" fmla="*/ 32012 h 232714"/>
                <a:gd name="connsiteX10" fmla="*/ 187972 w 269005"/>
                <a:gd name="connsiteY10" fmla="*/ 15020 h 232714"/>
                <a:gd name="connsiteX11" fmla="*/ 205220 w 269005"/>
                <a:gd name="connsiteY11" fmla="*/ 8795 h 232714"/>
                <a:gd name="connsiteX12" fmla="*/ 243213 w 269005"/>
                <a:gd name="connsiteY12" fmla="*/ 29194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11312 w 269005"/>
                <a:gd name="connsiteY19" fmla="*/ 229819 h 232714"/>
                <a:gd name="connsiteX20" fmla="*/ 90831 w 269005"/>
                <a:gd name="connsiteY20" fmla="*/ 220986 h 232714"/>
                <a:gd name="connsiteX21" fmla="*/ 44389 w 269005"/>
                <a:gd name="connsiteY21" fmla="*/ 203133 h 232714"/>
                <a:gd name="connsiteX22" fmla="*/ 9056 w 269005"/>
                <a:gd name="connsiteY22" fmla="*/ 177662 h 232714"/>
                <a:gd name="connsiteX0" fmla="*/ 9056 w 269005"/>
                <a:gd name="connsiteY0" fmla="*/ 168830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13132 h 232714"/>
                <a:gd name="connsiteX7" fmla="*/ 123922 w 269005"/>
                <a:gd name="connsiteY7" fmla="*/ 19323 h 232714"/>
                <a:gd name="connsiteX8" fmla="*/ 139098 w 269005"/>
                <a:gd name="connsiteY8" fmla="*/ 53574 h 232714"/>
                <a:gd name="connsiteX9" fmla="*/ 163044 w 269005"/>
                <a:gd name="connsiteY9" fmla="*/ 32012 h 232714"/>
                <a:gd name="connsiteX10" fmla="*/ 187972 w 269005"/>
                <a:gd name="connsiteY10" fmla="*/ 15020 h 232714"/>
                <a:gd name="connsiteX11" fmla="*/ 205220 w 269005"/>
                <a:gd name="connsiteY11" fmla="*/ 8795 h 232714"/>
                <a:gd name="connsiteX12" fmla="*/ 243213 w 269005"/>
                <a:gd name="connsiteY12" fmla="*/ 29194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11312 w 269005"/>
                <a:gd name="connsiteY19" fmla="*/ 229819 h 232714"/>
                <a:gd name="connsiteX20" fmla="*/ 90831 w 269005"/>
                <a:gd name="connsiteY20" fmla="*/ 220986 h 232714"/>
                <a:gd name="connsiteX21" fmla="*/ 44389 w 269005"/>
                <a:gd name="connsiteY21" fmla="*/ 203133 h 232714"/>
                <a:gd name="connsiteX22" fmla="*/ 9056 w 269005"/>
                <a:gd name="connsiteY22" fmla="*/ 168830 h 232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9005" h="232714">
                  <a:moveTo>
                    <a:pt x="9056" y="168830"/>
                  </a:moveTo>
                  <a:lnTo>
                    <a:pt x="0" y="101557"/>
                  </a:lnTo>
                  <a:cubicBezTo>
                    <a:pt x="21" y="80855"/>
                    <a:pt x="14705" y="68985"/>
                    <a:pt x="14726" y="48283"/>
                  </a:cubicBezTo>
                  <a:lnTo>
                    <a:pt x="31741" y="24923"/>
                  </a:lnTo>
                  <a:lnTo>
                    <a:pt x="51911" y="2471"/>
                  </a:lnTo>
                  <a:lnTo>
                    <a:pt x="83138" y="0"/>
                  </a:lnTo>
                  <a:lnTo>
                    <a:pt x="107753" y="13132"/>
                  </a:lnTo>
                  <a:lnTo>
                    <a:pt x="123922" y="19323"/>
                  </a:lnTo>
                  <a:lnTo>
                    <a:pt x="139098" y="53574"/>
                  </a:lnTo>
                  <a:lnTo>
                    <a:pt x="163044" y="32012"/>
                  </a:lnTo>
                  <a:lnTo>
                    <a:pt x="187972" y="15020"/>
                  </a:lnTo>
                  <a:lnTo>
                    <a:pt x="205220" y="8795"/>
                  </a:lnTo>
                  <a:lnTo>
                    <a:pt x="243213" y="29194"/>
                  </a:lnTo>
                  <a:lnTo>
                    <a:pt x="254253" y="64682"/>
                  </a:lnTo>
                  <a:lnTo>
                    <a:pt x="269005" y="106686"/>
                  </a:lnTo>
                  <a:lnTo>
                    <a:pt x="265643" y="150389"/>
                  </a:lnTo>
                  <a:lnTo>
                    <a:pt x="241994" y="195323"/>
                  </a:lnTo>
                  <a:lnTo>
                    <a:pt x="198056" y="226811"/>
                  </a:lnTo>
                  <a:lnTo>
                    <a:pt x="151108" y="232714"/>
                  </a:lnTo>
                  <a:lnTo>
                    <a:pt x="111312" y="229819"/>
                  </a:lnTo>
                  <a:lnTo>
                    <a:pt x="90831" y="220986"/>
                  </a:lnTo>
                  <a:lnTo>
                    <a:pt x="44389" y="203133"/>
                  </a:lnTo>
                  <a:lnTo>
                    <a:pt x="9056" y="168830"/>
                  </a:lnTo>
                  <a:close/>
                </a:path>
              </a:pathLst>
            </a:custGeom>
            <a:solidFill>
              <a:srgbClr val="40404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grpSp>
        <p:nvGrpSpPr>
          <p:cNvPr id="110" name="Group 109">
            <a:extLst>
              <a:ext uri="{FF2B5EF4-FFF2-40B4-BE49-F238E27FC236}">
                <a16:creationId xmlns="" xmlns:a16="http://schemas.microsoft.com/office/drawing/2014/main" id="{E3E997B1-A123-42FA-BFA4-CC00317F37BB}"/>
              </a:ext>
            </a:extLst>
          </p:cNvPr>
          <p:cNvGrpSpPr/>
          <p:nvPr/>
        </p:nvGrpSpPr>
        <p:grpSpPr>
          <a:xfrm>
            <a:off x="6370625" y="1389111"/>
            <a:ext cx="5645796" cy="2180781"/>
            <a:chOff x="6304199" y="2052233"/>
            <a:chExt cx="5645796" cy="2180781"/>
          </a:xfrm>
        </p:grpSpPr>
        <p:pic>
          <p:nvPicPr>
            <p:cNvPr id="50" name="Picture 49">
              <a:extLst>
                <a:ext uri="{FF2B5EF4-FFF2-40B4-BE49-F238E27FC236}">
                  <a16:creationId xmlns="" xmlns:a16="http://schemas.microsoft.com/office/drawing/2014/main" id="{F5450646-AFFE-456E-BFE8-A052015A7281}"/>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469604" y="2052233"/>
              <a:ext cx="5480391" cy="2180781"/>
            </a:xfrm>
            <a:prstGeom prst="rect">
              <a:avLst/>
            </a:prstGeom>
          </p:spPr>
        </p:pic>
        <p:sp>
          <p:nvSpPr>
            <p:cNvPr id="51" name="Oval 50">
              <a:extLst>
                <a:ext uri="{FF2B5EF4-FFF2-40B4-BE49-F238E27FC236}">
                  <a16:creationId xmlns="" xmlns:a16="http://schemas.microsoft.com/office/drawing/2014/main" id="{64AA073B-38FE-4CD3-908D-95FDA2CE4FB3}"/>
                </a:ext>
              </a:extLst>
            </p:cNvPr>
            <p:cNvSpPr/>
            <p:nvPr/>
          </p:nvSpPr>
          <p:spPr>
            <a:xfrm rot="20951038">
              <a:off x="6537944" y="2350534"/>
              <a:ext cx="434484" cy="769473"/>
            </a:xfrm>
            <a:prstGeom prst="ellipse">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2" name="Oval 51">
              <a:extLst>
                <a:ext uri="{FF2B5EF4-FFF2-40B4-BE49-F238E27FC236}">
                  <a16:creationId xmlns="" xmlns:a16="http://schemas.microsoft.com/office/drawing/2014/main" id="{F4A1EBF4-684B-42DB-8632-8459889A2EC2}"/>
                </a:ext>
              </a:extLst>
            </p:cNvPr>
            <p:cNvSpPr/>
            <p:nvPr/>
          </p:nvSpPr>
          <p:spPr>
            <a:xfrm rot="21394626">
              <a:off x="7329238" y="2215912"/>
              <a:ext cx="477534" cy="892970"/>
            </a:xfrm>
            <a:prstGeom prst="ellipse">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3" name="Rectangle: Rounded Corners 52">
              <a:extLst>
                <a:ext uri="{FF2B5EF4-FFF2-40B4-BE49-F238E27FC236}">
                  <a16:creationId xmlns="" xmlns:a16="http://schemas.microsoft.com/office/drawing/2014/main" id="{ABEF8757-4B09-4C54-A619-2A8A9DB911CC}"/>
                </a:ext>
              </a:extLst>
            </p:cNvPr>
            <p:cNvSpPr/>
            <p:nvPr/>
          </p:nvSpPr>
          <p:spPr>
            <a:xfrm>
              <a:off x="10377614" y="2188480"/>
              <a:ext cx="1473097" cy="892970"/>
            </a:xfrm>
            <a:prstGeom prst="round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5" name="Freeform: Shape 54">
              <a:extLst>
                <a:ext uri="{FF2B5EF4-FFF2-40B4-BE49-F238E27FC236}">
                  <a16:creationId xmlns="" xmlns:a16="http://schemas.microsoft.com/office/drawing/2014/main" id="{D7922C2F-7FB2-4FF5-B2C1-413E79832340}"/>
                </a:ext>
              </a:extLst>
            </p:cNvPr>
            <p:cNvSpPr/>
            <p:nvPr/>
          </p:nvSpPr>
          <p:spPr>
            <a:xfrm>
              <a:off x="9555871" y="2685946"/>
              <a:ext cx="216450" cy="356506"/>
            </a:xfrm>
            <a:custGeom>
              <a:avLst/>
              <a:gdLst>
                <a:gd name="connsiteX0" fmla="*/ 57150 w 171450"/>
                <a:gd name="connsiteY0" fmla="*/ 0 h 282388"/>
                <a:gd name="connsiteX1" fmla="*/ 124385 w 171450"/>
                <a:gd name="connsiteY1" fmla="*/ 10085 h 282388"/>
                <a:gd name="connsiteX2" fmla="*/ 141194 w 171450"/>
                <a:gd name="connsiteY2" fmla="*/ 36979 h 282388"/>
                <a:gd name="connsiteX3" fmla="*/ 151279 w 171450"/>
                <a:gd name="connsiteY3" fmla="*/ 77320 h 282388"/>
                <a:gd name="connsiteX4" fmla="*/ 158003 w 171450"/>
                <a:gd name="connsiteY4" fmla="*/ 94129 h 282388"/>
                <a:gd name="connsiteX5" fmla="*/ 171450 w 171450"/>
                <a:gd name="connsiteY5" fmla="*/ 174811 h 282388"/>
                <a:gd name="connsiteX6" fmla="*/ 164726 w 171450"/>
                <a:gd name="connsiteY6" fmla="*/ 221876 h 282388"/>
                <a:gd name="connsiteX7" fmla="*/ 151279 w 171450"/>
                <a:gd name="connsiteY7" fmla="*/ 248770 h 282388"/>
                <a:gd name="connsiteX8" fmla="*/ 110938 w 171450"/>
                <a:gd name="connsiteY8" fmla="*/ 265579 h 282388"/>
                <a:gd name="connsiteX9" fmla="*/ 60512 w 171450"/>
                <a:gd name="connsiteY9" fmla="*/ 282388 h 282388"/>
                <a:gd name="connsiteX10" fmla="*/ 23532 w 171450"/>
                <a:gd name="connsiteY10" fmla="*/ 268941 h 282388"/>
                <a:gd name="connsiteX11" fmla="*/ 0 w 171450"/>
                <a:gd name="connsiteY11" fmla="*/ 255494 h 282388"/>
                <a:gd name="connsiteX12" fmla="*/ 6724 w 171450"/>
                <a:gd name="connsiteY12" fmla="*/ 171450 h 282388"/>
                <a:gd name="connsiteX13" fmla="*/ 26894 w 171450"/>
                <a:gd name="connsiteY13" fmla="*/ 84044 h 282388"/>
                <a:gd name="connsiteX14" fmla="*/ 57150 w 171450"/>
                <a:gd name="connsiteY14" fmla="*/ 0 h 282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450" h="282388">
                  <a:moveTo>
                    <a:pt x="57150" y="0"/>
                  </a:moveTo>
                  <a:lnTo>
                    <a:pt x="124385" y="10085"/>
                  </a:lnTo>
                  <a:lnTo>
                    <a:pt x="141194" y="36979"/>
                  </a:lnTo>
                  <a:lnTo>
                    <a:pt x="151279" y="77320"/>
                  </a:lnTo>
                  <a:lnTo>
                    <a:pt x="158003" y="94129"/>
                  </a:lnTo>
                  <a:lnTo>
                    <a:pt x="171450" y="174811"/>
                  </a:lnTo>
                  <a:lnTo>
                    <a:pt x="164726" y="221876"/>
                  </a:lnTo>
                  <a:lnTo>
                    <a:pt x="151279" y="248770"/>
                  </a:lnTo>
                  <a:lnTo>
                    <a:pt x="110938" y="265579"/>
                  </a:lnTo>
                  <a:lnTo>
                    <a:pt x="60512" y="282388"/>
                  </a:lnTo>
                  <a:lnTo>
                    <a:pt x="23532" y="268941"/>
                  </a:lnTo>
                  <a:lnTo>
                    <a:pt x="0" y="255494"/>
                  </a:lnTo>
                  <a:lnTo>
                    <a:pt x="6724" y="171450"/>
                  </a:lnTo>
                  <a:lnTo>
                    <a:pt x="26894" y="84044"/>
                  </a:lnTo>
                  <a:lnTo>
                    <a:pt x="57150" y="0"/>
                  </a:lnTo>
                  <a:close/>
                </a:path>
              </a:pathLst>
            </a:custGeom>
            <a:solidFill>
              <a:schemeClr val="tx1">
                <a:lumMod val="75000"/>
                <a:lumOff val="2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6" name="Freeform: Shape 55">
              <a:extLst>
                <a:ext uri="{FF2B5EF4-FFF2-40B4-BE49-F238E27FC236}">
                  <a16:creationId xmlns="" xmlns:a16="http://schemas.microsoft.com/office/drawing/2014/main" id="{598078A2-585F-48F2-98D5-90B806372B2D}"/>
                </a:ext>
              </a:extLst>
            </p:cNvPr>
            <p:cNvSpPr/>
            <p:nvPr/>
          </p:nvSpPr>
          <p:spPr>
            <a:xfrm>
              <a:off x="11482703" y="3258903"/>
              <a:ext cx="369239" cy="288601"/>
            </a:xfrm>
            <a:custGeom>
              <a:avLst/>
              <a:gdLst>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4556 w 292474"/>
                <a:gd name="connsiteY7" fmla="*/ 57150 h 228600"/>
                <a:gd name="connsiteX8" fmla="*/ 164727 w 292474"/>
                <a:gd name="connsiteY8" fmla="*/ 33617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4556 w 292474"/>
                <a:gd name="connsiteY7" fmla="*/ 57150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31108 w 292474"/>
                <a:gd name="connsiteY7" fmla="*/ 47065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31108 w 292474"/>
                <a:gd name="connsiteY7" fmla="*/ 47065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92474" h="228600">
                  <a:moveTo>
                    <a:pt x="40341" y="205067"/>
                  </a:moveTo>
                  <a:lnTo>
                    <a:pt x="0" y="110938"/>
                  </a:lnTo>
                  <a:lnTo>
                    <a:pt x="23533" y="47064"/>
                  </a:lnTo>
                  <a:lnTo>
                    <a:pt x="47065" y="20170"/>
                  </a:lnTo>
                  <a:lnTo>
                    <a:pt x="67235" y="10085"/>
                  </a:lnTo>
                  <a:lnTo>
                    <a:pt x="97491" y="10085"/>
                  </a:lnTo>
                  <a:lnTo>
                    <a:pt x="124385" y="43703"/>
                  </a:lnTo>
                  <a:lnTo>
                    <a:pt x="131108" y="47065"/>
                  </a:lnTo>
                  <a:lnTo>
                    <a:pt x="154642" y="20170"/>
                  </a:lnTo>
                  <a:lnTo>
                    <a:pt x="191621" y="6723"/>
                  </a:lnTo>
                  <a:lnTo>
                    <a:pt x="221877" y="0"/>
                  </a:lnTo>
                  <a:lnTo>
                    <a:pt x="238685" y="13447"/>
                  </a:lnTo>
                  <a:lnTo>
                    <a:pt x="265580" y="40341"/>
                  </a:lnTo>
                  <a:lnTo>
                    <a:pt x="282388" y="67235"/>
                  </a:lnTo>
                  <a:lnTo>
                    <a:pt x="292474" y="114300"/>
                  </a:lnTo>
                  <a:lnTo>
                    <a:pt x="289112" y="158003"/>
                  </a:lnTo>
                  <a:lnTo>
                    <a:pt x="268941" y="191620"/>
                  </a:lnTo>
                  <a:lnTo>
                    <a:pt x="231962" y="211791"/>
                  </a:lnTo>
                  <a:lnTo>
                    <a:pt x="181535" y="225238"/>
                  </a:lnTo>
                  <a:lnTo>
                    <a:pt x="144556" y="228600"/>
                  </a:lnTo>
                  <a:lnTo>
                    <a:pt x="114300" y="228600"/>
                  </a:lnTo>
                  <a:lnTo>
                    <a:pt x="97491" y="225238"/>
                  </a:lnTo>
                  <a:lnTo>
                    <a:pt x="40341" y="205067"/>
                  </a:lnTo>
                  <a:close/>
                </a:path>
              </a:pathLst>
            </a:custGeom>
            <a:solidFill>
              <a:srgbClr val="40404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7" name="Freeform: Shape 56">
              <a:extLst>
                <a:ext uri="{FF2B5EF4-FFF2-40B4-BE49-F238E27FC236}">
                  <a16:creationId xmlns="" xmlns:a16="http://schemas.microsoft.com/office/drawing/2014/main" id="{3A973502-1C76-49A5-9438-3E5F38019383}"/>
                </a:ext>
              </a:extLst>
            </p:cNvPr>
            <p:cNvSpPr/>
            <p:nvPr/>
          </p:nvSpPr>
          <p:spPr>
            <a:xfrm>
              <a:off x="11082301" y="3258903"/>
              <a:ext cx="400401" cy="290595"/>
            </a:xfrm>
            <a:custGeom>
              <a:avLst/>
              <a:gdLst>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4556 w 292474"/>
                <a:gd name="connsiteY7" fmla="*/ 57150 h 228600"/>
                <a:gd name="connsiteX8" fmla="*/ 164727 w 292474"/>
                <a:gd name="connsiteY8" fmla="*/ 33617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4556 w 292474"/>
                <a:gd name="connsiteY7" fmla="*/ 57150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31108 w 292474"/>
                <a:gd name="connsiteY7" fmla="*/ 47065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31108 w 292474"/>
                <a:gd name="connsiteY7" fmla="*/ 47065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31222 w 292474"/>
                <a:gd name="connsiteY6" fmla="*/ 31346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106607 w 292474"/>
                <a:gd name="connsiteY5" fmla="*/ 7614 h 228600"/>
                <a:gd name="connsiteX6" fmla="*/ 131222 w 292474"/>
                <a:gd name="connsiteY6" fmla="*/ 31346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35783 w 292474"/>
                <a:gd name="connsiteY0" fmla="*/ 210009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106607 w 292474"/>
                <a:gd name="connsiteY5" fmla="*/ 7614 h 228600"/>
                <a:gd name="connsiteX6" fmla="*/ 131222 w 292474"/>
                <a:gd name="connsiteY6" fmla="*/ 31346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35783 w 292474"/>
                <a:gd name="connsiteY22" fmla="*/ 210009 h 228600"/>
                <a:gd name="connsiteX0" fmla="*/ 35783 w 292474"/>
                <a:gd name="connsiteY0" fmla="*/ 210009 h 230180"/>
                <a:gd name="connsiteX1" fmla="*/ 0 w 292474"/>
                <a:gd name="connsiteY1" fmla="*/ 110938 h 230180"/>
                <a:gd name="connsiteX2" fmla="*/ 23533 w 292474"/>
                <a:gd name="connsiteY2" fmla="*/ 47064 h 230180"/>
                <a:gd name="connsiteX3" fmla="*/ 47065 w 292474"/>
                <a:gd name="connsiteY3" fmla="*/ 20170 h 230180"/>
                <a:gd name="connsiteX4" fmla="*/ 67235 w 292474"/>
                <a:gd name="connsiteY4" fmla="*/ 10085 h 230180"/>
                <a:gd name="connsiteX5" fmla="*/ 106607 w 292474"/>
                <a:gd name="connsiteY5" fmla="*/ 7614 h 230180"/>
                <a:gd name="connsiteX6" fmla="*/ 131222 w 292474"/>
                <a:gd name="connsiteY6" fmla="*/ 31346 h 230180"/>
                <a:gd name="connsiteX7" fmla="*/ 142504 w 292474"/>
                <a:gd name="connsiteY7" fmla="*/ 32237 h 230180"/>
                <a:gd name="connsiteX8" fmla="*/ 154642 w 292474"/>
                <a:gd name="connsiteY8" fmla="*/ 20170 h 230180"/>
                <a:gd name="connsiteX9" fmla="*/ 191621 w 292474"/>
                <a:gd name="connsiteY9" fmla="*/ 6723 h 230180"/>
                <a:gd name="connsiteX10" fmla="*/ 221877 w 292474"/>
                <a:gd name="connsiteY10" fmla="*/ 0 h 230180"/>
                <a:gd name="connsiteX11" fmla="*/ 238685 w 292474"/>
                <a:gd name="connsiteY11" fmla="*/ 13447 h 230180"/>
                <a:gd name="connsiteX12" fmla="*/ 265580 w 292474"/>
                <a:gd name="connsiteY12" fmla="*/ 40341 h 230180"/>
                <a:gd name="connsiteX13" fmla="*/ 282388 w 292474"/>
                <a:gd name="connsiteY13" fmla="*/ 67235 h 230180"/>
                <a:gd name="connsiteX14" fmla="*/ 292474 w 292474"/>
                <a:gd name="connsiteY14" fmla="*/ 114300 h 230180"/>
                <a:gd name="connsiteX15" fmla="*/ 289112 w 292474"/>
                <a:gd name="connsiteY15" fmla="*/ 158003 h 230180"/>
                <a:gd name="connsiteX16" fmla="*/ 268941 w 292474"/>
                <a:gd name="connsiteY16" fmla="*/ 191620 h 230180"/>
                <a:gd name="connsiteX17" fmla="*/ 231962 w 292474"/>
                <a:gd name="connsiteY17" fmla="*/ 211791 h 230180"/>
                <a:gd name="connsiteX18" fmla="*/ 181535 w 292474"/>
                <a:gd name="connsiteY18" fmla="*/ 225238 h 230180"/>
                <a:gd name="connsiteX19" fmla="*/ 144556 w 292474"/>
                <a:gd name="connsiteY19" fmla="*/ 228600 h 230180"/>
                <a:gd name="connsiteX20" fmla="*/ 114300 w 292474"/>
                <a:gd name="connsiteY20" fmla="*/ 228600 h 230180"/>
                <a:gd name="connsiteX21" fmla="*/ 79260 w 292474"/>
                <a:gd name="connsiteY21" fmla="*/ 230180 h 230180"/>
                <a:gd name="connsiteX22" fmla="*/ 35783 w 292474"/>
                <a:gd name="connsiteY22" fmla="*/ 210009 h 23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92474" h="230180">
                  <a:moveTo>
                    <a:pt x="35783" y="210009"/>
                  </a:moveTo>
                  <a:lnTo>
                    <a:pt x="0" y="110938"/>
                  </a:lnTo>
                  <a:lnTo>
                    <a:pt x="23533" y="47064"/>
                  </a:lnTo>
                  <a:lnTo>
                    <a:pt x="47065" y="20170"/>
                  </a:lnTo>
                  <a:lnTo>
                    <a:pt x="67235" y="10085"/>
                  </a:lnTo>
                  <a:lnTo>
                    <a:pt x="106607" y="7614"/>
                  </a:lnTo>
                  <a:lnTo>
                    <a:pt x="131222" y="31346"/>
                  </a:lnTo>
                  <a:lnTo>
                    <a:pt x="142504" y="32237"/>
                  </a:lnTo>
                  <a:lnTo>
                    <a:pt x="154642" y="20170"/>
                  </a:lnTo>
                  <a:lnTo>
                    <a:pt x="191621" y="6723"/>
                  </a:lnTo>
                  <a:lnTo>
                    <a:pt x="221877" y="0"/>
                  </a:lnTo>
                  <a:lnTo>
                    <a:pt x="238685" y="13447"/>
                  </a:lnTo>
                  <a:lnTo>
                    <a:pt x="265580" y="40341"/>
                  </a:lnTo>
                  <a:lnTo>
                    <a:pt x="282388" y="67235"/>
                  </a:lnTo>
                  <a:lnTo>
                    <a:pt x="292474" y="114300"/>
                  </a:lnTo>
                  <a:lnTo>
                    <a:pt x="289112" y="158003"/>
                  </a:lnTo>
                  <a:lnTo>
                    <a:pt x="268941" y="191620"/>
                  </a:lnTo>
                  <a:lnTo>
                    <a:pt x="231962" y="211791"/>
                  </a:lnTo>
                  <a:lnTo>
                    <a:pt x="181535" y="225238"/>
                  </a:lnTo>
                  <a:lnTo>
                    <a:pt x="144556" y="228600"/>
                  </a:lnTo>
                  <a:lnTo>
                    <a:pt x="114300" y="228600"/>
                  </a:lnTo>
                  <a:lnTo>
                    <a:pt x="79260" y="230180"/>
                  </a:lnTo>
                  <a:lnTo>
                    <a:pt x="35783" y="210009"/>
                  </a:lnTo>
                  <a:close/>
                </a:path>
              </a:pathLst>
            </a:custGeom>
            <a:solidFill>
              <a:srgbClr val="40404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8" name="Freeform: Shape 57">
              <a:extLst>
                <a:ext uri="{FF2B5EF4-FFF2-40B4-BE49-F238E27FC236}">
                  <a16:creationId xmlns="" xmlns:a16="http://schemas.microsoft.com/office/drawing/2014/main" id="{75BE0372-3B8F-43FD-B0FC-52728A16E100}"/>
                </a:ext>
              </a:extLst>
            </p:cNvPr>
            <p:cNvSpPr/>
            <p:nvPr/>
          </p:nvSpPr>
          <p:spPr>
            <a:xfrm>
              <a:off x="10675109" y="3257905"/>
              <a:ext cx="405517" cy="290595"/>
            </a:xfrm>
            <a:custGeom>
              <a:avLst/>
              <a:gdLst>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4556 w 292474"/>
                <a:gd name="connsiteY7" fmla="*/ 57150 h 228600"/>
                <a:gd name="connsiteX8" fmla="*/ 164727 w 292474"/>
                <a:gd name="connsiteY8" fmla="*/ 33617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4556 w 292474"/>
                <a:gd name="connsiteY7" fmla="*/ 57150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31108 w 292474"/>
                <a:gd name="connsiteY7" fmla="*/ 47065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31108 w 292474"/>
                <a:gd name="connsiteY7" fmla="*/ 47065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31222 w 292474"/>
                <a:gd name="connsiteY6" fmla="*/ 31346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106607 w 292474"/>
                <a:gd name="connsiteY5" fmla="*/ 7614 h 228600"/>
                <a:gd name="connsiteX6" fmla="*/ 131222 w 292474"/>
                <a:gd name="connsiteY6" fmla="*/ 31346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35783 w 292474"/>
                <a:gd name="connsiteY0" fmla="*/ 210009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106607 w 292474"/>
                <a:gd name="connsiteY5" fmla="*/ 7614 h 228600"/>
                <a:gd name="connsiteX6" fmla="*/ 131222 w 292474"/>
                <a:gd name="connsiteY6" fmla="*/ 31346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35783 w 292474"/>
                <a:gd name="connsiteY22" fmla="*/ 210009 h 228600"/>
                <a:gd name="connsiteX0" fmla="*/ 35783 w 292474"/>
                <a:gd name="connsiteY0" fmla="*/ 210009 h 230180"/>
                <a:gd name="connsiteX1" fmla="*/ 0 w 292474"/>
                <a:gd name="connsiteY1" fmla="*/ 110938 h 230180"/>
                <a:gd name="connsiteX2" fmla="*/ 23533 w 292474"/>
                <a:gd name="connsiteY2" fmla="*/ 47064 h 230180"/>
                <a:gd name="connsiteX3" fmla="*/ 47065 w 292474"/>
                <a:gd name="connsiteY3" fmla="*/ 20170 h 230180"/>
                <a:gd name="connsiteX4" fmla="*/ 67235 w 292474"/>
                <a:gd name="connsiteY4" fmla="*/ 10085 h 230180"/>
                <a:gd name="connsiteX5" fmla="*/ 106607 w 292474"/>
                <a:gd name="connsiteY5" fmla="*/ 7614 h 230180"/>
                <a:gd name="connsiteX6" fmla="*/ 131222 w 292474"/>
                <a:gd name="connsiteY6" fmla="*/ 31346 h 230180"/>
                <a:gd name="connsiteX7" fmla="*/ 142504 w 292474"/>
                <a:gd name="connsiteY7" fmla="*/ 32237 h 230180"/>
                <a:gd name="connsiteX8" fmla="*/ 154642 w 292474"/>
                <a:gd name="connsiteY8" fmla="*/ 20170 h 230180"/>
                <a:gd name="connsiteX9" fmla="*/ 191621 w 292474"/>
                <a:gd name="connsiteY9" fmla="*/ 6723 h 230180"/>
                <a:gd name="connsiteX10" fmla="*/ 221877 w 292474"/>
                <a:gd name="connsiteY10" fmla="*/ 0 h 230180"/>
                <a:gd name="connsiteX11" fmla="*/ 238685 w 292474"/>
                <a:gd name="connsiteY11" fmla="*/ 13447 h 230180"/>
                <a:gd name="connsiteX12" fmla="*/ 265580 w 292474"/>
                <a:gd name="connsiteY12" fmla="*/ 40341 h 230180"/>
                <a:gd name="connsiteX13" fmla="*/ 282388 w 292474"/>
                <a:gd name="connsiteY13" fmla="*/ 67235 h 230180"/>
                <a:gd name="connsiteX14" fmla="*/ 292474 w 292474"/>
                <a:gd name="connsiteY14" fmla="*/ 114300 h 230180"/>
                <a:gd name="connsiteX15" fmla="*/ 289112 w 292474"/>
                <a:gd name="connsiteY15" fmla="*/ 158003 h 230180"/>
                <a:gd name="connsiteX16" fmla="*/ 268941 w 292474"/>
                <a:gd name="connsiteY16" fmla="*/ 191620 h 230180"/>
                <a:gd name="connsiteX17" fmla="*/ 231962 w 292474"/>
                <a:gd name="connsiteY17" fmla="*/ 211791 h 230180"/>
                <a:gd name="connsiteX18" fmla="*/ 181535 w 292474"/>
                <a:gd name="connsiteY18" fmla="*/ 225238 h 230180"/>
                <a:gd name="connsiteX19" fmla="*/ 144556 w 292474"/>
                <a:gd name="connsiteY19" fmla="*/ 228600 h 230180"/>
                <a:gd name="connsiteX20" fmla="*/ 114300 w 292474"/>
                <a:gd name="connsiteY20" fmla="*/ 228600 h 230180"/>
                <a:gd name="connsiteX21" fmla="*/ 79260 w 292474"/>
                <a:gd name="connsiteY21" fmla="*/ 230180 h 230180"/>
                <a:gd name="connsiteX22" fmla="*/ 35783 w 292474"/>
                <a:gd name="connsiteY22" fmla="*/ 210009 h 230180"/>
                <a:gd name="connsiteX0" fmla="*/ 35783 w 292474"/>
                <a:gd name="connsiteY0" fmla="*/ 210009 h 230180"/>
                <a:gd name="connsiteX1" fmla="*/ 0 w 292474"/>
                <a:gd name="connsiteY1" fmla="*/ 110938 h 230180"/>
                <a:gd name="connsiteX2" fmla="*/ 23533 w 292474"/>
                <a:gd name="connsiteY2" fmla="*/ 47064 h 230180"/>
                <a:gd name="connsiteX3" fmla="*/ 47065 w 292474"/>
                <a:gd name="connsiteY3" fmla="*/ 20170 h 230180"/>
                <a:gd name="connsiteX4" fmla="*/ 67235 w 292474"/>
                <a:gd name="connsiteY4" fmla="*/ 10085 h 230180"/>
                <a:gd name="connsiteX5" fmla="*/ 106607 w 292474"/>
                <a:gd name="connsiteY5" fmla="*/ 7614 h 230180"/>
                <a:gd name="connsiteX6" fmla="*/ 131222 w 292474"/>
                <a:gd name="connsiteY6" fmla="*/ 31346 h 230180"/>
                <a:gd name="connsiteX7" fmla="*/ 142504 w 292474"/>
                <a:gd name="connsiteY7" fmla="*/ 19880 h 230180"/>
                <a:gd name="connsiteX8" fmla="*/ 154642 w 292474"/>
                <a:gd name="connsiteY8" fmla="*/ 20170 h 230180"/>
                <a:gd name="connsiteX9" fmla="*/ 191621 w 292474"/>
                <a:gd name="connsiteY9" fmla="*/ 6723 h 230180"/>
                <a:gd name="connsiteX10" fmla="*/ 221877 w 292474"/>
                <a:gd name="connsiteY10" fmla="*/ 0 h 230180"/>
                <a:gd name="connsiteX11" fmla="*/ 238685 w 292474"/>
                <a:gd name="connsiteY11" fmla="*/ 13447 h 230180"/>
                <a:gd name="connsiteX12" fmla="*/ 265580 w 292474"/>
                <a:gd name="connsiteY12" fmla="*/ 40341 h 230180"/>
                <a:gd name="connsiteX13" fmla="*/ 282388 w 292474"/>
                <a:gd name="connsiteY13" fmla="*/ 67235 h 230180"/>
                <a:gd name="connsiteX14" fmla="*/ 292474 w 292474"/>
                <a:gd name="connsiteY14" fmla="*/ 114300 h 230180"/>
                <a:gd name="connsiteX15" fmla="*/ 289112 w 292474"/>
                <a:gd name="connsiteY15" fmla="*/ 158003 h 230180"/>
                <a:gd name="connsiteX16" fmla="*/ 268941 w 292474"/>
                <a:gd name="connsiteY16" fmla="*/ 191620 h 230180"/>
                <a:gd name="connsiteX17" fmla="*/ 231962 w 292474"/>
                <a:gd name="connsiteY17" fmla="*/ 211791 h 230180"/>
                <a:gd name="connsiteX18" fmla="*/ 181535 w 292474"/>
                <a:gd name="connsiteY18" fmla="*/ 225238 h 230180"/>
                <a:gd name="connsiteX19" fmla="*/ 144556 w 292474"/>
                <a:gd name="connsiteY19" fmla="*/ 228600 h 230180"/>
                <a:gd name="connsiteX20" fmla="*/ 114300 w 292474"/>
                <a:gd name="connsiteY20" fmla="*/ 228600 h 230180"/>
                <a:gd name="connsiteX21" fmla="*/ 79260 w 292474"/>
                <a:gd name="connsiteY21" fmla="*/ 230180 h 230180"/>
                <a:gd name="connsiteX22" fmla="*/ 35783 w 292474"/>
                <a:gd name="connsiteY22" fmla="*/ 210009 h 230180"/>
                <a:gd name="connsiteX0" fmla="*/ 35783 w 292474"/>
                <a:gd name="connsiteY0" fmla="*/ 210009 h 230180"/>
                <a:gd name="connsiteX1" fmla="*/ 0 w 292474"/>
                <a:gd name="connsiteY1" fmla="*/ 110938 h 230180"/>
                <a:gd name="connsiteX2" fmla="*/ 23533 w 292474"/>
                <a:gd name="connsiteY2" fmla="*/ 47064 h 230180"/>
                <a:gd name="connsiteX3" fmla="*/ 47065 w 292474"/>
                <a:gd name="connsiteY3" fmla="*/ 20170 h 230180"/>
                <a:gd name="connsiteX4" fmla="*/ 67235 w 292474"/>
                <a:gd name="connsiteY4" fmla="*/ 10085 h 230180"/>
                <a:gd name="connsiteX5" fmla="*/ 106607 w 292474"/>
                <a:gd name="connsiteY5" fmla="*/ 7614 h 230180"/>
                <a:gd name="connsiteX6" fmla="*/ 131222 w 292474"/>
                <a:gd name="connsiteY6" fmla="*/ 31346 h 230180"/>
                <a:gd name="connsiteX7" fmla="*/ 142504 w 292474"/>
                <a:gd name="connsiteY7" fmla="*/ 19880 h 230180"/>
                <a:gd name="connsiteX8" fmla="*/ 154642 w 292474"/>
                <a:gd name="connsiteY8" fmla="*/ 20170 h 230180"/>
                <a:gd name="connsiteX9" fmla="*/ 191621 w 292474"/>
                <a:gd name="connsiteY9" fmla="*/ 6723 h 230180"/>
                <a:gd name="connsiteX10" fmla="*/ 221877 w 292474"/>
                <a:gd name="connsiteY10" fmla="*/ 0 h 230180"/>
                <a:gd name="connsiteX11" fmla="*/ 250081 w 292474"/>
                <a:gd name="connsiteY11" fmla="*/ 13447 h 230180"/>
                <a:gd name="connsiteX12" fmla="*/ 265580 w 292474"/>
                <a:gd name="connsiteY12" fmla="*/ 40341 h 230180"/>
                <a:gd name="connsiteX13" fmla="*/ 282388 w 292474"/>
                <a:gd name="connsiteY13" fmla="*/ 67235 h 230180"/>
                <a:gd name="connsiteX14" fmla="*/ 292474 w 292474"/>
                <a:gd name="connsiteY14" fmla="*/ 114300 h 230180"/>
                <a:gd name="connsiteX15" fmla="*/ 289112 w 292474"/>
                <a:gd name="connsiteY15" fmla="*/ 158003 h 230180"/>
                <a:gd name="connsiteX16" fmla="*/ 268941 w 292474"/>
                <a:gd name="connsiteY16" fmla="*/ 191620 h 230180"/>
                <a:gd name="connsiteX17" fmla="*/ 231962 w 292474"/>
                <a:gd name="connsiteY17" fmla="*/ 211791 h 230180"/>
                <a:gd name="connsiteX18" fmla="*/ 181535 w 292474"/>
                <a:gd name="connsiteY18" fmla="*/ 225238 h 230180"/>
                <a:gd name="connsiteX19" fmla="*/ 144556 w 292474"/>
                <a:gd name="connsiteY19" fmla="*/ 228600 h 230180"/>
                <a:gd name="connsiteX20" fmla="*/ 114300 w 292474"/>
                <a:gd name="connsiteY20" fmla="*/ 228600 h 230180"/>
                <a:gd name="connsiteX21" fmla="*/ 79260 w 292474"/>
                <a:gd name="connsiteY21" fmla="*/ 230180 h 230180"/>
                <a:gd name="connsiteX22" fmla="*/ 35783 w 292474"/>
                <a:gd name="connsiteY22" fmla="*/ 210009 h 230180"/>
                <a:gd name="connsiteX0" fmla="*/ 35783 w 292474"/>
                <a:gd name="connsiteY0" fmla="*/ 210009 h 230180"/>
                <a:gd name="connsiteX1" fmla="*/ 0 w 292474"/>
                <a:gd name="connsiteY1" fmla="*/ 110938 h 230180"/>
                <a:gd name="connsiteX2" fmla="*/ 23533 w 292474"/>
                <a:gd name="connsiteY2" fmla="*/ 47064 h 230180"/>
                <a:gd name="connsiteX3" fmla="*/ 47065 w 292474"/>
                <a:gd name="connsiteY3" fmla="*/ 20170 h 230180"/>
                <a:gd name="connsiteX4" fmla="*/ 67235 w 292474"/>
                <a:gd name="connsiteY4" fmla="*/ 10085 h 230180"/>
                <a:gd name="connsiteX5" fmla="*/ 106607 w 292474"/>
                <a:gd name="connsiteY5" fmla="*/ 7614 h 230180"/>
                <a:gd name="connsiteX6" fmla="*/ 131222 w 292474"/>
                <a:gd name="connsiteY6" fmla="*/ 31346 h 230180"/>
                <a:gd name="connsiteX7" fmla="*/ 142504 w 292474"/>
                <a:gd name="connsiteY7" fmla="*/ 19880 h 230180"/>
                <a:gd name="connsiteX8" fmla="*/ 154642 w 292474"/>
                <a:gd name="connsiteY8" fmla="*/ 20170 h 230180"/>
                <a:gd name="connsiteX9" fmla="*/ 191621 w 292474"/>
                <a:gd name="connsiteY9" fmla="*/ 6723 h 230180"/>
                <a:gd name="connsiteX10" fmla="*/ 221877 w 292474"/>
                <a:gd name="connsiteY10" fmla="*/ 0 h 230180"/>
                <a:gd name="connsiteX11" fmla="*/ 250081 w 292474"/>
                <a:gd name="connsiteY11" fmla="*/ 13447 h 230180"/>
                <a:gd name="connsiteX12" fmla="*/ 281532 w 292474"/>
                <a:gd name="connsiteY12" fmla="*/ 25513 h 230180"/>
                <a:gd name="connsiteX13" fmla="*/ 282388 w 292474"/>
                <a:gd name="connsiteY13" fmla="*/ 67235 h 230180"/>
                <a:gd name="connsiteX14" fmla="*/ 292474 w 292474"/>
                <a:gd name="connsiteY14" fmla="*/ 114300 h 230180"/>
                <a:gd name="connsiteX15" fmla="*/ 289112 w 292474"/>
                <a:gd name="connsiteY15" fmla="*/ 158003 h 230180"/>
                <a:gd name="connsiteX16" fmla="*/ 268941 w 292474"/>
                <a:gd name="connsiteY16" fmla="*/ 191620 h 230180"/>
                <a:gd name="connsiteX17" fmla="*/ 231962 w 292474"/>
                <a:gd name="connsiteY17" fmla="*/ 211791 h 230180"/>
                <a:gd name="connsiteX18" fmla="*/ 181535 w 292474"/>
                <a:gd name="connsiteY18" fmla="*/ 225238 h 230180"/>
                <a:gd name="connsiteX19" fmla="*/ 144556 w 292474"/>
                <a:gd name="connsiteY19" fmla="*/ 228600 h 230180"/>
                <a:gd name="connsiteX20" fmla="*/ 114300 w 292474"/>
                <a:gd name="connsiteY20" fmla="*/ 228600 h 230180"/>
                <a:gd name="connsiteX21" fmla="*/ 79260 w 292474"/>
                <a:gd name="connsiteY21" fmla="*/ 230180 h 230180"/>
                <a:gd name="connsiteX22" fmla="*/ 35783 w 292474"/>
                <a:gd name="connsiteY22" fmla="*/ 210009 h 230180"/>
                <a:gd name="connsiteX0" fmla="*/ 35783 w 300620"/>
                <a:gd name="connsiteY0" fmla="*/ 210009 h 230180"/>
                <a:gd name="connsiteX1" fmla="*/ 0 w 300620"/>
                <a:gd name="connsiteY1" fmla="*/ 110938 h 230180"/>
                <a:gd name="connsiteX2" fmla="*/ 23533 w 300620"/>
                <a:gd name="connsiteY2" fmla="*/ 47064 h 230180"/>
                <a:gd name="connsiteX3" fmla="*/ 47065 w 300620"/>
                <a:gd name="connsiteY3" fmla="*/ 20170 h 230180"/>
                <a:gd name="connsiteX4" fmla="*/ 67235 w 300620"/>
                <a:gd name="connsiteY4" fmla="*/ 10085 h 230180"/>
                <a:gd name="connsiteX5" fmla="*/ 106607 w 300620"/>
                <a:gd name="connsiteY5" fmla="*/ 7614 h 230180"/>
                <a:gd name="connsiteX6" fmla="*/ 131222 w 300620"/>
                <a:gd name="connsiteY6" fmla="*/ 31346 h 230180"/>
                <a:gd name="connsiteX7" fmla="*/ 142504 w 300620"/>
                <a:gd name="connsiteY7" fmla="*/ 19880 h 230180"/>
                <a:gd name="connsiteX8" fmla="*/ 154642 w 300620"/>
                <a:gd name="connsiteY8" fmla="*/ 20170 h 230180"/>
                <a:gd name="connsiteX9" fmla="*/ 191621 w 300620"/>
                <a:gd name="connsiteY9" fmla="*/ 6723 h 230180"/>
                <a:gd name="connsiteX10" fmla="*/ 221877 w 300620"/>
                <a:gd name="connsiteY10" fmla="*/ 0 h 230180"/>
                <a:gd name="connsiteX11" fmla="*/ 250081 w 300620"/>
                <a:gd name="connsiteY11" fmla="*/ 13447 h 230180"/>
                <a:gd name="connsiteX12" fmla="*/ 281532 w 300620"/>
                <a:gd name="connsiteY12" fmla="*/ 25513 h 230180"/>
                <a:gd name="connsiteX13" fmla="*/ 300620 w 300620"/>
                <a:gd name="connsiteY13" fmla="*/ 49936 h 230180"/>
                <a:gd name="connsiteX14" fmla="*/ 292474 w 300620"/>
                <a:gd name="connsiteY14" fmla="*/ 114300 h 230180"/>
                <a:gd name="connsiteX15" fmla="*/ 289112 w 300620"/>
                <a:gd name="connsiteY15" fmla="*/ 158003 h 230180"/>
                <a:gd name="connsiteX16" fmla="*/ 268941 w 300620"/>
                <a:gd name="connsiteY16" fmla="*/ 191620 h 230180"/>
                <a:gd name="connsiteX17" fmla="*/ 231962 w 300620"/>
                <a:gd name="connsiteY17" fmla="*/ 211791 h 230180"/>
                <a:gd name="connsiteX18" fmla="*/ 181535 w 300620"/>
                <a:gd name="connsiteY18" fmla="*/ 225238 h 230180"/>
                <a:gd name="connsiteX19" fmla="*/ 144556 w 300620"/>
                <a:gd name="connsiteY19" fmla="*/ 228600 h 230180"/>
                <a:gd name="connsiteX20" fmla="*/ 114300 w 300620"/>
                <a:gd name="connsiteY20" fmla="*/ 228600 h 230180"/>
                <a:gd name="connsiteX21" fmla="*/ 79260 w 300620"/>
                <a:gd name="connsiteY21" fmla="*/ 230180 h 230180"/>
                <a:gd name="connsiteX22" fmla="*/ 35783 w 300620"/>
                <a:gd name="connsiteY22" fmla="*/ 210009 h 230180"/>
                <a:gd name="connsiteX0" fmla="*/ 35783 w 301591"/>
                <a:gd name="connsiteY0" fmla="*/ 210009 h 230180"/>
                <a:gd name="connsiteX1" fmla="*/ 0 w 301591"/>
                <a:gd name="connsiteY1" fmla="*/ 110938 h 230180"/>
                <a:gd name="connsiteX2" fmla="*/ 23533 w 301591"/>
                <a:gd name="connsiteY2" fmla="*/ 47064 h 230180"/>
                <a:gd name="connsiteX3" fmla="*/ 47065 w 301591"/>
                <a:gd name="connsiteY3" fmla="*/ 20170 h 230180"/>
                <a:gd name="connsiteX4" fmla="*/ 67235 w 301591"/>
                <a:gd name="connsiteY4" fmla="*/ 10085 h 230180"/>
                <a:gd name="connsiteX5" fmla="*/ 106607 w 301591"/>
                <a:gd name="connsiteY5" fmla="*/ 7614 h 230180"/>
                <a:gd name="connsiteX6" fmla="*/ 131222 w 301591"/>
                <a:gd name="connsiteY6" fmla="*/ 31346 h 230180"/>
                <a:gd name="connsiteX7" fmla="*/ 142504 w 301591"/>
                <a:gd name="connsiteY7" fmla="*/ 19880 h 230180"/>
                <a:gd name="connsiteX8" fmla="*/ 154642 w 301591"/>
                <a:gd name="connsiteY8" fmla="*/ 20170 h 230180"/>
                <a:gd name="connsiteX9" fmla="*/ 191621 w 301591"/>
                <a:gd name="connsiteY9" fmla="*/ 6723 h 230180"/>
                <a:gd name="connsiteX10" fmla="*/ 221877 w 301591"/>
                <a:gd name="connsiteY10" fmla="*/ 0 h 230180"/>
                <a:gd name="connsiteX11" fmla="*/ 250081 w 301591"/>
                <a:gd name="connsiteY11" fmla="*/ 13447 h 230180"/>
                <a:gd name="connsiteX12" fmla="*/ 281532 w 301591"/>
                <a:gd name="connsiteY12" fmla="*/ 25513 h 230180"/>
                <a:gd name="connsiteX13" fmla="*/ 300620 w 301591"/>
                <a:gd name="connsiteY13" fmla="*/ 49936 h 230180"/>
                <a:gd name="connsiteX14" fmla="*/ 301591 w 301591"/>
                <a:gd name="connsiteY14" fmla="*/ 116772 h 230180"/>
                <a:gd name="connsiteX15" fmla="*/ 289112 w 301591"/>
                <a:gd name="connsiteY15" fmla="*/ 158003 h 230180"/>
                <a:gd name="connsiteX16" fmla="*/ 268941 w 301591"/>
                <a:gd name="connsiteY16" fmla="*/ 191620 h 230180"/>
                <a:gd name="connsiteX17" fmla="*/ 231962 w 301591"/>
                <a:gd name="connsiteY17" fmla="*/ 211791 h 230180"/>
                <a:gd name="connsiteX18" fmla="*/ 181535 w 301591"/>
                <a:gd name="connsiteY18" fmla="*/ 225238 h 230180"/>
                <a:gd name="connsiteX19" fmla="*/ 144556 w 301591"/>
                <a:gd name="connsiteY19" fmla="*/ 228600 h 230180"/>
                <a:gd name="connsiteX20" fmla="*/ 114300 w 301591"/>
                <a:gd name="connsiteY20" fmla="*/ 228600 h 230180"/>
                <a:gd name="connsiteX21" fmla="*/ 79260 w 301591"/>
                <a:gd name="connsiteY21" fmla="*/ 230180 h 230180"/>
                <a:gd name="connsiteX22" fmla="*/ 35783 w 301591"/>
                <a:gd name="connsiteY22" fmla="*/ 210009 h 230180"/>
                <a:gd name="connsiteX0" fmla="*/ 35783 w 305327"/>
                <a:gd name="connsiteY0" fmla="*/ 210009 h 230180"/>
                <a:gd name="connsiteX1" fmla="*/ 0 w 305327"/>
                <a:gd name="connsiteY1" fmla="*/ 110938 h 230180"/>
                <a:gd name="connsiteX2" fmla="*/ 23533 w 305327"/>
                <a:gd name="connsiteY2" fmla="*/ 47064 h 230180"/>
                <a:gd name="connsiteX3" fmla="*/ 47065 w 305327"/>
                <a:gd name="connsiteY3" fmla="*/ 20170 h 230180"/>
                <a:gd name="connsiteX4" fmla="*/ 67235 w 305327"/>
                <a:gd name="connsiteY4" fmla="*/ 10085 h 230180"/>
                <a:gd name="connsiteX5" fmla="*/ 106607 w 305327"/>
                <a:gd name="connsiteY5" fmla="*/ 7614 h 230180"/>
                <a:gd name="connsiteX6" fmla="*/ 131222 w 305327"/>
                <a:gd name="connsiteY6" fmla="*/ 31346 h 230180"/>
                <a:gd name="connsiteX7" fmla="*/ 142504 w 305327"/>
                <a:gd name="connsiteY7" fmla="*/ 19880 h 230180"/>
                <a:gd name="connsiteX8" fmla="*/ 154642 w 305327"/>
                <a:gd name="connsiteY8" fmla="*/ 20170 h 230180"/>
                <a:gd name="connsiteX9" fmla="*/ 191621 w 305327"/>
                <a:gd name="connsiteY9" fmla="*/ 6723 h 230180"/>
                <a:gd name="connsiteX10" fmla="*/ 221877 w 305327"/>
                <a:gd name="connsiteY10" fmla="*/ 0 h 230180"/>
                <a:gd name="connsiteX11" fmla="*/ 250081 w 305327"/>
                <a:gd name="connsiteY11" fmla="*/ 13447 h 230180"/>
                <a:gd name="connsiteX12" fmla="*/ 281532 w 305327"/>
                <a:gd name="connsiteY12" fmla="*/ 25513 h 230180"/>
                <a:gd name="connsiteX13" fmla="*/ 300620 w 305327"/>
                <a:gd name="connsiteY13" fmla="*/ 49936 h 230180"/>
                <a:gd name="connsiteX14" fmla="*/ 301591 w 305327"/>
                <a:gd name="connsiteY14" fmla="*/ 116772 h 230180"/>
                <a:gd name="connsiteX15" fmla="*/ 289112 w 305327"/>
                <a:gd name="connsiteY15" fmla="*/ 158003 h 230180"/>
                <a:gd name="connsiteX16" fmla="*/ 268941 w 305327"/>
                <a:gd name="connsiteY16" fmla="*/ 191620 h 230180"/>
                <a:gd name="connsiteX17" fmla="*/ 231962 w 305327"/>
                <a:gd name="connsiteY17" fmla="*/ 211791 h 230180"/>
                <a:gd name="connsiteX18" fmla="*/ 181535 w 305327"/>
                <a:gd name="connsiteY18" fmla="*/ 225238 h 230180"/>
                <a:gd name="connsiteX19" fmla="*/ 144556 w 305327"/>
                <a:gd name="connsiteY19" fmla="*/ 228600 h 230180"/>
                <a:gd name="connsiteX20" fmla="*/ 114300 w 305327"/>
                <a:gd name="connsiteY20" fmla="*/ 228600 h 230180"/>
                <a:gd name="connsiteX21" fmla="*/ 79260 w 305327"/>
                <a:gd name="connsiteY21" fmla="*/ 230180 h 230180"/>
                <a:gd name="connsiteX22" fmla="*/ 35783 w 305327"/>
                <a:gd name="connsiteY22" fmla="*/ 210009 h 230180"/>
                <a:gd name="connsiteX0" fmla="*/ 35783 w 305327"/>
                <a:gd name="connsiteY0" fmla="*/ 212372 h 232543"/>
                <a:gd name="connsiteX1" fmla="*/ 0 w 305327"/>
                <a:gd name="connsiteY1" fmla="*/ 113301 h 232543"/>
                <a:gd name="connsiteX2" fmla="*/ 23533 w 305327"/>
                <a:gd name="connsiteY2" fmla="*/ 49427 h 232543"/>
                <a:gd name="connsiteX3" fmla="*/ 47065 w 305327"/>
                <a:gd name="connsiteY3" fmla="*/ 22533 h 232543"/>
                <a:gd name="connsiteX4" fmla="*/ 67235 w 305327"/>
                <a:gd name="connsiteY4" fmla="*/ 12448 h 232543"/>
                <a:gd name="connsiteX5" fmla="*/ 106607 w 305327"/>
                <a:gd name="connsiteY5" fmla="*/ 9977 h 232543"/>
                <a:gd name="connsiteX6" fmla="*/ 131222 w 305327"/>
                <a:gd name="connsiteY6" fmla="*/ 33709 h 232543"/>
                <a:gd name="connsiteX7" fmla="*/ 144783 w 305327"/>
                <a:gd name="connsiteY7" fmla="*/ 0 h 232543"/>
                <a:gd name="connsiteX8" fmla="*/ 154642 w 305327"/>
                <a:gd name="connsiteY8" fmla="*/ 22533 h 232543"/>
                <a:gd name="connsiteX9" fmla="*/ 191621 w 305327"/>
                <a:gd name="connsiteY9" fmla="*/ 9086 h 232543"/>
                <a:gd name="connsiteX10" fmla="*/ 221877 w 305327"/>
                <a:gd name="connsiteY10" fmla="*/ 2363 h 232543"/>
                <a:gd name="connsiteX11" fmla="*/ 250081 w 305327"/>
                <a:gd name="connsiteY11" fmla="*/ 15810 h 232543"/>
                <a:gd name="connsiteX12" fmla="*/ 281532 w 305327"/>
                <a:gd name="connsiteY12" fmla="*/ 27876 h 232543"/>
                <a:gd name="connsiteX13" fmla="*/ 300620 w 305327"/>
                <a:gd name="connsiteY13" fmla="*/ 52299 h 232543"/>
                <a:gd name="connsiteX14" fmla="*/ 301591 w 305327"/>
                <a:gd name="connsiteY14" fmla="*/ 119135 h 232543"/>
                <a:gd name="connsiteX15" fmla="*/ 289112 w 305327"/>
                <a:gd name="connsiteY15" fmla="*/ 160366 h 232543"/>
                <a:gd name="connsiteX16" fmla="*/ 268941 w 305327"/>
                <a:gd name="connsiteY16" fmla="*/ 193983 h 232543"/>
                <a:gd name="connsiteX17" fmla="*/ 231962 w 305327"/>
                <a:gd name="connsiteY17" fmla="*/ 214154 h 232543"/>
                <a:gd name="connsiteX18" fmla="*/ 181535 w 305327"/>
                <a:gd name="connsiteY18" fmla="*/ 227601 h 232543"/>
                <a:gd name="connsiteX19" fmla="*/ 144556 w 305327"/>
                <a:gd name="connsiteY19" fmla="*/ 230963 h 232543"/>
                <a:gd name="connsiteX20" fmla="*/ 114300 w 305327"/>
                <a:gd name="connsiteY20" fmla="*/ 230963 h 232543"/>
                <a:gd name="connsiteX21" fmla="*/ 79260 w 305327"/>
                <a:gd name="connsiteY21" fmla="*/ 232543 h 232543"/>
                <a:gd name="connsiteX22" fmla="*/ 35783 w 305327"/>
                <a:gd name="connsiteY22" fmla="*/ 212372 h 232543"/>
                <a:gd name="connsiteX0" fmla="*/ 35783 w 305327"/>
                <a:gd name="connsiteY0" fmla="*/ 212372 h 232543"/>
                <a:gd name="connsiteX1" fmla="*/ 0 w 305327"/>
                <a:gd name="connsiteY1" fmla="*/ 113301 h 232543"/>
                <a:gd name="connsiteX2" fmla="*/ 23533 w 305327"/>
                <a:gd name="connsiteY2" fmla="*/ 49427 h 232543"/>
                <a:gd name="connsiteX3" fmla="*/ 47065 w 305327"/>
                <a:gd name="connsiteY3" fmla="*/ 22533 h 232543"/>
                <a:gd name="connsiteX4" fmla="*/ 67235 w 305327"/>
                <a:gd name="connsiteY4" fmla="*/ 12448 h 232543"/>
                <a:gd name="connsiteX5" fmla="*/ 97492 w 305327"/>
                <a:gd name="connsiteY5" fmla="*/ 7506 h 232543"/>
                <a:gd name="connsiteX6" fmla="*/ 131222 w 305327"/>
                <a:gd name="connsiteY6" fmla="*/ 33709 h 232543"/>
                <a:gd name="connsiteX7" fmla="*/ 144783 w 305327"/>
                <a:gd name="connsiteY7" fmla="*/ 0 h 232543"/>
                <a:gd name="connsiteX8" fmla="*/ 154642 w 305327"/>
                <a:gd name="connsiteY8" fmla="*/ 22533 h 232543"/>
                <a:gd name="connsiteX9" fmla="*/ 191621 w 305327"/>
                <a:gd name="connsiteY9" fmla="*/ 9086 h 232543"/>
                <a:gd name="connsiteX10" fmla="*/ 221877 w 305327"/>
                <a:gd name="connsiteY10" fmla="*/ 2363 h 232543"/>
                <a:gd name="connsiteX11" fmla="*/ 250081 w 305327"/>
                <a:gd name="connsiteY11" fmla="*/ 15810 h 232543"/>
                <a:gd name="connsiteX12" fmla="*/ 281532 w 305327"/>
                <a:gd name="connsiteY12" fmla="*/ 27876 h 232543"/>
                <a:gd name="connsiteX13" fmla="*/ 300620 w 305327"/>
                <a:gd name="connsiteY13" fmla="*/ 52299 h 232543"/>
                <a:gd name="connsiteX14" fmla="*/ 301591 w 305327"/>
                <a:gd name="connsiteY14" fmla="*/ 119135 h 232543"/>
                <a:gd name="connsiteX15" fmla="*/ 289112 w 305327"/>
                <a:gd name="connsiteY15" fmla="*/ 160366 h 232543"/>
                <a:gd name="connsiteX16" fmla="*/ 268941 w 305327"/>
                <a:gd name="connsiteY16" fmla="*/ 193983 h 232543"/>
                <a:gd name="connsiteX17" fmla="*/ 231962 w 305327"/>
                <a:gd name="connsiteY17" fmla="*/ 214154 h 232543"/>
                <a:gd name="connsiteX18" fmla="*/ 181535 w 305327"/>
                <a:gd name="connsiteY18" fmla="*/ 227601 h 232543"/>
                <a:gd name="connsiteX19" fmla="*/ 144556 w 305327"/>
                <a:gd name="connsiteY19" fmla="*/ 230963 h 232543"/>
                <a:gd name="connsiteX20" fmla="*/ 114300 w 305327"/>
                <a:gd name="connsiteY20" fmla="*/ 230963 h 232543"/>
                <a:gd name="connsiteX21" fmla="*/ 79260 w 305327"/>
                <a:gd name="connsiteY21" fmla="*/ 232543 h 232543"/>
                <a:gd name="connsiteX22" fmla="*/ 35783 w 305327"/>
                <a:gd name="connsiteY22" fmla="*/ 212372 h 232543"/>
                <a:gd name="connsiteX0" fmla="*/ 35783 w 305327"/>
                <a:gd name="connsiteY0" fmla="*/ 212372 h 232543"/>
                <a:gd name="connsiteX1" fmla="*/ 0 w 305327"/>
                <a:gd name="connsiteY1" fmla="*/ 113301 h 232543"/>
                <a:gd name="connsiteX2" fmla="*/ 23533 w 305327"/>
                <a:gd name="connsiteY2" fmla="*/ 49427 h 232543"/>
                <a:gd name="connsiteX3" fmla="*/ 47065 w 305327"/>
                <a:gd name="connsiteY3" fmla="*/ 22533 h 232543"/>
                <a:gd name="connsiteX4" fmla="*/ 67235 w 305327"/>
                <a:gd name="connsiteY4" fmla="*/ 12448 h 232543"/>
                <a:gd name="connsiteX5" fmla="*/ 97492 w 305327"/>
                <a:gd name="connsiteY5" fmla="*/ 7506 h 232543"/>
                <a:gd name="connsiteX6" fmla="*/ 133502 w 305327"/>
                <a:gd name="connsiteY6" fmla="*/ 18881 h 232543"/>
                <a:gd name="connsiteX7" fmla="*/ 144783 w 305327"/>
                <a:gd name="connsiteY7" fmla="*/ 0 h 232543"/>
                <a:gd name="connsiteX8" fmla="*/ 154642 w 305327"/>
                <a:gd name="connsiteY8" fmla="*/ 22533 h 232543"/>
                <a:gd name="connsiteX9" fmla="*/ 191621 w 305327"/>
                <a:gd name="connsiteY9" fmla="*/ 9086 h 232543"/>
                <a:gd name="connsiteX10" fmla="*/ 221877 w 305327"/>
                <a:gd name="connsiteY10" fmla="*/ 2363 h 232543"/>
                <a:gd name="connsiteX11" fmla="*/ 250081 w 305327"/>
                <a:gd name="connsiteY11" fmla="*/ 15810 h 232543"/>
                <a:gd name="connsiteX12" fmla="*/ 281532 w 305327"/>
                <a:gd name="connsiteY12" fmla="*/ 27876 h 232543"/>
                <a:gd name="connsiteX13" fmla="*/ 300620 w 305327"/>
                <a:gd name="connsiteY13" fmla="*/ 52299 h 232543"/>
                <a:gd name="connsiteX14" fmla="*/ 301591 w 305327"/>
                <a:gd name="connsiteY14" fmla="*/ 119135 h 232543"/>
                <a:gd name="connsiteX15" fmla="*/ 289112 w 305327"/>
                <a:gd name="connsiteY15" fmla="*/ 160366 h 232543"/>
                <a:gd name="connsiteX16" fmla="*/ 268941 w 305327"/>
                <a:gd name="connsiteY16" fmla="*/ 193983 h 232543"/>
                <a:gd name="connsiteX17" fmla="*/ 231962 w 305327"/>
                <a:gd name="connsiteY17" fmla="*/ 214154 h 232543"/>
                <a:gd name="connsiteX18" fmla="*/ 181535 w 305327"/>
                <a:gd name="connsiteY18" fmla="*/ 227601 h 232543"/>
                <a:gd name="connsiteX19" fmla="*/ 144556 w 305327"/>
                <a:gd name="connsiteY19" fmla="*/ 230963 h 232543"/>
                <a:gd name="connsiteX20" fmla="*/ 114300 w 305327"/>
                <a:gd name="connsiteY20" fmla="*/ 230963 h 232543"/>
                <a:gd name="connsiteX21" fmla="*/ 79260 w 305327"/>
                <a:gd name="connsiteY21" fmla="*/ 232543 h 232543"/>
                <a:gd name="connsiteX22" fmla="*/ 35783 w 305327"/>
                <a:gd name="connsiteY22" fmla="*/ 212372 h 232543"/>
                <a:gd name="connsiteX0" fmla="*/ 35783 w 305327"/>
                <a:gd name="connsiteY0" fmla="*/ 210009 h 230180"/>
                <a:gd name="connsiteX1" fmla="*/ 0 w 305327"/>
                <a:gd name="connsiteY1" fmla="*/ 110938 h 230180"/>
                <a:gd name="connsiteX2" fmla="*/ 23533 w 305327"/>
                <a:gd name="connsiteY2" fmla="*/ 47064 h 230180"/>
                <a:gd name="connsiteX3" fmla="*/ 47065 w 305327"/>
                <a:gd name="connsiteY3" fmla="*/ 20170 h 230180"/>
                <a:gd name="connsiteX4" fmla="*/ 67235 w 305327"/>
                <a:gd name="connsiteY4" fmla="*/ 10085 h 230180"/>
                <a:gd name="connsiteX5" fmla="*/ 97492 w 305327"/>
                <a:gd name="connsiteY5" fmla="*/ 5143 h 230180"/>
                <a:gd name="connsiteX6" fmla="*/ 133502 w 305327"/>
                <a:gd name="connsiteY6" fmla="*/ 16518 h 230180"/>
                <a:gd name="connsiteX7" fmla="*/ 137946 w 305327"/>
                <a:gd name="connsiteY7" fmla="*/ 14937 h 230180"/>
                <a:gd name="connsiteX8" fmla="*/ 154642 w 305327"/>
                <a:gd name="connsiteY8" fmla="*/ 20170 h 230180"/>
                <a:gd name="connsiteX9" fmla="*/ 191621 w 305327"/>
                <a:gd name="connsiteY9" fmla="*/ 6723 h 230180"/>
                <a:gd name="connsiteX10" fmla="*/ 221877 w 305327"/>
                <a:gd name="connsiteY10" fmla="*/ 0 h 230180"/>
                <a:gd name="connsiteX11" fmla="*/ 250081 w 305327"/>
                <a:gd name="connsiteY11" fmla="*/ 13447 h 230180"/>
                <a:gd name="connsiteX12" fmla="*/ 281532 w 305327"/>
                <a:gd name="connsiteY12" fmla="*/ 25513 h 230180"/>
                <a:gd name="connsiteX13" fmla="*/ 300620 w 305327"/>
                <a:gd name="connsiteY13" fmla="*/ 49936 h 230180"/>
                <a:gd name="connsiteX14" fmla="*/ 301591 w 305327"/>
                <a:gd name="connsiteY14" fmla="*/ 116772 h 230180"/>
                <a:gd name="connsiteX15" fmla="*/ 289112 w 305327"/>
                <a:gd name="connsiteY15" fmla="*/ 158003 h 230180"/>
                <a:gd name="connsiteX16" fmla="*/ 268941 w 305327"/>
                <a:gd name="connsiteY16" fmla="*/ 191620 h 230180"/>
                <a:gd name="connsiteX17" fmla="*/ 231962 w 305327"/>
                <a:gd name="connsiteY17" fmla="*/ 211791 h 230180"/>
                <a:gd name="connsiteX18" fmla="*/ 181535 w 305327"/>
                <a:gd name="connsiteY18" fmla="*/ 225238 h 230180"/>
                <a:gd name="connsiteX19" fmla="*/ 144556 w 305327"/>
                <a:gd name="connsiteY19" fmla="*/ 228600 h 230180"/>
                <a:gd name="connsiteX20" fmla="*/ 114300 w 305327"/>
                <a:gd name="connsiteY20" fmla="*/ 228600 h 230180"/>
                <a:gd name="connsiteX21" fmla="*/ 79260 w 305327"/>
                <a:gd name="connsiteY21" fmla="*/ 230180 h 230180"/>
                <a:gd name="connsiteX22" fmla="*/ 35783 w 305327"/>
                <a:gd name="connsiteY22" fmla="*/ 210009 h 230180"/>
                <a:gd name="connsiteX0" fmla="*/ 26667 w 296211"/>
                <a:gd name="connsiteY0" fmla="*/ 210009 h 230180"/>
                <a:gd name="connsiteX1" fmla="*/ 0 w 296211"/>
                <a:gd name="connsiteY1" fmla="*/ 101053 h 230180"/>
                <a:gd name="connsiteX2" fmla="*/ 14417 w 296211"/>
                <a:gd name="connsiteY2" fmla="*/ 47064 h 230180"/>
                <a:gd name="connsiteX3" fmla="*/ 37949 w 296211"/>
                <a:gd name="connsiteY3" fmla="*/ 20170 h 230180"/>
                <a:gd name="connsiteX4" fmla="*/ 58119 w 296211"/>
                <a:gd name="connsiteY4" fmla="*/ 10085 h 230180"/>
                <a:gd name="connsiteX5" fmla="*/ 88376 w 296211"/>
                <a:gd name="connsiteY5" fmla="*/ 5143 h 230180"/>
                <a:gd name="connsiteX6" fmla="*/ 124386 w 296211"/>
                <a:gd name="connsiteY6" fmla="*/ 16518 h 230180"/>
                <a:gd name="connsiteX7" fmla="*/ 128830 w 296211"/>
                <a:gd name="connsiteY7" fmla="*/ 14937 h 230180"/>
                <a:gd name="connsiteX8" fmla="*/ 145526 w 296211"/>
                <a:gd name="connsiteY8" fmla="*/ 20170 h 230180"/>
                <a:gd name="connsiteX9" fmla="*/ 182505 w 296211"/>
                <a:gd name="connsiteY9" fmla="*/ 6723 h 230180"/>
                <a:gd name="connsiteX10" fmla="*/ 212761 w 296211"/>
                <a:gd name="connsiteY10" fmla="*/ 0 h 230180"/>
                <a:gd name="connsiteX11" fmla="*/ 240965 w 296211"/>
                <a:gd name="connsiteY11" fmla="*/ 13447 h 230180"/>
                <a:gd name="connsiteX12" fmla="*/ 272416 w 296211"/>
                <a:gd name="connsiteY12" fmla="*/ 25513 h 230180"/>
                <a:gd name="connsiteX13" fmla="*/ 291504 w 296211"/>
                <a:gd name="connsiteY13" fmla="*/ 49936 h 230180"/>
                <a:gd name="connsiteX14" fmla="*/ 292475 w 296211"/>
                <a:gd name="connsiteY14" fmla="*/ 116772 h 230180"/>
                <a:gd name="connsiteX15" fmla="*/ 279996 w 296211"/>
                <a:gd name="connsiteY15" fmla="*/ 158003 h 230180"/>
                <a:gd name="connsiteX16" fmla="*/ 259825 w 296211"/>
                <a:gd name="connsiteY16" fmla="*/ 191620 h 230180"/>
                <a:gd name="connsiteX17" fmla="*/ 222846 w 296211"/>
                <a:gd name="connsiteY17" fmla="*/ 211791 h 230180"/>
                <a:gd name="connsiteX18" fmla="*/ 172419 w 296211"/>
                <a:gd name="connsiteY18" fmla="*/ 225238 h 230180"/>
                <a:gd name="connsiteX19" fmla="*/ 135440 w 296211"/>
                <a:gd name="connsiteY19" fmla="*/ 228600 h 230180"/>
                <a:gd name="connsiteX20" fmla="*/ 105184 w 296211"/>
                <a:gd name="connsiteY20" fmla="*/ 228600 h 230180"/>
                <a:gd name="connsiteX21" fmla="*/ 70144 w 296211"/>
                <a:gd name="connsiteY21" fmla="*/ 230180 h 230180"/>
                <a:gd name="connsiteX22" fmla="*/ 26667 w 296211"/>
                <a:gd name="connsiteY22" fmla="*/ 210009 h 23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96211" h="230180">
                  <a:moveTo>
                    <a:pt x="26667" y="210009"/>
                  </a:moveTo>
                  <a:lnTo>
                    <a:pt x="0" y="101053"/>
                  </a:lnTo>
                  <a:lnTo>
                    <a:pt x="14417" y="47064"/>
                  </a:lnTo>
                  <a:lnTo>
                    <a:pt x="37949" y="20170"/>
                  </a:lnTo>
                  <a:lnTo>
                    <a:pt x="58119" y="10085"/>
                  </a:lnTo>
                  <a:lnTo>
                    <a:pt x="88376" y="5143"/>
                  </a:lnTo>
                  <a:lnTo>
                    <a:pt x="124386" y="16518"/>
                  </a:lnTo>
                  <a:lnTo>
                    <a:pt x="128830" y="14937"/>
                  </a:lnTo>
                  <a:lnTo>
                    <a:pt x="145526" y="20170"/>
                  </a:lnTo>
                  <a:lnTo>
                    <a:pt x="182505" y="6723"/>
                  </a:lnTo>
                  <a:lnTo>
                    <a:pt x="212761" y="0"/>
                  </a:lnTo>
                  <a:lnTo>
                    <a:pt x="240965" y="13447"/>
                  </a:lnTo>
                  <a:lnTo>
                    <a:pt x="272416" y="25513"/>
                  </a:lnTo>
                  <a:cubicBezTo>
                    <a:pt x="272701" y="39420"/>
                    <a:pt x="291219" y="36029"/>
                    <a:pt x="291504" y="49936"/>
                  </a:cubicBezTo>
                  <a:cubicBezTo>
                    <a:pt x="291828" y="72215"/>
                    <a:pt x="301268" y="84608"/>
                    <a:pt x="292475" y="116772"/>
                  </a:cubicBezTo>
                  <a:lnTo>
                    <a:pt x="279996" y="158003"/>
                  </a:lnTo>
                  <a:lnTo>
                    <a:pt x="259825" y="191620"/>
                  </a:lnTo>
                  <a:lnTo>
                    <a:pt x="222846" y="211791"/>
                  </a:lnTo>
                  <a:lnTo>
                    <a:pt x="172419" y="225238"/>
                  </a:lnTo>
                  <a:lnTo>
                    <a:pt x="135440" y="228600"/>
                  </a:lnTo>
                  <a:lnTo>
                    <a:pt x="105184" y="228600"/>
                  </a:lnTo>
                  <a:lnTo>
                    <a:pt x="70144" y="230180"/>
                  </a:lnTo>
                  <a:lnTo>
                    <a:pt x="26667" y="210009"/>
                  </a:lnTo>
                  <a:close/>
                </a:path>
              </a:pathLst>
            </a:custGeom>
            <a:solidFill>
              <a:srgbClr val="40404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9" name="Freeform: Shape 58">
              <a:extLst>
                <a:ext uri="{FF2B5EF4-FFF2-40B4-BE49-F238E27FC236}">
                  <a16:creationId xmlns="" xmlns:a16="http://schemas.microsoft.com/office/drawing/2014/main" id="{412D453A-2CA6-43E6-B92D-5B48F358329C}"/>
                </a:ext>
              </a:extLst>
            </p:cNvPr>
            <p:cNvSpPr/>
            <p:nvPr/>
          </p:nvSpPr>
          <p:spPr>
            <a:xfrm>
              <a:off x="10409972" y="3237109"/>
              <a:ext cx="246481" cy="277680"/>
            </a:xfrm>
            <a:custGeom>
              <a:avLst/>
              <a:gdLst>
                <a:gd name="connsiteX0" fmla="*/ 66727 w 195237"/>
                <a:gd name="connsiteY0" fmla="*/ 215007 h 219950"/>
                <a:gd name="connsiteX1" fmla="*/ 12357 w 195237"/>
                <a:gd name="connsiteY1" fmla="*/ 170523 h 219950"/>
                <a:gd name="connsiteX2" fmla="*/ 2472 w 195237"/>
                <a:gd name="connsiteY2" fmla="*/ 126039 h 219950"/>
                <a:gd name="connsiteX3" fmla="*/ 0 w 195237"/>
                <a:gd name="connsiteY3" fmla="*/ 61783 h 219950"/>
                <a:gd name="connsiteX4" fmla="*/ 4943 w 195237"/>
                <a:gd name="connsiteY4" fmla="*/ 49427 h 219950"/>
                <a:gd name="connsiteX5" fmla="*/ 34599 w 195237"/>
                <a:gd name="connsiteY5" fmla="*/ 32127 h 219950"/>
                <a:gd name="connsiteX6" fmla="*/ 64256 w 195237"/>
                <a:gd name="connsiteY6" fmla="*/ 9885 h 219950"/>
                <a:gd name="connsiteX7" fmla="*/ 96383 w 195237"/>
                <a:gd name="connsiteY7" fmla="*/ 0 h 219950"/>
                <a:gd name="connsiteX8" fmla="*/ 133453 w 195237"/>
                <a:gd name="connsiteY8" fmla="*/ 7414 h 219950"/>
                <a:gd name="connsiteX9" fmla="*/ 165581 w 195237"/>
                <a:gd name="connsiteY9" fmla="*/ 32127 h 219950"/>
                <a:gd name="connsiteX10" fmla="*/ 182880 w 195237"/>
                <a:gd name="connsiteY10" fmla="*/ 49427 h 219950"/>
                <a:gd name="connsiteX11" fmla="*/ 195237 w 195237"/>
                <a:gd name="connsiteY11" fmla="*/ 93911 h 219950"/>
                <a:gd name="connsiteX12" fmla="*/ 187823 w 195237"/>
                <a:gd name="connsiteY12" fmla="*/ 123567 h 219950"/>
                <a:gd name="connsiteX13" fmla="*/ 172995 w 195237"/>
                <a:gd name="connsiteY13" fmla="*/ 165580 h 219950"/>
                <a:gd name="connsiteX14" fmla="*/ 150753 w 195237"/>
                <a:gd name="connsiteY14" fmla="*/ 200179 h 219950"/>
                <a:gd name="connsiteX15" fmla="*/ 128511 w 195237"/>
                <a:gd name="connsiteY15" fmla="*/ 219950 h 219950"/>
                <a:gd name="connsiteX16" fmla="*/ 66727 w 195237"/>
                <a:gd name="connsiteY16" fmla="*/ 215007 h 219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237" h="219950">
                  <a:moveTo>
                    <a:pt x="66727" y="215007"/>
                  </a:moveTo>
                  <a:lnTo>
                    <a:pt x="12357" y="170523"/>
                  </a:lnTo>
                  <a:lnTo>
                    <a:pt x="2472" y="126039"/>
                  </a:lnTo>
                  <a:lnTo>
                    <a:pt x="0" y="61783"/>
                  </a:lnTo>
                  <a:lnTo>
                    <a:pt x="4943" y="49427"/>
                  </a:lnTo>
                  <a:lnTo>
                    <a:pt x="34599" y="32127"/>
                  </a:lnTo>
                  <a:lnTo>
                    <a:pt x="64256" y="9885"/>
                  </a:lnTo>
                  <a:lnTo>
                    <a:pt x="96383" y="0"/>
                  </a:lnTo>
                  <a:lnTo>
                    <a:pt x="133453" y="7414"/>
                  </a:lnTo>
                  <a:lnTo>
                    <a:pt x="165581" y="32127"/>
                  </a:lnTo>
                  <a:lnTo>
                    <a:pt x="182880" y="49427"/>
                  </a:lnTo>
                  <a:lnTo>
                    <a:pt x="195237" y="93911"/>
                  </a:lnTo>
                  <a:lnTo>
                    <a:pt x="187823" y="123567"/>
                  </a:lnTo>
                  <a:lnTo>
                    <a:pt x="172995" y="165580"/>
                  </a:lnTo>
                  <a:lnTo>
                    <a:pt x="150753" y="200179"/>
                  </a:lnTo>
                  <a:lnTo>
                    <a:pt x="128511" y="219950"/>
                  </a:lnTo>
                  <a:lnTo>
                    <a:pt x="66727" y="215007"/>
                  </a:lnTo>
                  <a:close/>
                </a:path>
              </a:pathLst>
            </a:custGeom>
            <a:solidFill>
              <a:srgbClr val="40404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0" name="Freeform: Shape 59">
              <a:extLst>
                <a:ext uri="{FF2B5EF4-FFF2-40B4-BE49-F238E27FC236}">
                  <a16:creationId xmlns="" xmlns:a16="http://schemas.microsoft.com/office/drawing/2014/main" id="{8F11B299-6F82-49CC-A667-DFB56E6366EF}"/>
                </a:ext>
              </a:extLst>
            </p:cNvPr>
            <p:cNvSpPr/>
            <p:nvPr/>
          </p:nvSpPr>
          <p:spPr>
            <a:xfrm>
              <a:off x="10108808" y="3221677"/>
              <a:ext cx="268806" cy="342899"/>
            </a:xfrm>
            <a:custGeom>
              <a:avLst/>
              <a:gdLst>
                <a:gd name="connsiteX0" fmla="*/ 66727 w 195237"/>
                <a:gd name="connsiteY0" fmla="*/ 215007 h 219950"/>
                <a:gd name="connsiteX1" fmla="*/ 12357 w 195237"/>
                <a:gd name="connsiteY1" fmla="*/ 170523 h 219950"/>
                <a:gd name="connsiteX2" fmla="*/ 2472 w 195237"/>
                <a:gd name="connsiteY2" fmla="*/ 126039 h 219950"/>
                <a:gd name="connsiteX3" fmla="*/ 0 w 195237"/>
                <a:gd name="connsiteY3" fmla="*/ 61783 h 219950"/>
                <a:gd name="connsiteX4" fmla="*/ 4943 w 195237"/>
                <a:gd name="connsiteY4" fmla="*/ 49427 h 219950"/>
                <a:gd name="connsiteX5" fmla="*/ 34599 w 195237"/>
                <a:gd name="connsiteY5" fmla="*/ 32127 h 219950"/>
                <a:gd name="connsiteX6" fmla="*/ 64256 w 195237"/>
                <a:gd name="connsiteY6" fmla="*/ 9885 h 219950"/>
                <a:gd name="connsiteX7" fmla="*/ 96383 w 195237"/>
                <a:gd name="connsiteY7" fmla="*/ 0 h 219950"/>
                <a:gd name="connsiteX8" fmla="*/ 133453 w 195237"/>
                <a:gd name="connsiteY8" fmla="*/ 7414 h 219950"/>
                <a:gd name="connsiteX9" fmla="*/ 165581 w 195237"/>
                <a:gd name="connsiteY9" fmla="*/ 32127 h 219950"/>
                <a:gd name="connsiteX10" fmla="*/ 182880 w 195237"/>
                <a:gd name="connsiteY10" fmla="*/ 49427 h 219950"/>
                <a:gd name="connsiteX11" fmla="*/ 195237 w 195237"/>
                <a:gd name="connsiteY11" fmla="*/ 93911 h 219950"/>
                <a:gd name="connsiteX12" fmla="*/ 187823 w 195237"/>
                <a:gd name="connsiteY12" fmla="*/ 123567 h 219950"/>
                <a:gd name="connsiteX13" fmla="*/ 172995 w 195237"/>
                <a:gd name="connsiteY13" fmla="*/ 165580 h 219950"/>
                <a:gd name="connsiteX14" fmla="*/ 150753 w 195237"/>
                <a:gd name="connsiteY14" fmla="*/ 200179 h 219950"/>
                <a:gd name="connsiteX15" fmla="*/ 128511 w 195237"/>
                <a:gd name="connsiteY15" fmla="*/ 219950 h 219950"/>
                <a:gd name="connsiteX16" fmla="*/ 66727 w 195237"/>
                <a:gd name="connsiteY16" fmla="*/ 215007 h 219950"/>
                <a:gd name="connsiteX0" fmla="*/ 62195 w 195237"/>
                <a:gd name="connsiteY0" fmla="*/ 219009 h 219950"/>
                <a:gd name="connsiteX1" fmla="*/ 12357 w 195237"/>
                <a:gd name="connsiteY1" fmla="*/ 170523 h 219950"/>
                <a:gd name="connsiteX2" fmla="*/ 2472 w 195237"/>
                <a:gd name="connsiteY2" fmla="*/ 126039 h 219950"/>
                <a:gd name="connsiteX3" fmla="*/ 0 w 195237"/>
                <a:gd name="connsiteY3" fmla="*/ 61783 h 219950"/>
                <a:gd name="connsiteX4" fmla="*/ 4943 w 195237"/>
                <a:gd name="connsiteY4" fmla="*/ 49427 h 219950"/>
                <a:gd name="connsiteX5" fmla="*/ 34599 w 195237"/>
                <a:gd name="connsiteY5" fmla="*/ 32127 h 219950"/>
                <a:gd name="connsiteX6" fmla="*/ 64256 w 195237"/>
                <a:gd name="connsiteY6" fmla="*/ 9885 h 219950"/>
                <a:gd name="connsiteX7" fmla="*/ 96383 w 195237"/>
                <a:gd name="connsiteY7" fmla="*/ 0 h 219950"/>
                <a:gd name="connsiteX8" fmla="*/ 133453 w 195237"/>
                <a:gd name="connsiteY8" fmla="*/ 7414 h 219950"/>
                <a:gd name="connsiteX9" fmla="*/ 165581 w 195237"/>
                <a:gd name="connsiteY9" fmla="*/ 32127 h 219950"/>
                <a:gd name="connsiteX10" fmla="*/ 182880 w 195237"/>
                <a:gd name="connsiteY10" fmla="*/ 49427 h 219950"/>
                <a:gd name="connsiteX11" fmla="*/ 195237 w 195237"/>
                <a:gd name="connsiteY11" fmla="*/ 93911 h 219950"/>
                <a:gd name="connsiteX12" fmla="*/ 187823 w 195237"/>
                <a:gd name="connsiteY12" fmla="*/ 123567 h 219950"/>
                <a:gd name="connsiteX13" fmla="*/ 172995 w 195237"/>
                <a:gd name="connsiteY13" fmla="*/ 165580 h 219950"/>
                <a:gd name="connsiteX14" fmla="*/ 150753 w 195237"/>
                <a:gd name="connsiteY14" fmla="*/ 200179 h 219950"/>
                <a:gd name="connsiteX15" fmla="*/ 128511 w 195237"/>
                <a:gd name="connsiteY15" fmla="*/ 219950 h 219950"/>
                <a:gd name="connsiteX16" fmla="*/ 62195 w 195237"/>
                <a:gd name="connsiteY16" fmla="*/ 219009 h 219950"/>
                <a:gd name="connsiteX0" fmla="*/ 62195 w 195237"/>
                <a:gd name="connsiteY0" fmla="*/ 219009 h 219950"/>
                <a:gd name="connsiteX1" fmla="*/ 12357 w 195237"/>
                <a:gd name="connsiteY1" fmla="*/ 178529 h 219950"/>
                <a:gd name="connsiteX2" fmla="*/ 2472 w 195237"/>
                <a:gd name="connsiteY2" fmla="*/ 126039 h 219950"/>
                <a:gd name="connsiteX3" fmla="*/ 0 w 195237"/>
                <a:gd name="connsiteY3" fmla="*/ 61783 h 219950"/>
                <a:gd name="connsiteX4" fmla="*/ 4943 w 195237"/>
                <a:gd name="connsiteY4" fmla="*/ 49427 h 219950"/>
                <a:gd name="connsiteX5" fmla="*/ 34599 w 195237"/>
                <a:gd name="connsiteY5" fmla="*/ 32127 h 219950"/>
                <a:gd name="connsiteX6" fmla="*/ 64256 w 195237"/>
                <a:gd name="connsiteY6" fmla="*/ 9885 h 219950"/>
                <a:gd name="connsiteX7" fmla="*/ 96383 w 195237"/>
                <a:gd name="connsiteY7" fmla="*/ 0 h 219950"/>
                <a:gd name="connsiteX8" fmla="*/ 133453 w 195237"/>
                <a:gd name="connsiteY8" fmla="*/ 7414 h 219950"/>
                <a:gd name="connsiteX9" fmla="*/ 165581 w 195237"/>
                <a:gd name="connsiteY9" fmla="*/ 32127 h 219950"/>
                <a:gd name="connsiteX10" fmla="*/ 182880 w 195237"/>
                <a:gd name="connsiteY10" fmla="*/ 49427 h 219950"/>
                <a:gd name="connsiteX11" fmla="*/ 195237 w 195237"/>
                <a:gd name="connsiteY11" fmla="*/ 93911 h 219950"/>
                <a:gd name="connsiteX12" fmla="*/ 187823 w 195237"/>
                <a:gd name="connsiteY12" fmla="*/ 123567 h 219950"/>
                <a:gd name="connsiteX13" fmla="*/ 172995 w 195237"/>
                <a:gd name="connsiteY13" fmla="*/ 165580 h 219950"/>
                <a:gd name="connsiteX14" fmla="*/ 150753 w 195237"/>
                <a:gd name="connsiteY14" fmla="*/ 200179 h 219950"/>
                <a:gd name="connsiteX15" fmla="*/ 128511 w 195237"/>
                <a:gd name="connsiteY15" fmla="*/ 219950 h 219950"/>
                <a:gd name="connsiteX16" fmla="*/ 62195 w 195237"/>
                <a:gd name="connsiteY16" fmla="*/ 219009 h 219950"/>
                <a:gd name="connsiteX0" fmla="*/ 62195 w 195237"/>
                <a:gd name="connsiteY0" fmla="*/ 219009 h 219950"/>
                <a:gd name="connsiteX1" fmla="*/ 12357 w 195237"/>
                <a:gd name="connsiteY1" fmla="*/ 178529 h 219950"/>
                <a:gd name="connsiteX2" fmla="*/ 2472 w 195237"/>
                <a:gd name="connsiteY2" fmla="*/ 126039 h 219950"/>
                <a:gd name="connsiteX3" fmla="*/ 0 w 195237"/>
                <a:gd name="connsiteY3" fmla="*/ 61783 h 219950"/>
                <a:gd name="connsiteX4" fmla="*/ 4943 w 195237"/>
                <a:gd name="connsiteY4" fmla="*/ 49427 h 219950"/>
                <a:gd name="connsiteX5" fmla="*/ 34599 w 195237"/>
                <a:gd name="connsiteY5" fmla="*/ 32127 h 219950"/>
                <a:gd name="connsiteX6" fmla="*/ 64256 w 195237"/>
                <a:gd name="connsiteY6" fmla="*/ 9885 h 219950"/>
                <a:gd name="connsiteX7" fmla="*/ 96383 w 195237"/>
                <a:gd name="connsiteY7" fmla="*/ 0 h 219950"/>
                <a:gd name="connsiteX8" fmla="*/ 124389 w 195237"/>
                <a:gd name="connsiteY8" fmla="*/ 19421 h 219950"/>
                <a:gd name="connsiteX9" fmla="*/ 165581 w 195237"/>
                <a:gd name="connsiteY9" fmla="*/ 32127 h 219950"/>
                <a:gd name="connsiteX10" fmla="*/ 182880 w 195237"/>
                <a:gd name="connsiteY10" fmla="*/ 49427 h 219950"/>
                <a:gd name="connsiteX11" fmla="*/ 195237 w 195237"/>
                <a:gd name="connsiteY11" fmla="*/ 93911 h 219950"/>
                <a:gd name="connsiteX12" fmla="*/ 187823 w 195237"/>
                <a:gd name="connsiteY12" fmla="*/ 123567 h 219950"/>
                <a:gd name="connsiteX13" fmla="*/ 172995 w 195237"/>
                <a:gd name="connsiteY13" fmla="*/ 165580 h 219950"/>
                <a:gd name="connsiteX14" fmla="*/ 150753 w 195237"/>
                <a:gd name="connsiteY14" fmla="*/ 200179 h 219950"/>
                <a:gd name="connsiteX15" fmla="*/ 128511 w 195237"/>
                <a:gd name="connsiteY15" fmla="*/ 219950 h 219950"/>
                <a:gd name="connsiteX16" fmla="*/ 62195 w 195237"/>
                <a:gd name="connsiteY16" fmla="*/ 219009 h 219950"/>
                <a:gd name="connsiteX0" fmla="*/ 62195 w 195237"/>
                <a:gd name="connsiteY0" fmla="*/ 219009 h 219950"/>
                <a:gd name="connsiteX1" fmla="*/ 12357 w 195237"/>
                <a:gd name="connsiteY1" fmla="*/ 178529 h 219950"/>
                <a:gd name="connsiteX2" fmla="*/ 2472 w 195237"/>
                <a:gd name="connsiteY2" fmla="*/ 126039 h 219950"/>
                <a:gd name="connsiteX3" fmla="*/ 0 w 195237"/>
                <a:gd name="connsiteY3" fmla="*/ 61783 h 219950"/>
                <a:gd name="connsiteX4" fmla="*/ 4943 w 195237"/>
                <a:gd name="connsiteY4" fmla="*/ 49427 h 219950"/>
                <a:gd name="connsiteX5" fmla="*/ 34599 w 195237"/>
                <a:gd name="connsiteY5" fmla="*/ 32127 h 219950"/>
                <a:gd name="connsiteX6" fmla="*/ 64256 w 195237"/>
                <a:gd name="connsiteY6" fmla="*/ 9885 h 219950"/>
                <a:gd name="connsiteX7" fmla="*/ 96383 w 195237"/>
                <a:gd name="connsiteY7" fmla="*/ 0 h 219950"/>
                <a:gd name="connsiteX8" fmla="*/ 131187 w 195237"/>
                <a:gd name="connsiteY8" fmla="*/ 27426 h 219950"/>
                <a:gd name="connsiteX9" fmla="*/ 165581 w 195237"/>
                <a:gd name="connsiteY9" fmla="*/ 32127 h 219950"/>
                <a:gd name="connsiteX10" fmla="*/ 182880 w 195237"/>
                <a:gd name="connsiteY10" fmla="*/ 49427 h 219950"/>
                <a:gd name="connsiteX11" fmla="*/ 195237 w 195237"/>
                <a:gd name="connsiteY11" fmla="*/ 93911 h 219950"/>
                <a:gd name="connsiteX12" fmla="*/ 187823 w 195237"/>
                <a:gd name="connsiteY12" fmla="*/ 123567 h 219950"/>
                <a:gd name="connsiteX13" fmla="*/ 172995 w 195237"/>
                <a:gd name="connsiteY13" fmla="*/ 165580 h 219950"/>
                <a:gd name="connsiteX14" fmla="*/ 150753 w 195237"/>
                <a:gd name="connsiteY14" fmla="*/ 200179 h 219950"/>
                <a:gd name="connsiteX15" fmla="*/ 128511 w 195237"/>
                <a:gd name="connsiteY15" fmla="*/ 219950 h 219950"/>
                <a:gd name="connsiteX16" fmla="*/ 62195 w 195237"/>
                <a:gd name="connsiteY16" fmla="*/ 219009 h 219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237" h="219950">
                  <a:moveTo>
                    <a:pt x="62195" y="219009"/>
                  </a:moveTo>
                  <a:lnTo>
                    <a:pt x="12357" y="178529"/>
                  </a:lnTo>
                  <a:lnTo>
                    <a:pt x="2472" y="126039"/>
                  </a:lnTo>
                  <a:lnTo>
                    <a:pt x="0" y="61783"/>
                  </a:lnTo>
                  <a:lnTo>
                    <a:pt x="4943" y="49427"/>
                  </a:lnTo>
                  <a:lnTo>
                    <a:pt x="34599" y="32127"/>
                  </a:lnTo>
                  <a:lnTo>
                    <a:pt x="64256" y="9885"/>
                  </a:lnTo>
                  <a:lnTo>
                    <a:pt x="96383" y="0"/>
                  </a:lnTo>
                  <a:lnTo>
                    <a:pt x="131187" y="27426"/>
                  </a:lnTo>
                  <a:lnTo>
                    <a:pt x="165581" y="32127"/>
                  </a:lnTo>
                  <a:lnTo>
                    <a:pt x="182880" y="49427"/>
                  </a:lnTo>
                  <a:lnTo>
                    <a:pt x="195237" y="93911"/>
                  </a:lnTo>
                  <a:lnTo>
                    <a:pt x="187823" y="123567"/>
                  </a:lnTo>
                  <a:lnTo>
                    <a:pt x="172995" y="165580"/>
                  </a:lnTo>
                  <a:lnTo>
                    <a:pt x="150753" y="200179"/>
                  </a:lnTo>
                  <a:lnTo>
                    <a:pt x="128511" y="219950"/>
                  </a:lnTo>
                  <a:lnTo>
                    <a:pt x="62195" y="219009"/>
                  </a:lnTo>
                  <a:close/>
                </a:path>
              </a:pathLst>
            </a:custGeom>
            <a:solidFill>
              <a:srgbClr val="40404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1" name="Freeform: Shape 60">
              <a:extLst>
                <a:ext uri="{FF2B5EF4-FFF2-40B4-BE49-F238E27FC236}">
                  <a16:creationId xmlns="" xmlns:a16="http://schemas.microsoft.com/office/drawing/2014/main" id="{629EB250-4C5D-4767-9CEF-DCCD3AFFDA65}"/>
                </a:ext>
              </a:extLst>
            </p:cNvPr>
            <p:cNvSpPr/>
            <p:nvPr/>
          </p:nvSpPr>
          <p:spPr>
            <a:xfrm flipV="1">
              <a:off x="9555871" y="3228218"/>
              <a:ext cx="216450" cy="348208"/>
            </a:xfrm>
            <a:custGeom>
              <a:avLst/>
              <a:gdLst>
                <a:gd name="connsiteX0" fmla="*/ 57150 w 171450"/>
                <a:gd name="connsiteY0" fmla="*/ 0 h 282388"/>
                <a:gd name="connsiteX1" fmla="*/ 124385 w 171450"/>
                <a:gd name="connsiteY1" fmla="*/ 10085 h 282388"/>
                <a:gd name="connsiteX2" fmla="*/ 141194 w 171450"/>
                <a:gd name="connsiteY2" fmla="*/ 36979 h 282388"/>
                <a:gd name="connsiteX3" fmla="*/ 151279 w 171450"/>
                <a:gd name="connsiteY3" fmla="*/ 77320 h 282388"/>
                <a:gd name="connsiteX4" fmla="*/ 158003 w 171450"/>
                <a:gd name="connsiteY4" fmla="*/ 94129 h 282388"/>
                <a:gd name="connsiteX5" fmla="*/ 171450 w 171450"/>
                <a:gd name="connsiteY5" fmla="*/ 174811 h 282388"/>
                <a:gd name="connsiteX6" fmla="*/ 164726 w 171450"/>
                <a:gd name="connsiteY6" fmla="*/ 221876 h 282388"/>
                <a:gd name="connsiteX7" fmla="*/ 151279 w 171450"/>
                <a:gd name="connsiteY7" fmla="*/ 248770 h 282388"/>
                <a:gd name="connsiteX8" fmla="*/ 110938 w 171450"/>
                <a:gd name="connsiteY8" fmla="*/ 265579 h 282388"/>
                <a:gd name="connsiteX9" fmla="*/ 60512 w 171450"/>
                <a:gd name="connsiteY9" fmla="*/ 282388 h 282388"/>
                <a:gd name="connsiteX10" fmla="*/ 23532 w 171450"/>
                <a:gd name="connsiteY10" fmla="*/ 268941 h 282388"/>
                <a:gd name="connsiteX11" fmla="*/ 0 w 171450"/>
                <a:gd name="connsiteY11" fmla="*/ 255494 h 282388"/>
                <a:gd name="connsiteX12" fmla="*/ 6724 w 171450"/>
                <a:gd name="connsiteY12" fmla="*/ 171450 h 282388"/>
                <a:gd name="connsiteX13" fmla="*/ 26894 w 171450"/>
                <a:gd name="connsiteY13" fmla="*/ 84044 h 282388"/>
                <a:gd name="connsiteX14" fmla="*/ 57150 w 171450"/>
                <a:gd name="connsiteY14" fmla="*/ 0 h 282388"/>
                <a:gd name="connsiteX0" fmla="*/ 50326 w 171450"/>
                <a:gd name="connsiteY0" fmla="*/ 0 h 285800"/>
                <a:gd name="connsiteX1" fmla="*/ 124385 w 171450"/>
                <a:gd name="connsiteY1" fmla="*/ 13497 h 285800"/>
                <a:gd name="connsiteX2" fmla="*/ 141194 w 171450"/>
                <a:gd name="connsiteY2" fmla="*/ 40391 h 285800"/>
                <a:gd name="connsiteX3" fmla="*/ 151279 w 171450"/>
                <a:gd name="connsiteY3" fmla="*/ 80732 h 285800"/>
                <a:gd name="connsiteX4" fmla="*/ 158003 w 171450"/>
                <a:gd name="connsiteY4" fmla="*/ 97541 h 285800"/>
                <a:gd name="connsiteX5" fmla="*/ 171450 w 171450"/>
                <a:gd name="connsiteY5" fmla="*/ 178223 h 285800"/>
                <a:gd name="connsiteX6" fmla="*/ 164726 w 171450"/>
                <a:gd name="connsiteY6" fmla="*/ 225288 h 285800"/>
                <a:gd name="connsiteX7" fmla="*/ 151279 w 171450"/>
                <a:gd name="connsiteY7" fmla="*/ 252182 h 285800"/>
                <a:gd name="connsiteX8" fmla="*/ 110938 w 171450"/>
                <a:gd name="connsiteY8" fmla="*/ 268991 h 285800"/>
                <a:gd name="connsiteX9" fmla="*/ 60512 w 171450"/>
                <a:gd name="connsiteY9" fmla="*/ 285800 h 285800"/>
                <a:gd name="connsiteX10" fmla="*/ 23532 w 171450"/>
                <a:gd name="connsiteY10" fmla="*/ 272353 h 285800"/>
                <a:gd name="connsiteX11" fmla="*/ 0 w 171450"/>
                <a:gd name="connsiteY11" fmla="*/ 258906 h 285800"/>
                <a:gd name="connsiteX12" fmla="*/ 6724 w 171450"/>
                <a:gd name="connsiteY12" fmla="*/ 174862 h 285800"/>
                <a:gd name="connsiteX13" fmla="*/ 26894 w 171450"/>
                <a:gd name="connsiteY13" fmla="*/ 87456 h 285800"/>
                <a:gd name="connsiteX14" fmla="*/ 50326 w 171450"/>
                <a:gd name="connsiteY14" fmla="*/ 0 h 285800"/>
                <a:gd name="connsiteX0" fmla="*/ 50326 w 171450"/>
                <a:gd name="connsiteY0" fmla="*/ 0 h 285800"/>
                <a:gd name="connsiteX1" fmla="*/ 124385 w 171450"/>
                <a:gd name="connsiteY1" fmla="*/ 13497 h 285800"/>
                <a:gd name="connsiteX2" fmla="*/ 141194 w 171450"/>
                <a:gd name="connsiteY2" fmla="*/ 40391 h 285800"/>
                <a:gd name="connsiteX3" fmla="*/ 151279 w 171450"/>
                <a:gd name="connsiteY3" fmla="*/ 80732 h 285800"/>
                <a:gd name="connsiteX4" fmla="*/ 158003 w 171450"/>
                <a:gd name="connsiteY4" fmla="*/ 97541 h 285800"/>
                <a:gd name="connsiteX5" fmla="*/ 171450 w 171450"/>
                <a:gd name="connsiteY5" fmla="*/ 178223 h 285800"/>
                <a:gd name="connsiteX6" fmla="*/ 164726 w 171450"/>
                <a:gd name="connsiteY6" fmla="*/ 225288 h 285800"/>
                <a:gd name="connsiteX7" fmla="*/ 151279 w 171450"/>
                <a:gd name="connsiteY7" fmla="*/ 252182 h 285800"/>
                <a:gd name="connsiteX8" fmla="*/ 110938 w 171450"/>
                <a:gd name="connsiteY8" fmla="*/ 268991 h 285800"/>
                <a:gd name="connsiteX9" fmla="*/ 60512 w 171450"/>
                <a:gd name="connsiteY9" fmla="*/ 285800 h 285800"/>
                <a:gd name="connsiteX10" fmla="*/ 23532 w 171450"/>
                <a:gd name="connsiteY10" fmla="*/ 272353 h 285800"/>
                <a:gd name="connsiteX11" fmla="*/ 0 w 171450"/>
                <a:gd name="connsiteY11" fmla="*/ 258906 h 285800"/>
                <a:gd name="connsiteX12" fmla="*/ 6724 w 171450"/>
                <a:gd name="connsiteY12" fmla="*/ 174862 h 285800"/>
                <a:gd name="connsiteX13" fmla="*/ 23482 w 171450"/>
                <a:gd name="connsiteY13" fmla="*/ 66985 h 285800"/>
                <a:gd name="connsiteX14" fmla="*/ 50326 w 171450"/>
                <a:gd name="connsiteY14" fmla="*/ 0 h 285800"/>
                <a:gd name="connsiteX0" fmla="*/ 50326 w 171450"/>
                <a:gd name="connsiteY0" fmla="*/ 0 h 272353"/>
                <a:gd name="connsiteX1" fmla="*/ 124385 w 171450"/>
                <a:gd name="connsiteY1" fmla="*/ 13497 h 272353"/>
                <a:gd name="connsiteX2" fmla="*/ 141194 w 171450"/>
                <a:gd name="connsiteY2" fmla="*/ 40391 h 272353"/>
                <a:gd name="connsiteX3" fmla="*/ 151279 w 171450"/>
                <a:gd name="connsiteY3" fmla="*/ 80732 h 272353"/>
                <a:gd name="connsiteX4" fmla="*/ 158003 w 171450"/>
                <a:gd name="connsiteY4" fmla="*/ 97541 h 272353"/>
                <a:gd name="connsiteX5" fmla="*/ 171450 w 171450"/>
                <a:gd name="connsiteY5" fmla="*/ 178223 h 272353"/>
                <a:gd name="connsiteX6" fmla="*/ 164726 w 171450"/>
                <a:gd name="connsiteY6" fmla="*/ 225288 h 272353"/>
                <a:gd name="connsiteX7" fmla="*/ 151279 w 171450"/>
                <a:gd name="connsiteY7" fmla="*/ 252182 h 272353"/>
                <a:gd name="connsiteX8" fmla="*/ 110938 w 171450"/>
                <a:gd name="connsiteY8" fmla="*/ 268991 h 272353"/>
                <a:gd name="connsiteX9" fmla="*/ 74160 w 171450"/>
                <a:gd name="connsiteY9" fmla="*/ 265329 h 272353"/>
                <a:gd name="connsiteX10" fmla="*/ 23532 w 171450"/>
                <a:gd name="connsiteY10" fmla="*/ 272353 h 272353"/>
                <a:gd name="connsiteX11" fmla="*/ 0 w 171450"/>
                <a:gd name="connsiteY11" fmla="*/ 258906 h 272353"/>
                <a:gd name="connsiteX12" fmla="*/ 6724 w 171450"/>
                <a:gd name="connsiteY12" fmla="*/ 174862 h 272353"/>
                <a:gd name="connsiteX13" fmla="*/ 23482 w 171450"/>
                <a:gd name="connsiteY13" fmla="*/ 66985 h 272353"/>
                <a:gd name="connsiteX14" fmla="*/ 50326 w 171450"/>
                <a:gd name="connsiteY14" fmla="*/ 0 h 272353"/>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1279 w 171450"/>
                <a:gd name="connsiteY7" fmla="*/ 252182 h 275815"/>
                <a:gd name="connsiteX8" fmla="*/ 121174 w 171450"/>
                <a:gd name="connsiteY8" fmla="*/ 275815 h 275815"/>
                <a:gd name="connsiteX9" fmla="*/ 74160 w 171450"/>
                <a:gd name="connsiteY9" fmla="*/ 265329 h 275815"/>
                <a:gd name="connsiteX10" fmla="*/ 23532 w 171450"/>
                <a:gd name="connsiteY10" fmla="*/ 272353 h 275815"/>
                <a:gd name="connsiteX11" fmla="*/ 0 w 171450"/>
                <a:gd name="connsiteY11" fmla="*/ 258906 h 275815"/>
                <a:gd name="connsiteX12" fmla="*/ 6724 w 171450"/>
                <a:gd name="connsiteY12" fmla="*/ 174862 h 275815"/>
                <a:gd name="connsiteX13" fmla="*/ 23482 w 171450"/>
                <a:gd name="connsiteY13" fmla="*/ 66985 h 275815"/>
                <a:gd name="connsiteX14" fmla="*/ 50326 w 171450"/>
                <a:gd name="connsiteY14" fmla="*/ 0 h 275815"/>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8103 w 171450"/>
                <a:gd name="connsiteY7" fmla="*/ 262418 h 275815"/>
                <a:gd name="connsiteX8" fmla="*/ 121174 w 171450"/>
                <a:gd name="connsiteY8" fmla="*/ 275815 h 275815"/>
                <a:gd name="connsiteX9" fmla="*/ 74160 w 171450"/>
                <a:gd name="connsiteY9" fmla="*/ 265329 h 275815"/>
                <a:gd name="connsiteX10" fmla="*/ 23532 w 171450"/>
                <a:gd name="connsiteY10" fmla="*/ 272353 h 275815"/>
                <a:gd name="connsiteX11" fmla="*/ 0 w 171450"/>
                <a:gd name="connsiteY11" fmla="*/ 258906 h 275815"/>
                <a:gd name="connsiteX12" fmla="*/ 6724 w 171450"/>
                <a:gd name="connsiteY12" fmla="*/ 174862 h 275815"/>
                <a:gd name="connsiteX13" fmla="*/ 23482 w 171450"/>
                <a:gd name="connsiteY13" fmla="*/ 66985 h 275815"/>
                <a:gd name="connsiteX14" fmla="*/ 50326 w 171450"/>
                <a:gd name="connsiteY14" fmla="*/ 0 h 275815"/>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8103 w 171450"/>
                <a:gd name="connsiteY7" fmla="*/ 262418 h 275815"/>
                <a:gd name="connsiteX8" fmla="*/ 121174 w 171450"/>
                <a:gd name="connsiteY8" fmla="*/ 275815 h 275815"/>
                <a:gd name="connsiteX9" fmla="*/ 77572 w 171450"/>
                <a:gd name="connsiteY9" fmla="*/ 275564 h 275815"/>
                <a:gd name="connsiteX10" fmla="*/ 23532 w 171450"/>
                <a:gd name="connsiteY10" fmla="*/ 272353 h 275815"/>
                <a:gd name="connsiteX11" fmla="*/ 0 w 171450"/>
                <a:gd name="connsiteY11" fmla="*/ 258906 h 275815"/>
                <a:gd name="connsiteX12" fmla="*/ 6724 w 171450"/>
                <a:gd name="connsiteY12" fmla="*/ 174862 h 275815"/>
                <a:gd name="connsiteX13" fmla="*/ 23482 w 171450"/>
                <a:gd name="connsiteY13" fmla="*/ 66985 h 275815"/>
                <a:gd name="connsiteX14" fmla="*/ 50326 w 171450"/>
                <a:gd name="connsiteY14" fmla="*/ 0 h 275815"/>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8103 w 171450"/>
                <a:gd name="connsiteY7" fmla="*/ 262418 h 275815"/>
                <a:gd name="connsiteX8" fmla="*/ 121174 w 171450"/>
                <a:gd name="connsiteY8" fmla="*/ 275815 h 275815"/>
                <a:gd name="connsiteX9" fmla="*/ 77572 w 171450"/>
                <a:gd name="connsiteY9" fmla="*/ 275564 h 275815"/>
                <a:gd name="connsiteX10" fmla="*/ 23532 w 171450"/>
                <a:gd name="connsiteY10" fmla="*/ 248469 h 275815"/>
                <a:gd name="connsiteX11" fmla="*/ 0 w 171450"/>
                <a:gd name="connsiteY11" fmla="*/ 258906 h 275815"/>
                <a:gd name="connsiteX12" fmla="*/ 6724 w 171450"/>
                <a:gd name="connsiteY12" fmla="*/ 174862 h 275815"/>
                <a:gd name="connsiteX13" fmla="*/ 23482 w 171450"/>
                <a:gd name="connsiteY13" fmla="*/ 66985 h 275815"/>
                <a:gd name="connsiteX14" fmla="*/ 50326 w 171450"/>
                <a:gd name="connsiteY14" fmla="*/ 0 h 275815"/>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8103 w 171450"/>
                <a:gd name="connsiteY7" fmla="*/ 262418 h 275815"/>
                <a:gd name="connsiteX8" fmla="*/ 121174 w 171450"/>
                <a:gd name="connsiteY8" fmla="*/ 275815 h 275815"/>
                <a:gd name="connsiteX9" fmla="*/ 77572 w 171450"/>
                <a:gd name="connsiteY9" fmla="*/ 275564 h 275815"/>
                <a:gd name="connsiteX10" fmla="*/ 23532 w 171450"/>
                <a:gd name="connsiteY10" fmla="*/ 248469 h 275815"/>
                <a:gd name="connsiteX11" fmla="*/ 0 w 171450"/>
                <a:gd name="connsiteY11" fmla="*/ 238434 h 275815"/>
                <a:gd name="connsiteX12" fmla="*/ 6724 w 171450"/>
                <a:gd name="connsiteY12" fmla="*/ 174862 h 275815"/>
                <a:gd name="connsiteX13" fmla="*/ 23482 w 171450"/>
                <a:gd name="connsiteY13" fmla="*/ 66985 h 275815"/>
                <a:gd name="connsiteX14" fmla="*/ 50326 w 171450"/>
                <a:gd name="connsiteY14" fmla="*/ 0 h 275815"/>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8103 w 171450"/>
                <a:gd name="connsiteY7" fmla="*/ 262418 h 275815"/>
                <a:gd name="connsiteX8" fmla="*/ 121174 w 171450"/>
                <a:gd name="connsiteY8" fmla="*/ 275815 h 275815"/>
                <a:gd name="connsiteX9" fmla="*/ 77572 w 171450"/>
                <a:gd name="connsiteY9" fmla="*/ 275564 h 275815"/>
                <a:gd name="connsiteX10" fmla="*/ 26943 w 171450"/>
                <a:gd name="connsiteY10" fmla="*/ 272353 h 275815"/>
                <a:gd name="connsiteX11" fmla="*/ 0 w 171450"/>
                <a:gd name="connsiteY11" fmla="*/ 238434 h 275815"/>
                <a:gd name="connsiteX12" fmla="*/ 6724 w 171450"/>
                <a:gd name="connsiteY12" fmla="*/ 174862 h 275815"/>
                <a:gd name="connsiteX13" fmla="*/ 23482 w 171450"/>
                <a:gd name="connsiteY13" fmla="*/ 66985 h 275815"/>
                <a:gd name="connsiteX14" fmla="*/ 50326 w 171450"/>
                <a:gd name="connsiteY14" fmla="*/ 0 h 27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450" h="275815">
                  <a:moveTo>
                    <a:pt x="50326" y="0"/>
                  </a:moveTo>
                  <a:lnTo>
                    <a:pt x="124385" y="13497"/>
                  </a:lnTo>
                  <a:lnTo>
                    <a:pt x="141194" y="40391"/>
                  </a:lnTo>
                  <a:lnTo>
                    <a:pt x="151279" y="80732"/>
                  </a:lnTo>
                  <a:lnTo>
                    <a:pt x="158003" y="97541"/>
                  </a:lnTo>
                  <a:lnTo>
                    <a:pt x="171450" y="178223"/>
                  </a:lnTo>
                  <a:lnTo>
                    <a:pt x="164726" y="225288"/>
                  </a:lnTo>
                  <a:lnTo>
                    <a:pt x="158103" y="262418"/>
                  </a:lnTo>
                  <a:lnTo>
                    <a:pt x="121174" y="275815"/>
                  </a:lnTo>
                  <a:lnTo>
                    <a:pt x="77572" y="275564"/>
                  </a:lnTo>
                  <a:lnTo>
                    <a:pt x="26943" y="272353"/>
                  </a:lnTo>
                  <a:lnTo>
                    <a:pt x="0" y="238434"/>
                  </a:lnTo>
                  <a:lnTo>
                    <a:pt x="6724" y="174862"/>
                  </a:lnTo>
                  <a:lnTo>
                    <a:pt x="23482" y="66985"/>
                  </a:lnTo>
                  <a:lnTo>
                    <a:pt x="50326" y="0"/>
                  </a:lnTo>
                  <a:close/>
                </a:path>
              </a:pathLst>
            </a:custGeom>
            <a:solidFill>
              <a:schemeClr val="tx1">
                <a:lumMod val="75000"/>
                <a:lumOff val="2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2" name="Freeform: Shape 61">
              <a:extLst>
                <a:ext uri="{FF2B5EF4-FFF2-40B4-BE49-F238E27FC236}">
                  <a16:creationId xmlns="" xmlns:a16="http://schemas.microsoft.com/office/drawing/2014/main" id="{6B22A48A-D656-47DD-A25C-534C6CDF07CF}"/>
                </a:ext>
              </a:extLst>
            </p:cNvPr>
            <p:cNvSpPr/>
            <p:nvPr/>
          </p:nvSpPr>
          <p:spPr>
            <a:xfrm flipH="1" flipV="1">
              <a:off x="8938148" y="3237107"/>
              <a:ext cx="216450" cy="332777"/>
            </a:xfrm>
            <a:custGeom>
              <a:avLst/>
              <a:gdLst>
                <a:gd name="connsiteX0" fmla="*/ 57150 w 171450"/>
                <a:gd name="connsiteY0" fmla="*/ 0 h 282388"/>
                <a:gd name="connsiteX1" fmla="*/ 124385 w 171450"/>
                <a:gd name="connsiteY1" fmla="*/ 10085 h 282388"/>
                <a:gd name="connsiteX2" fmla="*/ 141194 w 171450"/>
                <a:gd name="connsiteY2" fmla="*/ 36979 h 282388"/>
                <a:gd name="connsiteX3" fmla="*/ 151279 w 171450"/>
                <a:gd name="connsiteY3" fmla="*/ 77320 h 282388"/>
                <a:gd name="connsiteX4" fmla="*/ 158003 w 171450"/>
                <a:gd name="connsiteY4" fmla="*/ 94129 h 282388"/>
                <a:gd name="connsiteX5" fmla="*/ 171450 w 171450"/>
                <a:gd name="connsiteY5" fmla="*/ 174811 h 282388"/>
                <a:gd name="connsiteX6" fmla="*/ 164726 w 171450"/>
                <a:gd name="connsiteY6" fmla="*/ 221876 h 282388"/>
                <a:gd name="connsiteX7" fmla="*/ 151279 w 171450"/>
                <a:gd name="connsiteY7" fmla="*/ 248770 h 282388"/>
                <a:gd name="connsiteX8" fmla="*/ 110938 w 171450"/>
                <a:gd name="connsiteY8" fmla="*/ 265579 h 282388"/>
                <a:gd name="connsiteX9" fmla="*/ 60512 w 171450"/>
                <a:gd name="connsiteY9" fmla="*/ 282388 h 282388"/>
                <a:gd name="connsiteX10" fmla="*/ 23532 w 171450"/>
                <a:gd name="connsiteY10" fmla="*/ 268941 h 282388"/>
                <a:gd name="connsiteX11" fmla="*/ 0 w 171450"/>
                <a:gd name="connsiteY11" fmla="*/ 255494 h 282388"/>
                <a:gd name="connsiteX12" fmla="*/ 6724 w 171450"/>
                <a:gd name="connsiteY12" fmla="*/ 171450 h 282388"/>
                <a:gd name="connsiteX13" fmla="*/ 26894 w 171450"/>
                <a:gd name="connsiteY13" fmla="*/ 84044 h 282388"/>
                <a:gd name="connsiteX14" fmla="*/ 57150 w 171450"/>
                <a:gd name="connsiteY14" fmla="*/ 0 h 282388"/>
                <a:gd name="connsiteX0" fmla="*/ 50326 w 171450"/>
                <a:gd name="connsiteY0" fmla="*/ 0 h 285800"/>
                <a:gd name="connsiteX1" fmla="*/ 124385 w 171450"/>
                <a:gd name="connsiteY1" fmla="*/ 13497 h 285800"/>
                <a:gd name="connsiteX2" fmla="*/ 141194 w 171450"/>
                <a:gd name="connsiteY2" fmla="*/ 40391 h 285800"/>
                <a:gd name="connsiteX3" fmla="*/ 151279 w 171450"/>
                <a:gd name="connsiteY3" fmla="*/ 80732 h 285800"/>
                <a:gd name="connsiteX4" fmla="*/ 158003 w 171450"/>
                <a:gd name="connsiteY4" fmla="*/ 97541 h 285800"/>
                <a:gd name="connsiteX5" fmla="*/ 171450 w 171450"/>
                <a:gd name="connsiteY5" fmla="*/ 178223 h 285800"/>
                <a:gd name="connsiteX6" fmla="*/ 164726 w 171450"/>
                <a:gd name="connsiteY6" fmla="*/ 225288 h 285800"/>
                <a:gd name="connsiteX7" fmla="*/ 151279 w 171450"/>
                <a:gd name="connsiteY7" fmla="*/ 252182 h 285800"/>
                <a:gd name="connsiteX8" fmla="*/ 110938 w 171450"/>
                <a:gd name="connsiteY8" fmla="*/ 268991 h 285800"/>
                <a:gd name="connsiteX9" fmla="*/ 60512 w 171450"/>
                <a:gd name="connsiteY9" fmla="*/ 285800 h 285800"/>
                <a:gd name="connsiteX10" fmla="*/ 23532 w 171450"/>
                <a:gd name="connsiteY10" fmla="*/ 272353 h 285800"/>
                <a:gd name="connsiteX11" fmla="*/ 0 w 171450"/>
                <a:gd name="connsiteY11" fmla="*/ 258906 h 285800"/>
                <a:gd name="connsiteX12" fmla="*/ 6724 w 171450"/>
                <a:gd name="connsiteY12" fmla="*/ 174862 h 285800"/>
                <a:gd name="connsiteX13" fmla="*/ 26894 w 171450"/>
                <a:gd name="connsiteY13" fmla="*/ 87456 h 285800"/>
                <a:gd name="connsiteX14" fmla="*/ 50326 w 171450"/>
                <a:gd name="connsiteY14" fmla="*/ 0 h 285800"/>
                <a:gd name="connsiteX0" fmla="*/ 50326 w 171450"/>
                <a:gd name="connsiteY0" fmla="*/ 0 h 285800"/>
                <a:gd name="connsiteX1" fmla="*/ 124385 w 171450"/>
                <a:gd name="connsiteY1" fmla="*/ 13497 h 285800"/>
                <a:gd name="connsiteX2" fmla="*/ 141194 w 171450"/>
                <a:gd name="connsiteY2" fmla="*/ 40391 h 285800"/>
                <a:gd name="connsiteX3" fmla="*/ 151279 w 171450"/>
                <a:gd name="connsiteY3" fmla="*/ 80732 h 285800"/>
                <a:gd name="connsiteX4" fmla="*/ 158003 w 171450"/>
                <a:gd name="connsiteY4" fmla="*/ 97541 h 285800"/>
                <a:gd name="connsiteX5" fmla="*/ 171450 w 171450"/>
                <a:gd name="connsiteY5" fmla="*/ 178223 h 285800"/>
                <a:gd name="connsiteX6" fmla="*/ 164726 w 171450"/>
                <a:gd name="connsiteY6" fmla="*/ 225288 h 285800"/>
                <a:gd name="connsiteX7" fmla="*/ 151279 w 171450"/>
                <a:gd name="connsiteY7" fmla="*/ 252182 h 285800"/>
                <a:gd name="connsiteX8" fmla="*/ 110938 w 171450"/>
                <a:gd name="connsiteY8" fmla="*/ 268991 h 285800"/>
                <a:gd name="connsiteX9" fmla="*/ 60512 w 171450"/>
                <a:gd name="connsiteY9" fmla="*/ 285800 h 285800"/>
                <a:gd name="connsiteX10" fmla="*/ 23532 w 171450"/>
                <a:gd name="connsiteY10" fmla="*/ 272353 h 285800"/>
                <a:gd name="connsiteX11" fmla="*/ 0 w 171450"/>
                <a:gd name="connsiteY11" fmla="*/ 258906 h 285800"/>
                <a:gd name="connsiteX12" fmla="*/ 6724 w 171450"/>
                <a:gd name="connsiteY12" fmla="*/ 174862 h 285800"/>
                <a:gd name="connsiteX13" fmla="*/ 23482 w 171450"/>
                <a:gd name="connsiteY13" fmla="*/ 66985 h 285800"/>
                <a:gd name="connsiteX14" fmla="*/ 50326 w 171450"/>
                <a:gd name="connsiteY14" fmla="*/ 0 h 285800"/>
                <a:gd name="connsiteX0" fmla="*/ 50326 w 171450"/>
                <a:gd name="connsiteY0" fmla="*/ 0 h 272353"/>
                <a:gd name="connsiteX1" fmla="*/ 124385 w 171450"/>
                <a:gd name="connsiteY1" fmla="*/ 13497 h 272353"/>
                <a:gd name="connsiteX2" fmla="*/ 141194 w 171450"/>
                <a:gd name="connsiteY2" fmla="*/ 40391 h 272353"/>
                <a:gd name="connsiteX3" fmla="*/ 151279 w 171450"/>
                <a:gd name="connsiteY3" fmla="*/ 80732 h 272353"/>
                <a:gd name="connsiteX4" fmla="*/ 158003 w 171450"/>
                <a:gd name="connsiteY4" fmla="*/ 97541 h 272353"/>
                <a:gd name="connsiteX5" fmla="*/ 171450 w 171450"/>
                <a:gd name="connsiteY5" fmla="*/ 178223 h 272353"/>
                <a:gd name="connsiteX6" fmla="*/ 164726 w 171450"/>
                <a:gd name="connsiteY6" fmla="*/ 225288 h 272353"/>
                <a:gd name="connsiteX7" fmla="*/ 151279 w 171450"/>
                <a:gd name="connsiteY7" fmla="*/ 252182 h 272353"/>
                <a:gd name="connsiteX8" fmla="*/ 110938 w 171450"/>
                <a:gd name="connsiteY8" fmla="*/ 268991 h 272353"/>
                <a:gd name="connsiteX9" fmla="*/ 74160 w 171450"/>
                <a:gd name="connsiteY9" fmla="*/ 265329 h 272353"/>
                <a:gd name="connsiteX10" fmla="*/ 23532 w 171450"/>
                <a:gd name="connsiteY10" fmla="*/ 272353 h 272353"/>
                <a:gd name="connsiteX11" fmla="*/ 0 w 171450"/>
                <a:gd name="connsiteY11" fmla="*/ 258906 h 272353"/>
                <a:gd name="connsiteX12" fmla="*/ 6724 w 171450"/>
                <a:gd name="connsiteY12" fmla="*/ 174862 h 272353"/>
                <a:gd name="connsiteX13" fmla="*/ 23482 w 171450"/>
                <a:gd name="connsiteY13" fmla="*/ 66985 h 272353"/>
                <a:gd name="connsiteX14" fmla="*/ 50326 w 171450"/>
                <a:gd name="connsiteY14" fmla="*/ 0 h 272353"/>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1279 w 171450"/>
                <a:gd name="connsiteY7" fmla="*/ 252182 h 275815"/>
                <a:gd name="connsiteX8" fmla="*/ 121174 w 171450"/>
                <a:gd name="connsiteY8" fmla="*/ 275815 h 275815"/>
                <a:gd name="connsiteX9" fmla="*/ 74160 w 171450"/>
                <a:gd name="connsiteY9" fmla="*/ 265329 h 275815"/>
                <a:gd name="connsiteX10" fmla="*/ 23532 w 171450"/>
                <a:gd name="connsiteY10" fmla="*/ 272353 h 275815"/>
                <a:gd name="connsiteX11" fmla="*/ 0 w 171450"/>
                <a:gd name="connsiteY11" fmla="*/ 258906 h 275815"/>
                <a:gd name="connsiteX12" fmla="*/ 6724 w 171450"/>
                <a:gd name="connsiteY12" fmla="*/ 174862 h 275815"/>
                <a:gd name="connsiteX13" fmla="*/ 23482 w 171450"/>
                <a:gd name="connsiteY13" fmla="*/ 66985 h 275815"/>
                <a:gd name="connsiteX14" fmla="*/ 50326 w 171450"/>
                <a:gd name="connsiteY14" fmla="*/ 0 h 275815"/>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8103 w 171450"/>
                <a:gd name="connsiteY7" fmla="*/ 262418 h 275815"/>
                <a:gd name="connsiteX8" fmla="*/ 121174 w 171450"/>
                <a:gd name="connsiteY8" fmla="*/ 275815 h 275815"/>
                <a:gd name="connsiteX9" fmla="*/ 74160 w 171450"/>
                <a:gd name="connsiteY9" fmla="*/ 265329 h 275815"/>
                <a:gd name="connsiteX10" fmla="*/ 23532 w 171450"/>
                <a:gd name="connsiteY10" fmla="*/ 272353 h 275815"/>
                <a:gd name="connsiteX11" fmla="*/ 0 w 171450"/>
                <a:gd name="connsiteY11" fmla="*/ 258906 h 275815"/>
                <a:gd name="connsiteX12" fmla="*/ 6724 w 171450"/>
                <a:gd name="connsiteY12" fmla="*/ 174862 h 275815"/>
                <a:gd name="connsiteX13" fmla="*/ 23482 w 171450"/>
                <a:gd name="connsiteY13" fmla="*/ 66985 h 275815"/>
                <a:gd name="connsiteX14" fmla="*/ 50326 w 171450"/>
                <a:gd name="connsiteY14" fmla="*/ 0 h 275815"/>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8103 w 171450"/>
                <a:gd name="connsiteY7" fmla="*/ 262418 h 275815"/>
                <a:gd name="connsiteX8" fmla="*/ 121174 w 171450"/>
                <a:gd name="connsiteY8" fmla="*/ 275815 h 275815"/>
                <a:gd name="connsiteX9" fmla="*/ 77572 w 171450"/>
                <a:gd name="connsiteY9" fmla="*/ 275564 h 275815"/>
                <a:gd name="connsiteX10" fmla="*/ 23532 w 171450"/>
                <a:gd name="connsiteY10" fmla="*/ 272353 h 275815"/>
                <a:gd name="connsiteX11" fmla="*/ 0 w 171450"/>
                <a:gd name="connsiteY11" fmla="*/ 258906 h 275815"/>
                <a:gd name="connsiteX12" fmla="*/ 6724 w 171450"/>
                <a:gd name="connsiteY12" fmla="*/ 174862 h 275815"/>
                <a:gd name="connsiteX13" fmla="*/ 23482 w 171450"/>
                <a:gd name="connsiteY13" fmla="*/ 66985 h 275815"/>
                <a:gd name="connsiteX14" fmla="*/ 50326 w 171450"/>
                <a:gd name="connsiteY14" fmla="*/ 0 h 275815"/>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8103 w 171450"/>
                <a:gd name="connsiteY7" fmla="*/ 262418 h 275815"/>
                <a:gd name="connsiteX8" fmla="*/ 121174 w 171450"/>
                <a:gd name="connsiteY8" fmla="*/ 275815 h 275815"/>
                <a:gd name="connsiteX9" fmla="*/ 77572 w 171450"/>
                <a:gd name="connsiteY9" fmla="*/ 275564 h 275815"/>
                <a:gd name="connsiteX10" fmla="*/ 23532 w 171450"/>
                <a:gd name="connsiteY10" fmla="*/ 248469 h 275815"/>
                <a:gd name="connsiteX11" fmla="*/ 0 w 171450"/>
                <a:gd name="connsiteY11" fmla="*/ 258906 h 275815"/>
                <a:gd name="connsiteX12" fmla="*/ 6724 w 171450"/>
                <a:gd name="connsiteY12" fmla="*/ 174862 h 275815"/>
                <a:gd name="connsiteX13" fmla="*/ 23482 w 171450"/>
                <a:gd name="connsiteY13" fmla="*/ 66985 h 275815"/>
                <a:gd name="connsiteX14" fmla="*/ 50326 w 171450"/>
                <a:gd name="connsiteY14" fmla="*/ 0 h 275815"/>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8103 w 171450"/>
                <a:gd name="connsiteY7" fmla="*/ 262418 h 275815"/>
                <a:gd name="connsiteX8" fmla="*/ 121174 w 171450"/>
                <a:gd name="connsiteY8" fmla="*/ 275815 h 275815"/>
                <a:gd name="connsiteX9" fmla="*/ 77572 w 171450"/>
                <a:gd name="connsiteY9" fmla="*/ 275564 h 275815"/>
                <a:gd name="connsiteX10" fmla="*/ 23532 w 171450"/>
                <a:gd name="connsiteY10" fmla="*/ 248469 h 275815"/>
                <a:gd name="connsiteX11" fmla="*/ 0 w 171450"/>
                <a:gd name="connsiteY11" fmla="*/ 238434 h 275815"/>
                <a:gd name="connsiteX12" fmla="*/ 6724 w 171450"/>
                <a:gd name="connsiteY12" fmla="*/ 174862 h 275815"/>
                <a:gd name="connsiteX13" fmla="*/ 23482 w 171450"/>
                <a:gd name="connsiteY13" fmla="*/ 66985 h 275815"/>
                <a:gd name="connsiteX14" fmla="*/ 50326 w 171450"/>
                <a:gd name="connsiteY14" fmla="*/ 0 h 275815"/>
                <a:gd name="connsiteX0" fmla="*/ 50326 w 171450"/>
                <a:gd name="connsiteY0" fmla="*/ 0 h 275815"/>
                <a:gd name="connsiteX1" fmla="*/ 124385 w 171450"/>
                <a:gd name="connsiteY1" fmla="*/ 13497 h 275815"/>
                <a:gd name="connsiteX2" fmla="*/ 141194 w 171450"/>
                <a:gd name="connsiteY2" fmla="*/ 40391 h 275815"/>
                <a:gd name="connsiteX3" fmla="*/ 151279 w 171450"/>
                <a:gd name="connsiteY3" fmla="*/ 80732 h 275815"/>
                <a:gd name="connsiteX4" fmla="*/ 158003 w 171450"/>
                <a:gd name="connsiteY4" fmla="*/ 97541 h 275815"/>
                <a:gd name="connsiteX5" fmla="*/ 171450 w 171450"/>
                <a:gd name="connsiteY5" fmla="*/ 178223 h 275815"/>
                <a:gd name="connsiteX6" fmla="*/ 164726 w 171450"/>
                <a:gd name="connsiteY6" fmla="*/ 225288 h 275815"/>
                <a:gd name="connsiteX7" fmla="*/ 158103 w 171450"/>
                <a:gd name="connsiteY7" fmla="*/ 262418 h 275815"/>
                <a:gd name="connsiteX8" fmla="*/ 121174 w 171450"/>
                <a:gd name="connsiteY8" fmla="*/ 275815 h 275815"/>
                <a:gd name="connsiteX9" fmla="*/ 77572 w 171450"/>
                <a:gd name="connsiteY9" fmla="*/ 275564 h 275815"/>
                <a:gd name="connsiteX10" fmla="*/ 26943 w 171450"/>
                <a:gd name="connsiteY10" fmla="*/ 272353 h 275815"/>
                <a:gd name="connsiteX11" fmla="*/ 0 w 171450"/>
                <a:gd name="connsiteY11" fmla="*/ 238434 h 275815"/>
                <a:gd name="connsiteX12" fmla="*/ 6724 w 171450"/>
                <a:gd name="connsiteY12" fmla="*/ 174862 h 275815"/>
                <a:gd name="connsiteX13" fmla="*/ 23482 w 171450"/>
                <a:gd name="connsiteY13" fmla="*/ 66985 h 275815"/>
                <a:gd name="connsiteX14" fmla="*/ 50326 w 171450"/>
                <a:gd name="connsiteY14" fmla="*/ 0 h 27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450" h="275815">
                  <a:moveTo>
                    <a:pt x="50326" y="0"/>
                  </a:moveTo>
                  <a:lnTo>
                    <a:pt x="124385" y="13497"/>
                  </a:lnTo>
                  <a:lnTo>
                    <a:pt x="141194" y="40391"/>
                  </a:lnTo>
                  <a:lnTo>
                    <a:pt x="151279" y="80732"/>
                  </a:lnTo>
                  <a:lnTo>
                    <a:pt x="158003" y="97541"/>
                  </a:lnTo>
                  <a:lnTo>
                    <a:pt x="171450" y="178223"/>
                  </a:lnTo>
                  <a:lnTo>
                    <a:pt x="164726" y="225288"/>
                  </a:lnTo>
                  <a:lnTo>
                    <a:pt x="158103" y="262418"/>
                  </a:lnTo>
                  <a:lnTo>
                    <a:pt x="121174" y="275815"/>
                  </a:lnTo>
                  <a:lnTo>
                    <a:pt x="77572" y="275564"/>
                  </a:lnTo>
                  <a:lnTo>
                    <a:pt x="26943" y="272353"/>
                  </a:lnTo>
                  <a:lnTo>
                    <a:pt x="0" y="238434"/>
                  </a:lnTo>
                  <a:lnTo>
                    <a:pt x="6724" y="174862"/>
                  </a:lnTo>
                  <a:lnTo>
                    <a:pt x="23482" y="66985"/>
                  </a:lnTo>
                  <a:lnTo>
                    <a:pt x="50326" y="0"/>
                  </a:lnTo>
                  <a:close/>
                </a:path>
              </a:pathLst>
            </a:custGeom>
            <a:solidFill>
              <a:schemeClr val="tx1">
                <a:lumMod val="75000"/>
                <a:lumOff val="2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9" name="TextBox 48">
              <a:extLst>
                <a:ext uri="{FF2B5EF4-FFF2-40B4-BE49-F238E27FC236}">
                  <a16:creationId xmlns="" xmlns:a16="http://schemas.microsoft.com/office/drawing/2014/main" id="{584FAD38-B8A6-4699-9EB4-6BBA649DA3CC}"/>
                </a:ext>
              </a:extLst>
            </p:cNvPr>
            <p:cNvSpPr txBox="1"/>
            <p:nvPr/>
          </p:nvSpPr>
          <p:spPr>
            <a:xfrm>
              <a:off x="6304199" y="2934074"/>
              <a:ext cx="316497" cy="384750"/>
            </a:xfrm>
            <a:prstGeom prst="roundRect">
              <a:avLst>
                <a:gd name="adj" fmla="val 16667"/>
              </a:avLst>
            </a:prstGeom>
            <a:solidFill>
              <a:schemeClr val="bg1"/>
            </a:solidFill>
          </p:spPr>
          <p:txBody>
            <a:bodyPr wrap="square" rtlCol="0">
              <a:spAutoFit/>
            </a:bodyPr>
            <a:lstStyle/>
            <a:p>
              <a:r>
                <a:rPr lang="en-SG" sz="1700" b="1" dirty="0"/>
                <a:t>R</a:t>
              </a:r>
            </a:p>
          </p:txBody>
        </p:sp>
        <p:sp>
          <p:nvSpPr>
            <p:cNvPr id="80" name="Freeform: Shape 79">
              <a:extLst>
                <a:ext uri="{FF2B5EF4-FFF2-40B4-BE49-F238E27FC236}">
                  <a16:creationId xmlns="" xmlns:a16="http://schemas.microsoft.com/office/drawing/2014/main" id="{F59787DF-5B2A-44EF-8675-D8AFDFC633DE}"/>
                </a:ext>
              </a:extLst>
            </p:cNvPr>
            <p:cNvSpPr/>
            <p:nvPr/>
          </p:nvSpPr>
          <p:spPr>
            <a:xfrm flipH="1">
              <a:off x="8666406" y="2680162"/>
              <a:ext cx="216450" cy="356506"/>
            </a:xfrm>
            <a:custGeom>
              <a:avLst/>
              <a:gdLst>
                <a:gd name="connsiteX0" fmla="*/ 57150 w 171450"/>
                <a:gd name="connsiteY0" fmla="*/ 0 h 282388"/>
                <a:gd name="connsiteX1" fmla="*/ 124385 w 171450"/>
                <a:gd name="connsiteY1" fmla="*/ 10085 h 282388"/>
                <a:gd name="connsiteX2" fmla="*/ 141194 w 171450"/>
                <a:gd name="connsiteY2" fmla="*/ 36979 h 282388"/>
                <a:gd name="connsiteX3" fmla="*/ 151279 w 171450"/>
                <a:gd name="connsiteY3" fmla="*/ 77320 h 282388"/>
                <a:gd name="connsiteX4" fmla="*/ 158003 w 171450"/>
                <a:gd name="connsiteY4" fmla="*/ 94129 h 282388"/>
                <a:gd name="connsiteX5" fmla="*/ 171450 w 171450"/>
                <a:gd name="connsiteY5" fmla="*/ 174811 h 282388"/>
                <a:gd name="connsiteX6" fmla="*/ 164726 w 171450"/>
                <a:gd name="connsiteY6" fmla="*/ 221876 h 282388"/>
                <a:gd name="connsiteX7" fmla="*/ 151279 w 171450"/>
                <a:gd name="connsiteY7" fmla="*/ 248770 h 282388"/>
                <a:gd name="connsiteX8" fmla="*/ 110938 w 171450"/>
                <a:gd name="connsiteY8" fmla="*/ 265579 h 282388"/>
                <a:gd name="connsiteX9" fmla="*/ 60512 w 171450"/>
                <a:gd name="connsiteY9" fmla="*/ 282388 h 282388"/>
                <a:gd name="connsiteX10" fmla="*/ 23532 w 171450"/>
                <a:gd name="connsiteY10" fmla="*/ 268941 h 282388"/>
                <a:gd name="connsiteX11" fmla="*/ 0 w 171450"/>
                <a:gd name="connsiteY11" fmla="*/ 255494 h 282388"/>
                <a:gd name="connsiteX12" fmla="*/ 6724 w 171450"/>
                <a:gd name="connsiteY12" fmla="*/ 171450 h 282388"/>
                <a:gd name="connsiteX13" fmla="*/ 26894 w 171450"/>
                <a:gd name="connsiteY13" fmla="*/ 84044 h 282388"/>
                <a:gd name="connsiteX14" fmla="*/ 57150 w 171450"/>
                <a:gd name="connsiteY14" fmla="*/ 0 h 282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450" h="282388">
                  <a:moveTo>
                    <a:pt x="57150" y="0"/>
                  </a:moveTo>
                  <a:lnTo>
                    <a:pt x="124385" y="10085"/>
                  </a:lnTo>
                  <a:lnTo>
                    <a:pt x="141194" y="36979"/>
                  </a:lnTo>
                  <a:lnTo>
                    <a:pt x="151279" y="77320"/>
                  </a:lnTo>
                  <a:lnTo>
                    <a:pt x="158003" y="94129"/>
                  </a:lnTo>
                  <a:lnTo>
                    <a:pt x="171450" y="174811"/>
                  </a:lnTo>
                  <a:lnTo>
                    <a:pt x="164726" y="221876"/>
                  </a:lnTo>
                  <a:lnTo>
                    <a:pt x="151279" y="248770"/>
                  </a:lnTo>
                  <a:lnTo>
                    <a:pt x="110938" y="265579"/>
                  </a:lnTo>
                  <a:lnTo>
                    <a:pt x="60512" y="282388"/>
                  </a:lnTo>
                  <a:lnTo>
                    <a:pt x="23532" y="268941"/>
                  </a:lnTo>
                  <a:lnTo>
                    <a:pt x="0" y="255494"/>
                  </a:lnTo>
                  <a:lnTo>
                    <a:pt x="6724" y="171450"/>
                  </a:lnTo>
                  <a:lnTo>
                    <a:pt x="26894" y="84044"/>
                  </a:lnTo>
                  <a:lnTo>
                    <a:pt x="57150" y="0"/>
                  </a:lnTo>
                  <a:close/>
                </a:path>
              </a:pathLst>
            </a:custGeom>
            <a:solidFill>
              <a:srgbClr val="C0000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81" name="Freeform: Shape 80">
              <a:extLst>
                <a:ext uri="{FF2B5EF4-FFF2-40B4-BE49-F238E27FC236}">
                  <a16:creationId xmlns="" xmlns:a16="http://schemas.microsoft.com/office/drawing/2014/main" id="{28139304-6B71-487E-B2EC-37994C32C9CF}"/>
                </a:ext>
              </a:extLst>
            </p:cNvPr>
            <p:cNvSpPr/>
            <p:nvPr/>
          </p:nvSpPr>
          <p:spPr>
            <a:xfrm>
              <a:off x="10098166" y="2688400"/>
              <a:ext cx="245031" cy="352387"/>
            </a:xfrm>
            <a:custGeom>
              <a:avLst/>
              <a:gdLst>
                <a:gd name="connsiteX0" fmla="*/ 57150 w 171450"/>
                <a:gd name="connsiteY0" fmla="*/ 0 h 282388"/>
                <a:gd name="connsiteX1" fmla="*/ 124385 w 171450"/>
                <a:gd name="connsiteY1" fmla="*/ 10085 h 282388"/>
                <a:gd name="connsiteX2" fmla="*/ 141194 w 171450"/>
                <a:gd name="connsiteY2" fmla="*/ 36979 h 282388"/>
                <a:gd name="connsiteX3" fmla="*/ 151279 w 171450"/>
                <a:gd name="connsiteY3" fmla="*/ 77320 h 282388"/>
                <a:gd name="connsiteX4" fmla="*/ 158003 w 171450"/>
                <a:gd name="connsiteY4" fmla="*/ 94129 h 282388"/>
                <a:gd name="connsiteX5" fmla="*/ 171450 w 171450"/>
                <a:gd name="connsiteY5" fmla="*/ 174811 h 282388"/>
                <a:gd name="connsiteX6" fmla="*/ 164726 w 171450"/>
                <a:gd name="connsiteY6" fmla="*/ 221876 h 282388"/>
                <a:gd name="connsiteX7" fmla="*/ 151279 w 171450"/>
                <a:gd name="connsiteY7" fmla="*/ 248770 h 282388"/>
                <a:gd name="connsiteX8" fmla="*/ 110938 w 171450"/>
                <a:gd name="connsiteY8" fmla="*/ 265579 h 282388"/>
                <a:gd name="connsiteX9" fmla="*/ 60512 w 171450"/>
                <a:gd name="connsiteY9" fmla="*/ 282388 h 282388"/>
                <a:gd name="connsiteX10" fmla="*/ 23532 w 171450"/>
                <a:gd name="connsiteY10" fmla="*/ 268941 h 282388"/>
                <a:gd name="connsiteX11" fmla="*/ 0 w 171450"/>
                <a:gd name="connsiteY11" fmla="*/ 255494 h 282388"/>
                <a:gd name="connsiteX12" fmla="*/ 6724 w 171450"/>
                <a:gd name="connsiteY12" fmla="*/ 171450 h 282388"/>
                <a:gd name="connsiteX13" fmla="*/ 26894 w 171450"/>
                <a:gd name="connsiteY13" fmla="*/ 84044 h 282388"/>
                <a:gd name="connsiteX14" fmla="*/ 57150 w 171450"/>
                <a:gd name="connsiteY14" fmla="*/ 0 h 282388"/>
                <a:gd name="connsiteX0" fmla="*/ 83052 w 197352"/>
                <a:gd name="connsiteY0" fmla="*/ 0 h 282388"/>
                <a:gd name="connsiteX1" fmla="*/ 150287 w 197352"/>
                <a:gd name="connsiteY1" fmla="*/ 10085 h 282388"/>
                <a:gd name="connsiteX2" fmla="*/ 167096 w 197352"/>
                <a:gd name="connsiteY2" fmla="*/ 36979 h 282388"/>
                <a:gd name="connsiteX3" fmla="*/ 177181 w 197352"/>
                <a:gd name="connsiteY3" fmla="*/ 77320 h 282388"/>
                <a:gd name="connsiteX4" fmla="*/ 183905 w 197352"/>
                <a:gd name="connsiteY4" fmla="*/ 94129 h 282388"/>
                <a:gd name="connsiteX5" fmla="*/ 197352 w 197352"/>
                <a:gd name="connsiteY5" fmla="*/ 174811 h 282388"/>
                <a:gd name="connsiteX6" fmla="*/ 190628 w 197352"/>
                <a:gd name="connsiteY6" fmla="*/ 221876 h 282388"/>
                <a:gd name="connsiteX7" fmla="*/ 177181 w 197352"/>
                <a:gd name="connsiteY7" fmla="*/ 248770 h 282388"/>
                <a:gd name="connsiteX8" fmla="*/ 136840 w 197352"/>
                <a:gd name="connsiteY8" fmla="*/ 265579 h 282388"/>
                <a:gd name="connsiteX9" fmla="*/ 86414 w 197352"/>
                <a:gd name="connsiteY9" fmla="*/ 282388 h 282388"/>
                <a:gd name="connsiteX10" fmla="*/ 49434 w 197352"/>
                <a:gd name="connsiteY10" fmla="*/ 268941 h 282388"/>
                <a:gd name="connsiteX11" fmla="*/ 25902 w 197352"/>
                <a:gd name="connsiteY11" fmla="*/ 255494 h 282388"/>
                <a:gd name="connsiteX12" fmla="*/ 0 w 197352"/>
                <a:gd name="connsiteY12" fmla="*/ 161662 h 282388"/>
                <a:gd name="connsiteX13" fmla="*/ 52796 w 197352"/>
                <a:gd name="connsiteY13" fmla="*/ 84044 h 282388"/>
                <a:gd name="connsiteX14" fmla="*/ 83052 w 197352"/>
                <a:gd name="connsiteY14" fmla="*/ 0 h 282388"/>
                <a:gd name="connsiteX0" fmla="*/ 83052 w 197352"/>
                <a:gd name="connsiteY0" fmla="*/ 0 h 282388"/>
                <a:gd name="connsiteX1" fmla="*/ 150287 w 197352"/>
                <a:gd name="connsiteY1" fmla="*/ 10085 h 282388"/>
                <a:gd name="connsiteX2" fmla="*/ 167096 w 197352"/>
                <a:gd name="connsiteY2" fmla="*/ 36979 h 282388"/>
                <a:gd name="connsiteX3" fmla="*/ 177181 w 197352"/>
                <a:gd name="connsiteY3" fmla="*/ 77320 h 282388"/>
                <a:gd name="connsiteX4" fmla="*/ 183905 w 197352"/>
                <a:gd name="connsiteY4" fmla="*/ 94129 h 282388"/>
                <a:gd name="connsiteX5" fmla="*/ 197352 w 197352"/>
                <a:gd name="connsiteY5" fmla="*/ 174811 h 282388"/>
                <a:gd name="connsiteX6" fmla="*/ 190628 w 197352"/>
                <a:gd name="connsiteY6" fmla="*/ 221876 h 282388"/>
                <a:gd name="connsiteX7" fmla="*/ 177181 w 197352"/>
                <a:gd name="connsiteY7" fmla="*/ 248770 h 282388"/>
                <a:gd name="connsiteX8" fmla="*/ 136840 w 197352"/>
                <a:gd name="connsiteY8" fmla="*/ 265579 h 282388"/>
                <a:gd name="connsiteX9" fmla="*/ 86414 w 197352"/>
                <a:gd name="connsiteY9" fmla="*/ 282388 h 282388"/>
                <a:gd name="connsiteX10" fmla="*/ 49434 w 197352"/>
                <a:gd name="connsiteY10" fmla="*/ 268941 h 282388"/>
                <a:gd name="connsiteX11" fmla="*/ 25902 w 197352"/>
                <a:gd name="connsiteY11" fmla="*/ 255494 h 282388"/>
                <a:gd name="connsiteX12" fmla="*/ 0 w 197352"/>
                <a:gd name="connsiteY12" fmla="*/ 161662 h 282388"/>
                <a:gd name="connsiteX13" fmla="*/ 20170 w 197352"/>
                <a:gd name="connsiteY13" fmla="*/ 74256 h 282388"/>
                <a:gd name="connsiteX14" fmla="*/ 83052 w 197352"/>
                <a:gd name="connsiteY14" fmla="*/ 0 h 282388"/>
                <a:gd name="connsiteX0" fmla="*/ 99365 w 213665"/>
                <a:gd name="connsiteY0" fmla="*/ 0 h 282388"/>
                <a:gd name="connsiteX1" fmla="*/ 166600 w 213665"/>
                <a:gd name="connsiteY1" fmla="*/ 10085 h 282388"/>
                <a:gd name="connsiteX2" fmla="*/ 183409 w 213665"/>
                <a:gd name="connsiteY2" fmla="*/ 36979 h 282388"/>
                <a:gd name="connsiteX3" fmla="*/ 193494 w 213665"/>
                <a:gd name="connsiteY3" fmla="*/ 77320 h 282388"/>
                <a:gd name="connsiteX4" fmla="*/ 200218 w 213665"/>
                <a:gd name="connsiteY4" fmla="*/ 94129 h 282388"/>
                <a:gd name="connsiteX5" fmla="*/ 213665 w 213665"/>
                <a:gd name="connsiteY5" fmla="*/ 174811 h 282388"/>
                <a:gd name="connsiteX6" fmla="*/ 206941 w 213665"/>
                <a:gd name="connsiteY6" fmla="*/ 221876 h 282388"/>
                <a:gd name="connsiteX7" fmla="*/ 193494 w 213665"/>
                <a:gd name="connsiteY7" fmla="*/ 248770 h 282388"/>
                <a:gd name="connsiteX8" fmla="*/ 153153 w 213665"/>
                <a:gd name="connsiteY8" fmla="*/ 265579 h 282388"/>
                <a:gd name="connsiteX9" fmla="*/ 102727 w 213665"/>
                <a:gd name="connsiteY9" fmla="*/ 282388 h 282388"/>
                <a:gd name="connsiteX10" fmla="*/ 65747 w 213665"/>
                <a:gd name="connsiteY10" fmla="*/ 268941 h 282388"/>
                <a:gd name="connsiteX11" fmla="*/ 42215 w 213665"/>
                <a:gd name="connsiteY11" fmla="*/ 255494 h 282388"/>
                <a:gd name="connsiteX12" fmla="*/ 0 w 213665"/>
                <a:gd name="connsiteY12" fmla="*/ 158399 h 282388"/>
                <a:gd name="connsiteX13" fmla="*/ 36483 w 213665"/>
                <a:gd name="connsiteY13" fmla="*/ 74256 h 282388"/>
                <a:gd name="connsiteX14" fmla="*/ 99365 w 213665"/>
                <a:gd name="connsiteY14" fmla="*/ 0 h 282388"/>
                <a:gd name="connsiteX0" fmla="*/ 99365 w 213665"/>
                <a:gd name="connsiteY0" fmla="*/ 0 h 282388"/>
                <a:gd name="connsiteX1" fmla="*/ 166600 w 213665"/>
                <a:gd name="connsiteY1" fmla="*/ 10085 h 282388"/>
                <a:gd name="connsiteX2" fmla="*/ 183409 w 213665"/>
                <a:gd name="connsiteY2" fmla="*/ 36979 h 282388"/>
                <a:gd name="connsiteX3" fmla="*/ 193494 w 213665"/>
                <a:gd name="connsiteY3" fmla="*/ 77320 h 282388"/>
                <a:gd name="connsiteX4" fmla="*/ 200218 w 213665"/>
                <a:gd name="connsiteY4" fmla="*/ 94129 h 282388"/>
                <a:gd name="connsiteX5" fmla="*/ 213665 w 213665"/>
                <a:gd name="connsiteY5" fmla="*/ 174811 h 282388"/>
                <a:gd name="connsiteX6" fmla="*/ 206941 w 213665"/>
                <a:gd name="connsiteY6" fmla="*/ 221876 h 282388"/>
                <a:gd name="connsiteX7" fmla="*/ 193494 w 213665"/>
                <a:gd name="connsiteY7" fmla="*/ 248770 h 282388"/>
                <a:gd name="connsiteX8" fmla="*/ 153153 w 213665"/>
                <a:gd name="connsiteY8" fmla="*/ 265579 h 282388"/>
                <a:gd name="connsiteX9" fmla="*/ 102727 w 213665"/>
                <a:gd name="connsiteY9" fmla="*/ 282388 h 282388"/>
                <a:gd name="connsiteX10" fmla="*/ 65747 w 213665"/>
                <a:gd name="connsiteY10" fmla="*/ 268941 h 282388"/>
                <a:gd name="connsiteX11" fmla="*/ 42215 w 213665"/>
                <a:gd name="connsiteY11" fmla="*/ 255494 h 282388"/>
                <a:gd name="connsiteX12" fmla="*/ 0 w 213665"/>
                <a:gd name="connsiteY12" fmla="*/ 158399 h 282388"/>
                <a:gd name="connsiteX13" fmla="*/ 23433 w 213665"/>
                <a:gd name="connsiteY13" fmla="*/ 74256 h 282388"/>
                <a:gd name="connsiteX14" fmla="*/ 99365 w 213665"/>
                <a:gd name="connsiteY14" fmla="*/ 0 h 282388"/>
                <a:gd name="connsiteX0" fmla="*/ 99365 w 213665"/>
                <a:gd name="connsiteY0" fmla="*/ 0 h 282388"/>
                <a:gd name="connsiteX1" fmla="*/ 166600 w 213665"/>
                <a:gd name="connsiteY1" fmla="*/ 10085 h 282388"/>
                <a:gd name="connsiteX2" fmla="*/ 183409 w 213665"/>
                <a:gd name="connsiteY2" fmla="*/ 36979 h 282388"/>
                <a:gd name="connsiteX3" fmla="*/ 193494 w 213665"/>
                <a:gd name="connsiteY3" fmla="*/ 77320 h 282388"/>
                <a:gd name="connsiteX4" fmla="*/ 200218 w 213665"/>
                <a:gd name="connsiteY4" fmla="*/ 94129 h 282388"/>
                <a:gd name="connsiteX5" fmla="*/ 213665 w 213665"/>
                <a:gd name="connsiteY5" fmla="*/ 174811 h 282388"/>
                <a:gd name="connsiteX6" fmla="*/ 206941 w 213665"/>
                <a:gd name="connsiteY6" fmla="*/ 221876 h 282388"/>
                <a:gd name="connsiteX7" fmla="*/ 193494 w 213665"/>
                <a:gd name="connsiteY7" fmla="*/ 248770 h 282388"/>
                <a:gd name="connsiteX8" fmla="*/ 140103 w 213665"/>
                <a:gd name="connsiteY8" fmla="*/ 262316 h 282388"/>
                <a:gd name="connsiteX9" fmla="*/ 102727 w 213665"/>
                <a:gd name="connsiteY9" fmla="*/ 282388 h 282388"/>
                <a:gd name="connsiteX10" fmla="*/ 65747 w 213665"/>
                <a:gd name="connsiteY10" fmla="*/ 268941 h 282388"/>
                <a:gd name="connsiteX11" fmla="*/ 42215 w 213665"/>
                <a:gd name="connsiteY11" fmla="*/ 255494 h 282388"/>
                <a:gd name="connsiteX12" fmla="*/ 0 w 213665"/>
                <a:gd name="connsiteY12" fmla="*/ 158399 h 282388"/>
                <a:gd name="connsiteX13" fmla="*/ 23433 w 213665"/>
                <a:gd name="connsiteY13" fmla="*/ 74256 h 282388"/>
                <a:gd name="connsiteX14" fmla="*/ 99365 w 213665"/>
                <a:gd name="connsiteY14" fmla="*/ 0 h 282388"/>
                <a:gd name="connsiteX0" fmla="*/ 99365 w 213665"/>
                <a:gd name="connsiteY0" fmla="*/ 0 h 282388"/>
                <a:gd name="connsiteX1" fmla="*/ 166600 w 213665"/>
                <a:gd name="connsiteY1" fmla="*/ 10085 h 282388"/>
                <a:gd name="connsiteX2" fmla="*/ 183409 w 213665"/>
                <a:gd name="connsiteY2" fmla="*/ 36979 h 282388"/>
                <a:gd name="connsiteX3" fmla="*/ 193494 w 213665"/>
                <a:gd name="connsiteY3" fmla="*/ 77320 h 282388"/>
                <a:gd name="connsiteX4" fmla="*/ 200218 w 213665"/>
                <a:gd name="connsiteY4" fmla="*/ 94129 h 282388"/>
                <a:gd name="connsiteX5" fmla="*/ 213665 w 213665"/>
                <a:gd name="connsiteY5" fmla="*/ 174811 h 282388"/>
                <a:gd name="connsiteX6" fmla="*/ 206941 w 213665"/>
                <a:gd name="connsiteY6" fmla="*/ 221876 h 282388"/>
                <a:gd name="connsiteX7" fmla="*/ 157606 w 213665"/>
                <a:gd name="connsiteY7" fmla="*/ 225931 h 282388"/>
                <a:gd name="connsiteX8" fmla="*/ 140103 w 213665"/>
                <a:gd name="connsiteY8" fmla="*/ 262316 h 282388"/>
                <a:gd name="connsiteX9" fmla="*/ 102727 w 213665"/>
                <a:gd name="connsiteY9" fmla="*/ 282388 h 282388"/>
                <a:gd name="connsiteX10" fmla="*/ 65747 w 213665"/>
                <a:gd name="connsiteY10" fmla="*/ 268941 h 282388"/>
                <a:gd name="connsiteX11" fmla="*/ 42215 w 213665"/>
                <a:gd name="connsiteY11" fmla="*/ 255494 h 282388"/>
                <a:gd name="connsiteX12" fmla="*/ 0 w 213665"/>
                <a:gd name="connsiteY12" fmla="*/ 158399 h 282388"/>
                <a:gd name="connsiteX13" fmla="*/ 23433 w 213665"/>
                <a:gd name="connsiteY13" fmla="*/ 74256 h 282388"/>
                <a:gd name="connsiteX14" fmla="*/ 99365 w 213665"/>
                <a:gd name="connsiteY14" fmla="*/ 0 h 282388"/>
                <a:gd name="connsiteX0" fmla="*/ 99365 w 213665"/>
                <a:gd name="connsiteY0" fmla="*/ 0 h 282388"/>
                <a:gd name="connsiteX1" fmla="*/ 166600 w 213665"/>
                <a:gd name="connsiteY1" fmla="*/ 10085 h 282388"/>
                <a:gd name="connsiteX2" fmla="*/ 183409 w 213665"/>
                <a:gd name="connsiteY2" fmla="*/ 36979 h 282388"/>
                <a:gd name="connsiteX3" fmla="*/ 193494 w 213665"/>
                <a:gd name="connsiteY3" fmla="*/ 77320 h 282388"/>
                <a:gd name="connsiteX4" fmla="*/ 200218 w 213665"/>
                <a:gd name="connsiteY4" fmla="*/ 94129 h 282388"/>
                <a:gd name="connsiteX5" fmla="*/ 213665 w 213665"/>
                <a:gd name="connsiteY5" fmla="*/ 174811 h 282388"/>
                <a:gd name="connsiteX6" fmla="*/ 177577 w 213665"/>
                <a:gd name="connsiteY6" fmla="*/ 202300 h 282388"/>
                <a:gd name="connsiteX7" fmla="*/ 157606 w 213665"/>
                <a:gd name="connsiteY7" fmla="*/ 225931 h 282388"/>
                <a:gd name="connsiteX8" fmla="*/ 140103 w 213665"/>
                <a:gd name="connsiteY8" fmla="*/ 262316 h 282388"/>
                <a:gd name="connsiteX9" fmla="*/ 102727 w 213665"/>
                <a:gd name="connsiteY9" fmla="*/ 282388 h 282388"/>
                <a:gd name="connsiteX10" fmla="*/ 65747 w 213665"/>
                <a:gd name="connsiteY10" fmla="*/ 268941 h 282388"/>
                <a:gd name="connsiteX11" fmla="*/ 42215 w 213665"/>
                <a:gd name="connsiteY11" fmla="*/ 255494 h 282388"/>
                <a:gd name="connsiteX12" fmla="*/ 0 w 213665"/>
                <a:gd name="connsiteY12" fmla="*/ 158399 h 282388"/>
                <a:gd name="connsiteX13" fmla="*/ 23433 w 213665"/>
                <a:gd name="connsiteY13" fmla="*/ 74256 h 282388"/>
                <a:gd name="connsiteX14" fmla="*/ 99365 w 213665"/>
                <a:gd name="connsiteY14" fmla="*/ 0 h 282388"/>
                <a:gd name="connsiteX0" fmla="*/ 99365 w 207140"/>
                <a:gd name="connsiteY0" fmla="*/ 0 h 282388"/>
                <a:gd name="connsiteX1" fmla="*/ 166600 w 207140"/>
                <a:gd name="connsiteY1" fmla="*/ 10085 h 282388"/>
                <a:gd name="connsiteX2" fmla="*/ 183409 w 207140"/>
                <a:gd name="connsiteY2" fmla="*/ 36979 h 282388"/>
                <a:gd name="connsiteX3" fmla="*/ 193494 w 207140"/>
                <a:gd name="connsiteY3" fmla="*/ 77320 h 282388"/>
                <a:gd name="connsiteX4" fmla="*/ 200218 w 207140"/>
                <a:gd name="connsiteY4" fmla="*/ 94129 h 282388"/>
                <a:gd name="connsiteX5" fmla="*/ 207140 w 207140"/>
                <a:gd name="connsiteY5" fmla="*/ 174811 h 282388"/>
                <a:gd name="connsiteX6" fmla="*/ 177577 w 207140"/>
                <a:gd name="connsiteY6" fmla="*/ 202300 h 282388"/>
                <a:gd name="connsiteX7" fmla="*/ 157606 w 207140"/>
                <a:gd name="connsiteY7" fmla="*/ 225931 h 282388"/>
                <a:gd name="connsiteX8" fmla="*/ 140103 w 207140"/>
                <a:gd name="connsiteY8" fmla="*/ 262316 h 282388"/>
                <a:gd name="connsiteX9" fmla="*/ 102727 w 207140"/>
                <a:gd name="connsiteY9" fmla="*/ 282388 h 282388"/>
                <a:gd name="connsiteX10" fmla="*/ 65747 w 207140"/>
                <a:gd name="connsiteY10" fmla="*/ 268941 h 282388"/>
                <a:gd name="connsiteX11" fmla="*/ 42215 w 207140"/>
                <a:gd name="connsiteY11" fmla="*/ 255494 h 282388"/>
                <a:gd name="connsiteX12" fmla="*/ 0 w 207140"/>
                <a:gd name="connsiteY12" fmla="*/ 158399 h 282388"/>
                <a:gd name="connsiteX13" fmla="*/ 23433 w 207140"/>
                <a:gd name="connsiteY13" fmla="*/ 74256 h 282388"/>
                <a:gd name="connsiteX14" fmla="*/ 99365 w 207140"/>
                <a:gd name="connsiteY14" fmla="*/ 0 h 282388"/>
                <a:gd name="connsiteX0" fmla="*/ 99365 w 207140"/>
                <a:gd name="connsiteY0" fmla="*/ 0 h 282388"/>
                <a:gd name="connsiteX1" fmla="*/ 166600 w 207140"/>
                <a:gd name="connsiteY1" fmla="*/ 10085 h 282388"/>
                <a:gd name="connsiteX2" fmla="*/ 183409 w 207140"/>
                <a:gd name="connsiteY2" fmla="*/ 36979 h 282388"/>
                <a:gd name="connsiteX3" fmla="*/ 193494 w 207140"/>
                <a:gd name="connsiteY3" fmla="*/ 77320 h 282388"/>
                <a:gd name="connsiteX4" fmla="*/ 190430 w 207140"/>
                <a:gd name="connsiteY4" fmla="*/ 100654 h 282388"/>
                <a:gd name="connsiteX5" fmla="*/ 207140 w 207140"/>
                <a:gd name="connsiteY5" fmla="*/ 174811 h 282388"/>
                <a:gd name="connsiteX6" fmla="*/ 177577 w 207140"/>
                <a:gd name="connsiteY6" fmla="*/ 202300 h 282388"/>
                <a:gd name="connsiteX7" fmla="*/ 157606 w 207140"/>
                <a:gd name="connsiteY7" fmla="*/ 225931 h 282388"/>
                <a:gd name="connsiteX8" fmla="*/ 140103 w 207140"/>
                <a:gd name="connsiteY8" fmla="*/ 262316 h 282388"/>
                <a:gd name="connsiteX9" fmla="*/ 102727 w 207140"/>
                <a:gd name="connsiteY9" fmla="*/ 282388 h 282388"/>
                <a:gd name="connsiteX10" fmla="*/ 65747 w 207140"/>
                <a:gd name="connsiteY10" fmla="*/ 268941 h 282388"/>
                <a:gd name="connsiteX11" fmla="*/ 42215 w 207140"/>
                <a:gd name="connsiteY11" fmla="*/ 255494 h 282388"/>
                <a:gd name="connsiteX12" fmla="*/ 0 w 207140"/>
                <a:gd name="connsiteY12" fmla="*/ 158399 h 282388"/>
                <a:gd name="connsiteX13" fmla="*/ 23433 w 207140"/>
                <a:gd name="connsiteY13" fmla="*/ 74256 h 282388"/>
                <a:gd name="connsiteX14" fmla="*/ 99365 w 207140"/>
                <a:gd name="connsiteY14" fmla="*/ 0 h 282388"/>
                <a:gd name="connsiteX0" fmla="*/ 99365 w 207140"/>
                <a:gd name="connsiteY0" fmla="*/ 0 h 282388"/>
                <a:gd name="connsiteX1" fmla="*/ 166600 w 207140"/>
                <a:gd name="connsiteY1" fmla="*/ 10085 h 282388"/>
                <a:gd name="connsiteX2" fmla="*/ 176883 w 207140"/>
                <a:gd name="connsiteY2" fmla="*/ 50030 h 282388"/>
                <a:gd name="connsiteX3" fmla="*/ 193494 w 207140"/>
                <a:gd name="connsiteY3" fmla="*/ 77320 h 282388"/>
                <a:gd name="connsiteX4" fmla="*/ 190430 w 207140"/>
                <a:gd name="connsiteY4" fmla="*/ 100654 h 282388"/>
                <a:gd name="connsiteX5" fmla="*/ 207140 w 207140"/>
                <a:gd name="connsiteY5" fmla="*/ 174811 h 282388"/>
                <a:gd name="connsiteX6" fmla="*/ 177577 w 207140"/>
                <a:gd name="connsiteY6" fmla="*/ 202300 h 282388"/>
                <a:gd name="connsiteX7" fmla="*/ 157606 w 207140"/>
                <a:gd name="connsiteY7" fmla="*/ 225931 h 282388"/>
                <a:gd name="connsiteX8" fmla="*/ 140103 w 207140"/>
                <a:gd name="connsiteY8" fmla="*/ 262316 h 282388"/>
                <a:gd name="connsiteX9" fmla="*/ 102727 w 207140"/>
                <a:gd name="connsiteY9" fmla="*/ 282388 h 282388"/>
                <a:gd name="connsiteX10" fmla="*/ 65747 w 207140"/>
                <a:gd name="connsiteY10" fmla="*/ 268941 h 282388"/>
                <a:gd name="connsiteX11" fmla="*/ 42215 w 207140"/>
                <a:gd name="connsiteY11" fmla="*/ 255494 h 282388"/>
                <a:gd name="connsiteX12" fmla="*/ 0 w 207140"/>
                <a:gd name="connsiteY12" fmla="*/ 158399 h 282388"/>
                <a:gd name="connsiteX13" fmla="*/ 23433 w 207140"/>
                <a:gd name="connsiteY13" fmla="*/ 74256 h 282388"/>
                <a:gd name="connsiteX14" fmla="*/ 99365 w 207140"/>
                <a:gd name="connsiteY14" fmla="*/ 0 h 282388"/>
                <a:gd name="connsiteX0" fmla="*/ 99365 w 207140"/>
                <a:gd name="connsiteY0" fmla="*/ 0 h 282388"/>
                <a:gd name="connsiteX1" fmla="*/ 130712 w 207140"/>
                <a:gd name="connsiteY1" fmla="*/ 32924 h 282388"/>
                <a:gd name="connsiteX2" fmla="*/ 176883 w 207140"/>
                <a:gd name="connsiteY2" fmla="*/ 50030 h 282388"/>
                <a:gd name="connsiteX3" fmla="*/ 193494 w 207140"/>
                <a:gd name="connsiteY3" fmla="*/ 77320 h 282388"/>
                <a:gd name="connsiteX4" fmla="*/ 190430 w 207140"/>
                <a:gd name="connsiteY4" fmla="*/ 100654 h 282388"/>
                <a:gd name="connsiteX5" fmla="*/ 207140 w 207140"/>
                <a:gd name="connsiteY5" fmla="*/ 174811 h 282388"/>
                <a:gd name="connsiteX6" fmla="*/ 177577 w 207140"/>
                <a:gd name="connsiteY6" fmla="*/ 202300 h 282388"/>
                <a:gd name="connsiteX7" fmla="*/ 157606 w 207140"/>
                <a:gd name="connsiteY7" fmla="*/ 225931 h 282388"/>
                <a:gd name="connsiteX8" fmla="*/ 140103 w 207140"/>
                <a:gd name="connsiteY8" fmla="*/ 262316 h 282388"/>
                <a:gd name="connsiteX9" fmla="*/ 102727 w 207140"/>
                <a:gd name="connsiteY9" fmla="*/ 282388 h 282388"/>
                <a:gd name="connsiteX10" fmla="*/ 65747 w 207140"/>
                <a:gd name="connsiteY10" fmla="*/ 268941 h 282388"/>
                <a:gd name="connsiteX11" fmla="*/ 42215 w 207140"/>
                <a:gd name="connsiteY11" fmla="*/ 255494 h 282388"/>
                <a:gd name="connsiteX12" fmla="*/ 0 w 207140"/>
                <a:gd name="connsiteY12" fmla="*/ 158399 h 282388"/>
                <a:gd name="connsiteX13" fmla="*/ 23433 w 207140"/>
                <a:gd name="connsiteY13" fmla="*/ 74256 h 282388"/>
                <a:gd name="connsiteX14" fmla="*/ 99365 w 207140"/>
                <a:gd name="connsiteY14" fmla="*/ 0 h 282388"/>
                <a:gd name="connsiteX0" fmla="*/ 99365 w 207140"/>
                <a:gd name="connsiteY0" fmla="*/ 0 h 282388"/>
                <a:gd name="connsiteX1" fmla="*/ 130712 w 207140"/>
                <a:gd name="connsiteY1" fmla="*/ 19874 h 282388"/>
                <a:gd name="connsiteX2" fmla="*/ 176883 w 207140"/>
                <a:gd name="connsiteY2" fmla="*/ 50030 h 282388"/>
                <a:gd name="connsiteX3" fmla="*/ 193494 w 207140"/>
                <a:gd name="connsiteY3" fmla="*/ 77320 h 282388"/>
                <a:gd name="connsiteX4" fmla="*/ 190430 w 207140"/>
                <a:gd name="connsiteY4" fmla="*/ 100654 h 282388"/>
                <a:gd name="connsiteX5" fmla="*/ 207140 w 207140"/>
                <a:gd name="connsiteY5" fmla="*/ 174811 h 282388"/>
                <a:gd name="connsiteX6" fmla="*/ 177577 w 207140"/>
                <a:gd name="connsiteY6" fmla="*/ 202300 h 282388"/>
                <a:gd name="connsiteX7" fmla="*/ 157606 w 207140"/>
                <a:gd name="connsiteY7" fmla="*/ 225931 h 282388"/>
                <a:gd name="connsiteX8" fmla="*/ 140103 w 207140"/>
                <a:gd name="connsiteY8" fmla="*/ 262316 h 282388"/>
                <a:gd name="connsiteX9" fmla="*/ 102727 w 207140"/>
                <a:gd name="connsiteY9" fmla="*/ 282388 h 282388"/>
                <a:gd name="connsiteX10" fmla="*/ 65747 w 207140"/>
                <a:gd name="connsiteY10" fmla="*/ 268941 h 282388"/>
                <a:gd name="connsiteX11" fmla="*/ 42215 w 207140"/>
                <a:gd name="connsiteY11" fmla="*/ 255494 h 282388"/>
                <a:gd name="connsiteX12" fmla="*/ 0 w 207140"/>
                <a:gd name="connsiteY12" fmla="*/ 158399 h 282388"/>
                <a:gd name="connsiteX13" fmla="*/ 23433 w 207140"/>
                <a:gd name="connsiteY13" fmla="*/ 74256 h 282388"/>
                <a:gd name="connsiteX14" fmla="*/ 99365 w 207140"/>
                <a:gd name="connsiteY14" fmla="*/ 0 h 282388"/>
                <a:gd name="connsiteX0" fmla="*/ 79790 w 207140"/>
                <a:gd name="connsiteY0" fmla="*/ 0 h 279125"/>
                <a:gd name="connsiteX1" fmla="*/ 130712 w 207140"/>
                <a:gd name="connsiteY1" fmla="*/ 16611 h 279125"/>
                <a:gd name="connsiteX2" fmla="*/ 176883 w 207140"/>
                <a:gd name="connsiteY2" fmla="*/ 46767 h 279125"/>
                <a:gd name="connsiteX3" fmla="*/ 193494 w 207140"/>
                <a:gd name="connsiteY3" fmla="*/ 74057 h 279125"/>
                <a:gd name="connsiteX4" fmla="*/ 190430 w 207140"/>
                <a:gd name="connsiteY4" fmla="*/ 97391 h 279125"/>
                <a:gd name="connsiteX5" fmla="*/ 207140 w 207140"/>
                <a:gd name="connsiteY5" fmla="*/ 171548 h 279125"/>
                <a:gd name="connsiteX6" fmla="*/ 177577 w 207140"/>
                <a:gd name="connsiteY6" fmla="*/ 199037 h 279125"/>
                <a:gd name="connsiteX7" fmla="*/ 157606 w 207140"/>
                <a:gd name="connsiteY7" fmla="*/ 222668 h 279125"/>
                <a:gd name="connsiteX8" fmla="*/ 140103 w 207140"/>
                <a:gd name="connsiteY8" fmla="*/ 259053 h 279125"/>
                <a:gd name="connsiteX9" fmla="*/ 102727 w 207140"/>
                <a:gd name="connsiteY9" fmla="*/ 279125 h 279125"/>
                <a:gd name="connsiteX10" fmla="*/ 65747 w 207140"/>
                <a:gd name="connsiteY10" fmla="*/ 265678 h 279125"/>
                <a:gd name="connsiteX11" fmla="*/ 42215 w 207140"/>
                <a:gd name="connsiteY11" fmla="*/ 252231 h 279125"/>
                <a:gd name="connsiteX12" fmla="*/ 0 w 207140"/>
                <a:gd name="connsiteY12" fmla="*/ 155136 h 279125"/>
                <a:gd name="connsiteX13" fmla="*/ 23433 w 207140"/>
                <a:gd name="connsiteY13" fmla="*/ 70993 h 279125"/>
                <a:gd name="connsiteX14" fmla="*/ 79790 w 207140"/>
                <a:gd name="connsiteY14" fmla="*/ 0 h 279125"/>
                <a:gd name="connsiteX0" fmla="*/ 73265 w 200615"/>
                <a:gd name="connsiteY0" fmla="*/ 0 h 279125"/>
                <a:gd name="connsiteX1" fmla="*/ 124187 w 200615"/>
                <a:gd name="connsiteY1" fmla="*/ 16611 h 279125"/>
                <a:gd name="connsiteX2" fmla="*/ 170358 w 200615"/>
                <a:gd name="connsiteY2" fmla="*/ 46767 h 279125"/>
                <a:gd name="connsiteX3" fmla="*/ 186969 w 200615"/>
                <a:gd name="connsiteY3" fmla="*/ 74057 h 279125"/>
                <a:gd name="connsiteX4" fmla="*/ 183905 w 200615"/>
                <a:gd name="connsiteY4" fmla="*/ 97391 h 279125"/>
                <a:gd name="connsiteX5" fmla="*/ 200615 w 200615"/>
                <a:gd name="connsiteY5" fmla="*/ 171548 h 279125"/>
                <a:gd name="connsiteX6" fmla="*/ 171052 w 200615"/>
                <a:gd name="connsiteY6" fmla="*/ 199037 h 279125"/>
                <a:gd name="connsiteX7" fmla="*/ 151081 w 200615"/>
                <a:gd name="connsiteY7" fmla="*/ 222668 h 279125"/>
                <a:gd name="connsiteX8" fmla="*/ 133578 w 200615"/>
                <a:gd name="connsiteY8" fmla="*/ 259053 h 279125"/>
                <a:gd name="connsiteX9" fmla="*/ 96202 w 200615"/>
                <a:gd name="connsiteY9" fmla="*/ 279125 h 279125"/>
                <a:gd name="connsiteX10" fmla="*/ 59222 w 200615"/>
                <a:gd name="connsiteY10" fmla="*/ 265678 h 279125"/>
                <a:gd name="connsiteX11" fmla="*/ 35690 w 200615"/>
                <a:gd name="connsiteY11" fmla="*/ 252231 h 279125"/>
                <a:gd name="connsiteX12" fmla="*/ 0 w 200615"/>
                <a:gd name="connsiteY12" fmla="*/ 151874 h 279125"/>
                <a:gd name="connsiteX13" fmla="*/ 16908 w 200615"/>
                <a:gd name="connsiteY13" fmla="*/ 70993 h 279125"/>
                <a:gd name="connsiteX14" fmla="*/ 73265 w 200615"/>
                <a:gd name="connsiteY14" fmla="*/ 0 h 279125"/>
                <a:gd name="connsiteX0" fmla="*/ 73265 w 200615"/>
                <a:gd name="connsiteY0" fmla="*/ 0 h 279125"/>
                <a:gd name="connsiteX1" fmla="*/ 124187 w 200615"/>
                <a:gd name="connsiteY1" fmla="*/ 16611 h 279125"/>
                <a:gd name="connsiteX2" fmla="*/ 170358 w 200615"/>
                <a:gd name="connsiteY2" fmla="*/ 46767 h 279125"/>
                <a:gd name="connsiteX3" fmla="*/ 186969 w 200615"/>
                <a:gd name="connsiteY3" fmla="*/ 74057 h 279125"/>
                <a:gd name="connsiteX4" fmla="*/ 183905 w 200615"/>
                <a:gd name="connsiteY4" fmla="*/ 97391 h 279125"/>
                <a:gd name="connsiteX5" fmla="*/ 200615 w 200615"/>
                <a:gd name="connsiteY5" fmla="*/ 171548 h 279125"/>
                <a:gd name="connsiteX6" fmla="*/ 171052 w 200615"/>
                <a:gd name="connsiteY6" fmla="*/ 199037 h 279125"/>
                <a:gd name="connsiteX7" fmla="*/ 151081 w 200615"/>
                <a:gd name="connsiteY7" fmla="*/ 222668 h 279125"/>
                <a:gd name="connsiteX8" fmla="*/ 133578 w 200615"/>
                <a:gd name="connsiteY8" fmla="*/ 259053 h 279125"/>
                <a:gd name="connsiteX9" fmla="*/ 96202 w 200615"/>
                <a:gd name="connsiteY9" fmla="*/ 279125 h 279125"/>
                <a:gd name="connsiteX10" fmla="*/ 59222 w 200615"/>
                <a:gd name="connsiteY10" fmla="*/ 265678 h 279125"/>
                <a:gd name="connsiteX11" fmla="*/ 35690 w 200615"/>
                <a:gd name="connsiteY11" fmla="*/ 252231 h 279125"/>
                <a:gd name="connsiteX12" fmla="*/ 0 w 200615"/>
                <a:gd name="connsiteY12" fmla="*/ 151874 h 279125"/>
                <a:gd name="connsiteX13" fmla="*/ 16908 w 200615"/>
                <a:gd name="connsiteY13" fmla="*/ 70993 h 279125"/>
                <a:gd name="connsiteX14" fmla="*/ 73265 w 200615"/>
                <a:gd name="connsiteY14" fmla="*/ 0 h 279125"/>
                <a:gd name="connsiteX0" fmla="*/ 73265 w 200615"/>
                <a:gd name="connsiteY0" fmla="*/ 0 h 279125"/>
                <a:gd name="connsiteX1" fmla="*/ 124187 w 200615"/>
                <a:gd name="connsiteY1" fmla="*/ 16611 h 279125"/>
                <a:gd name="connsiteX2" fmla="*/ 154045 w 200615"/>
                <a:gd name="connsiteY2" fmla="*/ 53292 h 279125"/>
                <a:gd name="connsiteX3" fmla="*/ 186969 w 200615"/>
                <a:gd name="connsiteY3" fmla="*/ 74057 h 279125"/>
                <a:gd name="connsiteX4" fmla="*/ 183905 w 200615"/>
                <a:gd name="connsiteY4" fmla="*/ 97391 h 279125"/>
                <a:gd name="connsiteX5" fmla="*/ 200615 w 200615"/>
                <a:gd name="connsiteY5" fmla="*/ 171548 h 279125"/>
                <a:gd name="connsiteX6" fmla="*/ 171052 w 200615"/>
                <a:gd name="connsiteY6" fmla="*/ 199037 h 279125"/>
                <a:gd name="connsiteX7" fmla="*/ 151081 w 200615"/>
                <a:gd name="connsiteY7" fmla="*/ 222668 h 279125"/>
                <a:gd name="connsiteX8" fmla="*/ 133578 w 200615"/>
                <a:gd name="connsiteY8" fmla="*/ 259053 h 279125"/>
                <a:gd name="connsiteX9" fmla="*/ 96202 w 200615"/>
                <a:gd name="connsiteY9" fmla="*/ 279125 h 279125"/>
                <a:gd name="connsiteX10" fmla="*/ 59222 w 200615"/>
                <a:gd name="connsiteY10" fmla="*/ 265678 h 279125"/>
                <a:gd name="connsiteX11" fmla="*/ 35690 w 200615"/>
                <a:gd name="connsiteY11" fmla="*/ 252231 h 279125"/>
                <a:gd name="connsiteX12" fmla="*/ 0 w 200615"/>
                <a:gd name="connsiteY12" fmla="*/ 151874 h 279125"/>
                <a:gd name="connsiteX13" fmla="*/ 16908 w 200615"/>
                <a:gd name="connsiteY13" fmla="*/ 70993 h 279125"/>
                <a:gd name="connsiteX14" fmla="*/ 73265 w 200615"/>
                <a:gd name="connsiteY14" fmla="*/ 0 h 279125"/>
                <a:gd name="connsiteX0" fmla="*/ 73265 w 200615"/>
                <a:gd name="connsiteY0" fmla="*/ 0 h 279125"/>
                <a:gd name="connsiteX1" fmla="*/ 124187 w 200615"/>
                <a:gd name="connsiteY1" fmla="*/ 16611 h 279125"/>
                <a:gd name="connsiteX2" fmla="*/ 154045 w 200615"/>
                <a:gd name="connsiteY2" fmla="*/ 53292 h 279125"/>
                <a:gd name="connsiteX3" fmla="*/ 186969 w 200615"/>
                <a:gd name="connsiteY3" fmla="*/ 74057 h 279125"/>
                <a:gd name="connsiteX4" fmla="*/ 157803 w 200615"/>
                <a:gd name="connsiteY4" fmla="*/ 110441 h 279125"/>
                <a:gd name="connsiteX5" fmla="*/ 200615 w 200615"/>
                <a:gd name="connsiteY5" fmla="*/ 171548 h 279125"/>
                <a:gd name="connsiteX6" fmla="*/ 171052 w 200615"/>
                <a:gd name="connsiteY6" fmla="*/ 199037 h 279125"/>
                <a:gd name="connsiteX7" fmla="*/ 151081 w 200615"/>
                <a:gd name="connsiteY7" fmla="*/ 222668 h 279125"/>
                <a:gd name="connsiteX8" fmla="*/ 133578 w 200615"/>
                <a:gd name="connsiteY8" fmla="*/ 259053 h 279125"/>
                <a:gd name="connsiteX9" fmla="*/ 96202 w 200615"/>
                <a:gd name="connsiteY9" fmla="*/ 279125 h 279125"/>
                <a:gd name="connsiteX10" fmla="*/ 59222 w 200615"/>
                <a:gd name="connsiteY10" fmla="*/ 265678 h 279125"/>
                <a:gd name="connsiteX11" fmla="*/ 35690 w 200615"/>
                <a:gd name="connsiteY11" fmla="*/ 252231 h 279125"/>
                <a:gd name="connsiteX12" fmla="*/ 0 w 200615"/>
                <a:gd name="connsiteY12" fmla="*/ 151874 h 279125"/>
                <a:gd name="connsiteX13" fmla="*/ 16908 w 200615"/>
                <a:gd name="connsiteY13" fmla="*/ 70993 h 279125"/>
                <a:gd name="connsiteX14" fmla="*/ 73265 w 200615"/>
                <a:gd name="connsiteY14" fmla="*/ 0 h 279125"/>
                <a:gd name="connsiteX0" fmla="*/ 73265 w 200615"/>
                <a:gd name="connsiteY0" fmla="*/ 0 h 279125"/>
                <a:gd name="connsiteX1" fmla="*/ 124187 w 200615"/>
                <a:gd name="connsiteY1" fmla="*/ 16611 h 279125"/>
                <a:gd name="connsiteX2" fmla="*/ 154045 w 200615"/>
                <a:gd name="connsiteY2" fmla="*/ 53292 h 279125"/>
                <a:gd name="connsiteX3" fmla="*/ 186969 w 200615"/>
                <a:gd name="connsiteY3" fmla="*/ 74057 h 279125"/>
                <a:gd name="connsiteX4" fmla="*/ 180641 w 200615"/>
                <a:gd name="connsiteY4" fmla="*/ 116966 h 279125"/>
                <a:gd name="connsiteX5" fmla="*/ 200615 w 200615"/>
                <a:gd name="connsiteY5" fmla="*/ 171548 h 279125"/>
                <a:gd name="connsiteX6" fmla="*/ 171052 w 200615"/>
                <a:gd name="connsiteY6" fmla="*/ 199037 h 279125"/>
                <a:gd name="connsiteX7" fmla="*/ 151081 w 200615"/>
                <a:gd name="connsiteY7" fmla="*/ 222668 h 279125"/>
                <a:gd name="connsiteX8" fmla="*/ 133578 w 200615"/>
                <a:gd name="connsiteY8" fmla="*/ 259053 h 279125"/>
                <a:gd name="connsiteX9" fmla="*/ 96202 w 200615"/>
                <a:gd name="connsiteY9" fmla="*/ 279125 h 279125"/>
                <a:gd name="connsiteX10" fmla="*/ 59222 w 200615"/>
                <a:gd name="connsiteY10" fmla="*/ 265678 h 279125"/>
                <a:gd name="connsiteX11" fmla="*/ 35690 w 200615"/>
                <a:gd name="connsiteY11" fmla="*/ 252231 h 279125"/>
                <a:gd name="connsiteX12" fmla="*/ 0 w 200615"/>
                <a:gd name="connsiteY12" fmla="*/ 151874 h 279125"/>
                <a:gd name="connsiteX13" fmla="*/ 16908 w 200615"/>
                <a:gd name="connsiteY13" fmla="*/ 70993 h 279125"/>
                <a:gd name="connsiteX14" fmla="*/ 73265 w 200615"/>
                <a:gd name="connsiteY14" fmla="*/ 0 h 279125"/>
                <a:gd name="connsiteX0" fmla="*/ 73265 w 200615"/>
                <a:gd name="connsiteY0" fmla="*/ 0 h 279125"/>
                <a:gd name="connsiteX1" fmla="*/ 124187 w 200615"/>
                <a:gd name="connsiteY1" fmla="*/ 16611 h 279125"/>
                <a:gd name="connsiteX2" fmla="*/ 154045 w 200615"/>
                <a:gd name="connsiteY2" fmla="*/ 53292 h 279125"/>
                <a:gd name="connsiteX3" fmla="*/ 186969 w 200615"/>
                <a:gd name="connsiteY3" fmla="*/ 83845 h 279125"/>
                <a:gd name="connsiteX4" fmla="*/ 180641 w 200615"/>
                <a:gd name="connsiteY4" fmla="*/ 116966 h 279125"/>
                <a:gd name="connsiteX5" fmla="*/ 200615 w 200615"/>
                <a:gd name="connsiteY5" fmla="*/ 171548 h 279125"/>
                <a:gd name="connsiteX6" fmla="*/ 171052 w 200615"/>
                <a:gd name="connsiteY6" fmla="*/ 199037 h 279125"/>
                <a:gd name="connsiteX7" fmla="*/ 151081 w 200615"/>
                <a:gd name="connsiteY7" fmla="*/ 222668 h 279125"/>
                <a:gd name="connsiteX8" fmla="*/ 133578 w 200615"/>
                <a:gd name="connsiteY8" fmla="*/ 259053 h 279125"/>
                <a:gd name="connsiteX9" fmla="*/ 96202 w 200615"/>
                <a:gd name="connsiteY9" fmla="*/ 279125 h 279125"/>
                <a:gd name="connsiteX10" fmla="*/ 59222 w 200615"/>
                <a:gd name="connsiteY10" fmla="*/ 265678 h 279125"/>
                <a:gd name="connsiteX11" fmla="*/ 35690 w 200615"/>
                <a:gd name="connsiteY11" fmla="*/ 252231 h 279125"/>
                <a:gd name="connsiteX12" fmla="*/ 0 w 200615"/>
                <a:gd name="connsiteY12" fmla="*/ 151874 h 279125"/>
                <a:gd name="connsiteX13" fmla="*/ 16908 w 200615"/>
                <a:gd name="connsiteY13" fmla="*/ 70993 h 279125"/>
                <a:gd name="connsiteX14" fmla="*/ 73265 w 200615"/>
                <a:gd name="connsiteY14" fmla="*/ 0 h 279125"/>
                <a:gd name="connsiteX0" fmla="*/ 73265 w 200615"/>
                <a:gd name="connsiteY0" fmla="*/ 0 h 279125"/>
                <a:gd name="connsiteX1" fmla="*/ 124187 w 200615"/>
                <a:gd name="connsiteY1" fmla="*/ 16611 h 279125"/>
                <a:gd name="connsiteX2" fmla="*/ 154045 w 200615"/>
                <a:gd name="connsiteY2" fmla="*/ 53292 h 279125"/>
                <a:gd name="connsiteX3" fmla="*/ 167393 w 200615"/>
                <a:gd name="connsiteY3" fmla="*/ 80582 h 279125"/>
                <a:gd name="connsiteX4" fmla="*/ 180641 w 200615"/>
                <a:gd name="connsiteY4" fmla="*/ 116966 h 279125"/>
                <a:gd name="connsiteX5" fmla="*/ 200615 w 200615"/>
                <a:gd name="connsiteY5" fmla="*/ 171548 h 279125"/>
                <a:gd name="connsiteX6" fmla="*/ 171052 w 200615"/>
                <a:gd name="connsiteY6" fmla="*/ 199037 h 279125"/>
                <a:gd name="connsiteX7" fmla="*/ 151081 w 200615"/>
                <a:gd name="connsiteY7" fmla="*/ 222668 h 279125"/>
                <a:gd name="connsiteX8" fmla="*/ 133578 w 200615"/>
                <a:gd name="connsiteY8" fmla="*/ 259053 h 279125"/>
                <a:gd name="connsiteX9" fmla="*/ 96202 w 200615"/>
                <a:gd name="connsiteY9" fmla="*/ 279125 h 279125"/>
                <a:gd name="connsiteX10" fmla="*/ 59222 w 200615"/>
                <a:gd name="connsiteY10" fmla="*/ 265678 h 279125"/>
                <a:gd name="connsiteX11" fmla="*/ 35690 w 200615"/>
                <a:gd name="connsiteY11" fmla="*/ 252231 h 279125"/>
                <a:gd name="connsiteX12" fmla="*/ 0 w 200615"/>
                <a:gd name="connsiteY12" fmla="*/ 151874 h 279125"/>
                <a:gd name="connsiteX13" fmla="*/ 16908 w 200615"/>
                <a:gd name="connsiteY13" fmla="*/ 70993 h 279125"/>
                <a:gd name="connsiteX14" fmla="*/ 73265 w 200615"/>
                <a:gd name="connsiteY14" fmla="*/ 0 h 279125"/>
                <a:gd name="connsiteX0" fmla="*/ 73265 w 194090"/>
                <a:gd name="connsiteY0" fmla="*/ 0 h 279125"/>
                <a:gd name="connsiteX1" fmla="*/ 124187 w 194090"/>
                <a:gd name="connsiteY1" fmla="*/ 16611 h 279125"/>
                <a:gd name="connsiteX2" fmla="*/ 154045 w 194090"/>
                <a:gd name="connsiteY2" fmla="*/ 53292 h 279125"/>
                <a:gd name="connsiteX3" fmla="*/ 167393 w 194090"/>
                <a:gd name="connsiteY3" fmla="*/ 80582 h 279125"/>
                <a:gd name="connsiteX4" fmla="*/ 180641 w 194090"/>
                <a:gd name="connsiteY4" fmla="*/ 116966 h 279125"/>
                <a:gd name="connsiteX5" fmla="*/ 194090 w 194090"/>
                <a:gd name="connsiteY5" fmla="*/ 171548 h 279125"/>
                <a:gd name="connsiteX6" fmla="*/ 171052 w 194090"/>
                <a:gd name="connsiteY6" fmla="*/ 199037 h 279125"/>
                <a:gd name="connsiteX7" fmla="*/ 151081 w 194090"/>
                <a:gd name="connsiteY7" fmla="*/ 222668 h 279125"/>
                <a:gd name="connsiteX8" fmla="*/ 133578 w 194090"/>
                <a:gd name="connsiteY8" fmla="*/ 259053 h 279125"/>
                <a:gd name="connsiteX9" fmla="*/ 96202 w 194090"/>
                <a:gd name="connsiteY9" fmla="*/ 279125 h 279125"/>
                <a:gd name="connsiteX10" fmla="*/ 59222 w 194090"/>
                <a:gd name="connsiteY10" fmla="*/ 265678 h 279125"/>
                <a:gd name="connsiteX11" fmla="*/ 35690 w 194090"/>
                <a:gd name="connsiteY11" fmla="*/ 252231 h 279125"/>
                <a:gd name="connsiteX12" fmla="*/ 0 w 194090"/>
                <a:gd name="connsiteY12" fmla="*/ 151874 h 279125"/>
                <a:gd name="connsiteX13" fmla="*/ 16908 w 194090"/>
                <a:gd name="connsiteY13" fmla="*/ 70993 h 279125"/>
                <a:gd name="connsiteX14" fmla="*/ 73265 w 194090"/>
                <a:gd name="connsiteY14" fmla="*/ 0 h 27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090" h="279125">
                  <a:moveTo>
                    <a:pt x="73265" y="0"/>
                  </a:moveTo>
                  <a:lnTo>
                    <a:pt x="124187" y="16611"/>
                  </a:lnTo>
                  <a:lnTo>
                    <a:pt x="154045" y="53292"/>
                  </a:lnTo>
                  <a:lnTo>
                    <a:pt x="167393" y="80582"/>
                  </a:lnTo>
                  <a:lnTo>
                    <a:pt x="180641" y="116966"/>
                  </a:lnTo>
                  <a:lnTo>
                    <a:pt x="194090" y="171548"/>
                  </a:lnTo>
                  <a:lnTo>
                    <a:pt x="171052" y="199037"/>
                  </a:lnTo>
                  <a:lnTo>
                    <a:pt x="151081" y="222668"/>
                  </a:lnTo>
                  <a:lnTo>
                    <a:pt x="133578" y="259053"/>
                  </a:lnTo>
                  <a:lnTo>
                    <a:pt x="96202" y="279125"/>
                  </a:lnTo>
                  <a:lnTo>
                    <a:pt x="59222" y="265678"/>
                  </a:lnTo>
                  <a:lnTo>
                    <a:pt x="35690" y="252231"/>
                  </a:lnTo>
                  <a:lnTo>
                    <a:pt x="0" y="151874"/>
                  </a:lnTo>
                  <a:lnTo>
                    <a:pt x="16908" y="70993"/>
                  </a:lnTo>
                  <a:lnTo>
                    <a:pt x="73265" y="0"/>
                  </a:lnTo>
                  <a:close/>
                </a:path>
              </a:pathLst>
            </a:custGeom>
            <a:solidFill>
              <a:srgbClr val="C0000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83" name="Rectangle: Rounded Corners 82">
              <a:extLst>
                <a:ext uri="{FF2B5EF4-FFF2-40B4-BE49-F238E27FC236}">
                  <a16:creationId xmlns="" xmlns:a16="http://schemas.microsoft.com/office/drawing/2014/main" id="{4E034EE2-9468-4B99-8A6B-C9285920E75F}"/>
                </a:ext>
              </a:extLst>
            </p:cNvPr>
            <p:cNvSpPr/>
            <p:nvPr/>
          </p:nvSpPr>
          <p:spPr>
            <a:xfrm rot="354656">
              <a:off x="7322213" y="3203491"/>
              <a:ext cx="698214" cy="907952"/>
            </a:xfrm>
            <a:prstGeom prst="roundRect">
              <a:avLst>
                <a:gd name="adj" fmla="val 18631"/>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85" name="Freeform: Shape 84">
              <a:extLst>
                <a:ext uri="{FF2B5EF4-FFF2-40B4-BE49-F238E27FC236}">
                  <a16:creationId xmlns="" xmlns:a16="http://schemas.microsoft.com/office/drawing/2014/main" id="{C0E2481D-3889-42AF-AF58-3061FCBFE0E1}"/>
                </a:ext>
              </a:extLst>
            </p:cNvPr>
            <p:cNvSpPr/>
            <p:nvPr/>
          </p:nvSpPr>
          <p:spPr>
            <a:xfrm>
              <a:off x="6946005" y="3257906"/>
              <a:ext cx="391936" cy="295954"/>
            </a:xfrm>
            <a:custGeom>
              <a:avLst/>
              <a:gdLst>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4556 w 292474"/>
                <a:gd name="connsiteY7" fmla="*/ 57150 h 228600"/>
                <a:gd name="connsiteX8" fmla="*/ 164727 w 292474"/>
                <a:gd name="connsiteY8" fmla="*/ 33617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4556 w 292474"/>
                <a:gd name="connsiteY7" fmla="*/ 57150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31108 w 292474"/>
                <a:gd name="connsiteY7" fmla="*/ 47065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31108 w 292474"/>
                <a:gd name="connsiteY7" fmla="*/ 47065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31222 w 292474"/>
                <a:gd name="connsiteY6" fmla="*/ 31346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106607 w 292474"/>
                <a:gd name="connsiteY5" fmla="*/ 7614 h 228600"/>
                <a:gd name="connsiteX6" fmla="*/ 131222 w 292474"/>
                <a:gd name="connsiteY6" fmla="*/ 31346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35783 w 292474"/>
                <a:gd name="connsiteY0" fmla="*/ 210009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106607 w 292474"/>
                <a:gd name="connsiteY5" fmla="*/ 7614 h 228600"/>
                <a:gd name="connsiteX6" fmla="*/ 131222 w 292474"/>
                <a:gd name="connsiteY6" fmla="*/ 31346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35783 w 292474"/>
                <a:gd name="connsiteY22" fmla="*/ 210009 h 228600"/>
                <a:gd name="connsiteX0" fmla="*/ 35783 w 292474"/>
                <a:gd name="connsiteY0" fmla="*/ 210009 h 230180"/>
                <a:gd name="connsiteX1" fmla="*/ 0 w 292474"/>
                <a:gd name="connsiteY1" fmla="*/ 110938 h 230180"/>
                <a:gd name="connsiteX2" fmla="*/ 23533 w 292474"/>
                <a:gd name="connsiteY2" fmla="*/ 47064 h 230180"/>
                <a:gd name="connsiteX3" fmla="*/ 47065 w 292474"/>
                <a:gd name="connsiteY3" fmla="*/ 20170 h 230180"/>
                <a:gd name="connsiteX4" fmla="*/ 67235 w 292474"/>
                <a:gd name="connsiteY4" fmla="*/ 10085 h 230180"/>
                <a:gd name="connsiteX5" fmla="*/ 106607 w 292474"/>
                <a:gd name="connsiteY5" fmla="*/ 7614 h 230180"/>
                <a:gd name="connsiteX6" fmla="*/ 131222 w 292474"/>
                <a:gd name="connsiteY6" fmla="*/ 31346 h 230180"/>
                <a:gd name="connsiteX7" fmla="*/ 142504 w 292474"/>
                <a:gd name="connsiteY7" fmla="*/ 32237 h 230180"/>
                <a:gd name="connsiteX8" fmla="*/ 154642 w 292474"/>
                <a:gd name="connsiteY8" fmla="*/ 20170 h 230180"/>
                <a:gd name="connsiteX9" fmla="*/ 191621 w 292474"/>
                <a:gd name="connsiteY9" fmla="*/ 6723 h 230180"/>
                <a:gd name="connsiteX10" fmla="*/ 221877 w 292474"/>
                <a:gd name="connsiteY10" fmla="*/ 0 h 230180"/>
                <a:gd name="connsiteX11" fmla="*/ 238685 w 292474"/>
                <a:gd name="connsiteY11" fmla="*/ 13447 h 230180"/>
                <a:gd name="connsiteX12" fmla="*/ 265580 w 292474"/>
                <a:gd name="connsiteY12" fmla="*/ 40341 h 230180"/>
                <a:gd name="connsiteX13" fmla="*/ 282388 w 292474"/>
                <a:gd name="connsiteY13" fmla="*/ 67235 h 230180"/>
                <a:gd name="connsiteX14" fmla="*/ 292474 w 292474"/>
                <a:gd name="connsiteY14" fmla="*/ 114300 h 230180"/>
                <a:gd name="connsiteX15" fmla="*/ 289112 w 292474"/>
                <a:gd name="connsiteY15" fmla="*/ 158003 h 230180"/>
                <a:gd name="connsiteX16" fmla="*/ 268941 w 292474"/>
                <a:gd name="connsiteY16" fmla="*/ 191620 h 230180"/>
                <a:gd name="connsiteX17" fmla="*/ 231962 w 292474"/>
                <a:gd name="connsiteY17" fmla="*/ 211791 h 230180"/>
                <a:gd name="connsiteX18" fmla="*/ 181535 w 292474"/>
                <a:gd name="connsiteY18" fmla="*/ 225238 h 230180"/>
                <a:gd name="connsiteX19" fmla="*/ 144556 w 292474"/>
                <a:gd name="connsiteY19" fmla="*/ 228600 h 230180"/>
                <a:gd name="connsiteX20" fmla="*/ 114300 w 292474"/>
                <a:gd name="connsiteY20" fmla="*/ 228600 h 230180"/>
                <a:gd name="connsiteX21" fmla="*/ 79260 w 292474"/>
                <a:gd name="connsiteY21" fmla="*/ 230180 h 230180"/>
                <a:gd name="connsiteX22" fmla="*/ 35783 w 292474"/>
                <a:gd name="connsiteY22" fmla="*/ 210009 h 230180"/>
                <a:gd name="connsiteX0" fmla="*/ 35783 w 292474"/>
                <a:gd name="connsiteY0" fmla="*/ 210009 h 230180"/>
                <a:gd name="connsiteX1" fmla="*/ 0 w 292474"/>
                <a:gd name="connsiteY1" fmla="*/ 110938 h 230180"/>
                <a:gd name="connsiteX2" fmla="*/ 23533 w 292474"/>
                <a:gd name="connsiteY2" fmla="*/ 47064 h 230180"/>
                <a:gd name="connsiteX3" fmla="*/ 47065 w 292474"/>
                <a:gd name="connsiteY3" fmla="*/ 20170 h 230180"/>
                <a:gd name="connsiteX4" fmla="*/ 67235 w 292474"/>
                <a:gd name="connsiteY4" fmla="*/ 10085 h 230180"/>
                <a:gd name="connsiteX5" fmla="*/ 106607 w 292474"/>
                <a:gd name="connsiteY5" fmla="*/ 7614 h 230180"/>
                <a:gd name="connsiteX6" fmla="*/ 131222 w 292474"/>
                <a:gd name="connsiteY6" fmla="*/ 31346 h 230180"/>
                <a:gd name="connsiteX7" fmla="*/ 142504 w 292474"/>
                <a:gd name="connsiteY7" fmla="*/ 32237 h 230180"/>
                <a:gd name="connsiteX8" fmla="*/ 154642 w 292474"/>
                <a:gd name="connsiteY8" fmla="*/ 20170 h 230180"/>
                <a:gd name="connsiteX9" fmla="*/ 191621 w 292474"/>
                <a:gd name="connsiteY9" fmla="*/ 6723 h 230180"/>
                <a:gd name="connsiteX10" fmla="*/ 221877 w 292474"/>
                <a:gd name="connsiteY10" fmla="*/ 0 h 230180"/>
                <a:gd name="connsiteX11" fmla="*/ 238685 w 292474"/>
                <a:gd name="connsiteY11" fmla="*/ 13447 h 230180"/>
                <a:gd name="connsiteX12" fmla="*/ 265580 w 292474"/>
                <a:gd name="connsiteY12" fmla="*/ 40341 h 230180"/>
                <a:gd name="connsiteX13" fmla="*/ 282388 w 292474"/>
                <a:gd name="connsiteY13" fmla="*/ 67235 h 230180"/>
                <a:gd name="connsiteX14" fmla="*/ 292474 w 292474"/>
                <a:gd name="connsiteY14" fmla="*/ 114300 h 230180"/>
                <a:gd name="connsiteX15" fmla="*/ 289112 w 292474"/>
                <a:gd name="connsiteY15" fmla="*/ 158003 h 230180"/>
                <a:gd name="connsiteX16" fmla="*/ 268941 w 292474"/>
                <a:gd name="connsiteY16" fmla="*/ 191620 h 230180"/>
                <a:gd name="connsiteX17" fmla="*/ 238919 w 292474"/>
                <a:gd name="connsiteY17" fmla="*/ 219335 h 230180"/>
                <a:gd name="connsiteX18" fmla="*/ 181535 w 292474"/>
                <a:gd name="connsiteY18" fmla="*/ 225238 h 230180"/>
                <a:gd name="connsiteX19" fmla="*/ 144556 w 292474"/>
                <a:gd name="connsiteY19" fmla="*/ 228600 h 230180"/>
                <a:gd name="connsiteX20" fmla="*/ 114300 w 292474"/>
                <a:gd name="connsiteY20" fmla="*/ 228600 h 230180"/>
                <a:gd name="connsiteX21" fmla="*/ 79260 w 292474"/>
                <a:gd name="connsiteY21" fmla="*/ 230180 h 230180"/>
                <a:gd name="connsiteX22" fmla="*/ 35783 w 292474"/>
                <a:gd name="connsiteY22" fmla="*/ 210009 h 230180"/>
                <a:gd name="connsiteX0" fmla="*/ 35783 w 292474"/>
                <a:gd name="connsiteY0" fmla="*/ 210009 h 230180"/>
                <a:gd name="connsiteX1" fmla="*/ 0 w 292474"/>
                <a:gd name="connsiteY1" fmla="*/ 110938 h 230180"/>
                <a:gd name="connsiteX2" fmla="*/ 23533 w 292474"/>
                <a:gd name="connsiteY2" fmla="*/ 47064 h 230180"/>
                <a:gd name="connsiteX3" fmla="*/ 47065 w 292474"/>
                <a:gd name="connsiteY3" fmla="*/ 20170 h 230180"/>
                <a:gd name="connsiteX4" fmla="*/ 67235 w 292474"/>
                <a:gd name="connsiteY4" fmla="*/ 10085 h 230180"/>
                <a:gd name="connsiteX5" fmla="*/ 106607 w 292474"/>
                <a:gd name="connsiteY5" fmla="*/ 7614 h 230180"/>
                <a:gd name="connsiteX6" fmla="*/ 131222 w 292474"/>
                <a:gd name="connsiteY6" fmla="*/ 31346 h 230180"/>
                <a:gd name="connsiteX7" fmla="*/ 142504 w 292474"/>
                <a:gd name="connsiteY7" fmla="*/ 32237 h 230180"/>
                <a:gd name="connsiteX8" fmla="*/ 154642 w 292474"/>
                <a:gd name="connsiteY8" fmla="*/ 20170 h 230180"/>
                <a:gd name="connsiteX9" fmla="*/ 191621 w 292474"/>
                <a:gd name="connsiteY9" fmla="*/ 6723 h 230180"/>
                <a:gd name="connsiteX10" fmla="*/ 221877 w 292474"/>
                <a:gd name="connsiteY10" fmla="*/ 0 h 230180"/>
                <a:gd name="connsiteX11" fmla="*/ 238685 w 292474"/>
                <a:gd name="connsiteY11" fmla="*/ 13447 h 230180"/>
                <a:gd name="connsiteX12" fmla="*/ 265580 w 292474"/>
                <a:gd name="connsiteY12" fmla="*/ 40341 h 230180"/>
                <a:gd name="connsiteX13" fmla="*/ 282388 w 292474"/>
                <a:gd name="connsiteY13" fmla="*/ 67235 h 230180"/>
                <a:gd name="connsiteX14" fmla="*/ 292474 w 292474"/>
                <a:gd name="connsiteY14" fmla="*/ 114300 h 230180"/>
                <a:gd name="connsiteX15" fmla="*/ 289112 w 292474"/>
                <a:gd name="connsiteY15" fmla="*/ 158003 h 230180"/>
                <a:gd name="connsiteX16" fmla="*/ 282856 w 292474"/>
                <a:gd name="connsiteY16" fmla="*/ 202937 h 230180"/>
                <a:gd name="connsiteX17" fmla="*/ 238919 w 292474"/>
                <a:gd name="connsiteY17" fmla="*/ 219335 h 230180"/>
                <a:gd name="connsiteX18" fmla="*/ 181535 w 292474"/>
                <a:gd name="connsiteY18" fmla="*/ 225238 h 230180"/>
                <a:gd name="connsiteX19" fmla="*/ 144556 w 292474"/>
                <a:gd name="connsiteY19" fmla="*/ 228600 h 230180"/>
                <a:gd name="connsiteX20" fmla="*/ 114300 w 292474"/>
                <a:gd name="connsiteY20" fmla="*/ 228600 h 230180"/>
                <a:gd name="connsiteX21" fmla="*/ 79260 w 292474"/>
                <a:gd name="connsiteY21" fmla="*/ 230180 h 230180"/>
                <a:gd name="connsiteX22" fmla="*/ 35783 w 292474"/>
                <a:gd name="connsiteY22" fmla="*/ 210009 h 230180"/>
                <a:gd name="connsiteX0" fmla="*/ 35783 w 292474"/>
                <a:gd name="connsiteY0" fmla="*/ 210009 h 230180"/>
                <a:gd name="connsiteX1" fmla="*/ 0 w 292474"/>
                <a:gd name="connsiteY1" fmla="*/ 110938 h 230180"/>
                <a:gd name="connsiteX2" fmla="*/ 23533 w 292474"/>
                <a:gd name="connsiteY2" fmla="*/ 47064 h 230180"/>
                <a:gd name="connsiteX3" fmla="*/ 47065 w 292474"/>
                <a:gd name="connsiteY3" fmla="*/ 20170 h 230180"/>
                <a:gd name="connsiteX4" fmla="*/ 67235 w 292474"/>
                <a:gd name="connsiteY4" fmla="*/ 10085 h 230180"/>
                <a:gd name="connsiteX5" fmla="*/ 106607 w 292474"/>
                <a:gd name="connsiteY5" fmla="*/ 7614 h 230180"/>
                <a:gd name="connsiteX6" fmla="*/ 131222 w 292474"/>
                <a:gd name="connsiteY6" fmla="*/ 31346 h 230180"/>
                <a:gd name="connsiteX7" fmla="*/ 142504 w 292474"/>
                <a:gd name="connsiteY7" fmla="*/ 32237 h 230180"/>
                <a:gd name="connsiteX8" fmla="*/ 154642 w 292474"/>
                <a:gd name="connsiteY8" fmla="*/ 20170 h 230180"/>
                <a:gd name="connsiteX9" fmla="*/ 191621 w 292474"/>
                <a:gd name="connsiteY9" fmla="*/ 6723 h 230180"/>
                <a:gd name="connsiteX10" fmla="*/ 221877 w 292474"/>
                <a:gd name="connsiteY10" fmla="*/ 0 h 230180"/>
                <a:gd name="connsiteX11" fmla="*/ 238685 w 292474"/>
                <a:gd name="connsiteY11" fmla="*/ 13447 h 230180"/>
                <a:gd name="connsiteX12" fmla="*/ 265580 w 292474"/>
                <a:gd name="connsiteY12" fmla="*/ 40341 h 230180"/>
                <a:gd name="connsiteX13" fmla="*/ 282388 w 292474"/>
                <a:gd name="connsiteY13" fmla="*/ 67235 h 230180"/>
                <a:gd name="connsiteX14" fmla="*/ 292474 w 292474"/>
                <a:gd name="connsiteY14" fmla="*/ 114300 h 230180"/>
                <a:gd name="connsiteX15" fmla="*/ 289112 w 292474"/>
                <a:gd name="connsiteY15" fmla="*/ 158003 h 230180"/>
                <a:gd name="connsiteX16" fmla="*/ 282856 w 292474"/>
                <a:gd name="connsiteY16" fmla="*/ 202937 h 230180"/>
                <a:gd name="connsiteX17" fmla="*/ 238919 w 292474"/>
                <a:gd name="connsiteY17" fmla="*/ 219335 h 230180"/>
                <a:gd name="connsiteX18" fmla="*/ 181535 w 292474"/>
                <a:gd name="connsiteY18" fmla="*/ 225238 h 230180"/>
                <a:gd name="connsiteX19" fmla="*/ 144556 w 292474"/>
                <a:gd name="connsiteY19" fmla="*/ 228600 h 230180"/>
                <a:gd name="connsiteX20" fmla="*/ 114300 w 292474"/>
                <a:gd name="connsiteY20" fmla="*/ 228600 h 230180"/>
                <a:gd name="connsiteX21" fmla="*/ 79260 w 292474"/>
                <a:gd name="connsiteY21" fmla="*/ 230180 h 230180"/>
                <a:gd name="connsiteX22" fmla="*/ 35783 w 292474"/>
                <a:gd name="connsiteY22" fmla="*/ 210009 h 230180"/>
                <a:gd name="connsiteX0" fmla="*/ 35783 w 292474"/>
                <a:gd name="connsiteY0" fmla="*/ 210009 h 234425"/>
                <a:gd name="connsiteX1" fmla="*/ 0 w 292474"/>
                <a:gd name="connsiteY1" fmla="*/ 110938 h 234425"/>
                <a:gd name="connsiteX2" fmla="*/ 23533 w 292474"/>
                <a:gd name="connsiteY2" fmla="*/ 47064 h 234425"/>
                <a:gd name="connsiteX3" fmla="*/ 47065 w 292474"/>
                <a:gd name="connsiteY3" fmla="*/ 20170 h 234425"/>
                <a:gd name="connsiteX4" fmla="*/ 67235 w 292474"/>
                <a:gd name="connsiteY4" fmla="*/ 10085 h 234425"/>
                <a:gd name="connsiteX5" fmla="*/ 106607 w 292474"/>
                <a:gd name="connsiteY5" fmla="*/ 7614 h 234425"/>
                <a:gd name="connsiteX6" fmla="*/ 131222 w 292474"/>
                <a:gd name="connsiteY6" fmla="*/ 31346 h 234425"/>
                <a:gd name="connsiteX7" fmla="*/ 142504 w 292474"/>
                <a:gd name="connsiteY7" fmla="*/ 32237 h 234425"/>
                <a:gd name="connsiteX8" fmla="*/ 154642 w 292474"/>
                <a:gd name="connsiteY8" fmla="*/ 20170 h 234425"/>
                <a:gd name="connsiteX9" fmla="*/ 191621 w 292474"/>
                <a:gd name="connsiteY9" fmla="*/ 6723 h 234425"/>
                <a:gd name="connsiteX10" fmla="*/ 221877 w 292474"/>
                <a:gd name="connsiteY10" fmla="*/ 0 h 234425"/>
                <a:gd name="connsiteX11" fmla="*/ 238685 w 292474"/>
                <a:gd name="connsiteY11" fmla="*/ 13447 h 234425"/>
                <a:gd name="connsiteX12" fmla="*/ 265580 w 292474"/>
                <a:gd name="connsiteY12" fmla="*/ 40341 h 234425"/>
                <a:gd name="connsiteX13" fmla="*/ 282388 w 292474"/>
                <a:gd name="connsiteY13" fmla="*/ 67235 h 234425"/>
                <a:gd name="connsiteX14" fmla="*/ 292474 w 292474"/>
                <a:gd name="connsiteY14" fmla="*/ 114300 h 234425"/>
                <a:gd name="connsiteX15" fmla="*/ 289112 w 292474"/>
                <a:gd name="connsiteY15" fmla="*/ 158003 h 234425"/>
                <a:gd name="connsiteX16" fmla="*/ 282856 w 292474"/>
                <a:gd name="connsiteY16" fmla="*/ 202937 h 234425"/>
                <a:gd name="connsiteX17" fmla="*/ 235440 w 292474"/>
                <a:gd name="connsiteY17" fmla="*/ 234425 h 234425"/>
                <a:gd name="connsiteX18" fmla="*/ 181535 w 292474"/>
                <a:gd name="connsiteY18" fmla="*/ 225238 h 234425"/>
                <a:gd name="connsiteX19" fmla="*/ 144556 w 292474"/>
                <a:gd name="connsiteY19" fmla="*/ 228600 h 234425"/>
                <a:gd name="connsiteX20" fmla="*/ 114300 w 292474"/>
                <a:gd name="connsiteY20" fmla="*/ 228600 h 234425"/>
                <a:gd name="connsiteX21" fmla="*/ 79260 w 292474"/>
                <a:gd name="connsiteY21" fmla="*/ 230180 h 234425"/>
                <a:gd name="connsiteX22" fmla="*/ 35783 w 292474"/>
                <a:gd name="connsiteY22" fmla="*/ 210009 h 234425"/>
                <a:gd name="connsiteX0" fmla="*/ 35783 w 292474"/>
                <a:gd name="connsiteY0" fmla="*/ 210009 h 234425"/>
                <a:gd name="connsiteX1" fmla="*/ 0 w 292474"/>
                <a:gd name="connsiteY1" fmla="*/ 110938 h 234425"/>
                <a:gd name="connsiteX2" fmla="*/ 23533 w 292474"/>
                <a:gd name="connsiteY2" fmla="*/ 47064 h 234425"/>
                <a:gd name="connsiteX3" fmla="*/ 47065 w 292474"/>
                <a:gd name="connsiteY3" fmla="*/ 20170 h 234425"/>
                <a:gd name="connsiteX4" fmla="*/ 67235 w 292474"/>
                <a:gd name="connsiteY4" fmla="*/ 10085 h 234425"/>
                <a:gd name="connsiteX5" fmla="*/ 106607 w 292474"/>
                <a:gd name="connsiteY5" fmla="*/ 7614 h 234425"/>
                <a:gd name="connsiteX6" fmla="*/ 131222 w 292474"/>
                <a:gd name="connsiteY6" fmla="*/ 31346 h 234425"/>
                <a:gd name="connsiteX7" fmla="*/ 142504 w 292474"/>
                <a:gd name="connsiteY7" fmla="*/ 32237 h 234425"/>
                <a:gd name="connsiteX8" fmla="*/ 154642 w 292474"/>
                <a:gd name="connsiteY8" fmla="*/ 20170 h 234425"/>
                <a:gd name="connsiteX9" fmla="*/ 191621 w 292474"/>
                <a:gd name="connsiteY9" fmla="*/ 6723 h 234425"/>
                <a:gd name="connsiteX10" fmla="*/ 221877 w 292474"/>
                <a:gd name="connsiteY10" fmla="*/ 0 h 234425"/>
                <a:gd name="connsiteX11" fmla="*/ 238685 w 292474"/>
                <a:gd name="connsiteY11" fmla="*/ 13447 h 234425"/>
                <a:gd name="connsiteX12" fmla="*/ 265580 w 292474"/>
                <a:gd name="connsiteY12" fmla="*/ 40341 h 234425"/>
                <a:gd name="connsiteX13" fmla="*/ 285867 w 292474"/>
                <a:gd name="connsiteY13" fmla="*/ 63463 h 234425"/>
                <a:gd name="connsiteX14" fmla="*/ 292474 w 292474"/>
                <a:gd name="connsiteY14" fmla="*/ 114300 h 234425"/>
                <a:gd name="connsiteX15" fmla="*/ 289112 w 292474"/>
                <a:gd name="connsiteY15" fmla="*/ 158003 h 234425"/>
                <a:gd name="connsiteX16" fmla="*/ 282856 w 292474"/>
                <a:gd name="connsiteY16" fmla="*/ 202937 h 234425"/>
                <a:gd name="connsiteX17" fmla="*/ 235440 w 292474"/>
                <a:gd name="connsiteY17" fmla="*/ 234425 h 234425"/>
                <a:gd name="connsiteX18" fmla="*/ 181535 w 292474"/>
                <a:gd name="connsiteY18" fmla="*/ 225238 h 234425"/>
                <a:gd name="connsiteX19" fmla="*/ 144556 w 292474"/>
                <a:gd name="connsiteY19" fmla="*/ 228600 h 234425"/>
                <a:gd name="connsiteX20" fmla="*/ 114300 w 292474"/>
                <a:gd name="connsiteY20" fmla="*/ 228600 h 234425"/>
                <a:gd name="connsiteX21" fmla="*/ 79260 w 292474"/>
                <a:gd name="connsiteY21" fmla="*/ 230180 h 234425"/>
                <a:gd name="connsiteX22" fmla="*/ 35783 w 292474"/>
                <a:gd name="connsiteY22" fmla="*/ 210009 h 234425"/>
                <a:gd name="connsiteX0" fmla="*/ 35783 w 292474"/>
                <a:gd name="connsiteY0" fmla="*/ 210009 h 234425"/>
                <a:gd name="connsiteX1" fmla="*/ 0 w 292474"/>
                <a:gd name="connsiteY1" fmla="*/ 110938 h 234425"/>
                <a:gd name="connsiteX2" fmla="*/ 23533 w 292474"/>
                <a:gd name="connsiteY2" fmla="*/ 47064 h 234425"/>
                <a:gd name="connsiteX3" fmla="*/ 47065 w 292474"/>
                <a:gd name="connsiteY3" fmla="*/ 20170 h 234425"/>
                <a:gd name="connsiteX4" fmla="*/ 67235 w 292474"/>
                <a:gd name="connsiteY4" fmla="*/ 10085 h 234425"/>
                <a:gd name="connsiteX5" fmla="*/ 106607 w 292474"/>
                <a:gd name="connsiteY5" fmla="*/ 7614 h 234425"/>
                <a:gd name="connsiteX6" fmla="*/ 131222 w 292474"/>
                <a:gd name="connsiteY6" fmla="*/ 31346 h 234425"/>
                <a:gd name="connsiteX7" fmla="*/ 142504 w 292474"/>
                <a:gd name="connsiteY7" fmla="*/ 32237 h 234425"/>
                <a:gd name="connsiteX8" fmla="*/ 154642 w 292474"/>
                <a:gd name="connsiteY8" fmla="*/ 20170 h 234425"/>
                <a:gd name="connsiteX9" fmla="*/ 191621 w 292474"/>
                <a:gd name="connsiteY9" fmla="*/ 6723 h 234425"/>
                <a:gd name="connsiteX10" fmla="*/ 221877 w 292474"/>
                <a:gd name="connsiteY10" fmla="*/ 0 h 234425"/>
                <a:gd name="connsiteX11" fmla="*/ 238685 w 292474"/>
                <a:gd name="connsiteY11" fmla="*/ 13447 h 234425"/>
                <a:gd name="connsiteX12" fmla="*/ 265580 w 292474"/>
                <a:gd name="connsiteY12" fmla="*/ 40341 h 234425"/>
                <a:gd name="connsiteX13" fmla="*/ 285867 w 292474"/>
                <a:gd name="connsiteY13" fmla="*/ 63463 h 234425"/>
                <a:gd name="connsiteX14" fmla="*/ 292474 w 292474"/>
                <a:gd name="connsiteY14" fmla="*/ 114300 h 234425"/>
                <a:gd name="connsiteX15" fmla="*/ 289112 w 292474"/>
                <a:gd name="connsiteY15" fmla="*/ 158003 h 234425"/>
                <a:gd name="connsiteX16" fmla="*/ 282856 w 292474"/>
                <a:gd name="connsiteY16" fmla="*/ 202937 h 234425"/>
                <a:gd name="connsiteX17" fmla="*/ 235440 w 292474"/>
                <a:gd name="connsiteY17" fmla="*/ 234425 h 234425"/>
                <a:gd name="connsiteX18" fmla="*/ 181535 w 292474"/>
                <a:gd name="connsiteY18" fmla="*/ 225238 h 234425"/>
                <a:gd name="connsiteX19" fmla="*/ 144556 w 292474"/>
                <a:gd name="connsiteY19" fmla="*/ 228600 h 234425"/>
                <a:gd name="connsiteX20" fmla="*/ 114300 w 292474"/>
                <a:gd name="connsiteY20" fmla="*/ 228600 h 234425"/>
                <a:gd name="connsiteX21" fmla="*/ 79260 w 292474"/>
                <a:gd name="connsiteY21" fmla="*/ 230180 h 234425"/>
                <a:gd name="connsiteX22" fmla="*/ 35783 w 292474"/>
                <a:gd name="connsiteY22" fmla="*/ 210009 h 234425"/>
                <a:gd name="connsiteX0" fmla="*/ 35783 w 292474"/>
                <a:gd name="connsiteY0" fmla="*/ 210009 h 234425"/>
                <a:gd name="connsiteX1" fmla="*/ 0 w 292474"/>
                <a:gd name="connsiteY1" fmla="*/ 110938 h 234425"/>
                <a:gd name="connsiteX2" fmla="*/ 23533 w 292474"/>
                <a:gd name="connsiteY2" fmla="*/ 47064 h 234425"/>
                <a:gd name="connsiteX3" fmla="*/ 47065 w 292474"/>
                <a:gd name="connsiteY3" fmla="*/ 20170 h 234425"/>
                <a:gd name="connsiteX4" fmla="*/ 67235 w 292474"/>
                <a:gd name="connsiteY4" fmla="*/ 10085 h 234425"/>
                <a:gd name="connsiteX5" fmla="*/ 106607 w 292474"/>
                <a:gd name="connsiteY5" fmla="*/ 7614 h 234425"/>
                <a:gd name="connsiteX6" fmla="*/ 131222 w 292474"/>
                <a:gd name="connsiteY6" fmla="*/ 31346 h 234425"/>
                <a:gd name="connsiteX7" fmla="*/ 142504 w 292474"/>
                <a:gd name="connsiteY7" fmla="*/ 32237 h 234425"/>
                <a:gd name="connsiteX8" fmla="*/ 154642 w 292474"/>
                <a:gd name="connsiteY8" fmla="*/ 20170 h 234425"/>
                <a:gd name="connsiteX9" fmla="*/ 191621 w 292474"/>
                <a:gd name="connsiteY9" fmla="*/ 6723 h 234425"/>
                <a:gd name="connsiteX10" fmla="*/ 221877 w 292474"/>
                <a:gd name="connsiteY10" fmla="*/ 0 h 234425"/>
                <a:gd name="connsiteX11" fmla="*/ 238685 w 292474"/>
                <a:gd name="connsiteY11" fmla="*/ 13447 h 234425"/>
                <a:gd name="connsiteX12" fmla="*/ 265580 w 292474"/>
                <a:gd name="connsiteY12" fmla="*/ 40341 h 234425"/>
                <a:gd name="connsiteX13" fmla="*/ 285867 w 292474"/>
                <a:gd name="connsiteY13" fmla="*/ 63463 h 234425"/>
                <a:gd name="connsiteX14" fmla="*/ 292474 w 292474"/>
                <a:gd name="connsiteY14" fmla="*/ 114300 h 234425"/>
                <a:gd name="connsiteX15" fmla="*/ 289112 w 292474"/>
                <a:gd name="connsiteY15" fmla="*/ 158003 h 234425"/>
                <a:gd name="connsiteX16" fmla="*/ 282856 w 292474"/>
                <a:gd name="connsiteY16" fmla="*/ 202937 h 234425"/>
                <a:gd name="connsiteX17" fmla="*/ 235440 w 292474"/>
                <a:gd name="connsiteY17" fmla="*/ 234425 h 234425"/>
                <a:gd name="connsiteX18" fmla="*/ 181535 w 292474"/>
                <a:gd name="connsiteY18" fmla="*/ 225238 h 234425"/>
                <a:gd name="connsiteX19" fmla="*/ 144556 w 292474"/>
                <a:gd name="connsiteY19" fmla="*/ 228600 h 234425"/>
                <a:gd name="connsiteX20" fmla="*/ 114300 w 292474"/>
                <a:gd name="connsiteY20" fmla="*/ 228600 h 234425"/>
                <a:gd name="connsiteX21" fmla="*/ 79260 w 292474"/>
                <a:gd name="connsiteY21" fmla="*/ 230180 h 234425"/>
                <a:gd name="connsiteX22" fmla="*/ 35783 w 292474"/>
                <a:gd name="connsiteY22" fmla="*/ 210009 h 234425"/>
                <a:gd name="connsiteX0" fmla="*/ 25347 w 282038"/>
                <a:gd name="connsiteY0" fmla="*/ 210009 h 234425"/>
                <a:gd name="connsiteX1" fmla="*/ 0 w 282038"/>
                <a:gd name="connsiteY1" fmla="*/ 110938 h 234425"/>
                <a:gd name="connsiteX2" fmla="*/ 13097 w 282038"/>
                <a:gd name="connsiteY2" fmla="*/ 47064 h 234425"/>
                <a:gd name="connsiteX3" fmla="*/ 36629 w 282038"/>
                <a:gd name="connsiteY3" fmla="*/ 20170 h 234425"/>
                <a:gd name="connsiteX4" fmla="*/ 56799 w 282038"/>
                <a:gd name="connsiteY4" fmla="*/ 10085 h 234425"/>
                <a:gd name="connsiteX5" fmla="*/ 96171 w 282038"/>
                <a:gd name="connsiteY5" fmla="*/ 7614 h 234425"/>
                <a:gd name="connsiteX6" fmla="*/ 120786 w 282038"/>
                <a:gd name="connsiteY6" fmla="*/ 31346 h 234425"/>
                <a:gd name="connsiteX7" fmla="*/ 132068 w 282038"/>
                <a:gd name="connsiteY7" fmla="*/ 32237 h 234425"/>
                <a:gd name="connsiteX8" fmla="*/ 144206 w 282038"/>
                <a:gd name="connsiteY8" fmla="*/ 20170 h 234425"/>
                <a:gd name="connsiteX9" fmla="*/ 181185 w 282038"/>
                <a:gd name="connsiteY9" fmla="*/ 6723 h 234425"/>
                <a:gd name="connsiteX10" fmla="*/ 211441 w 282038"/>
                <a:gd name="connsiteY10" fmla="*/ 0 h 234425"/>
                <a:gd name="connsiteX11" fmla="*/ 228249 w 282038"/>
                <a:gd name="connsiteY11" fmla="*/ 13447 h 234425"/>
                <a:gd name="connsiteX12" fmla="*/ 255144 w 282038"/>
                <a:gd name="connsiteY12" fmla="*/ 40341 h 234425"/>
                <a:gd name="connsiteX13" fmla="*/ 275431 w 282038"/>
                <a:gd name="connsiteY13" fmla="*/ 63463 h 234425"/>
                <a:gd name="connsiteX14" fmla="*/ 282038 w 282038"/>
                <a:gd name="connsiteY14" fmla="*/ 114300 h 234425"/>
                <a:gd name="connsiteX15" fmla="*/ 278676 w 282038"/>
                <a:gd name="connsiteY15" fmla="*/ 158003 h 234425"/>
                <a:gd name="connsiteX16" fmla="*/ 272420 w 282038"/>
                <a:gd name="connsiteY16" fmla="*/ 202937 h 234425"/>
                <a:gd name="connsiteX17" fmla="*/ 225004 w 282038"/>
                <a:gd name="connsiteY17" fmla="*/ 234425 h 234425"/>
                <a:gd name="connsiteX18" fmla="*/ 171099 w 282038"/>
                <a:gd name="connsiteY18" fmla="*/ 225238 h 234425"/>
                <a:gd name="connsiteX19" fmla="*/ 134120 w 282038"/>
                <a:gd name="connsiteY19" fmla="*/ 228600 h 234425"/>
                <a:gd name="connsiteX20" fmla="*/ 103864 w 282038"/>
                <a:gd name="connsiteY20" fmla="*/ 228600 h 234425"/>
                <a:gd name="connsiteX21" fmla="*/ 68824 w 282038"/>
                <a:gd name="connsiteY21" fmla="*/ 230180 h 234425"/>
                <a:gd name="connsiteX22" fmla="*/ 25347 w 282038"/>
                <a:gd name="connsiteY22" fmla="*/ 210009 h 234425"/>
                <a:gd name="connsiteX0" fmla="*/ 25347 w 282038"/>
                <a:gd name="connsiteY0" fmla="*/ 210009 h 234425"/>
                <a:gd name="connsiteX1" fmla="*/ 0 w 282038"/>
                <a:gd name="connsiteY1" fmla="*/ 110938 h 234425"/>
                <a:gd name="connsiteX2" fmla="*/ 13097 w 282038"/>
                <a:gd name="connsiteY2" fmla="*/ 47064 h 234425"/>
                <a:gd name="connsiteX3" fmla="*/ 36629 w 282038"/>
                <a:gd name="connsiteY3" fmla="*/ 20170 h 234425"/>
                <a:gd name="connsiteX4" fmla="*/ 56799 w 282038"/>
                <a:gd name="connsiteY4" fmla="*/ 10085 h 234425"/>
                <a:gd name="connsiteX5" fmla="*/ 96171 w 282038"/>
                <a:gd name="connsiteY5" fmla="*/ 7614 h 234425"/>
                <a:gd name="connsiteX6" fmla="*/ 127068 w 282038"/>
                <a:gd name="connsiteY6" fmla="*/ 29076 h 234425"/>
                <a:gd name="connsiteX7" fmla="*/ 132068 w 282038"/>
                <a:gd name="connsiteY7" fmla="*/ 32237 h 234425"/>
                <a:gd name="connsiteX8" fmla="*/ 144206 w 282038"/>
                <a:gd name="connsiteY8" fmla="*/ 20170 h 234425"/>
                <a:gd name="connsiteX9" fmla="*/ 181185 w 282038"/>
                <a:gd name="connsiteY9" fmla="*/ 6723 h 234425"/>
                <a:gd name="connsiteX10" fmla="*/ 211441 w 282038"/>
                <a:gd name="connsiteY10" fmla="*/ 0 h 234425"/>
                <a:gd name="connsiteX11" fmla="*/ 228249 w 282038"/>
                <a:gd name="connsiteY11" fmla="*/ 13447 h 234425"/>
                <a:gd name="connsiteX12" fmla="*/ 255144 w 282038"/>
                <a:gd name="connsiteY12" fmla="*/ 40341 h 234425"/>
                <a:gd name="connsiteX13" fmla="*/ 275431 w 282038"/>
                <a:gd name="connsiteY13" fmla="*/ 63463 h 234425"/>
                <a:gd name="connsiteX14" fmla="*/ 282038 w 282038"/>
                <a:gd name="connsiteY14" fmla="*/ 114300 h 234425"/>
                <a:gd name="connsiteX15" fmla="*/ 278676 w 282038"/>
                <a:gd name="connsiteY15" fmla="*/ 158003 h 234425"/>
                <a:gd name="connsiteX16" fmla="*/ 272420 w 282038"/>
                <a:gd name="connsiteY16" fmla="*/ 202937 h 234425"/>
                <a:gd name="connsiteX17" fmla="*/ 225004 w 282038"/>
                <a:gd name="connsiteY17" fmla="*/ 234425 h 234425"/>
                <a:gd name="connsiteX18" fmla="*/ 171099 w 282038"/>
                <a:gd name="connsiteY18" fmla="*/ 225238 h 234425"/>
                <a:gd name="connsiteX19" fmla="*/ 134120 w 282038"/>
                <a:gd name="connsiteY19" fmla="*/ 228600 h 234425"/>
                <a:gd name="connsiteX20" fmla="*/ 103864 w 282038"/>
                <a:gd name="connsiteY20" fmla="*/ 228600 h 234425"/>
                <a:gd name="connsiteX21" fmla="*/ 68824 w 282038"/>
                <a:gd name="connsiteY21" fmla="*/ 230180 h 234425"/>
                <a:gd name="connsiteX22" fmla="*/ 25347 w 282038"/>
                <a:gd name="connsiteY22" fmla="*/ 210009 h 234425"/>
                <a:gd name="connsiteX0" fmla="*/ 25347 w 282038"/>
                <a:gd name="connsiteY0" fmla="*/ 210009 h 234425"/>
                <a:gd name="connsiteX1" fmla="*/ 0 w 282038"/>
                <a:gd name="connsiteY1" fmla="*/ 110938 h 234425"/>
                <a:gd name="connsiteX2" fmla="*/ 13097 w 282038"/>
                <a:gd name="connsiteY2" fmla="*/ 47064 h 234425"/>
                <a:gd name="connsiteX3" fmla="*/ 36629 w 282038"/>
                <a:gd name="connsiteY3" fmla="*/ 20170 h 234425"/>
                <a:gd name="connsiteX4" fmla="*/ 56799 w 282038"/>
                <a:gd name="connsiteY4" fmla="*/ 10085 h 234425"/>
                <a:gd name="connsiteX5" fmla="*/ 96171 w 282038"/>
                <a:gd name="connsiteY5" fmla="*/ 7614 h 234425"/>
                <a:gd name="connsiteX6" fmla="*/ 127068 w 282038"/>
                <a:gd name="connsiteY6" fmla="*/ 29076 h 234425"/>
                <a:gd name="connsiteX7" fmla="*/ 132068 w 282038"/>
                <a:gd name="connsiteY7" fmla="*/ 32237 h 234425"/>
                <a:gd name="connsiteX8" fmla="*/ 144206 w 282038"/>
                <a:gd name="connsiteY8" fmla="*/ 20170 h 234425"/>
                <a:gd name="connsiteX9" fmla="*/ 181185 w 282038"/>
                <a:gd name="connsiteY9" fmla="*/ 6723 h 234425"/>
                <a:gd name="connsiteX10" fmla="*/ 211441 w 282038"/>
                <a:gd name="connsiteY10" fmla="*/ 0 h 234425"/>
                <a:gd name="connsiteX11" fmla="*/ 228249 w 282038"/>
                <a:gd name="connsiteY11" fmla="*/ 13447 h 234425"/>
                <a:gd name="connsiteX12" fmla="*/ 263520 w 282038"/>
                <a:gd name="connsiteY12" fmla="*/ 31259 h 234425"/>
                <a:gd name="connsiteX13" fmla="*/ 275431 w 282038"/>
                <a:gd name="connsiteY13" fmla="*/ 63463 h 234425"/>
                <a:gd name="connsiteX14" fmla="*/ 282038 w 282038"/>
                <a:gd name="connsiteY14" fmla="*/ 114300 h 234425"/>
                <a:gd name="connsiteX15" fmla="*/ 278676 w 282038"/>
                <a:gd name="connsiteY15" fmla="*/ 158003 h 234425"/>
                <a:gd name="connsiteX16" fmla="*/ 272420 w 282038"/>
                <a:gd name="connsiteY16" fmla="*/ 202937 h 234425"/>
                <a:gd name="connsiteX17" fmla="*/ 225004 w 282038"/>
                <a:gd name="connsiteY17" fmla="*/ 234425 h 234425"/>
                <a:gd name="connsiteX18" fmla="*/ 171099 w 282038"/>
                <a:gd name="connsiteY18" fmla="*/ 225238 h 234425"/>
                <a:gd name="connsiteX19" fmla="*/ 134120 w 282038"/>
                <a:gd name="connsiteY19" fmla="*/ 228600 h 234425"/>
                <a:gd name="connsiteX20" fmla="*/ 103864 w 282038"/>
                <a:gd name="connsiteY20" fmla="*/ 228600 h 234425"/>
                <a:gd name="connsiteX21" fmla="*/ 68824 w 282038"/>
                <a:gd name="connsiteY21" fmla="*/ 230180 h 234425"/>
                <a:gd name="connsiteX22" fmla="*/ 25347 w 282038"/>
                <a:gd name="connsiteY22" fmla="*/ 210009 h 234425"/>
                <a:gd name="connsiteX0" fmla="*/ 25347 w 282038"/>
                <a:gd name="connsiteY0" fmla="*/ 210009 h 234425"/>
                <a:gd name="connsiteX1" fmla="*/ 0 w 282038"/>
                <a:gd name="connsiteY1" fmla="*/ 110938 h 234425"/>
                <a:gd name="connsiteX2" fmla="*/ 13097 w 282038"/>
                <a:gd name="connsiteY2" fmla="*/ 47064 h 234425"/>
                <a:gd name="connsiteX3" fmla="*/ 36629 w 282038"/>
                <a:gd name="connsiteY3" fmla="*/ 20170 h 234425"/>
                <a:gd name="connsiteX4" fmla="*/ 56799 w 282038"/>
                <a:gd name="connsiteY4" fmla="*/ 10085 h 234425"/>
                <a:gd name="connsiteX5" fmla="*/ 96171 w 282038"/>
                <a:gd name="connsiteY5" fmla="*/ 7614 h 234425"/>
                <a:gd name="connsiteX6" fmla="*/ 127068 w 282038"/>
                <a:gd name="connsiteY6" fmla="*/ 29076 h 234425"/>
                <a:gd name="connsiteX7" fmla="*/ 132068 w 282038"/>
                <a:gd name="connsiteY7" fmla="*/ 32237 h 234425"/>
                <a:gd name="connsiteX8" fmla="*/ 144206 w 282038"/>
                <a:gd name="connsiteY8" fmla="*/ 20170 h 234425"/>
                <a:gd name="connsiteX9" fmla="*/ 181185 w 282038"/>
                <a:gd name="connsiteY9" fmla="*/ 6723 h 234425"/>
                <a:gd name="connsiteX10" fmla="*/ 211441 w 282038"/>
                <a:gd name="connsiteY10" fmla="*/ 0 h 234425"/>
                <a:gd name="connsiteX11" fmla="*/ 238719 w 282038"/>
                <a:gd name="connsiteY11" fmla="*/ 8906 h 234425"/>
                <a:gd name="connsiteX12" fmla="*/ 263520 w 282038"/>
                <a:gd name="connsiteY12" fmla="*/ 31259 h 234425"/>
                <a:gd name="connsiteX13" fmla="*/ 275431 w 282038"/>
                <a:gd name="connsiteY13" fmla="*/ 63463 h 234425"/>
                <a:gd name="connsiteX14" fmla="*/ 282038 w 282038"/>
                <a:gd name="connsiteY14" fmla="*/ 114300 h 234425"/>
                <a:gd name="connsiteX15" fmla="*/ 278676 w 282038"/>
                <a:gd name="connsiteY15" fmla="*/ 158003 h 234425"/>
                <a:gd name="connsiteX16" fmla="*/ 272420 w 282038"/>
                <a:gd name="connsiteY16" fmla="*/ 202937 h 234425"/>
                <a:gd name="connsiteX17" fmla="*/ 225004 w 282038"/>
                <a:gd name="connsiteY17" fmla="*/ 234425 h 234425"/>
                <a:gd name="connsiteX18" fmla="*/ 171099 w 282038"/>
                <a:gd name="connsiteY18" fmla="*/ 225238 h 234425"/>
                <a:gd name="connsiteX19" fmla="*/ 134120 w 282038"/>
                <a:gd name="connsiteY19" fmla="*/ 228600 h 234425"/>
                <a:gd name="connsiteX20" fmla="*/ 103864 w 282038"/>
                <a:gd name="connsiteY20" fmla="*/ 228600 h 234425"/>
                <a:gd name="connsiteX21" fmla="*/ 68824 w 282038"/>
                <a:gd name="connsiteY21" fmla="*/ 230180 h 234425"/>
                <a:gd name="connsiteX22" fmla="*/ 25347 w 282038"/>
                <a:gd name="connsiteY22" fmla="*/ 210009 h 234425"/>
                <a:gd name="connsiteX0" fmla="*/ 25347 w 283806"/>
                <a:gd name="connsiteY0" fmla="*/ 210009 h 234425"/>
                <a:gd name="connsiteX1" fmla="*/ 0 w 283806"/>
                <a:gd name="connsiteY1" fmla="*/ 110938 h 234425"/>
                <a:gd name="connsiteX2" fmla="*/ 13097 w 283806"/>
                <a:gd name="connsiteY2" fmla="*/ 47064 h 234425"/>
                <a:gd name="connsiteX3" fmla="*/ 36629 w 283806"/>
                <a:gd name="connsiteY3" fmla="*/ 20170 h 234425"/>
                <a:gd name="connsiteX4" fmla="*/ 56799 w 283806"/>
                <a:gd name="connsiteY4" fmla="*/ 10085 h 234425"/>
                <a:gd name="connsiteX5" fmla="*/ 96171 w 283806"/>
                <a:gd name="connsiteY5" fmla="*/ 7614 h 234425"/>
                <a:gd name="connsiteX6" fmla="*/ 127068 w 283806"/>
                <a:gd name="connsiteY6" fmla="*/ 29076 h 234425"/>
                <a:gd name="connsiteX7" fmla="*/ 132068 w 283806"/>
                <a:gd name="connsiteY7" fmla="*/ 32237 h 234425"/>
                <a:gd name="connsiteX8" fmla="*/ 144206 w 283806"/>
                <a:gd name="connsiteY8" fmla="*/ 20170 h 234425"/>
                <a:gd name="connsiteX9" fmla="*/ 181185 w 283806"/>
                <a:gd name="connsiteY9" fmla="*/ 6723 h 234425"/>
                <a:gd name="connsiteX10" fmla="*/ 211441 w 283806"/>
                <a:gd name="connsiteY10" fmla="*/ 0 h 234425"/>
                <a:gd name="connsiteX11" fmla="*/ 238719 w 283806"/>
                <a:gd name="connsiteY11" fmla="*/ 8906 h 234425"/>
                <a:gd name="connsiteX12" fmla="*/ 263520 w 283806"/>
                <a:gd name="connsiteY12" fmla="*/ 31259 h 234425"/>
                <a:gd name="connsiteX13" fmla="*/ 283806 w 283806"/>
                <a:gd name="connsiteY13" fmla="*/ 63463 h 234425"/>
                <a:gd name="connsiteX14" fmla="*/ 282038 w 283806"/>
                <a:gd name="connsiteY14" fmla="*/ 114300 h 234425"/>
                <a:gd name="connsiteX15" fmla="*/ 278676 w 283806"/>
                <a:gd name="connsiteY15" fmla="*/ 158003 h 234425"/>
                <a:gd name="connsiteX16" fmla="*/ 272420 w 283806"/>
                <a:gd name="connsiteY16" fmla="*/ 202937 h 234425"/>
                <a:gd name="connsiteX17" fmla="*/ 225004 w 283806"/>
                <a:gd name="connsiteY17" fmla="*/ 234425 h 234425"/>
                <a:gd name="connsiteX18" fmla="*/ 171099 w 283806"/>
                <a:gd name="connsiteY18" fmla="*/ 225238 h 234425"/>
                <a:gd name="connsiteX19" fmla="*/ 134120 w 283806"/>
                <a:gd name="connsiteY19" fmla="*/ 228600 h 234425"/>
                <a:gd name="connsiteX20" fmla="*/ 103864 w 283806"/>
                <a:gd name="connsiteY20" fmla="*/ 228600 h 234425"/>
                <a:gd name="connsiteX21" fmla="*/ 68824 w 283806"/>
                <a:gd name="connsiteY21" fmla="*/ 230180 h 234425"/>
                <a:gd name="connsiteX22" fmla="*/ 25347 w 283806"/>
                <a:gd name="connsiteY22" fmla="*/ 210009 h 234425"/>
                <a:gd name="connsiteX0" fmla="*/ 25347 w 286291"/>
                <a:gd name="connsiteY0" fmla="*/ 210009 h 234425"/>
                <a:gd name="connsiteX1" fmla="*/ 0 w 286291"/>
                <a:gd name="connsiteY1" fmla="*/ 110938 h 234425"/>
                <a:gd name="connsiteX2" fmla="*/ 13097 w 286291"/>
                <a:gd name="connsiteY2" fmla="*/ 47064 h 234425"/>
                <a:gd name="connsiteX3" fmla="*/ 36629 w 286291"/>
                <a:gd name="connsiteY3" fmla="*/ 20170 h 234425"/>
                <a:gd name="connsiteX4" fmla="*/ 56799 w 286291"/>
                <a:gd name="connsiteY4" fmla="*/ 10085 h 234425"/>
                <a:gd name="connsiteX5" fmla="*/ 96171 w 286291"/>
                <a:gd name="connsiteY5" fmla="*/ 7614 h 234425"/>
                <a:gd name="connsiteX6" fmla="*/ 127068 w 286291"/>
                <a:gd name="connsiteY6" fmla="*/ 29076 h 234425"/>
                <a:gd name="connsiteX7" fmla="*/ 132068 w 286291"/>
                <a:gd name="connsiteY7" fmla="*/ 32237 h 234425"/>
                <a:gd name="connsiteX8" fmla="*/ 144206 w 286291"/>
                <a:gd name="connsiteY8" fmla="*/ 20170 h 234425"/>
                <a:gd name="connsiteX9" fmla="*/ 181185 w 286291"/>
                <a:gd name="connsiteY9" fmla="*/ 6723 h 234425"/>
                <a:gd name="connsiteX10" fmla="*/ 211441 w 286291"/>
                <a:gd name="connsiteY10" fmla="*/ 0 h 234425"/>
                <a:gd name="connsiteX11" fmla="*/ 238719 w 286291"/>
                <a:gd name="connsiteY11" fmla="*/ 8906 h 234425"/>
                <a:gd name="connsiteX12" fmla="*/ 263520 w 286291"/>
                <a:gd name="connsiteY12" fmla="*/ 31259 h 234425"/>
                <a:gd name="connsiteX13" fmla="*/ 283806 w 286291"/>
                <a:gd name="connsiteY13" fmla="*/ 63463 h 234425"/>
                <a:gd name="connsiteX14" fmla="*/ 286226 w 286291"/>
                <a:gd name="connsiteY14" fmla="*/ 112030 h 234425"/>
                <a:gd name="connsiteX15" fmla="*/ 278676 w 286291"/>
                <a:gd name="connsiteY15" fmla="*/ 158003 h 234425"/>
                <a:gd name="connsiteX16" fmla="*/ 272420 w 286291"/>
                <a:gd name="connsiteY16" fmla="*/ 202937 h 234425"/>
                <a:gd name="connsiteX17" fmla="*/ 225004 w 286291"/>
                <a:gd name="connsiteY17" fmla="*/ 234425 h 234425"/>
                <a:gd name="connsiteX18" fmla="*/ 171099 w 286291"/>
                <a:gd name="connsiteY18" fmla="*/ 225238 h 234425"/>
                <a:gd name="connsiteX19" fmla="*/ 134120 w 286291"/>
                <a:gd name="connsiteY19" fmla="*/ 228600 h 234425"/>
                <a:gd name="connsiteX20" fmla="*/ 103864 w 286291"/>
                <a:gd name="connsiteY20" fmla="*/ 228600 h 234425"/>
                <a:gd name="connsiteX21" fmla="*/ 68824 w 286291"/>
                <a:gd name="connsiteY21" fmla="*/ 230180 h 234425"/>
                <a:gd name="connsiteX22" fmla="*/ 25347 w 286291"/>
                <a:gd name="connsiteY22" fmla="*/ 210009 h 23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86291" h="234425">
                  <a:moveTo>
                    <a:pt x="25347" y="210009"/>
                  </a:moveTo>
                  <a:lnTo>
                    <a:pt x="0" y="110938"/>
                  </a:lnTo>
                  <a:lnTo>
                    <a:pt x="13097" y="47064"/>
                  </a:lnTo>
                  <a:lnTo>
                    <a:pt x="36629" y="20170"/>
                  </a:lnTo>
                  <a:lnTo>
                    <a:pt x="56799" y="10085"/>
                  </a:lnTo>
                  <a:lnTo>
                    <a:pt x="96171" y="7614"/>
                  </a:lnTo>
                  <a:lnTo>
                    <a:pt x="127068" y="29076"/>
                  </a:lnTo>
                  <a:lnTo>
                    <a:pt x="132068" y="32237"/>
                  </a:lnTo>
                  <a:lnTo>
                    <a:pt x="144206" y="20170"/>
                  </a:lnTo>
                  <a:lnTo>
                    <a:pt x="181185" y="6723"/>
                  </a:lnTo>
                  <a:lnTo>
                    <a:pt x="211441" y="0"/>
                  </a:lnTo>
                  <a:lnTo>
                    <a:pt x="238719" y="8906"/>
                  </a:lnTo>
                  <a:lnTo>
                    <a:pt x="263520" y="31259"/>
                  </a:lnTo>
                  <a:lnTo>
                    <a:pt x="283806" y="63463"/>
                  </a:lnTo>
                  <a:cubicBezTo>
                    <a:pt x="283217" y="80409"/>
                    <a:pt x="286815" y="95084"/>
                    <a:pt x="286226" y="112030"/>
                  </a:cubicBezTo>
                  <a:lnTo>
                    <a:pt x="278676" y="158003"/>
                  </a:lnTo>
                  <a:lnTo>
                    <a:pt x="272420" y="202937"/>
                  </a:lnTo>
                  <a:lnTo>
                    <a:pt x="225004" y="234425"/>
                  </a:lnTo>
                  <a:lnTo>
                    <a:pt x="171099" y="225238"/>
                  </a:lnTo>
                  <a:lnTo>
                    <a:pt x="134120" y="228600"/>
                  </a:lnTo>
                  <a:lnTo>
                    <a:pt x="103864" y="228600"/>
                  </a:lnTo>
                  <a:lnTo>
                    <a:pt x="68824" y="230180"/>
                  </a:lnTo>
                  <a:lnTo>
                    <a:pt x="25347" y="210009"/>
                  </a:lnTo>
                  <a:close/>
                </a:path>
              </a:pathLst>
            </a:custGeom>
            <a:solidFill>
              <a:srgbClr val="C0000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05" name="Freeform: Shape 104">
              <a:extLst>
                <a:ext uri="{FF2B5EF4-FFF2-40B4-BE49-F238E27FC236}">
                  <a16:creationId xmlns="" xmlns:a16="http://schemas.microsoft.com/office/drawing/2014/main" id="{1488F773-6FC2-445B-9A00-2911F868941D}"/>
                </a:ext>
              </a:extLst>
            </p:cNvPr>
            <p:cNvSpPr/>
            <p:nvPr/>
          </p:nvSpPr>
          <p:spPr>
            <a:xfrm>
              <a:off x="6590109" y="3260066"/>
              <a:ext cx="368272" cy="293794"/>
            </a:xfrm>
            <a:custGeom>
              <a:avLst/>
              <a:gdLst>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4556 w 292474"/>
                <a:gd name="connsiteY7" fmla="*/ 57150 h 228600"/>
                <a:gd name="connsiteX8" fmla="*/ 164727 w 292474"/>
                <a:gd name="connsiteY8" fmla="*/ 33617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4556 w 292474"/>
                <a:gd name="connsiteY7" fmla="*/ 57150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3703 w 292474"/>
                <a:gd name="connsiteY0" fmla="*/ 194982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31108 w 292474"/>
                <a:gd name="connsiteY7" fmla="*/ 47065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3703 w 292474"/>
                <a:gd name="connsiteY22" fmla="*/ 194982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31108 w 292474"/>
                <a:gd name="connsiteY7" fmla="*/ 47065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24385 w 292474"/>
                <a:gd name="connsiteY6" fmla="*/ 43703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97491 w 292474"/>
                <a:gd name="connsiteY5" fmla="*/ 10085 h 228600"/>
                <a:gd name="connsiteX6" fmla="*/ 131222 w 292474"/>
                <a:gd name="connsiteY6" fmla="*/ 31346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40341 w 292474"/>
                <a:gd name="connsiteY0" fmla="*/ 205067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106607 w 292474"/>
                <a:gd name="connsiteY5" fmla="*/ 7614 h 228600"/>
                <a:gd name="connsiteX6" fmla="*/ 131222 w 292474"/>
                <a:gd name="connsiteY6" fmla="*/ 31346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40341 w 292474"/>
                <a:gd name="connsiteY22" fmla="*/ 205067 h 228600"/>
                <a:gd name="connsiteX0" fmla="*/ 35783 w 292474"/>
                <a:gd name="connsiteY0" fmla="*/ 210009 h 228600"/>
                <a:gd name="connsiteX1" fmla="*/ 0 w 292474"/>
                <a:gd name="connsiteY1" fmla="*/ 110938 h 228600"/>
                <a:gd name="connsiteX2" fmla="*/ 23533 w 292474"/>
                <a:gd name="connsiteY2" fmla="*/ 47064 h 228600"/>
                <a:gd name="connsiteX3" fmla="*/ 47065 w 292474"/>
                <a:gd name="connsiteY3" fmla="*/ 20170 h 228600"/>
                <a:gd name="connsiteX4" fmla="*/ 67235 w 292474"/>
                <a:gd name="connsiteY4" fmla="*/ 10085 h 228600"/>
                <a:gd name="connsiteX5" fmla="*/ 106607 w 292474"/>
                <a:gd name="connsiteY5" fmla="*/ 7614 h 228600"/>
                <a:gd name="connsiteX6" fmla="*/ 131222 w 292474"/>
                <a:gd name="connsiteY6" fmla="*/ 31346 h 228600"/>
                <a:gd name="connsiteX7" fmla="*/ 142504 w 292474"/>
                <a:gd name="connsiteY7" fmla="*/ 32237 h 228600"/>
                <a:gd name="connsiteX8" fmla="*/ 154642 w 292474"/>
                <a:gd name="connsiteY8" fmla="*/ 20170 h 228600"/>
                <a:gd name="connsiteX9" fmla="*/ 191621 w 292474"/>
                <a:gd name="connsiteY9" fmla="*/ 6723 h 228600"/>
                <a:gd name="connsiteX10" fmla="*/ 221877 w 292474"/>
                <a:gd name="connsiteY10" fmla="*/ 0 h 228600"/>
                <a:gd name="connsiteX11" fmla="*/ 238685 w 292474"/>
                <a:gd name="connsiteY11" fmla="*/ 13447 h 228600"/>
                <a:gd name="connsiteX12" fmla="*/ 265580 w 292474"/>
                <a:gd name="connsiteY12" fmla="*/ 40341 h 228600"/>
                <a:gd name="connsiteX13" fmla="*/ 282388 w 292474"/>
                <a:gd name="connsiteY13" fmla="*/ 67235 h 228600"/>
                <a:gd name="connsiteX14" fmla="*/ 292474 w 292474"/>
                <a:gd name="connsiteY14" fmla="*/ 114300 h 228600"/>
                <a:gd name="connsiteX15" fmla="*/ 289112 w 292474"/>
                <a:gd name="connsiteY15" fmla="*/ 158003 h 228600"/>
                <a:gd name="connsiteX16" fmla="*/ 268941 w 292474"/>
                <a:gd name="connsiteY16" fmla="*/ 191620 h 228600"/>
                <a:gd name="connsiteX17" fmla="*/ 231962 w 292474"/>
                <a:gd name="connsiteY17" fmla="*/ 211791 h 228600"/>
                <a:gd name="connsiteX18" fmla="*/ 181535 w 292474"/>
                <a:gd name="connsiteY18" fmla="*/ 225238 h 228600"/>
                <a:gd name="connsiteX19" fmla="*/ 144556 w 292474"/>
                <a:gd name="connsiteY19" fmla="*/ 228600 h 228600"/>
                <a:gd name="connsiteX20" fmla="*/ 114300 w 292474"/>
                <a:gd name="connsiteY20" fmla="*/ 228600 h 228600"/>
                <a:gd name="connsiteX21" fmla="*/ 97491 w 292474"/>
                <a:gd name="connsiteY21" fmla="*/ 225238 h 228600"/>
                <a:gd name="connsiteX22" fmla="*/ 35783 w 292474"/>
                <a:gd name="connsiteY22" fmla="*/ 210009 h 228600"/>
                <a:gd name="connsiteX0" fmla="*/ 35783 w 292474"/>
                <a:gd name="connsiteY0" fmla="*/ 210009 h 230180"/>
                <a:gd name="connsiteX1" fmla="*/ 0 w 292474"/>
                <a:gd name="connsiteY1" fmla="*/ 110938 h 230180"/>
                <a:gd name="connsiteX2" fmla="*/ 23533 w 292474"/>
                <a:gd name="connsiteY2" fmla="*/ 47064 h 230180"/>
                <a:gd name="connsiteX3" fmla="*/ 47065 w 292474"/>
                <a:gd name="connsiteY3" fmla="*/ 20170 h 230180"/>
                <a:gd name="connsiteX4" fmla="*/ 67235 w 292474"/>
                <a:gd name="connsiteY4" fmla="*/ 10085 h 230180"/>
                <a:gd name="connsiteX5" fmla="*/ 106607 w 292474"/>
                <a:gd name="connsiteY5" fmla="*/ 7614 h 230180"/>
                <a:gd name="connsiteX6" fmla="*/ 131222 w 292474"/>
                <a:gd name="connsiteY6" fmla="*/ 31346 h 230180"/>
                <a:gd name="connsiteX7" fmla="*/ 142504 w 292474"/>
                <a:gd name="connsiteY7" fmla="*/ 32237 h 230180"/>
                <a:gd name="connsiteX8" fmla="*/ 154642 w 292474"/>
                <a:gd name="connsiteY8" fmla="*/ 20170 h 230180"/>
                <a:gd name="connsiteX9" fmla="*/ 191621 w 292474"/>
                <a:gd name="connsiteY9" fmla="*/ 6723 h 230180"/>
                <a:gd name="connsiteX10" fmla="*/ 221877 w 292474"/>
                <a:gd name="connsiteY10" fmla="*/ 0 h 230180"/>
                <a:gd name="connsiteX11" fmla="*/ 238685 w 292474"/>
                <a:gd name="connsiteY11" fmla="*/ 13447 h 230180"/>
                <a:gd name="connsiteX12" fmla="*/ 265580 w 292474"/>
                <a:gd name="connsiteY12" fmla="*/ 40341 h 230180"/>
                <a:gd name="connsiteX13" fmla="*/ 282388 w 292474"/>
                <a:gd name="connsiteY13" fmla="*/ 67235 h 230180"/>
                <a:gd name="connsiteX14" fmla="*/ 292474 w 292474"/>
                <a:gd name="connsiteY14" fmla="*/ 114300 h 230180"/>
                <a:gd name="connsiteX15" fmla="*/ 289112 w 292474"/>
                <a:gd name="connsiteY15" fmla="*/ 158003 h 230180"/>
                <a:gd name="connsiteX16" fmla="*/ 268941 w 292474"/>
                <a:gd name="connsiteY16" fmla="*/ 191620 h 230180"/>
                <a:gd name="connsiteX17" fmla="*/ 231962 w 292474"/>
                <a:gd name="connsiteY17" fmla="*/ 211791 h 230180"/>
                <a:gd name="connsiteX18" fmla="*/ 181535 w 292474"/>
                <a:gd name="connsiteY18" fmla="*/ 225238 h 230180"/>
                <a:gd name="connsiteX19" fmla="*/ 144556 w 292474"/>
                <a:gd name="connsiteY19" fmla="*/ 228600 h 230180"/>
                <a:gd name="connsiteX20" fmla="*/ 114300 w 292474"/>
                <a:gd name="connsiteY20" fmla="*/ 228600 h 230180"/>
                <a:gd name="connsiteX21" fmla="*/ 79260 w 292474"/>
                <a:gd name="connsiteY21" fmla="*/ 230180 h 230180"/>
                <a:gd name="connsiteX22" fmla="*/ 35783 w 292474"/>
                <a:gd name="connsiteY22" fmla="*/ 210009 h 230180"/>
                <a:gd name="connsiteX0" fmla="*/ 35783 w 292474"/>
                <a:gd name="connsiteY0" fmla="*/ 210009 h 230180"/>
                <a:gd name="connsiteX1" fmla="*/ 0 w 292474"/>
                <a:gd name="connsiteY1" fmla="*/ 110938 h 230180"/>
                <a:gd name="connsiteX2" fmla="*/ 23533 w 292474"/>
                <a:gd name="connsiteY2" fmla="*/ 47064 h 230180"/>
                <a:gd name="connsiteX3" fmla="*/ 47065 w 292474"/>
                <a:gd name="connsiteY3" fmla="*/ 20170 h 230180"/>
                <a:gd name="connsiteX4" fmla="*/ 67235 w 292474"/>
                <a:gd name="connsiteY4" fmla="*/ 10085 h 230180"/>
                <a:gd name="connsiteX5" fmla="*/ 106607 w 292474"/>
                <a:gd name="connsiteY5" fmla="*/ 7614 h 230180"/>
                <a:gd name="connsiteX6" fmla="*/ 131222 w 292474"/>
                <a:gd name="connsiteY6" fmla="*/ 31346 h 230180"/>
                <a:gd name="connsiteX7" fmla="*/ 142504 w 292474"/>
                <a:gd name="connsiteY7" fmla="*/ 32237 h 230180"/>
                <a:gd name="connsiteX8" fmla="*/ 154642 w 292474"/>
                <a:gd name="connsiteY8" fmla="*/ 20170 h 230180"/>
                <a:gd name="connsiteX9" fmla="*/ 191621 w 292474"/>
                <a:gd name="connsiteY9" fmla="*/ 6723 h 230180"/>
                <a:gd name="connsiteX10" fmla="*/ 221877 w 292474"/>
                <a:gd name="connsiteY10" fmla="*/ 0 h 230180"/>
                <a:gd name="connsiteX11" fmla="*/ 238685 w 292474"/>
                <a:gd name="connsiteY11" fmla="*/ 13447 h 230180"/>
                <a:gd name="connsiteX12" fmla="*/ 265580 w 292474"/>
                <a:gd name="connsiteY12" fmla="*/ 40341 h 230180"/>
                <a:gd name="connsiteX13" fmla="*/ 282388 w 292474"/>
                <a:gd name="connsiteY13" fmla="*/ 67235 h 230180"/>
                <a:gd name="connsiteX14" fmla="*/ 292474 w 292474"/>
                <a:gd name="connsiteY14" fmla="*/ 114300 h 230180"/>
                <a:gd name="connsiteX15" fmla="*/ 289112 w 292474"/>
                <a:gd name="connsiteY15" fmla="*/ 158003 h 230180"/>
                <a:gd name="connsiteX16" fmla="*/ 268941 w 292474"/>
                <a:gd name="connsiteY16" fmla="*/ 191620 h 230180"/>
                <a:gd name="connsiteX17" fmla="*/ 238919 w 292474"/>
                <a:gd name="connsiteY17" fmla="*/ 219335 h 230180"/>
                <a:gd name="connsiteX18" fmla="*/ 181535 w 292474"/>
                <a:gd name="connsiteY18" fmla="*/ 225238 h 230180"/>
                <a:gd name="connsiteX19" fmla="*/ 144556 w 292474"/>
                <a:gd name="connsiteY19" fmla="*/ 228600 h 230180"/>
                <a:gd name="connsiteX20" fmla="*/ 114300 w 292474"/>
                <a:gd name="connsiteY20" fmla="*/ 228600 h 230180"/>
                <a:gd name="connsiteX21" fmla="*/ 79260 w 292474"/>
                <a:gd name="connsiteY21" fmla="*/ 230180 h 230180"/>
                <a:gd name="connsiteX22" fmla="*/ 35783 w 292474"/>
                <a:gd name="connsiteY22" fmla="*/ 210009 h 230180"/>
                <a:gd name="connsiteX0" fmla="*/ 35783 w 292474"/>
                <a:gd name="connsiteY0" fmla="*/ 210009 h 230180"/>
                <a:gd name="connsiteX1" fmla="*/ 0 w 292474"/>
                <a:gd name="connsiteY1" fmla="*/ 110938 h 230180"/>
                <a:gd name="connsiteX2" fmla="*/ 23533 w 292474"/>
                <a:gd name="connsiteY2" fmla="*/ 47064 h 230180"/>
                <a:gd name="connsiteX3" fmla="*/ 47065 w 292474"/>
                <a:gd name="connsiteY3" fmla="*/ 20170 h 230180"/>
                <a:gd name="connsiteX4" fmla="*/ 67235 w 292474"/>
                <a:gd name="connsiteY4" fmla="*/ 10085 h 230180"/>
                <a:gd name="connsiteX5" fmla="*/ 106607 w 292474"/>
                <a:gd name="connsiteY5" fmla="*/ 7614 h 230180"/>
                <a:gd name="connsiteX6" fmla="*/ 131222 w 292474"/>
                <a:gd name="connsiteY6" fmla="*/ 31346 h 230180"/>
                <a:gd name="connsiteX7" fmla="*/ 142504 w 292474"/>
                <a:gd name="connsiteY7" fmla="*/ 32237 h 230180"/>
                <a:gd name="connsiteX8" fmla="*/ 154642 w 292474"/>
                <a:gd name="connsiteY8" fmla="*/ 20170 h 230180"/>
                <a:gd name="connsiteX9" fmla="*/ 191621 w 292474"/>
                <a:gd name="connsiteY9" fmla="*/ 6723 h 230180"/>
                <a:gd name="connsiteX10" fmla="*/ 221877 w 292474"/>
                <a:gd name="connsiteY10" fmla="*/ 0 h 230180"/>
                <a:gd name="connsiteX11" fmla="*/ 238685 w 292474"/>
                <a:gd name="connsiteY11" fmla="*/ 13447 h 230180"/>
                <a:gd name="connsiteX12" fmla="*/ 265580 w 292474"/>
                <a:gd name="connsiteY12" fmla="*/ 40341 h 230180"/>
                <a:gd name="connsiteX13" fmla="*/ 282388 w 292474"/>
                <a:gd name="connsiteY13" fmla="*/ 67235 h 230180"/>
                <a:gd name="connsiteX14" fmla="*/ 292474 w 292474"/>
                <a:gd name="connsiteY14" fmla="*/ 114300 h 230180"/>
                <a:gd name="connsiteX15" fmla="*/ 289112 w 292474"/>
                <a:gd name="connsiteY15" fmla="*/ 158003 h 230180"/>
                <a:gd name="connsiteX16" fmla="*/ 282856 w 292474"/>
                <a:gd name="connsiteY16" fmla="*/ 202937 h 230180"/>
                <a:gd name="connsiteX17" fmla="*/ 238919 w 292474"/>
                <a:gd name="connsiteY17" fmla="*/ 219335 h 230180"/>
                <a:gd name="connsiteX18" fmla="*/ 181535 w 292474"/>
                <a:gd name="connsiteY18" fmla="*/ 225238 h 230180"/>
                <a:gd name="connsiteX19" fmla="*/ 144556 w 292474"/>
                <a:gd name="connsiteY19" fmla="*/ 228600 h 230180"/>
                <a:gd name="connsiteX20" fmla="*/ 114300 w 292474"/>
                <a:gd name="connsiteY20" fmla="*/ 228600 h 230180"/>
                <a:gd name="connsiteX21" fmla="*/ 79260 w 292474"/>
                <a:gd name="connsiteY21" fmla="*/ 230180 h 230180"/>
                <a:gd name="connsiteX22" fmla="*/ 35783 w 292474"/>
                <a:gd name="connsiteY22" fmla="*/ 210009 h 230180"/>
                <a:gd name="connsiteX0" fmla="*/ 35783 w 292474"/>
                <a:gd name="connsiteY0" fmla="*/ 210009 h 230180"/>
                <a:gd name="connsiteX1" fmla="*/ 0 w 292474"/>
                <a:gd name="connsiteY1" fmla="*/ 110938 h 230180"/>
                <a:gd name="connsiteX2" fmla="*/ 23533 w 292474"/>
                <a:gd name="connsiteY2" fmla="*/ 47064 h 230180"/>
                <a:gd name="connsiteX3" fmla="*/ 47065 w 292474"/>
                <a:gd name="connsiteY3" fmla="*/ 20170 h 230180"/>
                <a:gd name="connsiteX4" fmla="*/ 67235 w 292474"/>
                <a:gd name="connsiteY4" fmla="*/ 10085 h 230180"/>
                <a:gd name="connsiteX5" fmla="*/ 106607 w 292474"/>
                <a:gd name="connsiteY5" fmla="*/ 7614 h 230180"/>
                <a:gd name="connsiteX6" fmla="*/ 131222 w 292474"/>
                <a:gd name="connsiteY6" fmla="*/ 31346 h 230180"/>
                <a:gd name="connsiteX7" fmla="*/ 142504 w 292474"/>
                <a:gd name="connsiteY7" fmla="*/ 32237 h 230180"/>
                <a:gd name="connsiteX8" fmla="*/ 154642 w 292474"/>
                <a:gd name="connsiteY8" fmla="*/ 20170 h 230180"/>
                <a:gd name="connsiteX9" fmla="*/ 191621 w 292474"/>
                <a:gd name="connsiteY9" fmla="*/ 6723 h 230180"/>
                <a:gd name="connsiteX10" fmla="*/ 221877 w 292474"/>
                <a:gd name="connsiteY10" fmla="*/ 0 h 230180"/>
                <a:gd name="connsiteX11" fmla="*/ 238685 w 292474"/>
                <a:gd name="connsiteY11" fmla="*/ 13447 h 230180"/>
                <a:gd name="connsiteX12" fmla="*/ 265580 w 292474"/>
                <a:gd name="connsiteY12" fmla="*/ 40341 h 230180"/>
                <a:gd name="connsiteX13" fmla="*/ 282388 w 292474"/>
                <a:gd name="connsiteY13" fmla="*/ 67235 h 230180"/>
                <a:gd name="connsiteX14" fmla="*/ 292474 w 292474"/>
                <a:gd name="connsiteY14" fmla="*/ 114300 h 230180"/>
                <a:gd name="connsiteX15" fmla="*/ 289112 w 292474"/>
                <a:gd name="connsiteY15" fmla="*/ 158003 h 230180"/>
                <a:gd name="connsiteX16" fmla="*/ 282856 w 292474"/>
                <a:gd name="connsiteY16" fmla="*/ 202937 h 230180"/>
                <a:gd name="connsiteX17" fmla="*/ 238919 w 292474"/>
                <a:gd name="connsiteY17" fmla="*/ 219335 h 230180"/>
                <a:gd name="connsiteX18" fmla="*/ 181535 w 292474"/>
                <a:gd name="connsiteY18" fmla="*/ 225238 h 230180"/>
                <a:gd name="connsiteX19" fmla="*/ 144556 w 292474"/>
                <a:gd name="connsiteY19" fmla="*/ 228600 h 230180"/>
                <a:gd name="connsiteX20" fmla="*/ 114300 w 292474"/>
                <a:gd name="connsiteY20" fmla="*/ 228600 h 230180"/>
                <a:gd name="connsiteX21" fmla="*/ 79260 w 292474"/>
                <a:gd name="connsiteY21" fmla="*/ 230180 h 230180"/>
                <a:gd name="connsiteX22" fmla="*/ 35783 w 292474"/>
                <a:gd name="connsiteY22" fmla="*/ 210009 h 230180"/>
                <a:gd name="connsiteX0" fmla="*/ 35783 w 292474"/>
                <a:gd name="connsiteY0" fmla="*/ 210009 h 234425"/>
                <a:gd name="connsiteX1" fmla="*/ 0 w 292474"/>
                <a:gd name="connsiteY1" fmla="*/ 110938 h 234425"/>
                <a:gd name="connsiteX2" fmla="*/ 23533 w 292474"/>
                <a:gd name="connsiteY2" fmla="*/ 47064 h 234425"/>
                <a:gd name="connsiteX3" fmla="*/ 47065 w 292474"/>
                <a:gd name="connsiteY3" fmla="*/ 20170 h 234425"/>
                <a:gd name="connsiteX4" fmla="*/ 67235 w 292474"/>
                <a:gd name="connsiteY4" fmla="*/ 10085 h 234425"/>
                <a:gd name="connsiteX5" fmla="*/ 106607 w 292474"/>
                <a:gd name="connsiteY5" fmla="*/ 7614 h 234425"/>
                <a:gd name="connsiteX6" fmla="*/ 131222 w 292474"/>
                <a:gd name="connsiteY6" fmla="*/ 31346 h 234425"/>
                <a:gd name="connsiteX7" fmla="*/ 142504 w 292474"/>
                <a:gd name="connsiteY7" fmla="*/ 32237 h 234425"/>
                <a:gd name="connsiteX8" fmla="*/ 154642 w 292474"/>
                <a:gd name="connsiteY8" fmla="*/ 20170 h 234425"/>
                <a:gd name="connsiteX9" fmla="*/ 191621 w 292474"/>
                <a:gd name="connsiteY9" fmla="*/ 6723 h 234425"/>
                <a:gd name="connsiteX10" fmla="*/ 221877 w 292474"/>
                <a:gd name="connsiteY10" fmla="*/ 0 h 234425"/>
                <a:gd name="connsiteX11" fmla="*/ 238685 w 292474"/>
                <a:gd name="connsiteY11" fmla="*/ 13447 h 234425"/>
                <a:gd name="connsiteX12" fmla="*/ 265580 w 292474"/>
                <a:gd name="connsiteY12" fmla="*/ 40341 h 234425"/>
                <a:gd name="connsiteX13" fmla="*/ 282388 w 292474"/>
                <a:gd name="connsiteY13" fmla="*/ 67235 h 234425"/>
                <a:gd name="connsiteX14" fmla="*/ 292474 w 292474"/>
                <a:gd name="connsiteY14" fmla="*/ 114300 h 234425"/>
                <a:gd name="connsiteX15" fmla="*/ 289112 w 292474"/>
                <a:gd name="connsiteY15" fmla="*/ 158003 h 234425"/>
                <a:gd name="connsiteX16" fmla="*/ 282856 w 292474"/>
                <a:gd name="connsiteY16" fmla="*/ 202937 h 234425"/>
                <a:gd name="connsiteX17" fmla="*/ 235440 w 292474"/>
                <a:gd name="connsiteY17" fmla="*/ 234425 h 234425"/>
                <a:gd name="connsiteX18" fmla="*/ 181535 w 292474"/>
                <a:gd name="connsiteY18" fmla="*/ 225238 h 234425"/>
                <a:gd name="connsiteX19" fmla="*/ 144556 w 292474"/>
                <a:gd name="connsiteY19" fmla="*/ 228600 h 234425"/>
                <a:gd name="connsiteX20" fmla="*/ 114300 w 292474"/>
                <a:gd name="connsiteY20" fmla="*/ 228600 h 234425"/>
                <a:gd name="connsiteX21" fmla="*/ 79260 w 292474"/>
                <a:gd name="connsiteY21" fmla="*/ 230180 h 234425"/>
                <a:gd name="connsiteX22" fmla="*/ 35783 w 292474"/>
                <a:gd name="connsiteY22" fmla="*/ 210009 h 234425"/>
                <a:gd name="connsiteX0" fmla="*/ 35783 w 292474"/>
                <a:gd name="connsiteY0" fmla="*/ 210009 h 234425"/>
                <a:gd name="connsiteX1" fmla="*/ 0 w 292474"/>
                <a:gd name="connsiteY1" fmla="*/ 110938 h 234425"/>
                <a:gd name="connsiteX2" fmla="*/ 23533 w 292474"/>
                <a:gd name="connsiteY2" fmla="*/ 47064 h 234425"/>
                <a:gd name="connsiteX3" fmla="*/ 47065 w 292474"/>
                <a:gd name="connsiteY3" fmla="*/ 20170 h 234425"/>
                <a:gd name="connsiteX4" fmla="*/ 67235 w 292474"/>
                <a:gd name="connsiteY4" fmla="*/ 10085 h 234425"/>
                <a:gd name="connsiteX5" fmla="*/ 106607 w 292474"/>
                <a:gd name="connsiteY5" fmla="*/ 7614 h 234425"/>
                <a:gd name="connsiteX6" fmla="*/ 131222 w 292474"/>
                <a:gd name="connsiteY6" fmla="*/ 31346 h 234425"/>
                <a:gd name="connsiteX7" fmla="*/ 142504 w 292474"/>
                <a:gd name="connsiteY7" fmla="*/ 32237 h 234425"/>
                <a:gd name="connsiteX8" fmla="*/ 154642 w 292474"/>
                <a:gd name="connsiteY8" fmla="*/ 20170 h 234425"/>
                <a:gd name="connsiteX9" fmla="*/ 191621 w 292474"/>
                <a:gd name="connsiteY9" fmla="*/ 6723 h 234425"/>
                <a:gd name="connsiteX10" fmla="*/ 221877 w 292474"/>
                <a:gd name="connsiteY10" fmla="*/ 0 h 234425"/>
                <a:gd name="connsiteX11" fmla="*/ 238685 w 292474"/>
                <a:gd name="connsiteY11" fmla="*/ 13447 h 234425"/>
                <a:gd name="connsiteX12" fmla="*/ 265580 w 292474"/>
                <a:gd name="connsiteY12" fmla="*/ 40341 h 234425"/>
                <a:gd name="connsiteX13" fmla="*/ 285867 w 292474"/>
                <a:gd name="connsiteY13" fmla="*/ 63463 h 234425"/>
                <a:gd name="connsiteX14" fmla="*/ 292474 w 292474"/>
                <a:gd name="connsiteY14" fmla="*/ 114300 h 234425"/>
                <a:gd name="connsiteX15" fmla="*/ 289112 w 292474"/>
                <a:gd name="connsiteY15" fmla="*/ 158003 h 234425"/>
                <a:gd name="connsiteX16" fmla="*/ 282856 w 292474"/>
                <a:gd name="connsiteY16" fmla="*/ 202937 h 234425"/>
                <a:gd name="connsiteX17" fmla="*/ 235440 w 292474"/>
                <a:gd name="connsiteY17" fmla="*/ 234425 h 234425"/>
                <a:gd name="connsiteX18" fmla="*/ 181535 w 292474"/>
                <a:gd name="connsiteY18" fmla="*/ 225238 h 234425"/>
                <a:gd name="connsiteX19" fmla="*/ 144556 w 292474"/>
                <a:gd name="connsiteY19" fmla="*/ 228600 h 234425"/>
                <a:gd name="connsiteX20" fmla="*/ 114300 w 292474"/>
                <a:gd name="connsiteY20" fmla="*/ 228600 h 234425"/>
                <a:gd name="connsiteX21" fmla="*/ 79260 w 292474"/>
                <a:gd name="connsiteY21" fmla="*/ 230180 h 234425"/>
                <a:gd name="connsiteX22" fmla="*/ 35783 w 292474"/>
                <a:gd name="connsiteY22" fmla="*/ 210009 h 234425"/>
                <a:gd name="connsiteX0" fmla="*/ 35783 w 292474"/>
                <a:gd name="connsiteY0" fmla="*/ 210009 h 234425"/>
                <a:gd name="connsiteX1" fmla="*/ 0 w 292474"/>
                <a:gd name="connsiteY1" fmla="*/ 110938 h 234425"/>
                <a:gd name="connsiteX2" fmla="*/ 23533 w 292474"/>
                <a:gd name="connsiteY2" fmla="*/ 47064 h 234425"/>
                <a:gd name="connsiteX3" fmla="*/ 47065 w 292474"/>
                <a:gd name="connsiteY3" fmla="*/ 20170 h 234425"/>
                <a:gd name="connsiteX4" fmla="*/ 67235 w 292474"/>
                <a:gd name="connsiteY4" fmla="*/ 10085 h 234425"/>
                <a:gd name="connsiteX5" fmla="*/ 106607 w 292474"/>
                <a:gd name="connsiteY5" fmla="*/ 7614 h 234425"/>
                <a:gd name="connsiteX6" fmla="*/ 131222 w 292474"/>
                <a:gd name="connsiteY6" fmla="*/ 31346 h 234425"/>
                <a:gd name="connsiteX7" fmla="*/ 142504 w 292474"/>
                <a:gd name="connsiteY7" fmla="*/ 32237 h 234425"/>
                <a:gd name="connsiteX8" fmla="*/ 154642 w 292474"/>
                <a:gd name="connsiteY8" fmla="*/ 20170 h 234425"/>
                <a:gd name="connsiteX9" fmla="*/ 191621 w 292474"/>
                <a:gd name="connsiteY9" fmla="*/ 6723 h 234425"/>
                <a:gd name="connsiteX10" fmla="*/ 221877 w 292474"/>
                <a:gd name="connsiteY10" fmla="*/ 0 h 234425"/>
                <a:gd name="connsiteX11" fmla="*/ 238685 w 292474"/>
                <a:gd name="connsiteY11" fmla="*/ 13447 h 234425"/>
                <a:gd name="connsiteX12" fmla="*/ 265580 w 292474"/>
                <a:gd name="connsiteY12" fmla="*/ 40341 h 234425"/>
                <a:gd name="connsiteX13" fmla="*/ 285867 w 292474"/>
                <a:gd name="connsiteY13" fmla="*/ 63463 h 234425"/>
                <a:gd name="connsiteX14" fmla="*/ 292474 w 292474"/>
                <a:gd name="connsiteY14" fmla="*/ 114300 h 234425"/>
                <a:gd name="connsiteX15" fmla="*/ 289112 w 292474"/>
                <a:gd name="connsiteY15" fmla="*/ 158003 h 234425"/>
                <a:gd name="connsiteX16" fmla="*/ 282856 w 292474"/>
                <a:gd name="connsiteY16" fmla="*/ 202937 h 234425"/>
                <a:gd name="connsiteX17" fmla="*/ 235440 w 292474"/>
                <a:gd name="connsiteY17" fmla="*/ 234425 h 234425"/>
                <a:gd name="connsiteX18" fmla="*/ 181535 w 292474"/>
                <a:gd name="connsiteY18" fmla="*/ 225238 h 234425"/>
                <a:gd name="connsiteX19" fmla="*/ 144556 w 292474"/>
                <a:gd name="connsiteY19" fmla="*/ 228600 h 234425"/>
                <a:gd name="connsiteX20" fmla="*/ 114300 w 292474"/>
                <a:gd name="connsiteY20" fmla="*/ 228600 h 234425"/>
                <a:gd name="connsiteX21" fmla="*/ 79260 w 292474"/>
                <a:gd name="connsiteY21" fmla="*/ 230180 h 234425"/>
                <a:gd name="connsiteX22" fmla="*/ 35783 w 292474"/>
                <a:gd name="connsiteY22" fmla="*/ 210009 h 234425"/>
                <a:gd name="connsiteX0" fmla="*/ 35783 w 292474"/>
                <a:gd name="connsiteY0" fmla="*/ 210009 h 234425"/>
                <a:gd name="connsiteX1" fmla="*/ 0 w 292474"/>
                <a:gd name="connsiteY1" fmla="*/ 110938 h 234425"/>
                <a:gd name="connsiteX2" fmla="*/ 23533 w 292474"/>
                <a:gd name="connsiteY2" fmla="*/ 47064 h 234425"/>
                <a:gd name="connsiteX3" fmla="*/ 47065 w 292474"/>
                <a:gd name="connsiteY3" fmla="*/ 20170 h 234425"/>
                <a:gd name="connsiteX4" fmla="*/ 67235 w 292474"/>
                <a:gd name="connsiteY4" fmla="*/ 10085 h 234425"/>
                <a:gd name="connsiteX5" fmla="*/ 106607 w 292474"/>
                <a:gd name="connsiteY5" fmla="*/ 7614 h 234425"/>
                <a:gd name="connsiteX6" fmla="*/ 131222 w 292474"/>
                <a:gd name="connsiteY6" fmla="*/ 31346 h 234425"/>
                <a:gd name="connsiteX7" fmla="*/ 142504 w 292474"/>
                <a:gd name="connsiteY7" fmla="*/ 32237 h 234425"/>
                <a:gd name="connsiteX8" fmla="*/ 154642 w 292474"/>
                <a:gd name="connsiteY8" fmla="*/ 20170 h 234425"/>
                <a:gd name="connsiteX9" fmla="*/ 191621 w 292474"/>
                <a:gd name="connsiteY9" fmla="*/ 6723 h 234425"/>
                <a:gd name="connsiteX10" fmla="*/ 221877 w 292474"/>
                <a:gd name="connsiteY10" fmla="*/ 0 h 234425"/>
                <a:gd name="connsiteX11" fmla="*/ 238685 w 292474"/>
                <a:gd name="connsiteY11" fmla="*/ 13447 h 234425"/>
                <a:gd name="connsiteX12" fmla="*/ 265580 w 292474"/>
                <a:gd name="connsiteY12" fmla="*/ 40341 h 234425"/>
                <a:gd name="connsiteX13" fmla="*/ 285867 w 292474"/>
                <a:gd name="connsiteY13" fmla="*/ 63463 h 234425"/>
                <a:gd name="connsiteX14" fmla="*/ 292474 w 292474"/>
                <a:gd name="connsiteY14" fmla="*/ 114300 h 234425"/>
                <a:gd name="connsiteX15" fmla="*/ 289112 w 292474"/>
                <a:gd name="connsiteY15" fmla="*/ 158003 h 234425"/>
                <a:gd name="connsiteX16" fmla="*/ 282856 w 292474"/>
                <a:gd name="connsiteY16" fmla="*/ 202937 h 234425"/>
                <a:gd name="connsiteX17" fmla="*/ 235440 w 292474"/>
                <a:gd name="connsiteY17" fmla="*/ 234425 h 234425"/>
                <a:gd name="connsiteX18" fmla="*/ 181535 w 292474"/>
                <a:gd name="connsiteY18" fmla="*/ 225238 h 234425"/>
                <a:gd name="connsiteX19" fmla="*/ 144556 w 292474"/>
                <a:gd name="connsiteY19" fmla="*/ 228600 h 234425"/>
                <a:gd name="connsiteX20" fmla="*/ 114300 w 292474"/>
                <a:gd name="connsiteY20" fmla="*/ 228600 h 234425"/>
                <a:gd name="connsiteX21" fmla="*/ 79260 w 292474"/>
                <a:gd name="connsiteY21" fmla="*/ 230180 h 234425"/>
                <a:gd name="connsiteX22" fmla="*/ 35783 w 292474"/>
                <a:gd name="connsiteY22" fmla="*/ 210009 h 234425"/>
                <a:gd name="connsiteX0" fmla="*/ 25347 w 282038"/>
                <a:gd name="connsiteY0" fmla="*/ 210009 h 234425"/>
                <a:gd name="connsiteX1" fmla="*/ 0 w 282038"/>
                <a:gd name="connsiteY1" fmla="*/ 110938 h 234425"/>
                <a:gd name="connsiteX2" fmla="*/ 13097 w 282038"/>
                <a:gd name="connsiteY2" fmla="*/ 47064 h 234425"/>
                <a:gd name="connsiteX3" fmla="*/ 36629 w 282038"/>
                <a:gd name="connsiteY3" fmla="*/ 20170 h 234425"/>
                <a:gd name="connsiteX4" fmla="*/ 56799 w 282038"/>
                <a:gd name="connsiteY4" fmla="*/ 10085 h 234425"/>
                <a:gd name="connsiteX5" fmla="*/ 96171 w 282038"/>
                <a:gd name="connsiteY5" fmla="*/ 7614 h 234425"/>
                <a:gd name="connsiteX6" fmla="*/ 120786 w 282038"/>
                <a:gd name="connsiteY6" fmla="*/ 31346 h 234425"/>
                <a:gd name="connsiteX7" fmla="*/ 132068 w 282038"/>
                <a:gd name="connsiteY7" fmla="*/ 32237 h 234425"/>
                <a:gd name="connsiteX8" fmla="*/ 144206 w 282038"/>
                <a:gd name="connsiteY8" fmla="*/ 20170 h 234425"/>
                <a:gd name="connsiteX9" fmla="*/ 181185 w 282038"/>
                <a:gd name="connsiteY9" fmla="*/ 6723 h 234425"/>
                <a:gd name="connsiteX10" fmla="*/ 211441 w 282038"/>
                <a:gd name="connsiteY10" fmla="*/ 0 h 234425"/>
                <a:gd name="connsiteX11" fmla="*/ 228249 w 282038"/>
                <a:gd name="connsiteY11" fmla="*/ 13447 h 234425"/>
                <a:gd name="connsiteX12" fmla="*/ 255144 w 282038"/>
                <a:gd name="connsiteY12" fmla="*/ 40341 h 234425"/>
                <a:gd name="connsiteX13" fmla="*/ 275431 w 282038"/>
                <a:gd name="connsiteY13" fmla="*/ 63463 h 234425"/>
                <a:gd name="connsiteX14" fmla="*/ 282038 w 282038"/>
                <a:gd name="connsiteY14" fmla="*/ 114300 h 234425"/>
                <a:gd name="connsiteX15" fmla="*/ 278676 w 282038"/>
                <a:gd name="connsiteY15" fmla="*/ 158003 h 234425"/>
                <a:gd name="connsiteX16" fmla="*/ 272420 w 282038"/>
                <a:gd name="connsiteY16" fmla="*/ 202937 h 234425"/>
                <a:gd name="connsiteX17" fmla="*/ 225004 w 282038"/>
                <a:gd name="connsiteY17" fmla="*/ 234425 h 234425"/>
                <a:gd name="connsiteX18" fmla="*/ 171099 w 282038"/>
                <a:gd name="connsiteY18" fmla="*/ 225238 h 234425"/>
                <a:gd name="connsiteX19" fmla="*/ 134120 w 282038"/>
                <a:gd name="connsiteY19" fmla="*/ 228600 h 234425"/>
                <a:gd name="connsiteX20" fmla="*/ 103864 w 282038"/>
                <a:gd name="connsiteY20" fmla="*/ 228600 h 234425"/>
                <a:gd name="connsiteX21" fmla="*/ 68824 w 282038"/>
                <a:gd name="connsiteY21" fmla="*/ 230180 h 234425"/>
                <a:gd name="connsiteX22" fmla="*/ 25347 w 282038"/>
                <a:gd name="connsiteY22" fmla="*/ 210009 h 234425"/>
                <a:gd name="connsiteX0" fmla="*/ 25347 w 282038"/>
                <a:gd name="connsiteY0" fmla="*/ 210009 h 234425"/>
                <a:gd name="connsiteX1" fmla="*/ 0 w 282038"/>
                <a:gd name="connsiteY1" fmla="*/ 110938 h 234425"/>
                <a:gd name="connsiteX2" fmla="*/ 13097 w 282038"/>
                <a:gd name="connsiteY2" fmla="*/ 47064 h 234425"/>
                <a:gd name="connsiteX3" fmla="*/ 36629 w 282038"/>
                <a:gd name="connsiteY3" fmla="*/ 20170 h 234425"/>
                <a:gd name="connsiteX4" fmla="*/ 56799 w 282038"/>
                <a:gd name="connsiteY4" fmla="*/ 10085 h 234425"/>
                <a:gd name="connsiteX5" fmla="*/ 96171 w 282038"/>
                <a:gd name="connsiteY5" fmla="*/ 7614 h 234425"/>
                <a:gd name="connsiteX6" fmla="*/ 120786 w 282038"/>
                <a:gd name="connsiteY6" fmla="*/ 31346 h 234425"/>
                <a:gd name="connsiteX7" fmla="*/ 132068 w 282038"/>
                <a:gd name="connsiteY7" fmla="*/ 32237 h 234425"/>
                <a:gd name="connsiteX8" fmla="*/ 144206 w 282038"/>
                <a:gd name="connsiteY8" fmla="*/ 20170 h 234425"/>
                <a:gd name="connsiteX9" fmla="*/ 181185 w 282038"/>
                <a:gd name="connsiteY9" fmla="*/ 6723 h 234425"/>
                <a:gd name="connsiteX10" fmla="*/ 211441 w 282038"/>
                <a:gd name="connsiteY10" fmla="*/ 0 h 234425"/>
                <a:gd name="connsiteX11" fmla="*/ 228249 w 282038"/>
                <a:gd name="connsiteY11" fmla="*/ 13447 h 234425"/>
                <a:gd name="connsiteX12" fmla="*/ 255144 w 282038"/>
                <a:gd name="connsiteY12" fmla="*/ 40341 h 234425"/>
                <a:gd name="connsiteX13" fmla="*/ 275431 w 282038"/>
                <a:gd name="connsiteY13" fmla="*/ 63463 h 234425"/>
                <a:gd name="connsiteX14" fmla="*/ 282038 w 282038"/>
                <a:gd name="connsiteY14" fmla="*/ 114300 h 234425"/>
                <a:gd name="connsiteX15" fmla="*/ 278676 w 282038"/>
                <a:gd name="connsiteY15" fmla="*/ 158003 h 234425"/>
                <a:gd name="connsiteX16" fmla="*/ 255027 w 282038"/>
                <a:gd name="connsiteY16" fmla="*/ 202937 h 234425"/>
                <a:gd name="connsiteX17" fmla="*/ 225004 w 282038"/>
                <a:gd name="connsiteY17" fmla="*/ 234425 h 234425"/>
                <a:gd name="connsiteX18" fmla="*/ 171099 w 282038"/>
                <a:gd name="connsiteY18" fmla="*/ 225238 h 234425"/>
                <a:gd name="connsiteX19" fmla="*/ 134120 w 282038"/>
                <a:gd name="connsiteY19" fmla="*/ 228600 h 234425"/>
                <a:gd name="connsiteX20" fmla="*/ 103864 w 282038"/>
                <a:gd name="connsiteY20" fmla="*/ 228600 h 234425"/>
                <a:gd name="connsiteX21" fmla="*/ 68824 w 282038"/>
                <a:gd name="connsiteY21" fmla="*/ 230180 h 234425"/>
                <a:gd name="connsiteX22" fmla="*/ 25347 w 282038"/>
                <a:gd name="connsiteY22" fmla="*/ 210009 h 234425"/>
                <a:gd name="connsiteX0" fmla="*/ 25347 w 282038"/>
                <a:gd name="connsiteY0" fmla="*/ 210009 h 234425"/>
                <a:gd name="connsiteX1" fmla="*/ 0 w 282038"/>
                <a:gd name="connsiteY1" fmla="*/ 110938 h 234425"/>
                <a:gd name="connsiteX2" fmla="*/ 13097 w 282038"/>
                <a:gd name="connsiteY2" fmla="*/ 47064 h 234425"/>
                <a:gd name="connsiteX3" fmla="*/ 36629 w 282038"/>
                <a:gd name="connsiteY3" fmla="*/ 20170 h 234425"/>
                <a:gd name="connsiteX4" fmla="*/ 56799 w 282038"/>
                <a:gd name="connsiteY4" fmla="*/ 10085 h 234425"/>
                <a:gd name="connsiteX5" fmla="*/ 96171 w 282038"/>
                <a:gd name="connsiteY5" fmla="*/ 7614 h 234425"/>
                <a:gd name="connsiteX6" fmla="*/ 120786 w 282038"/>
                <a:gd name="connsiteY6" fmla="*/ 31346 h 234425"/>
                <a:gd name="connsiteX7" fmla="*/ 132068 w 282038"/>
                <a:gd name="connsiteY7" fmla="*/ 32237 h 234425"/>
                <a:gd name="connsiteX8" fmla="*/ 144206 w 282038"/>
                <a:gd name="connsiteY8" fmla="*/ 20170 h 234425"/>
                <a:gd name="connsiteX9" fmla="*/ 181185 w 282038"/>
                <a:gd name="connsiteY9" fmla="*/ 6723 h 234425"/>
                <a:gd name="connsiteX10" fmla="*/ 211441 w 282038"/>
                <a:gd name="connsiteY10" fmla="*/ 0 h 234425"/>
                <a:gd name="connsiteX11" fmla="*/ 228249 w 282038"/>
                <a:gd name="connsiteY11" fmla="*/ 13447 h 234425"/>
                <a:gd name="connsiteX12" fmla="*/ 255144 w 282038"/>
                <a:gd name="connsiteY12" fmla="*/ 40341 h 234425"/>
                <a:gd name="connsiteX13" fmla="*/ 275431 w 282038"/>
                <a:gd name="connsiteY13" fmla="*/ 63463 h 234425"/>
                <a:gd name="connsiteX14" fmla="*/ 282038 w 282038"/>
                <a:gd name="connsiteY14" fmla="*/ 114300 h 234425"/>
                <a:gd name="connsiteX15" fmla="*/ 278676 w 282038"/>
                <a:gd name="connsiteY15" fmla="*/ 158003 h 234425"/>
                <a:gd name="connsiteX16" fmla="*/ 255027 w 282038"/>
                <a:gd name="connsiteY16" fmla="*/ 202937 h 234425"/>
                <a:gd name="connsiteX17" fmla="*/ 211089 w 282038"/>
                <a:gd name="connsiteY17" fmla="*/ 234425 h 234425"/>
                <a:gd name="connsiteX18" fmla="*/ 171099 w 282038"/>
                <a:gd name="connsiteY18" fmla="*/ 225238 h 234425"/>
                <a:gd name="connsiteX19" fmla="*/ 134120 w 282038"/>
                <a:gd name="connsiteY19" fmla="*/ 228600 h 234425"/>
                <a:gd name="connsiteX20" fmla="*/ 103864 w 282038"/>
                <a:gd name="connsiteY20" fmla="*/ 228600 h 234425"/>
                <a:gd name="connsiteX21" fmla="*/ 68824 w 282038"/>
                <a:gd name="connsiteY21" fmla="*/ 230180 h 234425"/>
                <a:gd name="connsiteX22" fmla="*/ 25347 w 282038"/>
                <a:gd name="connsiteY22" fmla="*/ 210009 h 234425"/>
                <a:gd name="connsiteX0" fmla="*/ 25347 w 282038"/>
                <a:gd name="connsiteY0" fmla="*/ 210009 h 240328"/>
                <a:gd name="connsiteX1" fmla="*/ 0 w 282038"/>
                <a:gd name="connsiteY1" fmla="*/ 110938 h 240328"/>
                <a:gd name="connsiteX2" fmla="*/ 13097 w 282038"/>
                <a:gd name="connsiteY2" fmla="*/ 47064 h 240328"/>
                <a:gd name="connsiteX3" fmla="*/ 36629 w 282038"/>
                <a:gd name="connsiteY3" fmla="*/ 20170 h 240328"/>
                <a:gd name="connsiteX4" fmla="*/ 56799 w 282038"/>
                <a:gd name="connsiteY4" fmla="*/ 10085 h 240328"/>
                <a:gd name="connsiteX5" fmla="*/ 96171 w 282038"/>
                <a:gd name="connsiteY5" fmla="*/ 7614 h 240328"/>
                <a:gd name="connsiteX6" fmla="*/ 120786 w 282038"/>
                <a:gd name="connsiteY6" fmla="*/ 31346 h 240328"/>
                <a:gd name="connsiteX7" fmla="*/ 132068 w 282038"/>
                <a:gd name="connsiteY7" fmla="*/ 32237 h 240328"/>
                <a:gd name="connsiteX8" fmla="*/ 144206 w 282038"/>
                <a:gd name="connsiteY8" fmla="*/ 20170 h 240328"/>
                <a:gd name="connsiteX9" fmla="*/ 181185 w 282038"/>
                <a:gd name="connsiteY9" fmla="*/ 6723 h 240328"/>
                <a:gd name="connsiteX10" fmla="*/ 211441 w 282038"/>
                <a:gd name="connsiteY10" fmla="*/ 0 h 240328"/>
                <a:gd name="connsiteX11" fmla="*/ 228249 w 282038"/>
                <a:gd name="connsiteY11" fmla="*/ 13447 h 240328"/>
                <a:gd name="connsiteX12" fmla="*/ 255144 w 282038"/>
                <a:gd name="connsiteY12" fmla="*/ 40341 h 240328"/>
                <a:gd name="connsiteX13" fmla="*/ 275431 w 282038"/>
                <a:gd name="connsiteY13" fmla="*/ 63463 h 240328"/>
                <a:gd name="connsiteX14" fmla="*/ 282038 w 282038"/>
                <a:gd name="connsiteY14" fmla="*/ 114300 h 240328"/>
                <a:gd name="connsiteX15" fmla="*/ 278676 w 282038"/>
                <a:gd name="connsiteY15" fmla="*/ 158003 h 240328"/>
                <a:gd name="connsiteX16" fmla="*/ 255027 w 282038"/>
                <a:gd name="connsiteY16" fmla="*/ 202937 h 240328"/>
                <a:gd name="connsiteX17" fmla="*/ 211089 w 282038"/>
                <a:gd name="connsiteY17" fmla="*/ 234425 h 240328"/>
                <a:gd name="connsiteX18" fmla="*/ 164141 w 282038"/>
                <a:gd name="connsiteY18" fmla="*/ 240328 h 240328"/>
                <a:gd name="connsiteX19" fmla="*/ 134120 w 282038"/>
                <a:gd name="connsiteY19" fmla="*/ 228600 h 240328"/>
                <a:gd name="connsiteX20" fmla="*/ 103864 w 282038"/>
                <a:gd name="connsiteY20" fmla="*/ 228600 h 240328"/>
                <a:gd name="connsiteX21" fmla="*/ 68824 w 282038"/>
                <a:gd name="connsiteY21" fmla="*/ 230180 h 240328"/>
                <a:gd name="connsiteX22" fmla="*/ 25347 w 282038"/>
                <a:gd name="connsiteY22" fmla="*/ 210009 h 240328"/>
                <a:gd name="connsiteX0" fmla="*/ 25347 w 282038"/>
                <a:gd name="connsiteY0" fmla="*/ 210009 h 240328"/>
                <a:gd name="connsiteX1" fmla="*/ 0 w 282038"/>
                <a:gd name="connsiteY1" fmla="*/ 110938 h 240328"/>
                <a:gd name="connsiteX2" fmla="*/ 13097 w 282038"/>
                <a:gd name="connsiteY2" fmla="*/ 47064 h 240328"/>
                <a:gd name="connsiteX3" fmla="*/ 36629 w 282038"/>
                <a:gd name="connsiteY3" fmla="*/ 20170 h 240328"/>
                <a:gd name="connsiteX4" fmla="*/ 56799 w 282038"/>
                <a:gd name="connsiteY4" fmla="*/ 10085 h 240328"/>
                <a:gd name="connsiteX5" fmla="*/ 96171 w 282038"/>
                <a:gd name="connsiteY5" fmla="*/ 7614 h 240328"/>
                <a:gd name="connsiteX6" fmla="*/ 120786 w 282038"/>
                <a:gd name="connsiteY6" fmla="*/ 31346 h 240328"/>
                <a:gd name="connsiteX7" fmla="*/ 132068 w 282038"/>
                <a:gd name="connsiteY7" fmla="*/ 32237 h 240328"/>
                <a:gd name="connsiteX8" fmla="*/ 144206 w 282038"/>
                <a:gd name="connsiteY8" fmla="*/ 20170 h 240328"/>
                <a:gd name="connsiteX9" fmla="*/ 177706 w 282038"/>
                <a:gd name="connsiteY9" fmla="*/ 51992 h 240328"/>
                <a:gd name="connsiteX10" fmla="*/ 211441 w 282038"/>
                <a:gd name="connsiteY10" fmla="*/ 0 h 240328"/>
                <a:gd name="connsiteX11" fmla="*/ 228249 w 282038"/>
                <a:gd name="connsiteY11" fmla="*/ 13447 h 240328"/>
                <a:gd name="connsiteX12" fmla="*/ 255144 w 282038"/>
                <a:gd name="connsiteY12" fmla="*/ 40341 h 240328"/>
                <a:gd name="connsiteX13" fmla="*/ 275431 w 282038"/>
                <a:gd name="connsiteY13" fmla="*/ 63463 h 240328"/>
                <a:gd name="connsiteX14" fmla="*/ 282038 w 282038"/>
                <a:gd name="connsiteY14" fmla="*/ 114300 h 240328"/>
                <a:gd name="connsiteX15" fmla="*/ 278676 w 282038"/>
                <a:gd name="connsiteY15" fmla="*/ 158003 h 240328"/>
                <a:gd name="connsiteX16" fmla="*/ 255027 w 282038"/>
                <a:gd name="connsiteY16" fmla="*/ 202937 h 240328"/>
                <a:gd name="connsiteX17" fmla="*/ 211089 w 282038"/>
                <a:gd name="connsiteY17" fmla="*/ 234425 h 240328"/>
                <a:gd name="connsiteX18" fmla="*/ 164141 w 282038"/>
                <a:gd name="connsiteY18" fmla="*/ 240328 h 240328"/>
                <a:gd name="connsiteX19" fmla="*/ 134120 w 282038"/>
                <a:gd name="connsiteY19" fmla="*/ 228600 h 240328"/>
                <a:gd name="connsiteX20" fmla="*/ 103864 w 282038"/>
                <a:gd name="connsiteY20" fmla="*/ 228600 h 240328"/>
                <a:gd name="connsiteX21" fmla="*/ 68824 w 282038"/>
                <a:gd name="connsiteY21" fmla="*/ 230180 h 240328"/>
                <a:gd name="connsiteX22" fmla="*/ 25347 w 282038"/>
                <a:gd name="connsiteY22" fmla="*/ 210009 h 240328"/>
                <a:gd name="connsiteX0" fmla="*/ 25347 w 282038"/>
                <a:gd name="connsiteY0" fmla="*/ 210009 h 240328"/>
                <a:gd name="connsiteX1" fmla="*/ 0 w 282038"/>
                <a:gd name="connsiteY1" fmla="*/ 110938 h 240328"/>
                <a:gd name="connsiteX2" fmla="*/ 13097 w 282038"/>
                <a:gd name="connsiteY2" fmla="*/ 47064 h 240328"/>
                <a:gd name="connsiteX3" fmla="*/ 36629 w 282038"/>
                <a:gd name="connsiteY3" fmla="*/ 20170 h 240328"/>
                <a:gd name="connsiteX4" fmla="*/ 56799 w 282038"/>
                <a:gd name="connsiteY4" fmla="*/ 10085 h 240328"/>
                <a:gd name="connsiteX5" fmla="*/ 96171 w 282038"/>
                <a:gd name="connsiteY5" fmla="*/ 7614 h 240328"/>
                <a:gd name="connsiteX6" fmla="*/ 120786 w 282038"/>
                <a:gd name="connsiteY6" fmla="*/ 31346 h 240328"/>
                <a:gd name="connsiteX7" fmla="*/ 132068 w 282038"/>
                <a:gd name="connsiteY7" fmla="*/ 32237 h 240328"/>
                <a:gd name="connsiteX8" fmla="*/ 140727 w 282038"/>
                <a:gd name="connsiteY8" fmla="*/ 54122 h 240328"/>
                <a:gd name="connsiteX9" fmla="*/ 177706 w 282038"/>
                <a:gd name="connsiteY9" fmla="*/ 51992 h 240328"/>
                <a:gd name="connsiteX10" fmla="*/ 211441 w 282038"/>
                <a:gd name="connsiteY10" fmla="*/ 0 h 240328"/>
                <a:gd name="connsiteX11" fmla="*/ 228249 w 282038"/>
                <a:gd name="connsiteY11" fmla="*/ 13447 h 240328"/>
                <a:gd name="connsiteX12" fmla="*/ 255144 w 282038"/>
                <a:gd name="connsiteY12" fmla="*/ 40341 h 240328"/>
                <a:gd name="connsiteX13" fmla="*/ 275431 w 282038"/>
                <a:gd name="connsiteY13" fmla="*/ 63463 h 240328"/>
                <a:gd name="connsiteX14" fmla="*/ 282038 w 282038"/>
                <a:gd name="connsiteY14" fmla="*/ 114300 h 240328"/>
                <a:gd name="connsiteX15" fmla="*/ 278676 w 282038"/>
                <a:gd name="connsiteY15" fmla="*/ 158003 h 240328"/>
                <a:gd name="connsiteX16" fmla="*/ 255027 w 282038"/>
                <a:gd name="connsiteY16" fmla="*/ 202937 h 240328"/>
                <a:gd name="connsiteX17" fmla="*/ 211089 w 282038"/>
                <a:gd name="connsiteY17" fmla="*/ 234425 h 240328"/>
                <a:gd name="connsiteX18" fmla="*/ 164141 w 282038"/>
                <a:gd name="connsiteY18" fmla="*/ 240328 h 240328"/>
                <a:gd name="connsiteX19" fmla="*/ 134120 w 282038"/>
                <a:gd name="connsiteY19" fmla="*/ 228600 h 240328"/>
                <a:gd name="connsiteX20" fmla="*/ 103864 w 282038"/>
                <a:gd name="connsiteY20" fmla="*/ 228600 h 240328"/>
                <a:gd name="connsiteX21" fmla="*/ 68824 w 282038"/>
                <a:gd name="connsiteY21" fmla="*/ 230180 h 240328"/>
                <a:gd name="connsiteX22" fmla="*/ 25347 w 282038"/>
                <a:gd name="connsiteY22" fmla="*/ 210009 h 240328"/>
                <a:gd name="connsiteX0" fmla="*/ 25347 w 282038"/>
                <a:gd name="connsiteY0" fmla="*/ 210009 h 240328"/>
                <a:gd name="connsiteX1" fmla="*/ 0 w 282038"/>
                <a:gd name="connsiteY1" fmla="*/ 110938 h 240328"/>
                <a:gd name="connsiteX2" fmla="*/ 13097 w 282038"/>
                <a:gd name="connsiteY2" fmla="*/ 47064 h 240328"/>
                <a:gd name="connsiteX3" fmla="*/ 36629 w 282038"/>
                <a:gd name="connsiteY3" fmla="*/ 20170 h 240328"/>
                <a:gd name="connsiteX4" fmla="*/ 56799 w 282038"/>
                <a:gd name="connsiteY4" fmla="*/ 10085 h 240328"/>
                <a:gd name="connsiteX5" fmla="*/ 96171 w 282038"/>
                <a:gd name="connsiteY5" fmla="*/ 7614 h 240328"/>
                <a:gd name="connsiteX6" fmla="*/ 120786 w 282038"/>
                <a:gd name="connsiteY6" fmla="*/ 31346 h 240328"/>
                <a:gd name="connsiteX7" fmla="*/ 132068 w 282038"/>
                <a:gd name="connsiteY7" fmla="*/ 32237 h 240328"/>
                <a:gd name="connsiteX8" fmla="*/ 140727 w 282038"/>
                <a:gd name="connsiteY8" fmla="*/ 54122 h 240328"/>
                <a:gd name="connsiteX9" fmla="*/ 177706 w 282038"/>
                <a:gd name="connsiteY9" fmla="*/ 51992 h 240328"/>
                <a:gd name="connsiteX10" fmla="*/ 211441 w 282038"/>
                <a:gd name="connsiteY10" fmla="*/ 0 h 240328"/>
                <a:gd name="connsiteX11" fmla="*/ 224770 w 282038"/>
                <a:gd name="connsiteY11" fmla="*/ 32308 h 240328"/>
                <a:gd name="connsiteX12" fmla="*/ 255144 w 282038"/>
                <a:gd name="connsiteY12" fmla="*/ 40341 h 240328"/>
                <a:gd name="connsiteX13" fmla="*/ 275431 w 282038"/>
                <a:gd name="connsiteY13" fmla="*/ 63463 h 240328"/>
                <a:gd name="connsiteX14" fmla="*/ 282038 w 282038"/>
                <a:gd name="connsiteY14" fmla="*/ 114300 h 240328"/>
                <a:gd name="connsiteX15" fmla="*/ 278676 w 282038"/>
                <a:gd name="connsiteY15" fmla="*/ 158003 h 240328"/>
                <a:gd name="connsiteX16" fmla="*/ 255027 w 282038"/>
                <a:gd name="connsiteY16" fmla="*/ 202937 h 240328"/>
                <a:gd name="connsiteX17" fmla="*/ 211089 w 282038"/>
                <a:gd name="connsiteY17" fmla="*/ 234425 h 240328"/>
                <a:gd name="connsiteX18" fmla="*/ 164141 w 282038"/>
                <a:gd name="connsiteY18" fmla="*/ 240328 h 240328"/>
                <a:gd name="connsiteX19" fmla="*/ 134120 w 282038"/>
                <a:gd name="connsiteY19" fmla="*/ 228600 h 240328"/>
                <a:gd name="connsiteX20" fmla="*/ 103864 w 282038"/>
                <a:gd name="connsiteY20" fmla="*/ 228600 h 240328"/>
                <a:gd name="connsiteX21" fmla="*/ 68824 w 282038"/>
                <a:gd name="connsiteY21" fmla="*/ 230180 h 240328"/>
                <a:gd name="connsiteX22" fmla="*/ 25347 w 282038"/>
                <a:gd name="connsiteY22" fmla="*/ 210009 h 240328"/>
                <a:gd name="connsiteX0" fmla="*/ 25347 w 282038"/>
                <a:gd name="connsiteY0" fmla="*/ 210009 h 240328"/>
                <a:gd name="connsiteX1" fmla="*/ 0 w 282038"/>
                <a:gd name="connsiteY1" fmla="*/ 110938 h 240328"/>
                <a:gd name="connsiteX2" fmla="*/ 13097 w 282038"/>
                <a:gd name="connsiteY2" fmla="*/ 47064 h 240328"/>
                <a:gd name="connsiteX3" fmla="*/ 36629 w 282038"/>
                <a:gd name="connsiteY3" fmla="*/ 20170 h 240328"/>
                <a:gd name="connsiteX4" fmla="*/ 56799 w 282038"/>
                <a:gd name="connsiteY4" fmla="*/ 10085 h 240328"/>
                <a:gd name="connsiteX5" fmla="*/ 96171 w 282038"/>
                <a:gd name="connsiteY5" fmla="*/ 7614 h 240328"/>
                <a:gd name="connsiteX6" fmla="*/ 120786 w 282038"/>
                <a:gd name="connsiteY6" fmla="*/ 31346 h 240328"/>
                <a:gd name="connsiteX7" fmla="*/ 132068 w 282038"/>
                <a:gd name="connsiteY7" fmla="*/ 32237 h 240328"/>
                <a:gd name="connsiteX8" fmla="*/ 140727 w 282038"/>
                <a:gd name="connsiteY8" fmla="*/ 54122 h 240328"/>
                <a:gd name="connsiteX9" fmla="*/ 177706 w 282038"/>
                <a:gd name="connsiteY9" fmla="*/ 51992 h 240328"/>
                <a:gd name="connsiteX10" fmla="*/ 211441 w 282038"/>
                <a:gd name="connsiteY10" fmla="*/ 0 h 240328"/>
                <a:gd name="connsiteX11" fmla="*/ 224770 w 282038"/>
                <a:gd name="connsiteY11" fmla="*/ 32308 h 240328"/>
                <a:gd name="connsiteX12" fmla="*/ 272538 w 282038"/>
                <a:gd name="connsiteY12" fmla="*/ 40341 h 240328"/>
                <a:gd name="connsiteX13" fmla="*/ 275431 w 282038"/>
                <a:gd name="connsiteY13" fmla="*/ 63463 h 240328"/>
                <a:gd name="connsiteX14" fmla="*/ 282038 w 282038"/>
                <a:gd name="connsiteY14" fmla="*/ 114300 h 240328"/>
                <a:gd name="connsiteX15" fmla="*/ 278676 w 282038"/>
                <a:gd name="connsiteY15" fmla="*/ 158003 h 240328"/>
                <a:gd name="connsiteX16" fmla="*/ 255027 w 282038"/>
                <a:gd name="connsiteY16" fmla="*/ 202937 h 240328"/>
                <a:gd name="connsiteX17" fmla="*/ 211089 w 282038"/>
                <a:gd name="connsiteY17" fmla="*/ 234425 h 240328"/>
                <a:gd name="connsiteX18" fmla="*/ 164141 w 282038"/>
                <a:gd name="connsiteY18" fmla="*/ 240328 h 240328"/>
                <a:gd name="connsiteX19" fmla="*/ 134120 w 282038"/>
                <a:gd name="connsiteY19" fmla="*/ 228600 h 240328"/>
                <a:gd name="connsiteX20" fmla="*/ 103864 w 282038"/>
                <a:gd name="connsiteY20" fmla="*/ 228600 h 240328"/>
                <a:gd name="connsiteX21" fmla="*/ 68824 w 282038"/>
                <a:gd name="connsiteY21" fmla="*/ 230180 h 240328"/>
                <a:gd name="connsiteX22" fmla="*/ 25347 w 282038"/>
                <a:gd name="connsiteY22" fmla="*/ 210009 h 240328"/>
                <a:gd name="connsiteX0" fmla="*/ 25347 w 282038"/>
                <a:gd name="connsiteY0" fmla="*/ 202395 h 232714"/>
                <a:gd name="connsiteX1" fmla="*/ 0 w 282038"/>
                <a:gd name="connsiteY1" fmla="*/ 103324 h 232714"/>
                <a:gd name="connsiteX2" fmla="*/ 13097 w 282038"/>
                <a:gd name="connsiteY2" fmla="*/ 39450 h 232714"/>
                <a:gd name="connsiteX3" fmla="*/ 36629 w 282038"/>
                <a:gd name="connsiteY3" fmla="*/ 12556 h 232714"/>
                <a:gd name="connsiteX4" fmla="*/ 56799 w 282038"/>
                <a:gd name="connsiteY4" fmla="*/ 2471 h 232714"/>
                <a:gd name="connsiteX5" fmla="*/ 96171 w 282038"/>
                <a:gd name="connsiteY5" fmla="*/ 0 h 232714"/>
                <a:gd name="connsiteX6" fmla="*/ 120786 w 282038"/>
                <a:gd name="connsiteY6" fmla="*/ 23732 h 232714"/>
                <a:gd name="connsiteX7" fmla="*/ 132068 w 282038"/>
                <a:gd name="connsiteY7" fmla="*/ 24623 h 232714"/>
                <a:gd name="connsiteX8" fmla="*/ 140727 w 282038"/>
                <a:gd name="connsiteY8" fmla="*/ 46508 h 232714"/>
                <a:gd name="connsiteX9" fmla="*/ 177706 w 282038"/>
                <a:gd name="connsiteY9" fmla="*/ 44378 h 232714"/>
                <a:gd name="connsiteX10" fmla="*/ 201005 w 282038"/>
                <a:gd name="connsiteY10" fmla="*/ 15020 h 232714"/>
                <a:gd name="connsiteX11" fmla="*/ 224770 w 282038"/>
                <a:gd name="connsiteY11" fmla="*/ 24694 h 232714"/>
                <a:gd name="connsiteX12" fmla="*/ 272538 w 282038"/>
                <a:gd name="connsiteY12" fmla="*/ 32727 h 232714"/>
                <a:gd name="connsiteX13" fmla="*/ 275431 w 282038"/>
                <a:gd name="connsiteY13" fmla="*/ 55849 h 232714"/>
                <a:gd name="connsiteX14" fmla="*/ 282038 w 282038"/>
                <a:gd name="connsiteY14" fmla="*/ 106686 h 232714"/>
                <a:gd name="connsiteX15" fmla="*/ 278676 w 282038"/>
                <a:gd name="connsiteY15" fmla="*/ 150389 h 232714"/>
                <a:gd name="connsiteX16" fmla="*/ 255027 w 282038"/>
                <a:gd name="connsiteY16" fmla="*/ 195323 h 232714"/>
                <a:gd name="connsiteX17" fmla="*/ 211089 w 282038"/>
                <a:gd name="connsiteY17" fmla="*/ 226811 h 232714"/>
                <a:gd name="connsiteX18" fmla="*/ 164141 w 282038"/>
                <a:gd name="connsiteY18" fmla="*/ 232714 h 232714"/>
                <a:gd name="connsiteX19" fmla="*/ 134120 w 282038"/>
                <a:gd name="connsiteY19" fmla="*/ 220986 h 232714"/>
                <a:gd name="connsiteX20" fmla="*/ 103864 w 282038"/>
                <a:gd name="connsiteY20" fmla="*/ 220986 h 232714"/>
                <a:gd name="connsiteX21" fmla="*/ 68824 w 282038"/>
                <a:gd name="connsiteY21" fmla="*/ 222566 h 232714"/>
                <a:gd name="connsiteX22" fmla="*/ 25347 w 282038"/>
                <a:gd name="connsiteY22" fmla="*/ 202395 h 232714"/>
                <a:gd name="connsiteX0" fmla="*/ 25347 w 282038"/>
                <a:gd name="connsiteY0" fmla="*/ 202395 h 232714"/>
                <a:gd name="connsiteX1" fmla="*/ 0 w 282038"/>
                <a:gd name="connsiteY1" fmla="*/ 103324 h 232714"/>
                <a:gd name="connsiteX2" fmla="*/ 13097 w 282038"/>
                <a:gd name="connsiteY2" fmla="*/ 39450 h 232714"/>
                <a:gd name="connsiteX3" fmla="*/ 36629 w 282038"/>
                <a:gd name="connsiteY3" fmla="*/ 12556 h 232714"/>
                <a:gd name="connsiteX4" fmla="*/ 56799 w 282038"/>
                <a:gd name="connsiteY4" fmla="*/ 2471 h 232714"/>
                <a:gd name="connsiteX5" fmla="*/ 96171 w 282038"/>
                <a:gd name="connsiteY5" fmla="*/ 0 h 232714"/>
                <a:gd name="connsiteX6" fmla="*/ 120786 w 282038"/>
                <a:gd name="connsiteY6" fmla="*/ 23732 h 232714"/>
                <a:gd name="connsiteX7" fmla="*/ 132068 w 282038"/>
                <a:gd name="connsiteY7" fmla="*/ 24623 h 232714"/>
                <a:gd name="connsiteX8" fmla="*/ 140727 w 282038"/>
                <a:gd name="connsiteY8" fmla="*/ 46508 h 232714"/>
                <a:gd name="connsiteX9" fmla="*/ 177706 w 282038"/>
                <a:gd name="connsiteY9" fmla="*/ 44378 h 232714"/>
                <a:gd name="connsiteX10" fmla="*/ 201005 w 282038"/>
                <a:gd name="connsiteY10" fmla="*/ 15020 h 232714"/>
                <a:gd name="connsiteX11" fmla="*/ 224770 w 282038"/>
                <a:gd name="connsiteY11" fmla="*/ 24694 h 232714"/>
                <a:gd name="connsiteX12" fmla="*/ 272538 w 282038"/>
                <a:gd name="connsiteY12" fmla="*/ 32727 h 232714"/>
                <a:gd name="connsiteX13" fmla="*/ 275431 w 282038"/>
                <a:gd name="connsiteY13" fmla="*/ 55849 h 232714"/>
                <a:gd name="connsiteX14" fmla="*/ 282038 w 282038"/>
                <a:gd name="connsiteY14" fmla="*/ 106686 h 232714"/>
                <a:gd name="connsiteX15" fmla="*/ 278676 w 282038"/>
                <a:gd name="connsiteY15" fmla="*/ 150389 h 232714"/>
                <a:gd name="connsiteX16" fmla="*/ 255027 w 282038"/>
                <a:gd name="connsiteY16" fmla="*/ 195323 h 232714"/>
                <a:gd name="connsiteX17" fmla="*/ 211089 w 282038"/>
                <a:gd name="connsiteY17" fmla="*/ 226811 h 232714"/>
                <a:gd name="connsiteX18" fmla="*/ 164141 w 282038"/>
                <a:gd name="connsiteY18" fmla="*/ 232714 h 232714"/>
                <a:gd name="connsiteX19" fmla="*/ 134120 w 282038"/>
                <a:gd name="connsiteY19" fmla="*/ 220986 h 232714"/>
                <a:gd name="connsiteX20" fmla="*/ 103864 w 282038"/>
                <a:gd name="connsiteY20" fmla="*/ 220986 h 232714"/>
                <a:gd name="connsiteX21" fmla="*/ 68824 w 282038"/>
                <a:gd name="connsiteY21" fmla="*/ 222566 h 232714"/>
                <a:gd name="connsiteX22" fmla="*/ 25347 w 282038"/>
                <a:gd name="connsiteY22" fmla="*/ 202395 h 232714"/>
                <a:gd name="connsiteX0" fmla="*/ 12314 w 269005"/>
                <a:gd name="connsiteY0" fmla="*/ 202395 h 232714"/>
                <a:gd name="connsiteX1" fmla="*/ 0 w 269005"/>
                <a:gd name="connsiteY1" fmla="*/ 101557 h 232714"/>
                <a:gd name="connsiteX2" fmla="*/ 64 w 269005"/>
                <a:gd name="connsiteY2" fmla="*/ 39450 h 232714"/>
                <a:gd name="connsiteX3" fmla="*/ 23596 w 269005"/>
                <a:gd name="connsiteY3" fmla="*/ 12556 h 232714"/>
                <a:gd name="connsiteX4" fmla="*/ 43766 w 269005"/>
                <a:gd name="connsiteY4" fmla="*/ 2471 h 232714"/>
                <a:gd name="connsiteX5" fmla="*/ 83138 w 269005"/>
                <a:gd name="connsiteY5" fmla="*/ 0 h 232714"/>
                <a:gd name="connsiteX6" fmla="*/ 107753 w 269005"/>
                <a:gd name="connsiteY6" fmla="*/ 23732 h 232714"/>
                <a:gd name="connsiteX7" fmla="*/ 119035 w 269005"/>
                <a:gd name="connsiteY7" fmla="*/ 24623 h 232714"/>
                <a:gd name="connsiteX8" fmla="*/ 127694 w 269005"/>
                <a:gd name="connsiteY8" fmla="*/ 46508 h 232714"/>
                <a:gd name="connsiteX9" fmla="*/ 164673 w 269005"/>
                <a:gd name="connsiteY9" fmla="*/ 44378 h 232714"/>
                <a:gd name="connsiteX10" fmla="*/ 187972 w 269005"/>
                <a:gd name="connsiteY10" fmla="*/ 15020 h 232714"/>
                <a:gd name="connsiteX11" fmla="*/ 211737 w 269005"/>
                <a:gd name="connsiteY11" fmla="*/ 24694 h 232714"/>
                <a:gd name="connsiteX12" fmla="*/ 259505 w 269005"/>
                <a:gd name="connsiteY12" fmla="*/ 32727 h 232714"/>
                <a:gd name="connsiteX13" fmla="*/ 262398 w 269005"/>
                <a:gd name="connsiteY13" fmla="*/ 55849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12314 w 269005"/>
                <a:gd name="connsiteY0" fmla="*/ 202395 h 232714"/>
                <a:gd name="connsiteX1" fmla="*/ 0 w 269005"/>
                <a:gd name="connsiteY1" fmla="*/ 101557 h 232714"/>
                <a:gd name="connsiteX2" fmla="*/ 14726 w 269005"/>
                <a:gd name="connsiteY2" fmla="*/ 48283 h 232714"/>
                <a:gd name="connsiteX3" fmla="*/ 23596 w 269005"/>
                <a:gd name="connsiteY3" fmla="*/ 12556 h 232714"/>
                <a:gd name="connsiteX4" fmla="*/ 43766 w 269005"/>
                <a:gd name="connsiteY4" fmla="*/ 2471 h 232714"/>
                <a:gd name="connsiteX5" fmla="*/ 83138 w 269005"/>
                <a:gd name="connsiteY5" fmla="*/ 0 h 232714"/>
                <a:gd name="connsiteX6" fmla="*/ 107753 w 269005"/>
                <a:gd name="connsiteY6" fmla="*/ 23732 h 232714"/>
                <a:gd name="connsiteX7" fmla="*/ 119035 w 269005"/>
                <a:gd name="connsiteY7" fmla="*/ 24623 h 232714"/>
                <a:gd name="connsiteX8" fmla="*/ 127694 w 269005"/>
                <a:gd name="connsiteY8" fmla="*/ 46508 h 232714"/>
                <a:gd name="connsiteX9" fmla="*/ 164673 w 269005"/>
                <a:gd name="connsiteY9" fmla="*/ 44378 h 232714"/>
                <a:gd name="connsiteX10" fmla="*/ 187972 w 269005"/>
                <a:gd name="connsiteY10" fmla="*/ 15020 h 232714"/>
                <a:gd name="connsiteX11" fmla="*/ 211737 w 269005"/>
                <a:gd name="connsiteY11" fmla="*/ 24694 h 232714"/>
                <a:gd name="connsiteX12" fmla="*/ 259505 w 269005"/>
                <a:gd name="connsiteY12" fmla="*/ 32727 h 232714"/>
                <a:gd name="connsiteX13" fmla="*/ 262398 w 269005"/>
                <a:gd name="connsiteY13" fmla="*/ 55849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12314 w 269005"/>
                <a:gd name="connsiteY0" fmla="*/ 202395 h 232714"/>
                <a:gd name="connsiteX1" fmla="*/ 0 w 269005"/>
                <a:gd name="connsiteY1" fmla="*/ 101557 h 232714"/>
                <a:gd name="connsiteX2" fmla="*/ 14726 w 269005"/>
                <a:gd name="connsiteY2" fmla="*/ 48283 h 232714"/>
                <a:gd name="connsiteX3" fmla="*/ 31741 w 269005"/>
                <a:gd name="connsiteY3" fmla="*/ 24923 h 232714"/>
                <a:gd name="connsiteX4" fmla="*/ 43766 w 269005"/>
                <a:gd name="connsiteY4" fmla="*/ 2471 h 232714"/>
                <a:gd name="connsiteX5" fmla="*/ 83138 w 269005"/>
                <a:gd name="connsiteY5" fmla="*/ 0 h 232714"/>
                <a:gd name="connsiteX6" fmla="*/ 107753 w 269005"/>
                <a:gd name="connsiteY6" fmla="*/ 23732 h 232714"/>
                <a:gd name="connsiteX7" fmla="*/ 119035 w 269005"/>
                <a:gd name="connsiteY7" fmla="*/ 24623 h 232714"/>
                <a:gd name="connsiteX8" fmla="*/ 127694 w 269005"/>
                <a:gd name="connsiteY8" fmla="*/ 46508 h 232714"/>
                <a:gd name="connsiteX9" fmla="*/ 164673 w 269005"/>
                <a:gd name="connsiteY9" fmla="*/ 44378 h 232714"/>
                <a:gd name="connsiteX10" fmla="*/ 187972 w 269005"/>
                <a:gd name="connsiteY10" fmla="*/ 15020 h 232714"/>
                <a:gd name="connsiteX11" fmla="*/ 211737 w 269005"/>
                <a:gd name="connsiteY11" fmla="*/ 24694 h 232714"/>
                <a:gd name="connsiteX12" fmla="*/ 259505 w 269005"/>
                <a:gd name="connsiteY12" fmla="*/ 32727 h 232714"/>
                <a:gd name="connsiteX13" fmla="*/ 262398 w 269005"/>
                <a:gd name="connsiteY13" fmla="*/ 55849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12314 w 269005"/>
                <a:gd name="connsiteY0" fmla="*/ 202395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23732 h 232714"/>
                <a:gd name="connsiteX7" fmla="*/ 119035 w 269005"/>
                <a:gd name="connsiteY7" fmla="*/ 24623 h 232714"/>
                <a:gd name="connsiteX8" fmla="*/ 127694 w 269005"/>
                <a:gd name="connsiteY8" fmla="*/ 46508 h 232714"/>
                <a:gd name="connsiteX9" fmla="*/ 164673 w 269005"/>
                <a:gd name="connsiteY9" fmla="*/ 44378 h 232714"/>
                <a:gd name="connsiteX10" fmla="*/ 187972 w 269005"/>
                <a:gd name="connsiteY10" fmla="*/ 15020 h 232714"/>
                <a:gd name="connsiteX11" fmla="*/ 211737 w 269005"/>
                <a:gd name="connsiteY11" fmla="*/ 24694 h 232714"/>
                <a:gd name="connsiteX12" fmla="*/ 259505 w 269005"/>
                <a:gd name="connsiteY12" fmla="*/ 32727 h 232714"/>
                <a:gd name="connsiteX13" fmla="*/ 262398 w 269005"/>
                <a:gd name="connsiteY13" fmla="*/ 55849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12314 w 269005"/>
                <a:gd name="connsiteY0" fmla="*/ 202395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23732 h 232714"/>
                <a:gd name="connsiteX7" fmla="*/ 119035 w 269005"/>
                <a:gd name="connsiteY7" fmla="*/ 24623 h 232714"/>
                <a:gd name="connsiteX8" fmla="*/ 127694 w 269005"/>
                <a:gd name="connsiteY8" fmla="*/ 46508 h 232714"/>
                <a:gd name="connsiteX9" fmla="*/ 164673 w 269005"/>
                <a:gd name="connsiteY9" fmla="*/ 44378 h 232714"/>
                <a:gd name="connsiteX10" fmla="*/ 187972 w 269005"/>
                <a:gd name="connsiteY10" fmla="*/ 15020 h 232714"/>
                <a:gd name="connsiteX11" fmla="*/ 211737 w 269005"/>
                <a:gd name="connsiteY11" fmla="*/ 24694 h 232714"/>
                <a:gd name="connsiteX12" fmla="*/ 231810 w 269005"/>
                <a:gd name="connsiteY12" fmla="*/ 27427 h 232714"/>
                <a:gd name="connsiteX13" fmla="*/ 262398 w 269005"/>
                <a:gd name="connsiteY13" fmla="*/ 55849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12314 w 269005"/>
                <a:gd name="connsiteY0" fmla="*/ 202395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23732 h 232714"/>
                <a:gd name="connsiteX7" fmla="*/ 119035 w 269005"/>
                <a:gd name="connsiteY7" fmla="*/ 24623 h 232714"/>
                <a:gd name="connsiteX8" fmla="*/ 127694 w 269005"/>
                <a:gd name="connsiteY8" fmla="*/ 46508 h 232714"/>
                <a:gd name="connsiteX9" fmla="*/ 164673 w 269005"/>
                <a:gd name="connsiteY9" fmla="*/ 44378 h 232714"/>
                <a:gd name="connsiteX10" fmla="*/ 187972 w 269005"/>
                <a:gd name="connsiteY10" fmla="*/ 15020 h 232714"/>
                <a:gd name="connsiteX11" fmla="*/ 211737 w 269005"/>
                <a:gd name="connsiteY11" fmla="*/ 24694 h 232714"/>
                <a:gd name="connsiteX12" fmla="*/ 231810 w 269005"/>
                <a:gd name="connsiteY12" fmla="*/ 27427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12314 w 269005"/>
                <a:gd name="connsiteY0" fmla="*/ 202395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13132 h 232714"/>
                <a:gd name="connsiteX7" fmla="*/ 119035 w 269005"/>
                <a:gd name="connsiteY7" fmla="*/ 24623 h 232714"/>
                <a:gd name="connsiteX8" fmla="*/ 127694 w 269005"/>
                <a:gd name="connsiteY8" fmla="*/ 46508 h 232714"/>
                <a:gd name="connsiteX9" fmla="*/ 164673 w 269005"/>
                <a:gd name="connsiteY9" fmla="*/ 44378 h 232714"/>
                <a:gd name="connsiteX10" fmla="*/ 187972 w 269005"/>
                <a:gd name="connsiteY10" fmla="*/ 15020 h 232714"/>
                <a:gd name="connsiteX11" fmla="*/ 211737 w 269005"/>
                <a:gd name="connsiteY11" fmla="*/ 24694 h 232714"/>
                <a:gd name="connsiteX12" fmla="*/ 231810 w 269005"/>
                <a:gd name="connsiteY12" fmla="*/ 27427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12314 w 269005"/>
                <a:gd name="connsiteY0" fmla="*/ 202395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13132 h 232714"/>
                <a:gd name="connsiteX7" fmla="*/ 123922 w 269005"/>
                <a:gd name="connsiteY7" fmla="*/ 19323 h 232714"/>
                <a:gd name="connsiteX8" fmla="*/ 127694 w 269005"/>
                <a:gd name="connsiteY8" fmla="*/ 46508 h 232714"/>
                <a:gd name="connsiteX9" fmla="*/ 164673 w 269005"/>
                <a:gd name="connsiteY9" fmla="*/ 44378 h 232714"/>
                <a:gd name="connsiteX10" fmla="*/ 187972 w 269005"/>
                <a:gd name="connsiteY10" fmla="*/ 15020 h 232714"/>
                <a:gd name="connsiteX11" fmla="*/ 211737 w 269005"/>
                <a:gd name="connsiteY11" fmla="*/ 24694 h 232714"/>
                <a:gd name="connsiteX12" fmla="*/ 231810 w 269005"/>
                <a:gd name="connsiteY12" fmla="*/ 27427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12314 w 269005"/>
                <a:gd name="connsiteY0" fmla="*/ 202395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13132 h 232714"/>
                <a:gd name="connsiteX7" fmla="*/ 123922 w 269005"/>
                <a:gd name="connsiteY7" fmla="*/ 19323 h 232714"/>
                <a:gd name="connsiteX8" fmla="*/ 139098 w 269005"/>
                <a:gd name="connsiteY8" fmla="*/ 53574 h 232714"/>
                <a:gd name="connsiteX9" fmla="*/ 164673 w 269005"/>
                <a:gd name="connsiteY9" fmla="*/ 44378 h 232714"/>
                <a:gd name="connsiteX10" fmla="*/ 187972 w 269005"/>
                <a:gd name="connsiteY10" fmla="*/ 15020 h 232714"/>
                <a:gd name="connsiteX11" fmla="*/ 211737 w 269005"/>
                <a:gd name="connsiteY11" fmla="*/ 24694 h 232714"/>
                <a:gd name="connsiteX12" fmla="*/ 231810 w 269005"/>
                <a:gd name="connsiteY12" fmla="*/ 27427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12314 w 269005"/>
                <a:gd name="connsiteY0" fmla="*/ 202395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13132 h 232714"/>
                <a:gd name="connsiteX7" fmla="*/ 123922 w 269005"/>
                <a:gd name="connsiteY7" fmla="*/ 19323 h 232714"/>
                <a:gd name="connsiteX8" fmla="*/ 139098 w 269005"/>
                <a:gd name="connsiteY8" fmla="*/ 53574 h 232714"/>
                <a:gd name="connsiteX9" fmla="*/ 163044 w 269005"/>
                <a:gd name="connsiteY9" fmla="*/ 32012 h 232714"/>
                <a:gd name="connsiteX10" fmla="*/ 187972 w 269005"/>
                <a:gd name="connsiteY10" fmla="*/ 15020 h 232714"/>
                <a:gd name="connsiteX11" fmla="*/ 211737 w 269005"/>
                <a:gd name="connsiteY11" fmla="*/ 24694 h 232714"/>
                <a:gd name="connsiteX12" fmla="*/ 231810 w 269005"/>
                <a:gd name="connsiteY12" fmla="*/ 27427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12314 w 269005"/>
                <a:gd name="connsiteY0" fmla="*/ 202395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13132 h 232714"/>
                <a:gd name="connsiteX7" fmla="*/ 123922 w 269005"/>
                <a:gd name="connsiteY7" fmla="*/ 19323 h 232714"/>
                <a:gd name="connsiteX8" fmla="*/ 139098 w 269005"/>
                <a:gd name="connsiteY8" fmla="*/ 53574 h 232714"/>
                <a:gd name="connsiteX9" fmla="*/ 163044 w 269005"/>
                <a:gd name="connsiteY9" fmla="*/ 32012 h 232714"/>
                <a:gd name="connsiteX10" fmla="*/ 187972 w 269005"/>
                <a:gd name="connsiteY10" fmla="*/ 15020 h 232714"/>
                <a:gd name="connsiteX11" fmla="*/ 205220 w 269005"/>
                <a:gd name="connsiteY11" fmla="*/ 8795 h 232714"/>
                <a:gd name="connsiteX12" fmla="*/ 231810 w 269005"/>
                <a:gd name="connsiteY12" fmla="*/ 27427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12314 w 269005"/>
                <a:gd name="connsiteY0" fmla="*/ 202395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13132 h 232714"/>
                <a:gd name="connsiteX7" fmla="*/ 123922 w 269005"/>
                <a:gd name="connsiteY7" fmla="*/ 19323 h 232714"/>
                <a:gd name="connsiteX8" fmla="*/ 139098 w 269005"/>
                <a:gd name="connsiteY8" fmla="*/ 53574 h 232714"/>
                <a:gd name="connsiteX9" fmla="*/ 163044 w 269005"/>
                <a:gd name="connsiteY9" fmla="*/ 32012 h 232714"/>
                <a:gd name="connsiteX10" fmla="*/ 187972 w 269005"/>
                <a:gd name="connsiteY10" fmla="*/ 15020 h 232714"/>
                <a:gd name="connsiteX11" fmla="*/ 205220 w 269005"/>
                <a:gd name="connsiteY11" fmla="*/ 8795 h 232714"/>
                <a:gd name="connsiteX12" fmla="*/ 243213 w 269005"/>
                <a:gd name="connsiteY12" fmla="*/ 29194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12314 w 269005"/>
                <a:gd name="connsiteY22" fmla="*/ 202395 h 232714"/>
                <a:gd name="connsiteX0" fmla="*/ 9056 w 269005"/>
                <a:gd name="connsiteY0" fmla="*/ 177662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13132 h 232714"/>
                <a:gd name="connsiteX7" fmla="*/ 123922 w 269005"/>
                <a:gd name="connsiteY7" fmla="*/ 19323 h 232714"/>
                <a:gd name="connsiteX8" fmla="*/ 139098 w 269005"/>
                <a:gd name="connsiteY8" fmla="*/ 53574 h 232714"/>
                <a:gd name="connsiteX9" fmla="*/ 163044 w 269005"/>
                <a:gd name="connsiteY9" fmla="*/ 32012 h 232714"/>
                <a:gd name="connsiteX10" fmla="*/ 187972 w 269005"/>
                <a:gd name="connsiteY10" fmla="*/ 15020 h 232714"/>
                <a:gd name="connsiteX11" fmla="*/ 205220 w 269005"/>
                <a:gd name="connsiteY11" fmla="*/ 8795 h 232714"/>
                <a:gd name="connsiteX12" fmla="*/ 243213 w 269005"/>
                <a:gd name="connsiteY12" fmla="*/ 29194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55791 w 269005"/>
                <a:gd name="connsiteY21" fmla="*/ 222566 h 232714"/>
                <a:gd name="connsiteX22" fmla="*/ 9056 w 269005"/>
                <a:gd name="connsiteY22" fmla="*/ 177662 h 232714"/>
                <a:gd name="connsiteX0" fmla="*/ 9056 w 269005"/>
                <a:gd name="connsiteY0" fmla="*/ 177662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13132 h 232714"/>
                <a:gd name="connsiteX7" fmla="*/ 123922 w 269005"/>
                <a:gd name="connsiteY7" fmla="*/ 19323 h 232714"/>
                <a:gd name="connsiteX8" fmla="*/ 139098 w 269005"/>
                <a:gd name="connsiteY8" fmla="*/ 53574 h 232714"/>
                <a:gd name="connsiteX9" fmla="*/ 163044 w 269005"/>
                <a:gd name="connsiteY9" fmla="*/ 32012 h 232714"/>
                <a:gd name="connsiteX10" fmla="*/ 187972 w 269005"/>
                <a:gd name="connsiteY10" fmla="*/ 15020 h 232714"/>
                <a:gd name="connsiteX11" fmla="*/ 205220 w 269005"/>
                <a:gd name="connsiteY11" fmla="*/ 8795 h 232714"/>
                <a:gd name="connsiteX12" fmla="*/ 243213 w 269005"/>
                <a:gd name="connsiteY12" fmla="*/ 29194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21087 w 269005"/>
                <a:gd name="connsiteY19" fmla="*/ 220986 h 232714"/>
                <a:gd name="connsiteX20" fmla="*/ 90831 w 269005"/>
                <a:gd name="connsiteY20" fmla="*/ 220986 h 232714"/>
                <a:gd name="connsiteX21" fmla="*/ 41130 w 269005"/>
                <a:gd name="connsiteY21" fmla="*/ 213733 h 232714"/>
                <a:gd name="connsiteX22" fmla="*/ 9056 w 269005"/>
                <a:gd name="connsiteY22" fmla="*/ 177662 h 232714"/>
                <a:gd name="connsiteX0" fmla="*/ 9056 w 269005"/>
                <a:gd name="connsiteY0" fmla="*/ 177662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13132 h 232714"/>
                <a:gd name="connsiteX7" fmla="*/ 123922 w 269005"/>
                <a:gd name="connsiteY7" fmla="*/ 19323 h 232714"/>
                <a:gd name="connsiteX8" fmla="*/ 139098 w 269005"/>
                <a:gd name="connsiteY8" fmla="*/ 53574 h 232714"/>
                <a:gd name="connsiteX9" fmla="*/ 163044 w 269005"/>
                <a:gd name="connsiteY9" fmla="*/ 32012 h 232714"/>
                <a:gd name="connsiteX10" fmla="*/ 187972 w 269005"/>
                <a:gd name="connsiteY10" fmla="*/ 15020 h 232714"/>
                <a:gd name="connsiteX11" fmla="*/ 205220 w 269005"/>
                <a:gd name="connsiteY11" fmla="*/ 8795 h 232714"/>
                <a:gd name="connsiteX12" fmla="*/ 243213 w 269005"/>
                <a:gd name="connsiteY12" fmla="*/ 29194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11312 w 269005"/>
                <a:gd name="connsiteY19" fmla="*/ 229819 h 232714"/>
                <a:gd name="connsiteX20" fmla="*/ 90831 w 269005"/>
                <a:gd name="connsiteY20" fmla="*/ 220986 h 232714"/>
                <a:gd name="connsiteX21" fmla="*/ 41130 w 269005"/>
                <a:gd name="connsiteY21" fmla="*/ 213733 h 232714"/>
                <a:gd name="connsiteX22" fmla="*/ 9056 w 269005"/>
                <a:gd name="connsiteY22" fmla="*/ 177662 h 232714"/>
                <a:gd name="connsiteX0" fmla="*/ 9056 w 269005"/>
                <a:gd name="connsiteY0" fmla="*/ 177662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13132 h 232714"/>
                <a:gd name="connsiteX7" fmla="*/ 123922 w 269005"/>
                <a:gd name="connsiteY7" fmla="*/ 19323 h 232714"/>
                <a:gd name="connsiteX8" fmla="*/ 139098 w 269005"/>
                <a:gd name="connsiteY8" fmla="*/ 53574 h 232714"/>
                <a:gd name="connsiteX9" fmla="*/ 163044 w 269005"/>
                <a:gd name="connsiteY9" fmla="*/ 32012 h 232714"/>
                <a:gd name="connsiteX10" fmla="*/ 187972 w 269005"/>
                <a:gd name="connsiteY10" fmla="*/ 15020 h 232714"/>
                <a:gd name="connsiteX11" fmla="*/ 205220 w 269005"/>
                <a:gd name="connsiteY11" fmla="*/ 8795 h 232714"/>
                <a:gd name="connsiteX12" fmla="*/ 243213 w 269005"/>
                <a:gd name="connsiteY12" fmla="*/ 29194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11312 w 269005"/>
                <a:gd name="connsiteY19" fmla="*/ 229819 h 232714"/>
                <a:gd name="connsiteX20" fmla="*/ 90831 w 269005"/>
                <a:gd name="connsiteY20" fmla="*/ 220986 h 232714"/>
                <a:gd name="connsiteX21" fmla="*/ 44389 w 269005"/>
                <a:gd name="connsiteY21" fmla="*/ 203133 h 232714"/>
                <a:gd name="connsiteX22" fmla="*/ 9056 w 269005"/>
                <a:gd name="connsiteY22" fmla="*/ 177662 h 232714"/>
                <a:gd name="connsiteX0" fmla="*/ 9056 w 269005"/>
                <a:gd name="connsiteY0" fmla="*/ 168830 h 232714"/>
                <a:gd name="connsiteX1" fmla="*/ 0 w 269005"/>
                <a:gd name="connsiteY1" fmla="*/ 101557 h 232714"/>
                <a:gd name="connsiteX2" fmla="*/ 14726 w 269005"/>
                <a:gd name="connsiteY2" fmla="*/ 48283 h 232714"/>
                <a:gd name="connsiteX3" fmla="*/ 31741 w 269005"/>
                <a:gd name="connsiteY3" fmla="*/ 24923 h 232714"/>
                <a:gd name="connsiteX4" fmla="*/ 51911 w 269005"/>
                <a:gd name="connsiteY4" fmla="*/ 2471 h 232714"/>
                <a:gd name="connsiteX5" fmla="*/ 83138 w 269005"/>
                <a:gd name="connsiteY5" fmla="*/ 0 h 232714"/>
                <a:gd name="connsiteX6" fmla="*/ 107753 w 269005"/>
                <a:gd name="connsiteY6" fmla="*/ 13132 h 232714"/>
                <a:gd name="connsiteX7" fmla="*/ 123922 w 269005"/>
                <a:gd name="connsiteY7" fmla="*/ 19323 h 232714"/>
                <a:gd name="connsiteX8" fmla="*/ 139098 w 269005"/>
                <a:gd name="connsiteY8" fmla="*/ 53574 h 232714"/>
                <a:gd name="connsiteX9" fmla="*/ 163044 w 269005"/>
                <a:gd name="connsiteY9" fmla="*/ 32012 h 232714"/>
                <a:gd name="connsiteX10" fmla="*/ 187972 w 269005"/>
                <a:gd name="connsiteY10" fmla="*/ 15020 h 232714"/>
                <a:gd name="connsiteX11" fmla="*/ 205220 w 269005"/>
                <a:gd name="connsiteY11" fmla="*/ 8795 h 232714"/>
                <a:gd name="connsiteX12" fmla="*/ 243213 w 269005"/>
                <a:gd name="connsiteY12" fmla="*/ 29194 h 232714"/>
                <a:gd name="connsiteX13" fmla="*/ 254253 w 269005"/>
                <a:gd name="connsiteY13" fmla="*/ 64682 h 232714"/>
                <a:gd name="connsiteX14" fmla="*/ 269005 w 269005"/>
                <a:gd name="connsiteY14" fmla="*/ 106686 h 232714"/>
                <a:gd name="connsiteX15" fmla="*/ 265643 w 269005"/>
                <a:gd name="connsiteY15" fmla="*/ 150389 h 232714"/>
                <a:gd name="connsiteX16" fmla="*/ 241994 w 269005"/>
                <a:gd name="connsiteY16" fmla="*/ 195323 h 232714"/>
                <a:gd name="connsiteX17" fmla="*/ 198056 w 269005"/>
                <a:gd name="connsiteY17" fmla="*/ 226811 h 232714"/>
                <a:gd name="connsiteX18" fmla="*/ 151108 w 269005"/>
                <a:gd name="connsiteY18" fmla="*/ 232714 h 232714"/>
                <a:gd name="connsiteX19" fmla="*/ 111312 w 269005"/>
                <a:gd name="connsiteY19" fmla="*/ 229819 h 232714"/>
                <a:gd name="connsiteX20" fmla="*/ 90831 w 269005"/>
                <a:gd name="connsiteY20" fmla="*/ 220986 h 232714"/>
                <a:gd name="connsiteX21" fmla="*/ 44389 w 269005"/>
                <a:gd name="connsiteY21" fmla="*/ 203133 h 232714"/>
                <a:gd name="connsiteX22" fmla="*/ 9056 w 269005"/>
                <a:gd name="connsiteY22" fmla="*/ 168830 h 232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9005" h="232714">
                  <a:moveTo>
                    <a:pt x="9056" y="168830"/>
                  </a:moveTo>
                  <a:lnTo>
                    <a:pt x="0" y="101557"/>
                  </a:lnTo>
                  <a:cubicBezTo>
                    <a:pt x="21" y="80855"/>
                    <a:pt x="14705" y="68985"/>
                    <a:pt x="14726" y="48283"/>
                  </a:cubicBezTo>
                  <a:lnTo>
                    <a:pt x="31741" y="24923"/>
                  </a:lnTo>
                  <a:lnTo>
                    <a:pt x="51911" y="2471"/>
                  </a:lnTo>
                  <a:lnTo>
                    <a:pt x="83138" y="0"/>
                  </a:lnTo>
                  <a:lnTo>
                    <a:pt x="107753" y="13132"/>
                  </a:lnTo>
                  <a:lnTo>
                    <a:pt x="123922" y="19323"/>
                  </a:lnTo>
                  <a:lnTo>
                    <a:pt x="139098" y="53574"/>
                  </a:lnTo>
                  <a:lnTo>
                    <a:pt x="163044" y="32012"/>
                  </a:lnTo>
                  <a:lnTo>
                    <a:pt x="187972" y="15020"/>
                  </a:lnTo>
                  <a:lnTo>
                    <a:pt x="205220" y="8795"/>
                  </a:lnTo>
                  <a:lnTo>
                    <a:pt x="243213" y="29194"/>
                  </a:lnTo>
                  <a:lnTo>
                    <a:pt x="254253" y="64682"/>
                  </a:lnTo>
                  <a:lnTo>
                    <a:pt x="269005" y="106686"/>
                  </a:lnTo>
                  <a:lnTo>
                    <a:pt x="265643" y="150389"/>
                  </a:lnTo>
                  <a:lnTo>
                    <a:pt x="241994" y="195323"/>
                  </a:lnTo>
                  <a:lnTo>
                    <a:pt x="198056" y="226811"/>
                  </a:lnTo>
                  <a:lnTo>
                    <a:pt x="151108" y="232714"/>
                  </a:lnTo>
                  <a:lnTo>
                    <a:pt x="111312" y="229819"/>
                  </a:lnTo>
                  <a:lnTo>
                    <a:pt x="90831" y="220986"/>
                  </a:lnTo>
                  <a:lnTo>
                    <a:pt x="44389" y="203133"/>
                  </a:lnTo>
                  <a:lnTo>
                    <a:pt x="9056" y="168830"/>
                  </a:lnTo>
                  <a:close/>
                </a:path>
              </a:pathLst>
            </a:custGeom>
            <a:solidFill>
              <a:srgbClr val="40404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07" name="Freeform: Shape 106">
              <a:extLst>
                <a:ext uri="{FF2B5EF4-FFF2-40B4-BE49-F238E27FC236}">
                  <a16:creationId xmlns="" xmlns:a16="http://schemas.microsoft.com/office/drawing/2014/main" id="{CE0856EA-C609-4420-8D2D-FA3429781D4F}"/>
                </a:ext>
              </a:extLst>
            </p:cNvPr>
            <p:cNvSpPr/>
            <p:nvPr/>
          </p:nvSpPr>
          <p:spPr>
            <a:xfrm flipH="1">
              <a:off x="8069580" y="3237088"/>
              <a:ext cx="278150" cy="327488"/>
            </a:xfrm>
            <a:custGeom>
              <a:avLst/>
              <a:gdLst>
                <a:gd name="connsiteX0" fmla="*/ 66727 w 195237"/>
                <a:gd name="connsiteY0" fmla="*/ 215007 h 219950"/>
                <a:gd name="connsiteX1" fmla="*/ 12357 w 195237"/>
                <a:gd name="connsiteY1" fmla="*/ 170523 h 219950"/>
                <a:gd name="connsiteX2" fmla="*/ 2472 w 195237"/>
                <a:gd name="connsiteY2" fmla="*/ 126039 h 219950"/>
                <a:gd name="connsiteX3" fmla="*/ 0 w 195237"/>
                <a:gd name="connsiteY3" fmla="*/ 61783 h 219950"/>
                <a:gd name="connsiteX4" fmla="*/ 4943 w 195237"/>
                <a:gd name="connsiteY4" fmla="*/ 49427 h 219950"/>
                <a:gd name="connsiteX5" fmla="*/ 34599 w 195237"/>
                <a:gd name="connsiteY5" fmla="*/ 32127 h 219950"/>
                <a:gd name="connsiteX6" fmla="*/ 64256 w 195237"/>
                <a:gd name="connsiteY6" fmla="*/ 9885 h 219950"/>
                <a:gd name="connsiteX7" fmla="*/ 96383 w 195237"/>
                <a:gd name="connsiteY7" fmla="*/ 0 h 219950"/>
                <a:gd name="connsiteX8" fmla="*/ 133453 w 195237"/>
                <a:gd name="connsiteY8" fmla="*/ 7414 h 219950"/>
                <a:gd name="connsiteX9" fmla="*/ 165581 w 195237"/>
                <a:gd name="connsiteY9" fmla="*/ 32127 h 219950"/>
                <a:gd name="connsiteX10" fmla="*/ 182880 w 195237"/>
                <a:gd name="connsiteY10" fmla="*/ 49427 h 219950"/>
                <a:gd name="connsiteX11" fmla="*/ 195237 w 195237"/>
                <a:gd name="connsiteY11" fmla="*/ 93911 h 219950"/>
                <a:gd name="connsiteX12" fmla="*/ 187823 w 195237"/>
                <a:gd name="connsiteY12" fmla="*/ 123567 h 219950"/>
                <a:gd name="connsiteX13" fmla="*/ 172995 w 195237"/>
                <a:gd name="connsiteY13" fmla="*/ 165580 h 219950"/>
                <a:gd name="connsiteX14" fmla="*/ 150753 w 195237"/>
                <a:gd name="connsiteY14" fmla="*/ 200179 h 219950"/>
                <a:gd name="connsiteX15" fmla="*/ 128511 w 195237"/>
                <a:gd name="connsiteY15" fmla="*/ 219950 h 219950"/>
                <a:gd name="connsiteX16" fmla="*/ 66727 w 195237"/>
                <a:gd name="connsiteY16" fmla="*/ 215007 h 219950"/>
                <a:gd name="connsiteX0" fmla="*/ 62195 w 195237"/>
                <a:gd name="connsiteY0" fmla="*/ 219009 h 219950"/>
                <a:gd name="connsiteX1" fmla="*/ 12357 w 195237"/>
                <a:gd name="connsiteY1" fmla="*/ 170523 h 219950"/>
                <a:gd name="connsiteX2" fmla="*/ 2472 w 195237"/>
                <a:gd name="connsiteY2" fmla="*/ 126039 h 219950"/>
                <a:gd name="connsiteX3" fmla="*/ 0 w 195237"/>
                <a:gd name="connsiteY3" fmla="*/ 61783 h 219950"/>
                <a:gd name="connsiteX4" fmla="*/ 4943 w 195237"/>
                <a:gd name="connsiteY4" fmla="*/ 49427 h 219950"/>
                <a:gd name="connsiteX5" fmla="*/ 34599 w 195237"/>
                <a:gd name="connsiteY5" fmla="*/ 32127 h 219950"/>
                <a:gd name="connsiteX6" fmla="*/ 64256 w 195237"/>
                <a:gd name="connsiteY6" fmla="*/ 9885 h 219950"/>
                <a:gd name="connsiteX7" fmla="*/ 96383 w 195237"/>
                <a:gd name="connsiteY7" fmla="*/ 0 h 219950"/>
                <a:gd name="connsiteX8" fmla="*/ 133453 w 195237"/>
                <a:gd name="connsiteY8" fmla="*/ 7414 h 219950"/>
                <a:gd name="connsiteX9" fmla="*/ 165581 w 195237"/>
                <a:gd name="connsiteY9" fmla="*/ 32127 h 219950"/>
                <a:gd name="connsiteX10" fmla="*/ 182880 w 195237"/>
                <a:gd name="connsiteY10" fmla="*/ 49427 h 219950"/>
                <a:gd name="connsiteX11" fmla="*/ 195237 w 195237"/>
                <a:gd name="connsiteY11" fmla="*/ 93911 h 219950"/>
                <a:gd name="connsiteX12" fmla="*/ 187823 w 195237"/>
                <a:gd name="connsiteY12" fmla="*/ 123567 h 219950"/>
                <a:gd name="connsiteX13" fmla="*/ 172995 w 195237"/>
                <a:gd name="connsiteY13" fmla="*/ 165580 h 219950"/>
                <a:gd name="connsiteX14" fmla="*/ 150753 w 195237"/>
                <a:gd name="connsiteY14" fmla="*/ 200179 h 219950"/>
                <a:gd name="connsiteX15" fmla="*/ 128511 w 195237"/>
                <a:gd name="connsiteY15" fmla="*/ 219950 h 219950"/>
                <a:gd name="connsiteX16" fmla="*/ 62195 w 195237"/>
                <a:gd name="connsiteY16" fmla="*/ 219009 h 219950"/>
                <a:gd name="connsiteX0" fmla="*/ 62195 w 195237"/>
                <a:gd name="connsiteY0" fmla="*/ 219009 h 219950"/>
                <a:gd name="connsiteX1" fmla="*/ 12357 w 195237"/>
                <a:gd name="connsiteY1" fmla="*/ 178529 h 219950"/>
                <a:gd name="connsiteX2" fmla="*/ 2472 w 195237"/>
                <a:gd name="connsiteY2" fmla="*/ 126039 h 219950"/>
                <a:gd name="connsiteX3" fmla="*/ 0 w 195237"/>
                <a:gd name="connsiteY3" fmla="*/ 61783 h 219950"/>
                <a:gd name="connsiteX4" fmla="*/ 4943 w 195237"/>
                <a:gd name="connsiteY4" fmla="*/ 49427 h 219950"/>
                <a:gd name="connsiteX5" fmla="*/ 34599 w 195237"/>
                <a:gd name="connsiteY5" fmla="*/ 32127 h 219950"/>
                <a:gd name="connsiteX6" fmla="*/ 64256 w 195237"/>
                <a:gd name="connsiteY6" fmla="*/ 9885 h 219950"/>
                <a:gd name="connsiteX7" fmla="*/ 96383 w 195237"/>
                <a:gd name="connsiteY7" fmla="*/ 0 h 219950"/>
                <a:gd name="connsiteX8" fmla="*/ 133453 w 195237"/>
                <a:gd name="connsiteY8" fmla="*/ 7414 h 219950"/>
                <a:gd name="connsiteX9" fmla="*/ 165581 w 195237"/>
                <a:gd name="connsiteY9" fmla="*/ 32127 h 219950"/>
                <a:gd name="connsiteX10" fmla="*/ 182880 w 195237"/>
                <a:gd name="connsiteY10" fmla="*/ 49427 h 219950"/>
                <a:gd name="connsiteX11" fmla="*/ 195237 w 195237"/>
                <a:gd name="connsiteY11" fmla="*/ 93911 h 219950"/>
                <a:gd name="connsiteX12" fmla="*/ 187823 w 195237"/>
                <a:gd name="connsiteY12" fmla="*/ 123567 h 219950"/>
                <a:gd name="connsiteX13" fmla="*/ 172995 w 195237"/>
                <a:gd name="connsiteY13" fmla="*/ 165580 h 219950"/>
                <a:gd name="connsiteX14" fmla="*/ 150753 w 195237"/>
                <a:gd name="connsiteY14" fmla="*/ 200179 h 219950"/>
                <a:gd name="connsiteX15" fmla="*/ 128511 w 195237"/>
                <a:gd name="connsiteY15" fmla="*/ 219950 h 219950"/>
                <a:gd name="connsiteX16" fmla="*/ 62195 w 195237"/>
                <a:gd name="connsiteY16" fmla="*/ 219009 h 219950"/>
                <a:gd name="connsiteX0" fmla="*/ 62195 w 195237"/>
                <a:gd name="connsiteY0" fmla="*/ 219009 h 219950"/>
                <a:gd name="connsiteX1" fmla="*/ 12357 w 195237"/>
                <a:gd name="connsiteY1" fmla="*/ 178529 h 219950"/>
                <a:gd name="connsiteX2" fmla="*/ 2472 w 195237"/>
                <a:gd name="connsiteY2" fmla="*/ 126039 h 219950"/>
                <a:gd name="connsiteX3" fmla="*/ 0 w 195237"/>
                <a:gd name="connsiteY3" fmla="*/ 61783 h 219950"/>
                <a:gd name="connsiteX4" fmla="*/ 4943 w 195237"/>
                <a:gd name="connsiteY4" fmla="*/ 49427 h 219950"/>
                <a:gd name="connsiteX5" fmla="*/ 34599 w 195237"/>
                <a:gd name="connsiteY5" fmla="*/ 32127 h 219950"/>
                <a:gd name="connsiteX6" fmla="*/ 64256 w 195237"/>
                <a:gd name="connsiteY6" fmla="*/ 9885 h 219950"/>
                <a:gd name="connsiteX7" fmla="*/ 96383 w 195237"/>
                <a:gd name="connsiteY7" fmla="*/ 0 h 219950"/>
                <a:gd name="connsiteX8" fmla="*/ 124389 w 195237"/>
                <a:gd name="connsiteY8" fmla="*/ 19421 h 219950"/>
                <a:gd name="connsiteX9" fmla="*/ 165581 w 195237"/>
                <a:gd name="connsiteY9" fmla="*/ 32127 h 219950"/>
                <a:gd name="connsiteX10" fmla="*/ 182880 w 195237"/>
                <a:gd name="connsiteY10" fmla="*/ 49427 h 219950"/>
                <a:gd name="connsiteX11" fmla="*/ 195237 w 195237"/>
                <a:gd name="connsiteY11" fmla="*/ 93911 h 219950"/>
                <a:gd name="connsiteX12" fmla="*/ 187823 w 195237"/>
                <a:gd name="connsiteY12" fmla="*/ 123567 h 219950"/>
                <a:gd name="connsiteX13" fmla="*/ 172995 w 195237"/>
                <a:gd name="connsiteY13" fmla="*/ 165580 h 219950"/>
                <a:gd name="connsiteX14" fmla="*/ 150753 w 195237"/>
                <a:gd name="connsiteY14" fmla="*/ 200179 h 219950"/>
                <a:gd name="connsiteX15" fmla="*/ 128511 w 195237"/>
                <a:gd name="connsiteY15" fmla="*/ 219950 h 219950"/>
                <a:gd name="connsiteX16" fmla="*/ 62195 w 195237"/>
                <a:gd name="connsiteY16" fmla="*/ 219009 h 219950"/>
                <a:gd name="connsiteX0" fmla="*/ 62195 w 195237"/>
                <a:gd name="connsiteY0" fmla="*/ 219009 h 219950"/>
                <a:gd name="connsiteX1" fmla="*/ 12357 w 195237"/>
                <a:gd name="connsiteY1" fmla="*/ 178529 h 219950"/>
                <a:gd name="connsiteX2" fmla="*/ 2472 w 195237"/>
                <a:gd name="connsiteY2" fmla="*/ 126039 h 219950"/>
                <a:gd name="connsiteX3" fmla="*/ 0 w 195237"/>
                <a:gd name="connsiteY3" fmla="*/ 61783 h 219950"/>
                <a:gd name="connsiteX4" fmla="*/ 4943 w 195237"/>
                <a:gd name="connsiteY4" fmla="*/ 49427 h 219950"/>
                <a:gd name="connsiteX5" fmla="*/ 34599 w 195237"/>
                <a:gd name="connsiteY5" fmla="*/ 32127 h 219950"/>
                <a:gd name="connsiteX6" fmla="*/ 64256 w 195237"/>
                <a:gd name="connsiteY6" fmla="*/ 9885 h 219950"/>
                <a:gd name="connsiteX7" fmla="*/ 96383 w 195237"/>
                <a:gd name="connsiteY7" fmla="*/ 0 h 219950"/>
                <a:gd name="connsiteX8" fmla="*/ 131187 w 195237"/>
                <a:gd name="connsiteY8" fmla="*/ 27426 h 219950"/>
                <a:gd name="connsiteX9" fmla="*/ 165581 w 195237"/>
                <a:gd name="connsiteY9" fmla="*/ 32127 h 219950"/>
                <a:gd name="connsiteX10" fmla="*/ 182880 w 195237"/>
                <a:gd name="connsiteY10" fmla="*/ 49427 h 219950"/>
                <a:gd name="connsiteX11" fmla="*/ 195237 w 195237"/>
                <a:gd name="connsiteY11" fmla="*/ 93911 h 219950"/>
                <a:gd name="connsiteX12" fmla="*/ 187823 w 195237"/>
                <a:gd name="connsiteY12" fmla="*/ 123567 h 219950"/>
                <a:gd name="connsiteX13" fmla="*/ 172995 w 195237"/>
                <a:gd name="connsiteY13" fmla="*/ 165580 h 219950"/>
                <a:gd name="connsiteX14" fmla="*/ 150753 w 195237"/>
                <a:gd name="connsiteY14" fmla="*/ 200179 h 219950"/>
                <a:gd name="connsiteX15" fmla="*/ 128511 w 195237"/>
                <a:gd name="connsiteY15" fmla="*/ 219950 h 219950"/>
                <a:gd name="connsiteX16" fmla="*/ 62195 w 195237"/>
                <a:gd name="connsiteY16" fmla="*/ 219009 h 219950"/>
                <a:gd name="connsiteX0" fmla="*/ 64006 w 197048"/>
                <a:gd name="connsiteY0" fmla="*/ 219009 h 219950"/>
                <a:gd name="connsiteX1" fmla="*/ 14168 w 197048"/>
                <a:gd name="connsiteY1" fmla="*/ 178529 h 219950"/>
                <a:gd name="connsiteX2" fmla="*/ 4283 w 197048"/>
                <a:gd name="connsiteY2" fmla="*/ 126039 h 219950"/>
                <a:gd name="connsiteX3" fmla="*/ 1811 w 197048"/>
                <a:gd name="connsiteY3" fmla="*/ 61783 h 219950"/>
                <a:gd name="connsiteX4" fmla="*/ 0 w 197048"/>
                <a:gd name="connsiteY4" fmla="*/ 49427 h 219950"/>
                <a:gd name="connsiteX5" fmla="*/ 36410 w 197048"/>
                <a:gd name="connsiteY5" fmla="*/ 32127 h 219950"/>
                <a:gd name="connsiteX6" fmla="*/ 66067 w 197048"/>
                <a:gd name="connsiteY6" fmla="*/ 9885 h 219950"/>
                <a:gd name="connsiteX7" fmla="*/ 98194 w 197048"/>
                <a:gd name="connsiteY7" fmla="*/ 0 h 219950"/>
                <a:gd name="connsiteX8" fmla="*/ 132998 w 197048"/>
                <a:gd name="connsiteY8" fmla="*/ 27426 h 219950"/>
                <a:gd name="connsiteX9" fmla="*/ 167392 w 197048"/>
                <a:gd name="connsiteY9" fmla="*/ 32127 h 219950"/>
                <a:gd name="connsiteX10" fmla="*/ 184691 w 197048"/>
                <a:gd name="connsiteY10" fmla="*/ 49427 h 219950"/>
                <a:gd name="connsiteX11" fmla="*/ 197048 w 197048"/>
                <a:gd name="connsiteY11" fmla="*/ 93911 h 219950"/>
                <a:gd name="connsiteX12" fmla="*/ 189634 w 197048"/>
                <a:gd name="connsiteY12" fmla="*/ 123567 h 219950"/>
                <a:gd name="connsiteX13" fmla="*/ 174806 w 197048"/>
                <a:gd name="connsiteY13" fmla="*/ 165580 h 219950"/>
                <a:gd name="connsiteX14" fmla="*/ 152564 w 197048"/>
                <a:gd name="connsiteY14" fmla="*/ 200179 h 219950"/>
                <a:gd name="connsiteX15" fmla="*/ 130322 w 197048"/>
                <a:gd name="connsiteY15" fmla="*/ 219950 h 219950"/>
                <a:gd name="connsiteX16" fmla="*/ 64006 w 197048"/>
                <a:gd name="connsiteY16" fmla="*/ 219009 h 219950"/>
                <a:gd name="connsiteX0" fmla="*/ 77955 w 210997"/>
                <a:gd name="connsiteY0" fmla="*/ 219009 h 219950"/>
                <a:gd name="connsiteX1" fmla="*/ 28117 w 210997"/>
                <a:gd name="connsiteY1" fmla="*/ 178529 h 219950"/>
                <a:gd name="connsiteX2" fmla="*/ 18232 w 210997"/>
                <a:gd name="connsiteY2" fmla="*/ 126039 h 219950"/>
                <a:gd name="connsiteX3" fmla="*/ 0 w 210997"/>
                <a:gd name="connsiteY3" fmla="*/ 61783 h 219950"/>
                <a:gd name="connsiteX4" fmla="*/ 13949 w 210997"/>
                <a:gd name="connsiteY4" fmla="*/ 49427 h 219950"/>
                <a:gd name="connsiteX5" fmla="*/ 50359 w 210997"/>
                <a:gd name="connsiteY5" fmla="*/ 32127 h 219950"/>
                <a:gd name="connsiteX6" fmla="*/ 80016 w 210997"/>
                <a:gd name="connsiteY6" fmla="*/ 9885 h 219950"/>
                <a:gd name="connsiteX7" fmla="*/ 112143 w 210997"/>
                <a:gd name="connsiteY7" fmla="*/ 0 h 219950"/>
                <a:gd name="connsiteX8" fmla="*/ 146947 w 210997"/>
                <a:gd name="connsiteY8" fmla="*/ 27426 h 219950"/>
                <a:gd name="connsiteX9" fmla="*/ 181341 w 210997"/>
                <a:gd name="connsiteY9" fmla="*/ 32127 h 219950"/>
                <a:gd name="connsiteX10" fmla="*/ 198640 w 210997"/>
                <a:gd name="connsiteY10" fmla="*/ 49427 h 219950"/>
                <a:gd name="connsiteX11" fmla="*/ 210997 w 210997"/>
                <a:gd name="connsiteY11" fmla="*/ 93911 h 219950"/>
                <a:gd name="connsiteX12" fmla="*/ 203583 w 210997"/>
                <a:gd name="connsiteY12" fmla="*/ 123567 h 219950"/>
                <a:gd name="connsiteX13" fmla="*/ 188755 w 210997"/>
                <a:gd name="connsiteY13" fmla="*/ 165580 h 219950"/>
                <a:gd name="connsiteX14" fmla="*/ 166513 w 210997"/>
                <a:gd name="connsiteY14" fmla="*/ 200179 h 219950"/>
                <a:gd name="connsiteX15" fmla="*/ 144271 w 210997"/>
                <a:gd name="connsiteY15" fmla="*/ 219950 h 219950"/>
                <a:gd name="connsiteX16" fmla="*/ 77955 w 210997"/>
                <a:gd name="connsiteY16" fmla="*/ 219009 h 219950"/>
                <a:gd name="connsiteX0" fmla="*/ 77955 w 210997"/>
                <a:gd name="connsiteY0" fmla="*/ 219009 h 219950"/>
                <a:gd name="connsiteX1" fmla="*/ 28117 w 210997"/>
                <a:gd name="connsiteY1" fmla="*/ 178529 h 219950"/>
                <a:gd name="connsiteX2" fmla="*/ 18232 w 210997"/>
                <a:gd name="connsiteY2" fmla="*/ 126039 h 219950"/>
                <a:gd name="connsiteX3" fmla="*/ 0 w 210997"/>
                <a:gd name="connsiteY3" fmla="*/ 61783 h 219950"/>
                <a:gd name="connsiteX4" fmla="*/ 11697 w 210997"/>
                <a:gd name="connsiteY4" fmla="*/ 41474 h 219950"/>
                <a:gd name="connsiteX5" fmla="*/ 50359 w 210997"/>
                <a:gd name="connsiteY5" fmla="*/ 32127 h 219950"/>
                <a:gd name="connsiteX6" fmla="*/ 80016 w 210997"/>
                <a:gd name="connsiteY6" fmla="*/ 9885 h 219950"/>
                <a:gd name="connsiteX7" fmla="*/ 112143 w 210997"/>
                <a:gd name="connsiteY7" fmla="*/ 0 h 219950"/>
                <a:gd name="connsiteX8" fmla="*/ 146947 w 210997"/>
                <a:gd name="connsiteY8" fmla="*/ 27426 h 219950"/>
                <a:gd name="connsiteX9" fmla="*/ 181341 w 210997"/>
                <a:gd name="connsiteY9" fmla="*/ 32127 h 219950"/>
                <a:gd name="connsiteX10" fmla="*/ 198640 w 210997"/>
                <a:gd name="connsiteY10" fmla="*/ 49427 h 219950"/>
                <a:gd name="connsiteX11" fmla="*/ 210997 w 210997"/>
                <a:gd name="connsiteY11" fmla="*/ 93911 h 219950"/>
                <a:gd name="connsiteX12" fmla="*/ 203583 w 210997"/>
                <a:gd name="connsiteY12" fmla="*/ 123567 h 219950"/>
                <a:gd name="connsiteX13" fmla="*/ 188755 w 210997"/>
                <a:gd name="connsiteY13" fmla="*/ 165580 h 219950"/>
                <a:gd name="connsiteX14" fmla="*/ 166513 w 210997"/>
                <a:gd name="connsiteY14" fmla="*/ 200179 h 219950"/>
                <a:gd name="connsiteX15" fmla="*/ 144271 w 210997"/>
                <a:gd name="connsiteY15" fmla="*/ 219950 h 219950"/>
                <a:gd name="connsiteX16" fmla="*/ 77955 w 210997"/>
                <a:gd name="connsiteY16" fmla="*/ 219009 h 219950"/>
                <a:gd name="connsiteX0" fmla="*/ 77955 w 210997"/>
                <a:gd name="connsiteY0" fmla="*/ 219009 h 219950"/>
                <a:gd name="connsiteX1" fmla="*/ 28117 w 210997"/>
                <a:gd name="connsiteY1" fmla="*/ 178529 h 219950"/>
                <a:gd name="connsiteX2" fmla="*/ 18232 w 210997"/>
                <a:gd name="connsiteY2" fmla="*/ 126039 h 219950"/>
                <a:gd name="connsiteX3" fmla="*/ 0 w 210997"/>
                <a:gd name="connsiteY3" fmla="*/ 61783 h 219950"/>
                <a:gd name="connsiteX4" fmla="*/ 11697 w 210997"/>
                <a:gd name="connsiteY4" fmla="*/ 41474 h 219950"/>
                <a:gd name="connsiteX5" fmla="*/ 50359 w 210997"/>
                <a:gd name="connsiteY5" fmla="*/ 32127 h 219950"/>
                <a:gd name="connsiteX6" fmla="*/ 80016 w 210997"/>
                <a:gd name="connsiteY6" fmla="*/ 9885 h 219950"/>
                <a:gd name="connsiteX7" fmla="*/ 112143 w 210997"/>
                <a:gd name="connsiteY7" fmla="*/ 0 h 219950"/>
                <a:gd name="connsiteX8" fmla="*/ 146947 w 210997"/>
                <a:gd name="connsiteY8" fmla="*/ 27426 h 219950"/>
                <a:gd name="connsiteX9" fmla="*/ 176838 w 210997"/>
                <a:gd name="connsiteY9" fmla="*/ 20198 h 219950"/>
                <a:gd name="connsiteX10" fmla="*/ 198640 w 210997"/>
                <a:gd name="connsiteY10" fmla="*/ 49427 h 219950"/>
                <a:gd name="connsiteX11" fmla="*/ 210997 w 210997"/>
                <a:gd name="connsiteY11" fmla="*/ 93911 h 219950"/>
                <a:gd name="connsiteX12" fmla="*/ 203583 w 210997"/>
                <a:gd name="connsiteY12" fmla="*/ 123567 h 219950"/>
                <a:gd name="connsiteX13" fmla="*/ 188755 w 210997"/>
                <a:gd name="connsiteY13" fmla="*/ 165580 h 219950"/>
                <a:gd name="connsiteX14" fmla="*/ 166513 w 210997"/>
                <a:gd name="connsiteY14" fmla="*/ 200179 h 219950"/>
                <a:gd name="connsiteX15" fmla="*/ 144271 w 210997"/>
                <a:gd name="connsiteY15" fmla="*/ 219950 h 219950"/>
                <a:gd name="connsiteX16" fmla="*/ 77955 w 210997"/>
                <a:gd name="connsiteY16" fmla="*/ 219009 h 219950"/>
                <a:gd name="connsiteX0" fmla="*/ 77955 w 210997"/>
                <a:gd name="connsiteY0" fmla="*/ 209124 h 210065"/>
                <a:gd name="connsiteX1" fmla="*/ 28117 w 210997"/>
                <a:gd name="connsiteY1" fmla="*/ 168644 h 210065"/>
                <a:gd name="connsiteX2" fmla="*/ 18232 w 210997"/>
                <a:gd name="connsiteY2" fmla="*/ 116154 h 210065"/>
                <a:gd name="connsiteX3" fmla="*/ 0 w 210997"/>
                <a:gd name="connsiteY3" fmla="*/ 51898 h 210065"/>
                <a:gd name="connsiteX4" fmla="*/ 11697 w 210997"/>
                <a:gd name="connsiteY4" fmla="*/ 31589 h 210065"/>
                <a:gd name="connsiteX5" fmla="*/ 50359 w 210997"/>
                <a:gd name="connsiteY5" fmla="*/ 22242 h 210065"/>
                <a:gd name="connsiteX6" fmla="*/ 80016 w 210997"/>
                <a:gd name="connsiteY6" fmla="*/ 0 h 210065"/>
                <a:gd name="connsiteX7" fmla="*/ 109891 w 210997"/>
                <a:gd name="connsiteY7" fmla="*/ 4033 h 210065"/>
                <a:gd name="connsiteX8" fmla="*/ 146947 w 210997"/>
                <a:gd name="connsiteY8" fmla="*/ 17541 h 210065"/>
                <a:gd name="connsiteX9" fmla="*/ 176838 w 210997"/>
                <a:gd name="connsiteY9" fmla="*/ 10313 h 210065"/>
                <a:gd name="connsiteX10" fmla="*/ 198640 w 210997"/>
                <a:gd name="connsiteY10" fmla="*/ 39542 h 210065"/>
                <a:gd name="connsiteX11" fmla="*/ 210997 w 210997"/>
                <a:gd name="connsiteY11" fmla="*/ 84026 h 210065"/>
                <a:gd name="connsiteX12" fmla="*/ 203583 w 210997"/>
                <a:gd name="connsiteY12" fmla="*/ 113682 h 210065"/>
                <a:gd name="connsiteX13" fmla="*/ 188755 w 210997"/>
                <a:gd name="connsiteY13" fmla="*/ 155695 h 210065"/>
                <a:gd name="connsiteX14" fmla="*/ 166513 w 210997"/>
                <a:gd name="connsiteY14" fmla="*/ 190294 h 210065"/>
                <a:gd name="connsiteX15" fmla="*/ 144271 w 210997"/>
                <a:gd name="connsiteY15" fmla="*/ 210065 h 210065"/>
                <a:gd name="connsiteX16" fmla="*/ 77955 w 210997"/>
                <a:gd name="connsiteY16" fmla="*/ 209124 h 210065"/>
                <a:gd name="connsiteX0" fmla="*/ 77955 w 203583"/>
                <a:gd name="connsiteY0" fmla="*/ 209124 h 210065"/>
                <a:gd name="connsiteX1" fmla="*/ 28117 w 203583"/>
                <a:gd name="connsiteY1" fmla="*/ 168644 h 210065"/>
                <a:gd name="connsiteX2" fmla="*/ 18232 w 203583"/>
                <a:gd name="connsiteY2" fmla="*/ 116154 h 210065"/>
                <a:gd name="connsiteX3" fmla="*/ 0 w 203583"/>
                <a:gd name="connsiteY3" fmla="*/ 51898 h 210065"/>
                <a:gd name="connsiteX4" fmla="*/ 11697 w 203583"/>
                <a:gd name="connsiteY4" fmla="*/ 31589 h 210065"/>
                <a:gd name="connsiteX5" fmla="*/ 50359 w 203583"/>
                <a:gd name="connsiteY5" fmla="*/ 22242 h 210065"/>
                <a:gd name="connsiteX6" fmla="*/ 80016 w 203583"/>
                <a:gd name="connsiteY6" fmla="*/ 0 h 210065"/>
                <a:gd name="connsiteX7" fmla="*/ 109891 w 203583"/>
                <a:gd name="connsiteY7" fmla="*/ 4033 h 210065"/>
                <a:gd name="connsiteX8" fmla="*/ 146947 w 203583"/>
                <a:gd name="connsiteY8" fmla="*/ 17541 h 210065"/>
                <a:gd name="connsiteX9" fmla="*/ 176838 w 203583"/>
                <a:gd name="connsiteY9" fmla="*/ 10313 h 210065"/>
                <a:gd name="connsiteX10" fmla="*/ 198640 w 203583"/>
                <a:gd name="connsiteY10" fmla="*/ 39542 h 210065"/>
                <a:gd name="connsiteX11" fmla="*/ 201992 w 203583"/>
                <a:gd name="connsiteY11" fmla="*/ 80049 h 210065"/>
                <a:gd name="connsiteX12" fmla="*/ 203583 w 203583"/>
                <a:gd name="connsiteY12" fmla="*/ 113682 h 210065"/>
                <a:gd name="connsiteX13" fmla="*/ 188755 w 203583"/>
                <a:gd name="connsiteY13" fmla="*/ 155695 h 210065"/>
                <a:gd name="connsiteX14" fmla="*/ 166513 w 203583"/>
                <a:gd name="connsiteY14" fmla="*/ 190294 h 210065"/>
                <a:gd name="connsiteX15" fmla="*/ 144271 w 203583"/>
                <a:gd name="connsiteY15" fmla="*/ 210065 h 210065"/>
                <a:gd name="connsiteX16" fmla="*/ 77955 w 203583"/>
                <a:gd name="connsiteY16" fmla="*/ 209124 h 210065"/>
                <a:gd name="connsiteX0" fmla="*/ 77955 w 202024"/>
                <a:gd name="connsiteY0" fmla="*/ 209124 h 210065"/>
                <a:gd name="connsiteX1" fmla="*/ 28117 w 202024"/>
                <a:gd name="connsiteY1" fmla="*/ 168644 h 210065"/>
                <a:gd name="connsiteX2" fmla="*/ 18232 w 202024"/>
                <a:gd name="connsiteY2" fmla="*/ 116154 h 210065"/>
                <a:gd name="connsiteX3" fmla="*/ 0 w 202024"/>
                <a:gd name="connsiteY3" fmla="*/ 51898 h 210065"/>
                <a:gd name="connsiteX4" fmla="*/ 11697 w 202024"/>
                <a:gd name="connsiteY4" fmla="*/ 31589 h 210065"/>
                <a:gd name="connsiteX5" fmla="*/ 50359 w 202024"/>
                <a:gd name="connsiteY5" fmla="*/ 22242 h 210065"/>
                <a:gd name="connsiteX6" fmla="*/ 80016 w 202024"/>
                <a:gd name="connsiteY6" fmla="*/ 0 h 210065"/>
                <a:gd name="connsiteX7" fmla="*/ 109891 w 202024"/>
                <a:gd name="connsiteY7" fmla="*/ 4033 h 210065"/>
                <a:gd name="connsiteX8" fmla="*/ 146947 w 202024"/>
                <a:gd name="connsiteY8" fmla="*/ 17541 h 210065"/>
                <a:gd name="connsiteX9" fmla="*/ 176838 w 202024"/>
                <a:gd name="connsiteY9" fmla="*/ 10313 h 210065"/>
                <a:gd name="connsiteX10" fmla="*/ 198640 w 202024"/>
                <a:gd name="connsiteY10" fmla="*/ 39542 h 210065"/>
                <a:gd name="connsiteX11" fmla="*/ 201992 w 202024"/>
                <a:gd name="connsiteY11" fmla="*/ 80049 h 210065"/>
                <a:gd name="connsiteX12" fmla="*/ 196829 w 202024"/>
                <a:gd name="connsiteY12" fmla="*/ 113682 h 210065"/>
                <a:gd name="connsiteX13" fmla="*/ 188755 w 202024"/>
                <a:gd name="connsiteY13" fmla="*/ 155695 h 210065"/>
                <a:gd name="connsiteX14" fmla="*/ 166513 w 202024"/>
                <a:gd name="connsiteY14" fmla="*/ 190294 h 210065"/>
                <a:gd name="connsiteX15" fmla="*/ 144271 w 202024"/>
                <a:gd name="connsiteY15" fmla="*/ 210065 h 210065"/>
                <a:gd name="connsiteX16" fmla="*/ 77955 w 202024"/>
                <a:gd name="connsiteY16" fmla="*/ 209124 h 210065"/>
                <a:gd name="connsiteX0" fmla="*/ 77955 w 202024"/>
                <a:gd name="connsiteY0" fmla="*/ 209124 h 210065"/>
                <a:gd name="connsiteX1" fmla="*/ 28117 w 202024"/>
                <a:gd name="connsiteY1" fmla="*/ 168644 h 210065"/>
                <a:gd name="connsiteX2" fmla="*/ 9226 w 202024"/>
                <a:gd name="connsiteY2" fmla="*/ 114165 h 210065"/>
                <a:gd name="connsiteX3" fmla="*/ 0 w 202024"/>
                <a:gd name="connsiteY3" fmla="*/ 51898 h 210065"/>
                <a:gd name="connsiteX4" fmla="*/ 11697 w 202024"/>
                <a:gd name="connsiteY4" fmla="*/ 31589 h 210065"/>
                <a:gd name="connsiteX5" fmla="*/ 50359 w 202024"/>
                <a:gd name="connsiteY5" fmla="*/ 22242 h 210065"/>
                <a:gd name="connsiteX6" fmla="*/ 80016 w 202024"/>
                <a:gd name="connsiteY6" fmla="*/ 0 h 210065"/>
                <a:gd name="connsiteX7" fmla="*/ 109891 w 202024"/>
                <a:gd name="connsiteY7" fmla="*/ 4033 h 210065"/>
                <a:gd name="connsiteX8" fmla="*/ 146947 w 202024"/>
                <a:gd name="connsiteY8" fmla="*/ 17541 h 210065"/>
                <a:gd name="connsiteX9" fmla="*/ 176838 w 202024"/>
                <a:gd name="connsiteY9" fmla="*/ 10313 h 210065"/>
                <a:gd name="connsiteX10" fmla="*/ 198640 w 202024"/>
                <a:gd name="connsiteY10" fmla="*/ 39542 h 210065"/>
                <a:gd name="connsiteX11" fmla="*/ 201992 w 202024"/>
                <a:gd name="connsiteY11" fmla="*/ 80049 h 210065"/>
                <a:gd name="connsiteX12" fmla="*/ 196829 w 202024"/>
                <a:gd name="connsiteY12" fmla="*/ 113682 h 210065"/>
                <a:gd name="connsiteX13" fmla="*/ 188755 w 202024"/>
                <a:gd name="connsiteY13" fmla="*/ 155695 h 210065"/>
                <a:gd name="connsiteX14" fmla="*/ 166513 w 202024"/>
                <a:gd name="connsiteY14" fmla="*/ 190294 h 210065"/>
                <a:gd name="connsiteX15" fmla="*/ 144271 w 202024"/>
                <a:gd name="connsiteY15" fmla="*/ 210065 h 210065"/>
                <a:gd name="connsiteX16" fmla="*/ 77955 w 202024"/>
                <a:gd name="connsiteY16" fmla="*/ 209124 h 210065"/>
                <a:gd name="connsiteX0" fmla="*/ 77955 w 202024"/>
                <a:gd name="connsiteY0" fmla="*/ 209124 h 210065"/>
                <a:gd name="connsiteX1" fmla="*/ 41625 w 202024"/>
                <a:gd name="connsiteY1" fmla="*/ 180573 h 210065"/>
                <a:gd name="connsiteX2" fmla="*/ 9226 w 202024"/>
                <a:gd name="connsiteY2" fmla="*/ 114165 h 210065"/>
                <a:gd name="connsiteX3" fmla="*/ 0 w 202024"/>
                <a:gd name="connsiteY3" fmla="*/ 51898 h 210065"/>
                <a:gd name="connsiteX4" fmla="*/ 11697 w 202024"/>
                <a:gd name="connsiteY4" fmla="*/ 31589 h 210065"/>
                <a:gd name="connsiteX5" fmla="*/ 50359 w 202024"/>
                <a:gd name="connsiteY5" fmla="*/ 22242 h 210065"/>
                <a:gd name="connsiteX6" fmla="*/ 80016 w 202024"/>
                <a:gd name="connsiteY6" fmla="*/ 0 h 210065"/>
                <a:gd name="connsiteX7" fmla="*/ 109891 w 202024"/>
                <a:gd name="connsiteY7" fmla="*/ 4033 h 210065"/>
                <a:gd name="connsiteX8" fmla="*/ 146947 w 202024"/>
                <a:gd name="connsiteY8" fmla="*/ 17541 h 210065"/>
                <a:gd name="connsiteX9" fmla="*/ 176838 w 202024"/>
                <a:gd name="connsiteY9" fmla="*/ 10313 h 210065"/>
                <a:gd name="connsiteX10" fmla="*/ 198640 w 202024"/>
                <a:gd name="connsiteY10" fmla="*/ 39542 h 210065"/>
                <a:gd name="connsiteX11" fmla="*/ 201992 w 202024"/>
                <a:gd name="connsiteY11" fmla="*/ 80049 h 210065"/>
                <a:gd name="connsiteX12" fmla="*/ 196829 w 202024"/>
                <a:gd name="connsiteY12" fmla="*/ 113682 h 210065"/>
                <a:gd name="connsiteX13" fmla="*/ 188755 w 202024"/>
                <a:gd name="connsiteY13" fmla="*/ 155695 h 210065"/>
                <a:gd name="connsiteX14" fmla="*/ 166513 w 202024"/>
                <a:gd name="connsiteY14" fmla="*/ 190294 h 210065"/>
                <a:gd name="connsiteX15" fmla="*/ 144271 w 202024"/>
                <a:gd name="connsiteY15" fmla="*/ 210065 h 210065"/>
                <a:gd name="connsiteX16" fmla="*/ 77955 w 202024"/>
                <a:gd name="connsiteY16" fmla="*/ 209124 h 210065"/>
                <a:gd name="connsiteX0" fmla="*/ 77955 w 202024"/>
                <a:gd name="connsiteY0" fmla="*/ 209124 h 210065"/>
                <a:gd name="connsiteX1" fmla="*/ 32620 w 202024"/>
                <a:gd name="connsiteY1" fmla="*/ 180573 h 210065"/>
                <a:gd name="connsiteX2" fmla="*/ 9226 w 202024"/>
                <a:gd name="connsiteY2" fmla="*/ 114165 h 210065"/>
                <a:gd name="connsiteX3" fmla="*/ 0 w 202024"/>
                <a:gd name="connsiteY3" fmla="*/ 51898 h 210065"/>
                <a:gd name="connsiteX4" fmla="*/ 11697 w 202024"/>
                <a:gd name="connsiteY4" fmla="*/ 31589 h 210065"/>
                <a:gd name="connsiteX5" fmla="*/ 50359 w 202024"/>
                <a:gd name="connsiteY5" fmla="*/ 22242 h 210065"/>
                <a:gd name="connsiteX6" fmla="*/ 80016 w 202024"/>
                <a:gd name="connsiteY6" fmla="*/ 0 h 210065"/>
                <a:gd name="connsiteX7" fmla="*/ 109891 w 202024"/>
                <a:gd name="connsiteY7" fmla="*/ 4033 h 210065"/>
                <a:gd name="connsiteX8" fmla="*/ 146947 w 202024"/>
                <a:gd name="connsiteY8" fmla="*/ 17541 h 210065"/>
                <a:gd name="connsiteX9" fmla="*/ 176838 w 202024"/>
                <a:gd name="connsiteY9" fmla="*/ 10313 h 210065"/>
                <a:gd name="connsiteX10" fmla="*/ 198640 w 202024"/>
                <a:gd name="connsiteY10" fmla="*/ 39542 h 210065"/>
                <a:gd name="connsiteX11" fmla="*/ 201992 w 202024"/>
                <a:gd name="connsiteY11" fmla="*/ 80049 h 210065"/>
                <a:gd name="connsiteX12" fmla="*/ 196829 w 202024"/>
                <a:gd name="connsiteY12" fmla="*/ 113682 h 210065"/>
                <a:gd name="connsiteX13" fmla="*/ 188755 w 202024"/>
                <a:gd name="connsiteY13" fmla="*/ 155695 h 210065"/>
                <a:gd name="connsiteX14" fmla="*/ 166513 w 202024"/>
                <a:gd name="connsiteY14" fmla="*/ 190294 h 210065"/>
                <a:gd name="connsiteX15" fmla="*/ 144271 w 202024"/>
                <a:gd name="connsiteY15" fmla="*/ 210065 h 210065"/>
                <a:gd name="connsiteX16" fmla="*/ 77955 w 202024"/>
                <a:gd name="connsiteY16" fmla="*/ 209124 h 210065"/>
                <a:gd name="connsiteX0" fmla="*/ 77955 w 202024"/>
                <a:gd name="connsiteY0" fmla="*/ 209124 h 210065"/>
                <a:gd name="connsiteX1" fmla="*/ 32620 w 202024"/>
                <a:gd name="connsiteY1" fmla="*/ 180573 h 210065"/>
                <a:gd name="connsiteX2" fmla="*/ 11478 w 202024"/>
                <a:gd name="connsiteY2" fmla="*/ 114165 h 210065"/>
                <a:gd name="connsiteX3" fmla="*/ 0 w 202024"/>
                <a:gd name="connsiteY3" fmla="*/ 51898 h 210065"/>
                <a:gd name="connsiteX4" fmla="*/ 11697 w 202024"/>
                <a:gd name="connsiteY4" fmla="*/ 31589 h 210065"/>
                <a:gd name="connsiteX5" fmla="*/ 50359 w 202024"/>
                <a:gd name="connsiteY5" fmla="*/ 22242 h 210065"/>
                <a:gd name="connsiteX6" fmla="*/ 80016 w 202024"/>
                <a:gd name="connsiteY6" fmla="*/ 0 h 210065"/>
                <a:gd name="connsiteX7" fmla="*/ 109891 w 202024"/>
                <a:gd name="connsiteY7" fmla="*/ 4033 h 210065"/>
                <a:gd name="connsiteX8" fmla="*/ 146947 w 202024"/>
                <a:gd name="connsiteY8" fmla="*/ 17541 h 210065"/>
                <a:gd name="connsiteX9" fmla="*/ 176838 w 202024"/>
                <a:gd name="connsiteY9" fmla="*/ 10313 h 210065"/>
                <a:gd name="connsiteX10" fmla="*/ 198640 w 202024"/>
                <a:gd name="connsiteY10" fmla="*/ 39542 h 210065"/>
                <a:gd name="connsiteX11" fmla="*/ 201992 w 202024"/>
                <a:gd name="connsiteY11" fmla="*/ 80049 h 210065"/>
                <a:gd name="connsiteX12" fmla="*/ 196829 w 202024"/>
                <a:gd name="connsiteY12" fmla="*/ 113682 h 210065"/>
                <a:gd name="connsiteX13" fmla="*/ 188755 w 202024"/>
                <a:gd name="connsiteY13" fmla="*/ 155695 h 210065"/>
                <a:gd name="connsiteX14" fmla="*/ 166513 w 202024"/>
                <a:gd name="connsiteY14" fmla="*/ 190294 h 210065"/>
                <a:gd name="connsiteX15" fmla="*/ 144271 w 202024"/>
                <a:gd name="connsiteY15" fmla="*/ 210065 h 210065"/>
                <a:gd name="connsiteX16" fmla="*/ 77955 w 202024"/>
                <a:gd name="connsiteY16" fmla="*/ 209124 h 210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2024" h="210065">
                  <a:moveTo>
                    <a:pt x="77955" y="209124"/>
                  </a:moveTo>
                  <a:lnTo>
                    <a:pt x="32620" y="180573"/>
                  </a:lnTo>
                  <a:lnTo>
                    <a:pt x="11478" y="114165"/>
                  </a:lnTo>
                  <a:lnTo>
                    <a:pt x="0" y="51898"/>
                  </a:lnTo>
                  <a:lnTo>
                    <a:pt x="11697" y="31589"/>
                  </a:lnTo>
                  <a:lnTo>
                    <a:pt x="50359" y="22242"/>
                  </a:lnTo>
                  <a:lnTo>
                    <a:pt x="80016" y="0"/>
                  </a:lnTo>
                  <a:lnTo>
                    <a:pt x="109891" y="4033"/>
                  </a:lnTo>
                  <a:lnTo>
                    <a:pt x="146947" y="17541"/>
                  </a:lnTo>
                  <a:lnTo>
                    <a:pt x="176838" y="10313"/>
                  </a:lnTo>
                  <a:lnTo>
                    <a:pt x="198640" y="39542"/>
                  </a:lnTo>
                  <a:lnTo>
                    <a:pt x="201992" y="80049"/>
                  </a:lnTo>
                  <a:cubicBezTo>
                    <a:pt x="202522" y="91260"/>
                    <a:pt x="196299" y="102471"/>
                    <a:pt x="196829" y="113682"/>
                  </a:cubicBezTo>
                  <a:lnTo>
                    <a:pt x="188755" y="155695"/>
                  </a:lnTo>
                  <a:lnTo>
                    <a:pt x="166513" y="190294"/>
                  </a:lnTo>
                  <a:lnTo>
                    <a:pt x="144271" y="210065"/>
                  </a:lnTo>
                  <a:lnTo>
                    <a:pt x="77955" y="209124"/>
                  </a:lnTo>
                  <a:close/>
                </a:path>
              </a:pathLst>
            </a:custGeom>
            <a:solidFill>
              <a:srgbClr val="C0000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112" name="TextBox 111">
            <a:extLst>
              <a:ext uri="{FF2B5EF4-FFF2-40B4-BE49-F238E27FC236}">
                <a16:creationId xmlns="" xmlns:a16="http://schemas.microsoft.com/office/drawing/2014/main" id="{4A8F6AC1-49DF-423C-A8E8-8921BDD1DAE1}"/>
              </a:ext>
            </a:extLst>
          </p:cNvPr>
          <p:cNvSpPr txBox="1"/>
          <p:nvPr/>
        </p:nvSpPr>
        <p:spPr>
          <a:xfrm>
            <a:off x="2120249" y="904571"/>
            <a:ext cx="1814359" cy="461665"/>
          </a:xfrm>
          <a:prstGeom prst="rect">
            <a:avLst/>
          </a:prstGeom>
          <a:noFill/>
        </p:spPr>
        <p:txBody>
          <a:bodyPr wrap="square" rtlCol="0">
            <a:spAutoFit/>
          </a:bodyPr>
          <a:lstStyle/>
          <a:p>
            <a:pPr algn="ctr"/>
            <a:r>
              <a:rPr lang="en-SG" sz="2400" b="1" dirty="0">
                <a:latin typeface="Trebuchet MS" panose="020B0603020202020204" pitchFamily="34" charset="0"/>
              </a:rPr>
              <a:t>June 2018</a:t>
            </a:r>
          </a:p>
        </p:txBody>
      </p:sp>
      <p:sp>
        <p:nvSpPr>
          <p:cNvPr id="113" name="TextBox 112">
            <a:extLst>
              <a:ext uri="{FF2B5EF4-FFF2-40B4-BE49-F238E27FC236}">
                <a16:creationId xmlns="" xmlns:a16="http://schemas.microsoft.com/office/drawing/2014/main" id="{721B1000-8261-4582-A116-A14B18F928E4}"/>
              </a:ext>
            </a:extLst>
          </p:cNvPr>
          <p:cNvSpPr txBox="1"/>
          <p:nvPr/>
        </p:nvSpPr>
        <p:spPr>
          <a:xfrm>
            <a:off x="8191612" y="901875"/>
            <a:ext cx="2169225" cy="461665"/>
          </a:xfrm>
          <a:prstGeom prst="rect">
            <a:avLst/>
          </a:prstGeom>
          <a:noFill/>
        </p:spPr>
        <p:txBody>
          <a:bodyPr wrap="square" rtlCol="0">
            <a:spAutoFit/>
          </a:bodyPr>
          <a:lstStyle/>
          <a:p>
            <a:pPr algn="ctr"/>
            <a:r>
              <a:rPr lang="en-SG" sz="2400" b="1" dirty="0">
                <a:latin typeface="Trebuchet MS" panose="020B0603020202020204" pitchFamily="34" charset="0"/>
              </a:rPr>
              <a:t>October 2018</a:t>
            </a:r>
          </a:p>
        </p:txBody>
      </p:sp>
      <p:sp>
        <p:nvSpPr>
          <p:cNvPr id="114" name="TextBox 113">
            <a:extLst>
              <a:ext uri="{FF2B5EF4-FFF2-40B4-BE49-F238E27FC236}">
                <a16:creationId xmlns="" xmlns:a16="http://schemas.microsoft.com/office/drawing/2014/main" id="{8F7143D1-ACF8-438A-A33F-69EDDA204CAA}"/>
              </a:ext>
            </a:extLst>
          </p:cNvPr>
          <p:cNvSpPr txBox="1"/>
          <p:nvPr/>
        </p:nvSpPr>
        <p:spPr>
          <a:xfrm>
            <a:off x="3105733" y="4001876"/>
            <a:ext cx="6170491" cy="2291360"/>
          </a:xfrm>
          <a:prstGeom prst="rect">
            <a:avLst/>
          </a:prstGeom>
          <a:noFill/>
          <a:ln w="28575">
            <a:solidFill>
              <a:schemeClr val="tx1">
                <a:lumMod val="75000"/>
                <a:lumOff val="25000"/>
              </a:schemeClr>
            </a:solidFill>
            <a:prstDash val="sysDot"/>
          </a:ln>
        </p:spPr>
        <p:txBody>
          <a:bodyPr wrap="square" lIns="180000" tIns="144000" rIns="180000" bIns="144000" rtlCol="0" anchor="ctr" anchorCtr="0">
            <a:spAutoFit/>
          </a:bodyPr>
          <a:lstStyle/>
          <a:p>
            <a:r>
              <a:rPr lang="en-SG" sz="2600" b="1" dirty="0">
                <a:latin typeface="Trebuchet MS" panose="020B0603020202020204" pitchFamily="34" charset="0"/>
              </a:rPr>
              <a:t>Nutrition Consult (September 2018):</a:t>
            </a:r>
          </a:p>
          <a:p>
            <a:pPr marL="342900" indent="-342900">
              <a:buFont typeface="Arial" panose="020B0604020202020204" pitchFamily="34" charset="0"/>
              <a:buChar char="•"/>
            </a:pPr>
            <a:r>
              <a:rPr lang="en-SG" sz="2600" dirty="0">
                <a:latin typeface="Trebuchet MS" panose="020B0603020202020204" pitchFamily="34" charset="0"/>
              </a:rPr>
              <a:t>Missing teeth</a:t>
            </a:r>
          </a:p>
          <a:p>
            <a:pPr marL="342900" indent="-342900">
              <a:buFont typeface="Arial" panose="020B0604020202020204" pitchFamily="34" charset="0"/>
              <a:buChar char="•"/>
            </a:pPr>
            <a:r>
              <a:rPr lang="en-SG" sz="2600" dirty="0">
                <a:latin typeface="Trebuchet MS" panose="020B0603020202020204" pitchFamily="34" charset="0"/>
              </a:rPr>
              <a:t>Difficulty chewing some items</a:t>
            </a:r>
          </a:p>
          <a:p>
            <a:pPr marL="342900" indent="-342900">
              <a:buFont typeface="Arial" panose="020B0604020202020204" pitchFamily="34" charset="0"/>
              <a:buChar char="•"/>
            </a:pPr>
            <a:r>
              <a:rPr lang="en-SG" sz="2600" dirty="0">
                <a:latin typeface="Trebuchet MS" panose="020B0603020202020204" pitchFamily="34" charset="0"/>
              </a:rPr>
              <a:t>Food getting stuck in throat</a:t>
            </a:r>
          </a:p>
          <a:p>
            <a:pPr marL="342900" indent="-342900">
              <a:buFont typeface="Arial" panose="020B0604020202020204" pitchFamily="34" charset="0"/>
              <a:buChar char="•"/>
            </a:pPr>
            <a:r>
              <a:rPr lang="en-SG" sz="2600" dirty="0">
                <a:latin typeface="Trebuchet MS" panose="020B0603020202020204" pitchFamily="34" charset="0"/>
              </a:rPr>
              <a:t>Coughing after drinking soup</a:t>
            </a:r>
          </a:p>
        </p:txBody>
      </p:sp>
      <p:sp>
        <p:nvSpPr>
          <p:cNvPr id="54" name="TextBox 53">
            <a:extLst>
              <a:ext uri="{FF2B5EF4-FFF2-40B4-BE49-F238E27FC236}">
                <a16:creationId xmlns="" xmlns:a16="http://schemas.microsoft.com/office/drawing/2014/main" id="{70F5291E-3A94-456A-B5EA-89FAC92F5045}"/>
              </a:ext>
            </a:extLst>
          </p:cNvPr>
          <p:cNvSpPr txBox="1"/>
          <p:nvPr/>
        </p:nvSpPr>
        <p:spPr>
          <a:xfrm>
            <a:off x="6536030" y="456991"/>
            <a:ext cx="5381107" cy="461665"/>
          </a:xfrm>
          <a:prstGeom prst="rect">
            <a:avLst/>
          </a:prstGeom>
          <a:noFill/>
        </p:spPr>
        <p:txBody>
          <a:bodyPr wrap="square" rtlCol="0">
            <a:spAutoFit/>
          </a:bodyPr>
          <a:lstStyle/>
          <a:p>
            <a:pPr algn="ctr"/>
            <a:r>
              <a:rPr lang="en-SG" sz="2400" b="1" dirty="0">
                <a:latin typeface="Trebuchet MS" panose="020B0603020202020204" pitchFamily="34" charset="0"/>
              </a:rPr>
              <a:t>“Painful lower left gums”</a:t>
            </a:r>
          </a:p>
        </p:txBody>
      </p:sp>
    </p:spTree>
    <p:extLst>
      <p:ext uri="{BB962C8B-B14F-4D97-AF65-F5344CB8AC3E}">
        <p14:creationId xmlns:p14="http://schemas.microsoft.com/office/powerpoint/2010/main" val="16749259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fade">
                                      <p:cBhvr>
                                        <p:cTn id="7" dur="500"/>
                                        <p:tgtEl>
                                          <p:spTgt spid="10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2"/>
                                        </p:tgtEl>
                                        <p:attrNameLst>
                                          <p:attrName>style.visibility</p:attrName>
                                        </p:attrNameLst>
                                      </p:cBhvr>
                                      <p:to>
                                        <p:strVal val="visible"/>
                                      </p:to>
                                    </p:set>
                                    <p:animEffect transition="in" filter="fade">
                                      <p:cBhvr>
                                        <p:cTn id="10" dur="500"/>
                                        <p:tgtEl>
                                          <p:spTgt spid="1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4"/>
                                        </p:tgtEl>
                                        <p:attrNameLst>
                                          <p:attrName>style.visibility</p:attrName>
                                        </p:attrNameLst>
                                      </p:cBhvr>
                                      <p:to>
                                        <p:strVal val="visible"/>
                                      </p:to>
                                    </p:set>
                                    <p:animEffect transition="in" filter="fade">
                                      <p:cBhvr>
                                        <p:cTn id="15" dur="500"/>
                                        <p:tgtEl>
                                          <p:spTgt spid="1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0"/>
                                        </p:tgtEl>
                                        <p:attrNameLst>
                                          <p:attrName>style.visibility</p:attrName>
                                        </p:attrNameLst>
                                      </p:cBhvr>
                                      <p:to>
                                        <p:strVal val="visible"/>
                                      </p:to>
                                    </p:set>
                                    <p:animEffect transition="in" filter="fade">
                                      <p:cBhvr>
                                        <p:cTn id="20" dur="500"/>
                                        <p:tgtEl>
                                          <p:spTgt spid="1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3"/>
                                        </p:tgtEl>
                                        <p:attrNameLst>
                                          <p:attrName>style.visibility</p:attrName>
                                        </p:attrNameLst>
                                      </p:cBhvr>
                                      <p:to>
                                        <p:strVal val="visible"/>
                                      </p:to>
                                    </p:set>
                                    <p:animEffect transition="in" filter="fade">
                                      <p:cBhvr>
                                        <p:cTn id="23" dur="500"/>
                                        <p:tgtEl>
                                          <p:spTgt spid="11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P spid="114" grpId="0" animBg="1"/>
      <p:bldP spid="5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 xmlns:a16="http://schemas.microsoft.com/office/drawing/2014/main" id="{46BD3FFC-F844-4743-B787-EE4693390F09}"/>
              </a:ext>
            </a:extLst>
          </p:cNvPr>
          <p:cNvGrpSpPr/>
          <p:nvPr/>
        </p:nvGrpSpPr>
        <p:grpSpPr>
          <a:xfrm rot="5400000">
            <a:off x="-3300840" y="3300840"/>
            <a:ext cx="6876000" cy="274320"/>
            <a:chOff x="0" y="6588060"/>
            <a:chExt cx="12192000" cy="27432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2522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11" name="Content Placeholder 2">
            <a:extLst>
              <a:ext uri="{FF2B5EF4-FFF2-40B4-BE49-F238E27FC236}">
                <a16:creationId xmlns="" xmlns:a16="http://schemas.microsoft.com/office/drawing/2014/main" id="{4C409845-86C1-4D6E-A02B-2AFEC6617526}"/>
              </a:ext>
            </a:extLst>
          </p:cNvPr>
          <p:cNvSpPr txBox="1">
            <a:spLocks/>
          </p:cNvSpPr>
          <p:nvPr/>
        </p:nvSpPr>
        <p:spPr>
          <a:xfrm>
            <a:off x="2651893" y="6551269"/>
            <a:ext cx="9535726" cy="14501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r">
              <a:buFont typeface="Calibri" panose="020F0502020204030204" pitchFamily="34" charset="0"/>
              <a:buChar char="›"/>
            </a:pPr>
            <a:endParaRPr lang="en-SG" sz="2000" dirty="0"/>
          </a:p>
        </p:txBody>
      </p:sp>
      <p:pic>
        <p:nvPicPr>
          <p:cNvPr id="2" name="Picture 1">
            <a:extLst>
              <a:ext uri="{FF2B5EF4-FFF2-40B4-BE49-F238E27FC236}">
                <a16:creationId xmlns="" xmlns:a16="http://schemas.microsoft.com/office/drawing/2014/main" id="{526A42EC-A65F-43F0-BA9C-58C14A79C545}"/>
              </a:ext>
            </a:extLst>
          </p:cNvPr>
          <p:cNvPicPr>
            <a:picLocks noChangeAspect="1"/>
          </p:cNvPicPr>
          <p:nvPr/>
        </p:nvPicPr>
        <p:blipFill>
          <a:blip r:embed="rId3"/>
          <a:stretch>
            <a:fillRect/>
          </a:stretch>
        </p:blipFill>
        <p:spPr>
          <a:xfrm>
            <a:off x="2482705" y="486882"/>
            <a:ext cx="7226590" cy="5552825"/>
          </a:xfrm>
          <a:prstGeom prst="rect">
            <a:avLst/>
          </a:prstGeom>
        </p:spPr>
      </p:pic>
      <p:sp>
        <p:nvSpPr>
          <p:cNvPr id="12" name="Content Placeholder 2">
            <a:extLst>
              <a:ext uri="{FF2B5EF4-FFF2-40B4-BE49-F238E27FC236}">
                <a16:creationId xmlns="" xmlns:a16="http://schemas.microsoft.com/office/drawing/2014/main" id="{E74F8044-3EF7-473F-A217-3809C4CB7678}"/>
              </a:ext>
            </a:extLst>
          </p:cNvPr>
          <p:cNvSpPr txBox="1">
            <a:spLocks/>
          </p:cNvSpPr>
          <p:nvPr/>
        </p:nvSpPr>
        <p:spPr>
          <a:xfrm>
            <a:off x="4349930" y="6371118"/>
            <a:ext cx="7856083" cy="15642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SG" sz="1400" dirty="0"/>
              <a:t>Wirth R et al. Oropharyngeal dysphagia in older persons - from pathophysiology to adequate intervention: a review and summary of an international expert meeting. Clin </a:t>
            </a:r>
            <a:r>
              <a:rPr lang="en-SG" sz="1400" dirty="0" err="1"/>
              <a:t>Interv</a:t>
            </a:r>
            <a:r>
              <a:rPr lang="en-SG" sz="1400" dirty="0"/>
              <a:t> Aging. 2016 Feb 23;11:189-208</a:t>
            </a:r>
            <a:endParaRPr lang="en-SG" sz="1800" dirty="0"/>
          </a:p>
        </p:txBody>
      </p:sp>
    </p:spTree>
    <p:extLst>
      <p:ext uri="{BB962C8B-B14F-4D97-AF65-F5344CB8AC3E}">
        <p14:creationId xmlns:p14="http://schemas.microsoft.com/office/powerpoint/2010/main" val="30741069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8463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p:txBody>
          <a:bodyPr/>
          <a:lstStyle/>
          <a:p>
            <a:r>
              <a:rPr lang="en-SG" dirty="0">
                <a:latin typeface="Trebuchet MS" panose="020B0603020202020204" pitchFamily="34" charset="0"/>
              </a:rPr>
              <a:t>PICO QUESTION </a:t>
            </a:r>
          </a:p>
        </p:txBody>
      </p:sp>
      <p:sp>
        <p:nvSpPr>
          <p:cNvPr id="3" name="Content Placeholder 2">
            <a:extLst>
              <a:ext uri="{FF2B5EF4-FFF2-40B4-BE49-F238E27FC236}">
                <a16:creationId xmlns="" xmlns:a16="http://schemas.microsoft.com/office/drawing/2014/main" id="{0AB9C511-438C-4DE8-8B19-814B3B9BBF1E}"/>
              </a:ext>
            </a:extLst>
          </p:cNvPr>
          <p:cNvSpPr>
            <a:spLocks noGrp="1"/>
          </p:cNvSpPr>
          <p:nvPr>
            <p:ph idx="1"/>
          </p:nvPr>
        </p:nvSpPr>
        <p:spPr>
          <a:xfrm>
            <a:off x="838200" y="1471807"/>
            <a:ext cx="10515600" cy="4976324"/>
          </a:xfrm>
        </p:spPr>
        <p:txBody>
          <a:bodyPr>
            <a:normAutofit/>
          </a:bodyPr>
          <a:lstStyle/>
          <a:p>
            <a:pPr marL="0" indent="0">
              <a:lnSpc>
                <a:spcPct val="200000"/>
              </a:lnSpc>
              <a:spcBef>
                <a:spcPts val="0"/>
              </a:spcBef>
              <a:buNone/>
            </a:pPr>
            <a:r>
              <a:rPr lang="en-SG" sz="4000" b="1" dirty="0">
                <a:latin typeface="Trebuchet MS" panose="020B0603020202020204" pitchFamily="34" charset="0"/>
              </a:rPr>
              <a:t>P</a:t>
            </a:r>
            <a:r>
              <a:rPr lang="en-SG" sz="4000" dirty="0">
                <a:latin typeface="Trebuchet MS" panose="020B0603020202020204" pitchFamily="34" charset="0"/>
              </a:rPr>
              <a:t>: Older adults</a:t>
            </a:r>
          </a:p>
          <a:p>
            <a:pPr marL="0" indent="0">
              <a:lnSpc>
                <a:spcPct val="200000"/>
              </a:lnSpc>
              <a:spcBef>
                <a:spcPts val="0"/>
              </a:spcBef>
              <a:buNone/>
            </a:pPr>
            <a:r>
              <a:rPr lang="en-SG" sz="4000" b="1" dirty="0">
                <a:latin typeface="Trebuchet MS" panose="020B0603020202020204" pitchFamily="34" charset="0"/>
              </a:rPr>
              <a:t>I</a:t>
            </a:r>
            <a:r>
              <a:rPr lang="en-SG" sz="4000" dirty="0">
                <a:latin typeface="Trebuchet MS" panose="020B0603020202020204" pitchFamily="34" charset="0"/>
              </a:rPr>
              <a:t>: With tooth loss</a:t>
            </a:r>
          </a:p>
          <a:p>
            <a:pPr marL="0" indent="0">
              <a:lnSpc>
                <a:spcPct val="200000"/>
              </a:lnSpc>
              <a:spcBef>
                <a:spcPts val="0"/>
              </a:spcBef>
              <a:buNone/>
            </a:pPr>
            <a:r>
              <a:rPr lang="en-SG" sz="4000" b="1" dirty="0">
                <a:latin typeface="Trebuchet MS" panose="020B0603020202020204" pitchFamily="34" charset="0"/>
              </a:rPr>
              <a:t>C</a:t>
            </a:r>
            <a:r>
              <a:rPr lang="en-SG" sz="4000" dirty="0">
                <a:latin typeface="Trebuchet MS" panose="020B0603020202020204" pitchFamily="34" charset="0"/>
              </a:rPr>
              <a:t>: Without tooth loss</a:t>
            </a:r>
          </a:p>
          <a:p>
            <a:pPr marL="0" indent="0">
              <a:lnSpc>
                <a:spcPct val="200000"/>
              </a:lnSpc>
              <a:spcBef>
                <a:spcPts val="0"/>
              </a:spcBef>
              <a:buNone/>
            </a:pPr>
            <a:r>
              <a:rPr lang="en-SG" sz="4000" b="1" dirty="0">
                <a:latin typeface="Trebuchet MS" panose="020B0603020202020204" pitchFamily="34" charset="0"/>
              </a:rPr>
              <a:t>O</a:t>
            </a:r>
            <a:r>
              <a:rPr lang="en-SG" sz="4000" dirty="0">
                <a:latin typeface="Trebuchet MS" panose="020B0603020202020204" pitchFamily="34" charset="0"/>
              </a:rPr>
              <a:t>: Have a higher risk for dysphagia</a:t>
            </a:r>
          </a:p>
        </p:txBody>
      </p:sp>
    </p:spTree>
    <p:extLst>
      <p:ext uri="{BB962C8B-B14F-4D97-AF65-F5344CB8AC3E}">
        <p14:creationId xmlns:p14="http://schemas.microsoft.com/office/powerpoint/2010/main" val="3001437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E645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1AB01EF-FDC2-4D60-9C3D-EB9D5758B0D2}"/>
              </a:ext>
            </a:extLst>
          </p:cNvPr>
          <p:cNvSpPr>
            <a:spLocks noGrp="1"/>
          </p:cNvSpPr>
          <p:nvPr>
            <p:ph type="ctrTitle"/>
          </p:nvPr>
        </p:nvSpPr>
        <p:spPr>
          <a:xfrm>
            <a:off x="1524000" y="2215436"/>
            <a:ext cx="9144000" cy="2387600"/>
          </a:xfrm>
          <a:ln w="76200">
            <a:solidFill>
              <a:schemeClr val="bg1">
                <a:lumMod val="95000"/>
              </a:schemeClr>
            </a:solidFill>
          </a:ln>
        </p:spPr>
        <p:txBody>
          <a:bodyPr anchor="ctr" anchorCtr="0"/>
          <a:lstStyle/>
          <a:p>
            <a:r>
              <a:rPr lang="en-SG" sz="6600" b="1" dirty="0">
                <a:solidFill>
                  <a:schemeClr val="bg1"/>
                </a:solidFill>
                <a:latin typeface="Trebuchet MS" panose="020B0603020202020204" pitchFamily="34" charset="0"/>
              </a:rPr>
              <a:t>JOURNAL ARTICLE</a:t>
            </a:r>
            <a:endParaRPr lang="en-SG" b="1"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val="4144600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 xmlns:a16="http://schemas.microsoft.com/office/drawing/2014/main" id="{46BD3FFC-F844-4743-B787-EE4693390F09}"/>
              </a:ext>
            </a:extLst>
          </p:cNvPr>
          <p:cNvGrpSpPr/>
          <p:nvPr/>
        </p:nvGrpSpPr>
        <p:grpSpPr>
          <a:xfrm rot="5400000">
            <a:off x="-3300840" y="3300840"/>
            <a:ext cx="6876000" cy="274320"/>
            <a:chOff x="0" y="6588060"/>
            <a:chExt cx="12192000" cy="27432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2522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pic>
        <p:nvPicPr>
          <p:cNvPr id="4" name="Picture 3">
            <a:extLst>
              <a:ext uri="{FF2B5EF4-FFF2-40B4-BE49-F238E27FC236}">
                <a16:creationId xmlns="" xmlns:a16="http://schemas.microsoft.com/office/drawing/2014/main" id="{227353DA-5B29-4701-8D22-7F06CF2A19A0}"/>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a:ext>
            </a:extLst>
          </a:blip>
          <a:srcRect l="1200" r="1470"/>
          <a:stretch/>
        </p:blipFill>
        <p:spPr>
          <a:xfrm>
            <a:off x="564801" y="1156284"/>
            <a:ext cx="6052907" cy="45454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2" name="Diagram 1">
            <a:extLst>
              <a:ext uri="{FF2B5EF4-FFF2-40B4-BE49-F238E27FC236}">
                <a16:creationId xmlns="" xmlns:a16="http://schemas.microsoft.com/office/drawing/2014/main" id="{BD6C8E36-C984-421E-BDA7-8C820D60A776}"/>
              </a:ext>
            </a:extLst>
          </p:cNvPr>
          <p:cNvGraphicFramePr/>
          <p:nvPr>
            <p:extLst>
              <p:ext uri="{D42A27DB-BD31-4B8C-83A1-F6EECF244321}">
                <p14:modId xmlns:p14="http://schemas.microsoft.com/office/powerpoint/2010/main" val="2565858968"/>
              </p:ext>
            </p:extLst>
          </p:nvPr>
        </p:nvGraphicFramePr>
        <p:xfrm>
          <a:off x="7020910" y="420414"/>
          <a:ext cx="4606289" cy="605395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34942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B17097BD-FA18-4D9B-9A50-37DC8F0BD3F7}"/>
                                            </p:graphicEl>
                                          </p:spTgt>
                                        </p:tgtEl>
                                        <p:attrNameLst>
                                          <p:attrName>style.visibility</p:attrName>
                                        </p:attrNameLst>
                                      </p:cBhvr>
                                      <p:to>
                                        <p:strVal val="visible"/>
                                      </p:to>
                                    </p:set>
                                    <p:animEffect transition="in" filter="fade">
                                      <p:cBhvr>
                                        <p:cTn id="7" dur="500"/>
                                        <p:tgtEl>
                                          <p:spTgt spid="2">
                                            <p:graphicEl>
                                              <a:dgm id="{B17097BD-FA18-4D9B-9A50-37DC8F0BD3F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87EC360B-EA0C-4A92-8A12-AC72714E5D12}"/>
                                            </p:graphicEl>
                                          </p:spTgt>
                                        </p:tgtEl>
                                        <p:attrNameLst>
                                          <p:attrName>style.visibility</p:attrName>
                                        </p:attrNameLst>
                                      </p:cBhvr>
                                      <p:to>
                                        <p:strVal val="visible"/>
                                      </p:to>
                                    </p:set>
                                    <p:animEffect transition="in" filter="fade">
                                      <p:cBhvr>
                                        <p:cTn id="12" dur="500"/>
                                        <p:tgtEl>
                                          <p:spTgt spid="2">
                                            <p:graphicEl>
                                              <a:dgm id="{87EC360B-EA0C-4A92-8A12-AC72714E5D1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aphicFrame>
        <p:nvGraphicFramePr>
          <p:cNvPr id="10" name="Diagram 9">
            <a:extLst>
              <a:ext uri="{FF2B5EF4-FFF2-40B4-BE49-F238E27FC236}">
                <a16:creationId xmlns="" xmlns:a16="http://schemas.microsoft.com/office/drawing/2014/main" id="{8A8A86C5-5D9D-44B6-BE13-9EC85D113FE8}"/>
              </a:ext>
            </a:extLst>
          </p:cNvPr>
          <p:cNvGraphicFramePr/>
          <p:nvPr>
            <p:extLst>
              <p:ext uri="{D42A27DB-BD31-4B8C-83A1-F6EECF244321}">
                <p14:modId xmlns:p14="http://schemas.microsoft.com/office/powerpoint/2010/main" val="3669549336"/>
              </p:ext>
            </p:extLst>
          </p:nvPr>
        </p:nvGraphicFramePr>
        <p:xfrm>
          <a:off x="188536" y="1140428"/>
          <a:ext cx="11670384" cy="4568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Box 11">
            <a:extLst>
              <a:ext uri="{FF2B5EF4-FFF2-40B4-BE49-F238E27FC236}">
                <a16:creationId xmlns="" xmlns:a16="http://schemas.microsoft.com/office/drawing/2014/main" id="{0984417B-ED1F-40EC-88F7-782B3DC641AA}"/>
              </a:ext>
            </a:extLst>
          </p:cNvPr>
          <p:cNvSpPr txBox="1"/>
          <p:nvPr/>
        </p:nvSpPr>
        <p:spPr>
          <a:xfrm>
            <a:off x="119473" y="2045609"/>
            <a:ext cx="2184119" cy="523220"/>
          </a:xfrm>
          <a:prstGeom prst="rect">
            <a:avLst/>
          </a:prstGeom>
          <a:noFill/>
        </p:spPr>
        <p:txBody>
          <a:bodyPr wrap="square" rtlCol="0">
            <a:spAutoFit/>
          </a:bodyPr>
          <a:lstStyle/>
          <a:p>
            <a:r>
              <a:rPr lang="en-SG" sz="2800" b="1" dirty="0">
                <a:latin typeface="Trebuchet MS" panose="020B0603020202020204" pitchFamily="34" charset="0"/>
              </a:rPr>
              <a:t>2007</a:t>
            </a:r>
          </a:p>
        </p:txBody>
      </p:sp>
      <p:sp>
        <p:nvSpPr>
          <p:cNvPr id="14" name="Arrow: Down 13">
            <a:extLst>
              <a:ext uri="{FF2B5EF4-FFF2-40B4-BE49-F238E27FC236}">
                <a16:creationId xmlns="" xmlns:a16="http://schemas.microsoft.com/office/drawing/2014/main" id="{48089235-4EB2-4131-9993-445B815C974B}"/>
              </a:ext>
            </a:extLst>
          </p:cNvPr>
          <p:cNvSpPr/>
          <p:nvPr/>
        </p:nvSpPr>
        <p:spPr>
          <a:xfrm>
            <a:off x="997086" y="4402768"/>
            <a:ext cx="536028" cy="1537138"/>
          </a:xfrm>
          <a:prstGeom prst="downArrow">
            <a:avLst/>
          </a:prstGeom>
          <a:solidFill>
            <a:schemeClr val="tx2">
              <a:lumMod val="75000"/>
            </a:schemeClr>
          </a:solidFill>
          <a:ln>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5" name="TextBox 14">
            <a:extLst>
              <a:ext uri="{FF2B5EF4-FFF2-40B4-BE49-F238E27FC236}">
                <a16:creationId xmlns="" xmlns:a16="http://schemas.microsoft.com/office/drawing/2014/main" id="{A52A98A2-CC0D-4BAC-BF55-333C160C8111}"/>
              </a:ext>
            </a:extLst>
          </p:cNvPr>
          <p:cNvSpPr txBox="1"/>
          <p:nvPr/>
        </p:nvSpPr>
        <p:spPr>
          <a:xfrm>
            <a:off x="1448273" y="4652765"/>
            <a:ext cx="2184119" cy="830997"/>
          </a:xfrm>
          <a:prstGeom prst="rect">
            <a:avLst/>
          </a:prstGeom>
          <a:noFill/>
        </p:spPr>
        <p:txBody>
          <a:bodyPr wrap="square" rtlCol="0">
            <a:spAutoFit/>
          </a:bodyPr>
          <a:lstStyle/>
          <a:p>
            <a:r>
              <a:rPr lang="en-SG" sz="2400" dirty="0">
                <a:latin typeface="Trebuchet MS" panose="020B0603020202020204" pitchFamily="34" charset="0"/>
              </a:rPr>
              <a:t>1097 subjects excluded </a:t>
            </a:r>
            <a:endParaRPr lang="en-SG" sz="2000" dirty="0">
              <a:latin typeface="Trebuchet MS" panose="020B0603020202020204" pitchFamily="34" charset="0"/>
            </a:endParaRPr>
          </a:p>
        </p:txBody>
      </p:sp>
      <p:sp>
        <p:nvSpPr>
          <p:cNvPr id="16" name="TextBox 15">
            <a:extLst>
              <a:ext uri="{FF2B5EF4-FFF2-40B4-BE49-F238E27FC236}">
                <a16:creationId xmlns="" xmlns:a16="http://schemas.microsoft.com/office/drawing/2014/main" id="{0757A566-3D30-4A76-8BCF-AF993AE59F49}"/>
              </a:ext>
            </a:extLst>
          </p:cNvPr>
          <p:cNvSpPr txBox="1"/>
          <p:nvPr/>
        </p:nvSpPr>
        <p:spPr>
          <a:xfrm>
            <a:off x="5550883" y="2045609"/>
            <a:ext cx="2184119" cy="523220"/>
          </a:xfrm>
          <a:prstGeom prst="rect">
            <a:avLst/>
          </a:prstGeom>
          <a:noFill/>
        </p:spPr>
        <p:txBody>
          <a:bodyPr wrap="square" rtlCol="0">
            <a:spAutoFit/>
          </a:bodyPr>
          <a:lstStyle/>
          <a:p>
            <a:r>
              <a:rPr lang="en-SG" sz="2800" b="1" dirty="0">
                <a:latin typeface="Trebuchet MS" panose="020B0603020202020204" pitchFamily="34" charset="0"/>
              </a:rPr>
              <a:t>2012</a:t>
            </a:r>
          </a:p>
        </p:txBody>
      </p:sp>
      <p:sp>
        <p:nvSpPr>
          <p:cNvPr id="17" name="Arrow: Down 16">
            <a:extLst>
              <a:ext uri="{FF2B5EF4-FFF2-40B4-BE49-F238E27FC236}">
                <a16:creationId xmlns="" xmlns:a16="http://schemas.microsoft.com/office/drawing/2014/main" id="{11F9323A-490A-4D7A-BB8A-7E4476CA66A7}"/>
              </a:ext>
            </a:extLst>
          </p:cNvPr>
          <p:cNvSpPr/>
          <p:nvPr/>
        </p:nvSpPr>
        <p:spPr>
          <a:xfrm>
            <a:off x="5738720" y="4402768"/>
            <a:ext cx="536028" cy="1537138"/>
          </a:xfrm>
          <a:prstGeom prst="downArrow">
            <a:avLst/>
          </a:prstGeom>
          <a:solidFill>
            <a:srgbClr val="C00000"/>
          </a:solidFill>
          <a:ln>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8" name="TextBox 17">
            <a:extLst>
              <a:ext uri="{FF2B5EF4-FFF2-40B4-BE49-F238E27FC236}">
                <a16:creationId xmlns="" xmlns:a16="http://schemas.microsoft.com/office/drawing/2014/main" id="{D6D07831-5E2C-4997-BDBE-885B91665547}"/>
              </a:ext>
            </a:extLst>
          </p:cNvPr>
          <p:cNvSpPr txBox="1"/>
          <p:nvPr/>
        </p:nvSpPr>
        <p:spPr>
          <a:xfrm>
            <a:off x="6189907" y="4652765"/>
            <a:ext cx="2184119" cy="830997"/>
          </a:xfrm>
          <a:prstGeom prst="rect">
            <a:avLst/>
          </a:prstGeom>
          <a:noFill/>
        </p:spPr>
        <p:txBody>
          <a:bodyPr wrap="square" rtlCol="0">
            <a:spAutoFit/>
          </a:bodyPr>
          <a:lstStyle/>
          <a:p>
            <a:r>
              <a:rPr lang="en-SG" sz="2400" dirty="0">
                <a:latin typeface="Trebuchet MS" panose="020B0603020202020204" pitchFamily="34" charset="0"/>
              </a:rPr>
              <a:t>1061 lost to follow-up</a:t>
            </a:r>
            <a:endParaRPr lang="en-SG" sz="2000" dirty="0">
              <a:latin typeface="Trebuchet MS" panose="020B0603020202020204" pitchFamily="34" charset="0"/>
            </a:endParaRPr>
          </a:p>
        </p:txBody>
      </p:sp>
      <p:sp>
        <p:nvSpPr>
          <p:cNvPr id="19" name="Arrow: Down 18">
            <a:extLst>
              <a:ext uri="{FF2B5EF4-FFF2-40B4-BE49-F238E27FC236}">
                <a16:creationId xmlns="" xmlns:a16="http://schemas.microsoft.com/office/drawing/2014/main" id="{9CC5F0E3-2853-4B96-85D9-789897A71CAC}"/>
              </a:ext>
            </a:extLst>
          </p:cNvPr>
          <p:cNvSpPr/>
          <p:nvPr/>
        </p:nvSpPr>
        <p:spPr>
          <a:xfrm>
            <a:off x="8871121" y="4402768"/>
            <a:ext cx="536028" cy="1537138"/>
          </a:xfrm>
          <a:prstGeom prst="downArrow">
            <a:avLst/>
          </a:prstGeom>
          <a:solidFill>
            <a:srgbClr val="C00000"/>
          </a:solidFill>
          <a:ln>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0" name="TextBox 19">
            <a:extLst>
              <a:ext uri="{FF2B5EF4-FFF2-40B4-BE49-F238E27FC236}">
                <a16:creationId xmlns="" xmlns:a16="http://schemas.microsoft.com/office/drawing/2014/main" id="{C69BCE62-8899-49A5-BB3F-29E8B4A2980C}"/>
              </a:ext>
            </a:extLst>
          </p:cNvPr>
          <p:cNvSpPr txBox="1"/>
          <p:nvPr/>
        </p:nvSpPr>
        <p:spPr>
          <a:xfrm>
            <a:off x="9322308" y="4652765"/>
            <a:ext cx="2184119" cy="830997"/>
          </a:xfrm>
          <a:prstGeom prst="rect">
            <a:avLst/>
          </a:prstGeom>
          <a:noFill/>
        </p:spPr>
        <p:txBody>
          <a:bodyPr wrap="square" rtlCol="0">
            <a:spAutoFit/>
          </a:bodyPr>
          <a:lstStyle/>
          <a:p>
            <a:r>
              <a:rPr lang="en-SG" sz="2400" dirty="0">
                <a:latin typeface="Trebuchet MS" panose="020B0603020202020204" pitchFamily="34" charset="0"/>
              </a:rPr>
              <a:t>60 subjects excluded </a:t>
            </a:r>
            <a:endParaRPr lang="en-SG" sz="2000" dirty="0">
              <a:latin typeface="Trebuchet MS" panose="020B0603020202020204" pitchFamily="34" charset="0"/>
            </a:endParaRPr>
          </a:p>
        </p:txBody>
      </p:sp>
      <p:sp>
        <p:nvSpPr>
          <p:cNvPr id="25" name="Rectangle 24">
            <a:extLst>
              <a:ext uri="{FF2B5EF4-FFF2-40B4-BE49-F238E27FC236}">
                <a16:creationId xmlns="" xmlns:a16="http://schemas.microsoft.com/office/drawing/2014/main" id="{E65453E4-4377-415A-ADB7-7B57B74BD2FA}"/>
              </a:ext>
            </a:extLst>
          </p:cNvPr>
          <p:cNvSpPr/>
          <p:nvPr/>
        </p:nvSpPr>
        <p:spPr>
          <a:xfrm rot="5400000">
            <a:off x="48463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6" name="Title 1">
            <a:extLst>
              <a:ext uri="{FF2B5EF4-FFF2-40B4-BE49-F238E27FC236}">
                <a16:creationId xmlns="" xmlns:a16="http://schemas.microsoft.com/office/drawing/2014/main" id="{DBE41AAC-FB42-4541-987B-67C83EA02A93}"/>
              </a:ext>
            </a:extLst>
          </p:cNvPr>
          <p:cNvSpPr txBox="1">
            <a:spLocks/>
          </p:cNvSpPr>
          <p:nvPr/>
        </p:nvSpPr>
        <p:spPr>
          <a:xfrm>
            <a:off x="838200" y="640956"/>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SG" dirty="0">
                <a:latin typeface="Trebuchet MS" panose="020B0603020202020204" pitchFamily="34" charset="0"/>
              </a:rPr>
              <a:t>SELECTION OF SUBJECTS </a:t>
            </a:r>
          </a:p>
        </p:txBody>
      </p:sp>
    </p:spTree>
    <p:extLst>
      <p:ext uri="{BB962C8B-B14F-4D97-AF65-F5344CB8AC3E}">
        <p14:creationId xmlns:p14="http://schemas.microsoft.com/office/powerpoint/2010/main" val="7318641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graphicEl>
                                              <a:dgm id="{6B88351B-E30B-41BD-83DC-1B44D0B95C3E}"/>
                                            </p:graphicEl>
                                          </p:spTgt>
                                        </p:tgtEl>
                                        <p:attrNameLst>
                                          <p:attrName>style.visibility</p:attrName>
                                        </p:attrNameLst>
                                      </p:cBhvr>
                                      <p:to>
                                        <p:strVal val="visible"/>
                                      </p:to>
                                    </p:set>
                                    <p:animEffect transition="in" filter="fade">
                                      <p:cBhvr>
                                        <p:cTn id="7" dur="500"/>
                                        <p:tgtEl>
                                          <p:spTgt spid="10">
                                            <p:graphicEl>
                                              <a:dgm id="{6B88351B-E30B-41BD-83DC-1B44D0B95C3E}"/>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graphicEl>
                                              <a:dgm id="{8D18256E-DA4B-4872-8C6B-BC8BF16FC8F3}"/>
                                            </p:graphicEl>
                                          </p:spTgt>
                                        </p:tgtEl>
                                        <p:attrNameLst>
                                          <p:attrName>style.visibility</p:attrName>
                                        </p:attrNameLst>
                                      </p:cBhvr>
                                      <p:to>
                                        <p:strVal val="visible"/>
                                      </p:to>
                                    </p:set>
                                    <p:animEffect transition="in" filter="fade">
                                      <p:cBhvr>
                                        <p:cTn id="23" dur="500"/>
                                        <p:tgtEl>
                                          <p:spTgt spid="10">
                                            <p:graphicEl>
                                              <a:dgm id="{8D18256E-DA4B-4872-8C6B-BC8BF16FC8F3}"/>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graphicEl>
                                              <a:dgm id="{917EF8F2-2307-42E6-803C-E0FB0B7D0369}"/>
                                            </p:graphicEl>
                                          </p:spTgt>
                                        </p:tgtEl>
                                        <p:attrNameLst>
                                          <p:attrName>style.visibility</p:attrName>
                                        </p:attrNameLst>
                                      </p:cBhvr>
                                      <p:to>
                                        <p:strVal val="visible"/>
                                      </p:to>
                                    </p:set>
                                    <p:animEffect transition="in" filter="fade">
                                      <p:cBhvr>
                                        <p:cTn id="26" dur="500"/>
                                        <p:tgtEl>
                                          <p:spTgt spid="10">
                                            <p:graphicEl>
                                              <a:dgm id="{917EF8F2-2307-42E6-803C-E0FB0B7D0369}"/>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0">
                                            <p:graphicEl>
                                              <a:dgm id="{131760C2-E309-404A-9D1A-30FE8CE3A3DE}"/>
                                            </p:graphicEl>
                                          </p:spTgt>
                                        </p:tgtEl>
                                        <p:attrNameLst>
                                          <p:attrName>style.visibility</p:attrName>
                                        </p:attrNameLst>
                                      </p:cBhvr>
                                      <p:to>
                                        <p:strVal val="visible"/>
                                      </p:to>
                                    </p:set>
                                    <p:animEffect transition="in" filter="fade">
                                      <p:cBhvr>
                                        <p:cTn id="42" dur="500"/>
                                        <p:tgtEl>
                                          <p:spTgt spid="10">
                                            <p:graphicEl>
                                              <a:dgm id="{131760C2-E309-404A-9D1A-30FE8CE3A3DE}"/>
                                            </p:graphic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0">
                                            <p:graphicEl>
                                              <a:dgm id="{FE84BD30-F12D-4BA7-AE89-E7E838BD0F79}"/>
                                            </p:graphicEl>
                                          </p:spTgt>
                                        </p:tgtEl>
                                        <p:attrNameLst>
                                          <p:attrName>style.visibility</p:attrName>
                                        </p:attrNameLst>
                                      </p:cBhvr>
                                      <p:to>
                                        <p:strVal val="visible"/>
                                      </p:to>
                                    </p:set>
                                    <p:animEffect transition="in" filter="fade">
                                      <p:cBhvr>
                                        <p:cTn id="45" dur="500"/>
                                        <p:tgtEl>
                                          <p:spTgt spid="10">
                                            <p:graphicEl>
                                              <a:dgm id="{FE84BD30-F12D-4BA7-AE89-E7E838BD0F79}"/>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
                                            <p:graphicEl>
                                              <a:dgm id="{7B920058-7850-4B52-B479-0808667916D7}"/>
                                            </p:graphicEl>
                                          </p:spTgt>
                                        </p:tgtEl>
                                        <p:attrNameLst>
                                          <p:attrName>style.visibility</p:attrName>
                                        </p:attrNameLst>
                                      </p:cBhvr>
                                      <p:to>
                                        <p:strVal val="visible"/>
                                      </p:to>
                                    </p:set>
                                    <p:animEffect transition="in" filter="fade">
                                      <p:cBhvr>
                                        <p:cTn id="56" dur="500"/>
                                        <p:tgtEl>
                                          <p:spTgt spid="10">
                                            <p:graphicEl>
                                              <a:dgm id="{7B920058-7850-4B52-B479-0808667916D7}"/>
                                            </p:graphic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
                                            <p:graphicEl>
                                              <a:dgm id="{20F34872-FBB6-4DA3-A2C3-D3F234757DC5}"/>
                                            </p:graphicEl>
                                          </p:spTgt>
                                        </p:tgtEl>
                                        <p:attrNameLst>
                                          <p:attrName>style.visibility</p:attrName>
                                        </p:attrNameLst>
                                      </p:cBhvr>
                                      <p:to>
                                        <p:strVal val="visible"/>
                                      </p:to>
                                    </p:set>
                                    <p:animEffect transition="in" filter="fade">
                                      <p:cBhvr>
                                        <p:cTn id="59" dur="500"/>
                                        <p:tgtEl>
                                          <p:spTgt spid="10">
                                            <p:graphicEl>
                                              <a:dgm id="{20F34872-FBB6-4DA3-A2C3-D3F234757DC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uiExpand="1">
        <p:bldSub>
          <a:bldDgm bld="one"/>
        </p:bldSub>
      </p:bldGraphic>
      <p:bldP spid="12" grpId="0"/>
      <p:bldP spid="14" grpId="0" animBg="1"/>
      <p:bldP spid="15" grpId="0"/>
      <p:bldP spid="16" grpId="0"/>
      <p:bldP spid="17" grpId="0" animBg="1"/>
      <p:bldP spid="18" grpId="0"/>
      <p:bldP spid="19" grpId="0" animBg="1"/>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8463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p:txBody>
          <a:bodyPr/>
          <a:lstStyle/>
          <a:p>
            <a:r>
              <a:rPr lang="en-SG" dirty="0">
                <a:latin typeface="Trebuchet MS" panose="020B0603020202020204" pitchFamily="34" charset="0"/>
              </a:rPr>
              <a:t>DENTAL ASSESSMENT </a:t>
            </a:r>
          </a:p>
        </p:txBody>
      </p:sp>
      <p:sp>
        <p:nvSpPr>
          <p:cNvPr id="3" name="Content Placeholder 2">
            <a:extLst>
              <a:ext uri="{FF2B5EF4-FFF2-40B4-BE49-F238E27FC236}">
                <a16:creationId xmlns="" xmlns:a16="http://schemas.microsoft.com/office/drawing/2014/main" id="{0AB9C511-438C-4DE8-8B19-814B3B9BBF1E}"/>
              </a:ext>
            </a:extLst>
          </p:cNvPr>
          <p:cNvSpPr>
            <a:spLocks noGrp="1"/>
          </p:cNvSpPr>
          <p:nvPr>
            <p:ph idx="1"/>
          </p:nvPr>
        </p:nvSpPr>
        <p:spPr>
          <a:xfrm>
            <a:off x="838200" y="1963519"/>
            <a:ext cx="10515600" cy="4351338"/>
          </a:xfrm>
        </p:spPr>
        <p:txBody>
          <a:bodyPr>
            <a:normAutofit/>
          </a:bodyPr>
          <a:lstStyle/>
          <a:p>
            <a:pPr>
              <a:lnSpc>
                <a:spcPct val="150000"/>
              </a:lnSpc>
            </a:pPr>
            <a:r>
              <a:rPr lang="en-SG" sz="3200" dirty="0"/>
              <a:t>Number of remaining teeth </a:t>
            </a:r>
          </a:p>
          <a:p>
            <a:pPr>
              <a:lnSpc>
                <a:spcPct val="150000"/>
              </a:lnSpc>
            </a:pPr>
            <a:r>
              <a:rPr lang="en-SG" sz="3200" dirty="0"/>
              <a:t>Maximum bite force </a:t>
            </a:r>
          </a:p>
          <a:p>
            <a:pPr>
              <a:lnSpc>
                <a:spcPct val="150000"/>
              </a:lnSpc>
            </a:pPr>
            <a:r>
              <a:rPr lang="en-SG" sz="3200" dirty="0"/>
              <a:t>Occlusal support</a:t>
            </a:r>
          </a:p>
          <a:p>
            <a:pPr>
              <a:lnSpc>
                <a:spcPct val="150000"/>
              </a:lnSpc>
            </a:pPr>
            <a:r>
              <a:rPr lang="en-SG" sz="3200" dirty="0"/>
              <a:t>Xerostomia</a:t>
            </a:r>
          </a:p>
        </p:txBody>
      </p:sp>
      <p:pic>
        <p:nvPicPr>
          <p:cNvPr id="10" name="Picture 9">
            <a:extLst>
              <a:ext uri="{FF2B5EF4-FFF2-40B4-BE49-F238E27FC236}">
                <a16:creationId xmlns="" xmlns:a16="http://schemas.microsoft.com/office/drawing/2014/main" id="{5C4A9E8D-33B4-47D4-B6D9-8AB45A865A7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577355" y="1480579"/>
            <a:ext cx="1778144" cy="2404535"/>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 xmlns:a16="http://schemas.microsoft.com/office/drawing/2014/main" id="{6BC67EFF-B5AF-4D3F-9784-5F63BB4ECD9D}"/>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758291" y="1486474"/>
            <a:ext cx="2191360" cy="2399163"/>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 xmlns:a16="http://schemas.microsoft.com/office/drawing/2014/main" id="{9AF5A274-D38E-464D-B367-A0CB73B35AC2}"/>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6577355" y="4369444"/>
            <a:ext cx="4585273" cy="2122722"/>
          </a:xfrm>
          <a:prstGeom prst="rect">
            <a:avLst/>
          </a:prstGeom>
        </p:spPr>
      </p:pic>
      <p:sp>
        <p:nvSpPr>
          <p:cNvPr id="4" name="Rectangle: Rounded Corners 3">
            <a:extLst>
              <a:ext uri="{FF2B5EF4-FFF2-40B4-BE49-F238E27FC236}">
                <a16:creationId xmlns="" xmlns:a16="http://schemas.microsoft.com/office/drawing/2014/main" id="{F69D7701-C7AE-4D11-A880-919595DC516E}"/>
              </a:ext>
            </a:extLst>
          </p:cNvPr>
          <p:cNvSpPr/>
          <p:nvPr/>
        </p:nvSpPr>
        <p:spPr>
          <a:xfrm>
            <a:off x="6817489" y="4858599"/>
            <a:ext cx="1940802" cy="1398486"/>
          </a:xfrm>
          <a:prstGeom prst="roundRect">
            <a:avLst/>
          </a:prstGeom>
          <a:noFill/>
          <a:ln w="381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3" name="Rectangle: Rounded Corners 12">
            <a:extLst>
              <a:ext uri="{FF2B5EF4-FFF2-40B4-BE49-F238E27FC236}">
                <a16:creationId xmlns="" xmlns:a16="http://schemas.microsoft.com/office/drawing/2014/main" id="{A5EF3244-431B-45E5-8EF2-20F524351C93}"/>
              </a:ext>
            </a:extLst>
          </p:cNvPr>
          <p:cNvSpPr/>
          <p:nvPr/>
        </p:nvSpPr>
        <p:spPr>
          <a:xfrm>
            <a:off x="8835928" y="4858599"/>
            <a:ext cx="875231" cy="1398486"/>
          </a:xfrm>
          <a:prstGeom prst="roundRect">
            <a:avLst/>
          </a:prstGeom>
          <a:noFill/>
          <a:ln w="38100">
            <a:solidFill>
              <a:srgbClr val="6600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28689021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heel(1)">
                                      <p:cBhvr>
                                        <p:cTn id="33" dur="1000"/>
                                        <p:tgtEl>
                                          <p:spTgt spid="4"/>
                                        </p:tgtEl>
                                      </p:cBhvr>
                                    </p:animEffect>
                                  </p:childTnLst>
                                </p:cTn>
                              </p:par>
                            </p:childTnLst>
                          </p:cTn>
                        </p:par>
                        <p:par>
                          <p:cTn id="34" fill="hold">
                            <p:stCondLst>
                              <p:cond delay="1000"/>
                            </p:stCondLst>
                            <p:childTnLst>
                              <p:par>
                                <p:cTn id="35" presetID="21" presetClass="entr" presetSubtype="1"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heel(1)">
                                      <p:cBhvr>
                                        <p:cTn id="37" dur="10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fade">
                                      <p:cBhvr>
                                        <p:cTn id="4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8463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p:txBody>
          <a:bodyPr/>
          <a:lstStyle/>
          <a:p>
            <a:r>
              <a:rPr lang="en-SG" dirty="0">
                <a:latin typeface="Trebuchet MS" panose="020B0603020202020204" pitchFamily="34" charset="0"/>
              </a:rPr>
              <a:t>ASSESSMENT OF SWALLOWING FUNCTION </a:t>
            </a:r>
          </a:p>
        </p:txBody>
      </p:sp>
      <p:sp>
        <p:nvSpPr>
          <p:cNvPr id="3" name="Content Placeholder 2">
            <a:extLst>
              <a:ext uri="{FF2B5EF4-FFF2-40B4-BE49-F238E27FC236}">
                <a16:creationId xmlns="" xmlns:a16="http://schemas.microsoft.com/office/drawing/2014/main" id="{0AB9C511-438C-4DE8-8B19-814B3B9BBF1E}"/>
              </a:ext>
            </a:extLst>
          </p:cNvPr>
          <p:cNvSpPr>
            <a:spLocks noGrp="1"/>
          </p:cNvSpPr>
          <p:nvPr>
            <p:ph idx="1"/>
          </p:nvPr>
        </p:nvSpPr>
        <p:spPr>
          <a:xfrm>
            <a:off x="690372" y="1827848"/>
            <a:ext cx="9665398" cy="4351338"/>
          </a:xfrm>
        </p:spPr>
        <p:txBody>
          <a:bodyPr/>
          <a:lstStyle/>
          <a:p>
            <a:r>
              <a:rPr lang="en-SG" sz="3000" dirty="0">
                <a:latin typeface="Trebuchet MS" panose="020B0603020202020204" pitchFamily="34" charset="0"/>
              </a:rPr>
              <a:t>Questionnaire:</a:t>
            </a:r>
          </a:p>
          <a:p>
            <a:pPr marL="914400" lvl="1" indent="-457200">
              <a:lnSpc>
                <a:spcPct val="100000"/>
              </a:lnSpc>
              <a:buFont typeface="+mj-lt"/>
              <a:buAutoNum type="arabicPeriod"/>
            </a:pPr>
            <a:r>
              <a:rPr lang="en-SG" sz="2600" dirty="0">
                <a:latin typeface="Trebuchet MS" panose="020B0603020202020204" pitchFamily="34" charset="0"/>
              </a:rPr>
              <a:t>Do you drop food from your mouth during a meal?</a:t>
            </a:r>
          </a:p>
          <a:p>
            <a:pPr marL="914400" lvl="1" indent="-457200">
              <a:lnSpc>
                <a:spcPct val="100000"/>
              </a:lnSpc>
              <a:buFont typeface="+mj-lt"/>
              <a:buAutoNum type="arabicPeriod"/>
            </a:pPr>
            <a:r>
              <a:rPr lang="en-SG" sz="2600" dirty="0">
                <a:latin typeface="Trebuchet MS" panose="020B0603020202020204" pitchFamily="34" charset="0"/>
              </a:rPr>
              <a:t>Do you feel that food remains in your mouth?</a:t>
            </a:r>
          </a:p>
          <a:p>
            <a:pPr marL="914400" lvl="1" indent="-457200">
              <a:lnSpc>
                <a:spcPct val="100000"/>
              </a:lnSpc>
              <a:buFont typeface="+mj-lt"/>
              <a:buAutoNum type="arabicPeriod"/>
            </a:pPr>
            <a:r>
              <a:rPr lang="en-SG" sz="2600" dirty="0">
                <a:latin typeface="Trebuchet MS" panose="020B0603020202020204" pitchFamily="34" charset="0"/>
              </a:rPr>
              <a:t>Do you choke during a meal?</a:t>
            </a:r>
          </a:p>
          <a:p>
            <a:pPr marL="914400" lvl="1" indent="-457200">
              <a:lnSpc>
                <a:spcPct val="100000"/>
              </a:lnSpc>
              <a:buFont typeface="+mj-lt"/>
              <a:buAutoNum type="arabicPeriod"/>
            </a:pPr>
            <a:r>
              <a:rPr lang="en-SG" sz="2600" dirty="0">
                <a:latin typeface="Trebuchet MS" panose="020B0603020202020204" pitchFamily="34" charset="0"/>
              </a:rPr>
              <a:t>Do you cough during and after a meal?</a:t>
            </a:r>
          </a:p>
          <a:p>
            <a:pPr marL="914400" lvl="1" indent="-457200">
              <a:buFont typeface="+mj-lt"/>
              <a:buAutoNum type="arabicPeriod"/>
            </a:pPr>
            <a:endParaRPr lang="en-SG" sz="2600" dirty="0">
              <a:latin typeface="Trebuchet MS" panose="020B0603020202020204" pitchFamily="34" charset="0"/>
            </a:endParaRPr>
          </a:p>
          <a:p>
            <a:r>
              <a:rPr lang="en-SG" sz="3000" dirty="0">
                <a:latin typeface="Trebuchet MS" panose="020B0603020202020204" pitchFamily="34" charset="0"/>
              </a:rPr>
              <a:t>30ml swallow test:</a:t>
            </a:r>
          </a:p>
          <a:p>
            <a:pPr marL="971550" lvl="1" indent="-514350">
              <a:lnSpc>
                <a:spcPct val="100000"/>
              </a:lnSpc>
              <a:buFont typeface="+mj-lt"/>
              <a:buAutoNum type="arabicPeriod"/>
            </a:pPr>
            <a:r>
              <a:rPr lang="en-SG" sz="2600" dirty="0">
                <a:latin typeface="Trebuchet MS" panose="020B0603020202020204" pitchFamily="34" charset="0"/>
              </a:rPr>
              <a:t>Time taken to drink water (normal: 5 secs or less)</a:t>
            </a:r>
          </a:p>
          <a:p>
            <a:pPr marL="971550" lvl="1" indent="-514350">
              <a:lnSpc>
                <a:spcPct val="100000"/>
              </a:lnSpc>
              <a:buFont typeface="+mj-lt"/>
              <a:buAutoNum type="arabicPeriod"/>
            </a:pPr>
            <a:r>
              <a:rPr lang="en-SG" sz="2600" dirty="0">
                <a:latin typeface="Trebuchet MS" panose="020B0603020202020204" pitchFamily="34" charset="0"/>
              </a:rPr>
              <a:t>Presence or absence of coughing </a:t>
            </a:r>
          </a:p>
        </p:txBody>
      </p:sp>
      <p:sp>
        <p:nvSpPr>
          <p:cNvPr id="4" name="TextBox 3">
            <a:extLst>
              <a:ext uri="{FF2B5EF4-FFF2-40B4-BE49-F238E27FC236}">
                <a16:creationId xmlns="" xmlns:a16="http://schemas.microsoft.com/office/drawing/2014/main" id="{60798401-4E35-4F14-A6A0-72E5DE36F49B}"/>
              </a:ext>
            </a:extLst>
          </p:cNvPr>
          <p:cNvSpPr txBox="1"/>
          <p:nvPr/>
        </p:nvSpPr>
        <p:spPr>
          <a:xfrm>
            <a:off x="9322308" y="5123885"/>
            <a:ext cx="2512340" cy="892552"/>
          </a:xfrm>
          <a:prstGeom prst="rect">
            <a:avLst/>
          </a:prstGeom>
          <a:noFill/>
          <a:ln w="28575">
            <a:solidFill>
              <a:schemeClr val="tx1">
                <a:lumMod val="75000"/>
                <a:lumOff val="25000"/>
              </a:schemeClr>
            </a:solidFill>
            <a:prstDash val="sysDot"/>
          </a:ln>
        </p:spPr>
        <p:txBody>
          <a:bodyPr wrap="square" rtlCol="0">
            <a:spAutoFit/>
          </a:bodyPr>
          <a:lstStyle/>
          <a:p>
            <a:pPr algn="ctr"/>
            <a:r>
              <a:rPr lang="en-SG" sz="2600" dirty="0">
                <a:latin typeface="Trebuchet MS" panose="020B0603020202020204" pitchFamily="34" charset="0"/>
              </a:rPr>
              <a:t>Sensitivity: 90%</a:t>
            </a:r>
          </a:p>
          <a:p>
            <a:pPr algn="ctr"/>
            <a:r>
              <a:rPr lang="en-SG" sz="2600" dirty="0">
                <a:latin typeface="Trebuchet MS" panose="020B0603020202020204" pitchFamily="34" charset="0"/>
              </a:rPr>
              <a:t>Specificity: 56%</a:t>
            </a:r>
          </a:p>
        </p:txBody>
      </p:sp>
    </p:spTree>
    <p:extLst>
      <p:ext uri="{BB962C8B-B14F-4D97-AF65-F5344CB8AC3E}">
        <p14:creationId xmlns:p14="http://schemas.microsoft.com/office/powerpoint/2010/main" val="901943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8463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608608"/>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p:txBody>
          <a:bodyPr/>
          <a:lstStyle/>
          <a:p>
            <a:r>
              <a:rPr lang="en-SG" dirty="0">
                <a:latin typeface="Trebuchet MS" panose="020B0603020202020204" pitchFamily="34" charset="0"/>
              </a:rPr>
              <a:t>ASSESSMENT OF SWALLOWING FUNCTION </a:t>
            </a:r>
          </a:p>
        </p:txBody>
      </p:sp>
      <p:graphicFrame>
        <p:nvGraphicFramePr>
          <p:cNvPr id="13" name="Diagram 12">
            <a:extLst>
              <a:ext uri="{FF2B5EF4-FFF2-40B4-BE49-F238E27FC236}">
                <a16:creationId xmlns="" xmlns:a16="http://schemas.microsoft.com/office/drawing/2014/main" id="{A914F018-2F8B-4292-A415-D8809CD16E7B}"/>
              </a:ext>
            </a:extLst>
          </p:cNvPr>
          <p:cNvGraphicFramePr/>
          <p:nvPr>
            <p:extLst>
              <p:ext uri="{D42A27DB-BD31-4B8C-83A1-F6EECF244321}">
                <p14:modId xmlns:p14="http://schemas.microsoft.com/office/powerpoint/2010/main" val="1823916741"/>
              </p:ext>
            </p:extLst>
          </p:nvPr>
        </p:nvGraphicFramePr>
        <p:xfrm>
          <a:off x="838201" y="816223"/>
          <a:ext cx="10515599" cy="46071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 xmlns:a16="http://schemas.microsoft.com/office/drawing/2014/main" id="{03721038-92FA-464D-945C-09E7402263C1}"/>
              </a:ext>
            </a:extLst>
          </p:cNvPr>
          <p:cNvSpPr txBox="1"/>
          <p:nvPr/>
        </p:nvSpPr>
        <p:spPr>
          <a:xfrm>
            <a:off x="5465379" y="2740233"/>
            <a:ext cx="1261241" cy="830997"/>
          </a:xfrm>
          <a:prstGeom prst="rect">
            <a:avLst/>
          </a:prstGeom>
          <a:noFill/>
        </p:spPr>
        <p:txBody>
          <a:bodyPr wrap="square" rtlCol="0">
            <a:spAutoFit/>
          </a:bodyPr>
          <a:lstStyle/>
          <a:p>
            <a:pPr algn="ctr"/>
            <a:r>
              <a:rPr lang="en-SG" sz="4800" b="1" dirty="0">
                <a:latin typeface="Trebuchet MS" panose="020B0603020202020204" pitchFamily="34" charset="0"/>
              </a:rPr>
              <a:t>OR</a:t>
            </a:r>
          </a:p>
        </p:txBody>
      </p:sp>
      <p:sp>
        <p:nvSpPr>
          <p:cNvPr id="15" name="TextBox 14">
            <a:extLst>
              <a:ext uri="{FF2B5EF4-FFF2-40B4-BE49-F238E27FC236}">
                <a16:creationId xmlns="" xmlns:a16="http://schemas.microsoft.com/office/drawing/2014/main" id="{A9D6287E-86B8-4147-B7D7-233122CECAF4}"/>
              </a:ext>
            </a:extLst>
          </p:cNvPr>
          <p:cNvSpPr txBox="1"/>
          <p:nvPr/>
        </p:nvSpPr>
        <p:spPr>
          <a:xfrm>
            <a:off x="838199" y="4828353"/>
            <a:ext cx="10515600" cy="783193"/>
          </a:xfrm>
          <a:prstGeom prst="round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txBody>
          <a:bodyPr wrap="square" rtlCol="0">
            <a:spAutoFit/>
          </a:bodyPr>
          <a:lstStyle/>
          <a:p>
            <a:pPr algn="ctr"/>
            <a:r>
              <a:rPr lang="en-SG" sz="4000" b="1" dirty="0">
                <a:solidFill>
                  <a:srgbClr val="002060"/>
                </a:solidFill>
                <a:latin typeface="Trebuchet MS" panose="020B0603020202020204" pitchFamily="34" charset="0"/>
              </a:rPr>
              <a:t>Diagnosed with swallowing problem </a:t>
            </a:r>
          </a:p>
        </p:txBody>
      </p:sp>
    </p:spTree>
    <p:extLst>
      <p:ext uri="{BB962C8B-B14F-4D97-AF65-F5344CB8AC3E}">
        <p14:creationId xmlns:p14="http://schemas.microsoft.com/office/powerpoint/2010/main" val="3600045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4" grpId="0"/>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0055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24536" y="6614618"/>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a:xfrm>
            <a:off x="754120" y="365125"/>
            <a:ext cx="10515600" cy="1325563"/>
          </a:xfrm>
        </p:spPr>
        <p:txBody>
          <a:bodyPr/>
          <a:lstStyle/>
          <a:p>
            <a:r>
              <a:rPr lang="en-SG" dirty="0">
                <a:latin typeface="Trebuchet MS" panose="020B0603020202020204" pitchFamily="34" charset="0"/>
              </a:rPr>
              <a:t>STATISTICAL ANALYSIS</a:t>
            </a:r>
          </a:p>
        </p:txBody>
      </p:sp>
      <p:graphicFrame>
        <p:nvGraphicFramePr>
          <p:cNvPr id="12" name="Diagram 11">
            <a:extLst>
              <a:ext uri="{FF2B5EF4-FFF2-40B4-BE49-F238E27FC236}">
                <a16:creationId xmlns="" xmlns:a16="http://schemas.microsoft.com/office/drawing/2014/main" id="{4FCFB45B-98DF-438C-9F75-C3E754DF8540}"/>
              </a:ext>
            </a:extLst>
          </p:cNvPr>
          <p:cNvGraphicFramePr/>
          <p:nvPr>
            <p:extLst>
              <p:ext uri="{D42A27DB-BD31-4B8C-83A1-F6EECF244321}">
                <p14:modId xmlns:p14="http://schemas.microsoft.com/office/powerpoint/2010/main" val="864290333"/>
              </p:ext>
            </p:extLst>
          </p:nvPr>
        </p:nvGraphicFramePr>
        <p:xfrm>
          <a:off x="754120" y="1470272"/>
          <a:ext cx="10515600" cy="50226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780209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graphicEl>
                                              <a:dgm id="{7A612F0D-7ADE-4BEE-B355-AD8A7E6A86F6}"/>
                                            </p:graphicEl>
                                          </p:spTgt>
                                        </p:tgtEl>
                                        <p:attrNameLst>
                                          <p:attrName>style.visibility</p:attrName>
                                        </p:attrNameLst>
                                      </p:cBhvr>
                                      <p:to>
                                        <p:strVal val="visible"/>
                                      </p:to>
                                    </p:set>
                                    <p:animEffect transition="in" filter="fade">
                                      <p:cBhvr>
                                        <p:cTn id="7" dur="500"/>
                                        <p:tgtEl>
                                          <p:spTgt spid="12">
                                            <p:graphicEl>
                                              <a:dgm id="{7A612F0D-7ADE-4BEE-B355-AD8A7E6A86F6}"/>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graphicEl>
                                              <a:dgm id="{68D4C383-D0BF-4965-AF80-DB04AE327C50}"/>
                                            </p:graphicEl>
                                          </p:spTgt>
                                        </p:tgtEl>
                                        <p:attrNameLst>
                                          <p:attrName>style.visibility</p:attrName>
                                        </p:attrNameLst>
                                      </p:cBhvr>
                                      <p:to>
                                        <p:strVal val="visible"/>
                                      </p:to>
                                    </p:set>
                                    <p:animEffect transition="in" filter="fade">
                                      <p:cBhvr>
                                        <p:cTn id="10" dur="500"/>
                                        <p:tgtEl>
                                          <p:spTgt spid="12">
                                            <p:graphicEl>
                                              <a:dgm id="{68D4C383-D0BF-4965-AF80-DB04AE327C50}"/>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graphicEl>
                                              <a:dgm id="{28C0754C-B070-4210-932E-86CFF69E1FE2}"/>
                                            </p:graphicEl>
                                          </p:spTgt>
                                        </p:tgtEl>
                                        <p:attrNameLst>
                                          <p:attrName>style.visibility</p:attrName>
                                        </p:attrNameLst>
                                      </p:cBhvr>
                                      <p:to>
                                        <p:strVal val="visible"/>
                                      </p:to>
                                    </p:set>
                                    <p:animEffect transition="in" filter="fade">
                                      <p:cBhvr>
                                        <p:cTn id="15" dur="500"/>
                                        <p:tgtEl>
                                          <p:spTgt spid="12">
                                            <p:graphicEl>
                                              <a:dgm id="{28C0754C-B070-4210-932E-86CFF69E1FE2}"/>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graphicEl>
                                              <a:dgm id="{9546710B-E31C-4B27-B7CA-B126A76E305D}"/>
                                            </p:graphicEl>
                                          </p:spTgt>
                                        </p:tgtEl>
                                        <p:attrNameLst>
                                          <p:attrName>style.visibility</p:attrName>
                                        </p:attrNameLst>
                                      </p:cBhvr>
                                      <p:to>
                                        <p:strVal val="visible"/>
                                      </p:to>
                                    </p:set>
                                    <p:animEffect transition="in" filter="fade">
                                      <p:cBhvr>
                                        <p:cTn id="18" dur="500"/>
                                        <p:tgtEl>
                                          <p:spTgt spid="12">
                                            <p:graphicEl>
                                              <a:dgm id="{9546710B-E31C-4B27-B7CA-B126A76E305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uiExpand="1">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0055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608608"/>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a:xfrm>
            <a:off x="754120" y="365125"/>
            <a:ext cx="10515600" cy="1325563"/>
          </a:xfrm>
        </p:spPr>
        <p:txBody>
          <a:bodyPr/>
          <a:lstStyle/>
          <a:p>
            <a:r>
              <a:rPr lang="en-SG" dirty="0">
                <a:latin typeface="Trebuchet MS" panose="020B0603020202020204" pitchFamily="34" charset="0"/>
              </a:rPr>
              <a:t>RESULTS </a:t>
            </a:r>
          </a:p>
        </p:txBody>
      </p:sp>
      <p:pic>
        <p:nvPicPr>
          <p:cNvPr id="4" name="Picture 3"/>
          <p:cNvPicPr>
            <a:picLocks noChangeAspect="1"/>
          </p:cNvPicPr>
          <p:nvPr/>
        </p:nvPicPr>
        <p:blipFill>
          <a:blip r:embed="rId3">
            <a:lum bright="-20000" contrast="40000"/>
          </a:blip>
          <a:stretch>
            <a:fillRect/>
          </a:stretch>
        </p:blipFill>
        <p:spPr>
          <a:xfrm>
            <a:off x="2628497" y="1347620"/>
            <a:ext cx="6935006" cy="53145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Rectangle 22"/>
          <p:cNvSpPr/>
          <p:nvPr/>
        </p:nvSpPr>
        <p:spPr>
          <a:xfrm>
            <a:off x="2639986" y="3730322"/>
            <a:ext cx="6490298" cy="2874378"/>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2628497" y="2947785"/>
            <a:ext cx="6501787" cy="3656914"/>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2628497" y="2462668"/>
            <a:ext cx="6346538" cy="454798"/>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74054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40"/>
                                        </p:tgtEl>
                                      </p:cBhvr>
                                    </p:animEffect>
                                    <p:set>
                                      <p:cBhvr>
                                        <p:cTn id="12" dur="1" fill="hold">
                                          <p:stCondLst>
                                            <p:cond delay="499"/>
                                          </p:stCondLst>
                                        </p:cTn>
                                        <p:tgtEl>
                                          <p:spTgt spid="40"/>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40" grpId="0" animBg="1"/>
      <p:bldP spid="40" grpId="1" animBg="1"/>
      <p:bldP spid="4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0055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24536" y="6614618"/>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a:xfrm>
            <a:off x="754120" y="365125"/>
            <a:ext cx="10515600" cy="1325563"/>
          </a:xfrm>
        </p:spPr>
        <p:txBody>
          <a:bodyPr/>
          <a:lstStyle/>
          <a:p>
            <a:r>
              <a:rPr lang="en-SG" dirty="0">
                <a:latin typeface="Trebuchet MS" panose="020B0603020202020204" pitchFamily="34" charset="0"/>
              </a:rPr>
              <a:t>RESULTS </a:t>
            </a:r>
          </a:p>
        </p:txBody>
      </p:sp>
      <p:grpSp>
        <p:nvGrpSpPr>
          <p:cNvPr id="18" name="Group 17">
            <a:extLst>
              <a:ext uri="{FF2B5EF4-FFF2-40B4-BE49-F238E27FC236}">
                <a16:creationId xmlns="" xmlns:a16="http://schemas.microsoft.com/office/drawing/2014/main" id="{2BC2D4CF-D65D-4CFF-B194-11007FE14178}"/>
              </a:ext>
            </a:extLst>
          </p:cNvPr>
          <p:cNvGrpSpPr/>
          <p:nvPr/>
        </p:nvGrpSpPr>
        <p:grpSpPr>
          <a:xfrm>
            <a:off x="3678656" y="519318"/>
            <a:ext cx="7441972" cy="5819363"/>
            <a:chOff x="1395245" y="673512"/>
            <a:chExt cx="6713300" cy="5819363"/>
          </a:xfrm>
        </p:grpSpPr>
        <p:graphicFrame>
          <p:nvGraphicFramePr>
            <p:cNvPr id="12" name="Chart 11">
              <a:extLst>
                <a:ext uri="{FF2B5EF4-FFF2-40B4-BE49-F238E27FC236}">
                  <a16:creationId xmlns="" xmlns:a16="http://schemas.microsoft.com/office/drawing/2014/main" id="{0134CAB0-D889-4EB3-B075-7E4EBF9A91AA}"/>
                </a:ext>
              </a:extLst>
            </p:cNvPr>
            <p:cNvGraphicFramePr/>
            <p:nvPr>
              <p:extLst>
                <p:ext uri="{D42A27DB-BD31-4B8C-83A1-F6EECF244321}">
                  <p14:modId xmlns:p14="http://schemas.microsoft.com/office/powerpoint/2010/main" val="2332063339"/>
                </p:ext>
              </p:extLst>
            </p:nvPr>
          </p:nvGraphicFramePr>
          <p:xfrm>
            <a:off x="1395245" y="1545020"/>
            <a:ext cx="5257800" cy="4947855"/>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a:extLst>
                <a:ext uri="{FF2B5EF4-FFF2-40B4-BE49-F238E27FC236}">
                  <a16:creationId xmlns="" xmlns:a16="http://schemas.microsoft.com/office/drawing/2014/main" id="{6A6BF950-797F-442C-AC1E-6B0FD21B4C91}"/>
                </a:ext>
              </a:extLst>
            </p:cNvPr>
            <p:cNvSpPr txBox="1"/>
            <p:nvPr/>
          </p:nvSpPr>
          <p:spPr>
            <a:xfrm>
              <a:off x="4114797" y="2456954"/>
              <a:ext cx="1849821" cy="584775"/>
            </a:xfrm>
            <a:prstGeom prst="rect">
              <a:avLst/>
            </a:prstGeom>
            <a:noFill/>
          </p:spPr>
          <p:txBody>
            <a:bodyPr wrap="square" rtlCol="0">
              <a:spAutoFit/>
            </a:bodyPr>
            <a:lstStyle/>
            <a:p>
              <a:r>
                <a:rPr lang="en-SG" sz="3200" b="1" dirty="0">
                  <a:solidFill>
                    <a:schemeClr val="bg1"/>
                  </a:solidFill>
                  <a:latin typeface="Trebuchet MS" panose="020B0603020202020204" pitchFamily="34" charset="0"/>
                </a:rPr>
                <a:t>15.7%</a:t>
              </a:r>
            </a:p>
          </p:txBody>
        </p:sp>
        <p:sp>
          <p:nvSpPr>
            <p:cNvPr id="16" name="TextBox 15">
              <a:extLst>
                <a:ext uri="{FF2B5EF4-FFF2-40B4-BE49-F238E27FC236}">
                  <a16:creationId xmlns="" xmlns:a16="http://schemas.microsoft.com/office/drawing/2014/main" id="{B8CD289A-DB0E-4F29-962C-58092CDFA963}"/>
                </a:ext>
              </a:extLst>
            </p:cNvPr>
            <p:cNvSpPr txBox="1"/>
            <p:nvPr/>
          </p:nvSpPr>
          <p:spPr>
            <a:xfrm>
              <a:off x="2857496" y="4789760"/>
              <a:ext cx="1849821" cy="584775"/>
            </a:xfrm>
            <a:prstGeom prst="rect">
              <a:avLst/>
            </a:prstGeom>
            <a:noFill/>
          </p:spPr>
          <p:txBody>
            <a:bodyPr wrap="square" rtlCol="0">
              <a:spAutoFit/>
            </a:bodyPr>
            <a:lstStyle/>
            <a:p>
              <a:r>
                <a:rPr lang="en-SG" sz="3200" b="1" dirty="0">
                  <a:solidFill>
                    <a:srgbClr val="FFFFFF"/>
                  </a:solidFill>
                  <a:latin typeface="Trebuchet MS" panose="020B0603020202020204" pitchFamily="34" charset="0"/>
                </a:rPr>
                <a:t>84.3%</a:t>
              </a:r>
            </a:p>
          </p:txBody>
        </p:sp>
        <p:sp>
          <p:nvSpPr>
            <p:cNvPr id="17" name="TextBox 16">
              <a:extLst>
                <a:ext uri="{FF2B5EF4-FFF2-40B4-BE49-F238E27FC236}">
                  <a16:creationId xmlns="" xmlns:a16="http://schemas.microsoft.com/office/drawing/2014/main" id="{530C11BE-E7AF-454A-924C-B5EB44D12AFE}"/>
                </a:ext>
              </a:extLst>
            </p:cNvPr>
            <p:cNvSpPr txBox="1"/>
            <p:nvPr/>
          </p:nvSpPr>
          <p:spPr>
            <a:xfrm>
              <a:off x="5197545" y="673512"/>
              <a:ext cx="2911000" cy="1384995"/>
            </a:xfrm>
            <a:prstGeom prst="rect">
              <a:avLst/>
            </a:prstGeom>
            <a:noFill/>
          </p:spPr>
          <p:txBody>
            <a:bodyPr wrap="square" rtlCol="0">
              <a:spAutoFit/>
            </a:bodyPr>
            <a:lstStyle/>
            <a:p>
              <a:r>
                <a:rPr lang="en-SG" sz="2800" dirty="0">
                  <a:latin typeface="Trebuchet MS" panose="020B0603020202020204" pitchFamily="34" charset="0"/>
                </a:rPr>
                <a:t>Developed swallowing problems </a:t>
              </a:r>
            </a:p>
          </p:txBody>
        </p:sp>
      </p:grpSp>
      <p:sp>
        <p:nvSpPr>
          <p:cNvPr id="19" name="TextBox 18">
            <a:extLst>
              <a:ext uri="{FF2B5EF4-FFF2-40B4-BE49-F238E27FC236}">
                <a16:creationId xmlns="" xmlns:a16="http://schemas.microsoft.com/office/drawing/2014/main" id="{27568046-7DFF-4C89-8679-CD330A94BE66}"/>
              </a:ext>
            </a:extLst>
          </p:cNvPr>
          <p:cNvSpPr txBox="1"/>
          <p:nvPr/>
        </p:nvSpPr>
        <p:spPr>
          <a:xfrm>
            <a:off x="247926" y="5660511"/>
            <a:ext cx="5255028" cy="954107"/>
          </a:xfrm>
          <a:prstGeom prst="rect">
            <a:avLst/>
          </a:prstGeom>
          <a:noFill/>
        </p:spPr>
        <p:txBody>
          <a:bodyPr wrap="square" rtlCol="0">
            <a:spAutoFit/>
          </a:bodyPr>
          <a:lstStyle/>
          <a:p>
            <a:r>
              <a:rPr lang="en-SG" sz="2800" dirty="0">
                <a:latin typeface="Trebuchet MS" panose="020B0603020202020204" pitchFamily="34" charset="0"/>
              </a:rPr>
              <a:t>5-year cumulative incidence (n=1988)</a:t>
            </a:r>
          </a:p>
        </p:txBody>
      </p:sp>
    </p:spTree>
    <p:extLst>
      <p:ext uri="{BB962C8B-B14F-4D97-AF65-F5344CB8AC3E}">
        <p14:creationId xmlns:p14="http://schemas.microsoft.com/office/powerpoint/2010/main" val="2946807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0055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608608"/>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a:xfrm>
            <a:off x="754120" y="365125"/>
            <a:ext cx="10515600" cy="1325563"/>
          </a:xfrm>
        </p:spPr>
        <p:txBody>
          <a:bodyPr/>
          <a:lstStyle/>
          <a:p>
            <a:r>
              <a:rPr lang="en-SG" dirty="0">
                <a:latin typeface="Trebuchet MS" panose="020B0603020202020204" pitchFamily="34" charset="0"/>
              </a:rPr>
              <a:t>FIVE-YEAR CUMULATIVE INCIDENCE  </a:t>
            </a:r>
          </a:p>
        </p:txBody>
      </p:sp>
      <p:pic>
        <p:nvPicPr>
          <p:cNvPr id="22" name="Picture 21">
            <a:extLst>
              <a:ext uri="{FF2B5EF4-FFF2-40B4-BE49-F238E27FC236}">
                <a16:creationId xmlns="" xmlns:a16="http://schemas.microsoft.com/office/drawing/2014/main" id="{88C2C9B0-979A-41CD-A063-83A142E829B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86826" y="1717696"/>
            <a:ext cx="7475647" cy="3583792"/>
          </a:xfrm>
          <a:prstGeom prst="rect">
            <a:avLst/>
          </a:prstGeom>
        </p:spPr>
      </p:pic>
      <p:sp>
        <p:nvSpPr>
          <p:cNvPr id="26" name="TextBox 25">
            <a:extLst>
              <a:ext uri="{FF2B5EF4-FFF2-40B4-BE49-F238E27FC236}">
                <a16:creationId xmlns="" xmlns:a16="http://schemas.microsoft.com/office/drawing/2014/main" id="{6C912703-C814-4EFF-861A-2AE86568FB43}"/>
              </a:ext>
            </a:extLst>
          </p:cNvPr>
          <p:cNvSpPr txBox="1"/>
          <p:nvPr/>
        </p:nvSpPr>
        <p:spPr>
          <a:xfrm>
            <a:off x="9134229" y="3413035"/>
            <a:ext cx="3595852" cy="2062103"/>
          </a:xfrm>
          <a:prstGeom prst="rect">
            <a:avLst/>
          </a:prstGeom>
          <a:noFill/>
        </p:spPr>
        <p:txBody>
          <a:bodyPr wrap="square" rtlCol="0">
            <a:spAutoFit/>
          </a:bodyPr>
          <a:lstStyle/>
          <a:p>
            <a:r>
              <a:rPr lang="en-SG" sz="3200" dirty="0">
                <a:latin typeface="Trebuchet MS" panose="020B0603020202020204" pitchFamily="34" charset="0"/>
              </a:rPr>
              <a:t>Cumulative incidence of swallowing problems</a:t>
            </a:r>
            <a:endParaRPr lang="en-SG" sz="3600" dirty="0">
              <a:latin typeface="Trebuchet MS" panose="020B0603020202020204" pitchFamily="34" charset="0"/>
            </a:endParaRPr>
          </a:p>
        </p:txBody>
      </p:sp>
      <p:sp>
        <p:nvSpPr>
          <p:cNvPr id="3" name="TextBox 2"/>
          <p:cNvSpPr txBox="1"/>
          <p:nvPr/>
        </p:nvSpPr>
        <p:spPr>
          <a:xfrm rot="19111650">
            <a:off x="297952" y="5564365"/>
            <a:ext cx="1551398" cy="400110"/>
          </a:xfrm>
          <a:prstGeom prst="rect">
            <a:avLst/>
          </a:prstGeom>
          <a:noFill/>
        </p:spPr>
        <p:txBody>
          <a:bodyPr wrap="square" rtlCol="0">
            <a:spAutoFit/>
          </a:bodyPr>
          <a:lstStyle/>
          <a:p>
            <a:r>
              <a:rPr lang="en-US" sz="2000" dirty="0">
                <a:latin typeface="Trebuchet MS" panose="020B0603020202020204" pitchFamily="34" charset="0"/>
              </a:rPr>
              <a:t>27-32 Teeth</a:t>
            </a:r>
          </a:p>
        </p:txBody>
      </p:sp>
      <p:sp>
        <p:nvSpPr>
          <p:cNvPr id="12" name="TextBox 11"/>
          <p:cNvSpPr txBox="1"/>
          <p:nvPr/>
        </p:nvSpPr>
        <p:spPr>
          <a:xfrm rot="19111650">
            <a:off x="928426" y="5564365"/>
            <a:ext cx="1551398" cy="400110"/>
          </a:xfrm>
          <a:prstGeom prst="rect">
            <a:avLst/>
          </a:prstGeom>
          <a:noFill/>
        </p:spPr>
        <p:txBody>
          <a:bodyPr wrap="square" rtlCol="0">
            <a:spAutoFit/>
          </a:bodyPr>
          <a:lstStyle/>
          <a:p>
            <a:r>
              <a:rPr lang="en-US" sz="2000" dirty="0">
                <a:latin typeface="Trebuchet MS" panose="020B0603020202020204" pitchFamily="34" charset="0"/>
              </a:rPr>
              <a:t>23-26 Teeth</a:t>
            </a:r>
          </a:p>
        </p:txBody>
      </p:sp>
      <p:sp>
        <p:nvSpPr>
          <p:cNvPr id="13" name="TextBox 12"/>
          <p:cNvSpPr txBox="1"/>
          <p:nvPr/>
        </p:nvSpPr>
        <p:spPr>
          <a:xfrm rot="19111650">
            <a:off x="1558900" y="5564365"/>
            <a:ext cx="1551398" cy="400110"/>
          </a:xfrm>
          <a:prstGeom prst="rect">
            <a:avLst/>
          </a:prstGeom>
          <a:noFill/>
        </p:spPr>
        <p:txBody>
          <a:bodyPr wrap="square" rtlCol="0">
            <a:spAutoFit/>
          </a:bodyPr>
          <a:lstStyle/>
          <a:p>
            <a:r>
              <a:rPr lang="en-US" sz="2000" dirty="0">
                <a:latin typeface="Trebuchet MS" panose="020B0603020202020204" pitchFamily="34" charset="0"/>
              </a:rPr>
              <a:t>13-22 Teeth</a:t>
            </a:r>
          </a:p>
        </p:txBody>
      </p:sp>
      <p:sp>
        <p:nvSpPr>
          <p:cNvPr id="14" name="TextBox 13"/>
          <p:cNvSpPr txBox="1"/>
          <p:nvPr/>
        </p:nvSpPr>
        <p:spPr>
          <a:xfrm rot="19111650">
            <a:off x="2189374" y="5564365"/>
            <a:ext cx="1551398" cy="400110"/>
          </a:xfrm>
          <a:prstGeom prst="rect">
            <a:avLst/>
          </a:prstGeom>
          <a:noFill/>
        </p:spPr>
        <p:txBody>
          <a:bodyPr wrap="square" rtlCol="0">
            <a:spAutoFit/>
          </a:bodyPr>
          <a:lstStyle/>
          <a:p>
            <a:r>
              <a:rPr lang="en-US" sz="2000" dirty="0">
                <a:solidFill>
                  <a:schemeClr val="bg1"/>
                </a:solidFill>
                <a:latin typeface="Trebuchet MS" panose="020B0603020202020204" pitchFamily="34" charset="0"/>
              </a:rPr>
              <a:t>0</a:t>
            </a:r>
            <a:r>
              <a:rPr lang="en-US" sz="2000" dirty="0">
                <a:latin typeface="Trebuchet MS" panose="020B0603020202020204" pitchFamily="34" charset="0"/>
              </a:rPr>
              <a:t>0-12 Teeth</a:t>
            </a:r>
          </a:p>
        </p:txBody>
      </p:sp>
      <p:sp>
        <p:nvSpPr>
          <p:cNvPr id="4" name="Up Arrow 3"/>
          <p:cNvSpPr/>
          <p:nvPr/>
        </p:nvSpPr>
        <p:spPr>
          <a:xfrm>
            <a:off x="8411289" y="3537401"/>
            <a:ext cx="636895" cy="1856402"/>
          </a:xfrm>
          <a:prstGeom prst="upArrow">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 xmlns:a16="http://schemas.microsoft.com/office/drawing/2014/main" id="{6C912703-C814-4EFF-861A-2AE86568FB43}"/>
              </a:ext>
            </a:extLst>
          </p:cNvPr>
          <p:cNvSpPr txBox="1"/>
          <p:nvPr/>
        </p:nvSpPr>
        <p:spPr>
          <a:xfrm>
            <a:off x="9130284" y="1666294"/>
            <a:ext cx="2926550" cy="1569660"/>
          </a:xfrm>
          <a:prstGeom prst="rect">
            <a:avLst/>
          </a:prstGeom>
          <a:noFill/>
        </p:spPr>
        <p:txBody>
          <a:bodyPr wrap="square" rtlCol="0">
            <a:spAutoFit/>
          </a:bodyPr>
          <a:lstStyle/>
          <a:p>
            <a:r>
              <a:rPr lang="en-SG" sz="3200" dirty="0">
                <a:latin typeface="Trebuchet MS" panose="020B0603020202020204" pitchFamily="34" charset="0"/>
              </a:rPr>
              <a:t>Number of teeth at baseline</a:t>
            </a:r>
          </a:p>
        </p:txBody>
      </p:sp>
      <p:sp>
        <p:nvSpPr>
          <p:cNvPr id="17" name="Up Arrow 16"/>
          <p:cNvSpPr/>
          <p:nvPr/>
        </p:nvSpPr>
        <p:spPr>
          <a:xfrm flipV="1">
            <a:off x="8412975" y="1717696"/>
            <a:ext cx="636895" cy="1510076"/>
          </a:xfrm>
          <a:prstGeom prst="upArrow">
            <a:avLst/>
          </a:prstGeom>
          <a:solidFill>
            <a:schemeClr val="tx1">
              <a:lumMod val="85000"/>
              <a:lumOff val="1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97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up)">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down)">
                                      <p:cBhvr>
                                        <p:cTn id="1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4" grpId="0" animBg="1"/>
      <p:bldP spid="16" grpId="0"/>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0055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608608"/>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a:xfrm>
            <a:off x="754120" y="365125"/>
            <a:ext cx="10515600" cy="1325563"/>
          </a:xfrm>
        </p:spPr>
        <p:txBody>
          <a:bodyPr/>
          <a:lstStyle/>
          <a:p>
            <a:r>
              <a:rPr lang="en-SG" dirty="0">
                <a:latin typeface="Trebuchet MS" panose="020B0603020202020204" pitchFamily="34" charset="0"/>
              </a:rPr>
              <a:t>FIVE-YEAR CUMULATIVE INCIDENCE  </a:t>
            </a:r>
          </a:p>
        </p:txBody>
      </p:sp>
      <p:pic>
        <p:nvPicPr>
          <p:cNvPr id="23" name="Picture 22">
            <a:extLst>
              <a:ext uri="{FF2B5EF4-FFF2-40B4-BE49-F238E27FC236}">
                <a16:creationId xmlns="" xmlns:a16="http://schemas.microsoft.com/office/drawing/2014/main" id="{6D788671-9279-43DB-A684-5A8E1F5FE84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93160" y="1729293"/>
            <a:ext cx="7963127" cy="3584448"/>
          </a:xfrm>
          <a:prstGeom prst="rect">
            <a:avLst/>
          </a:prstGeom>
        </p:spPr>
      </p:pic>
      <p:sp>
        <p:nvSpPr>
          <p:cNvPr id="11" name="TextBox 10">
            <a:extLst>
              <a:ext uri="{FF2B5EF4-FFF2-40B4-BE49-F238E27FC236}">
                <a16:creationId xmlns="" xmlns:a16="http://schemas.microsoft.com/office/drawing/2014/main" id="{6C912703-C814-4EFF-861A-2AE86568FB43}"/>
              </a:ext>
            </a:extLst>
          </p:cNvPr>
          <p:cNvSpPr txBox="1"/>
          <p:nvPr/>
        </p:nvSpPr>
        <p:spPr>
          <a:xfrm>
            <a:off x="8589496" y="2485281"/>
            <a:ext cx="3109344" cy="2062103"/>
          </a:xfrm>
          <a:prstGeom prst="rect">
            <a:avLst/>
          </a:prstGeom>
          <a:noFill/>
        </p:spPr>
        <p:txBody>
          <a:bodyPr wrap="square" rtlCol="0">
            <a:spAutoFit/>
          </a:bodyPr>
          <a:lstStyle/>
          <a:p>
            <a:r>
              <a:rPr lang="en-SG" sz="3200" dirty="0">
                <a:latin typeface="Trebuchet MS" panose="020B0603020202020204" pitchFamily="34" charset="0"/>
              </a:rPr>
              <a:t>Similar trend when results were analysed by gender </a:t>
            </a:r>
            <a:endParaRPr lang="en-SG" sz="3600" dirty="0">
              <a:latin typeface="Trebuchet MS" panose="020B0603020202020204" pitchFamily="34" charset="0"/>
            </a:endParaRPr>
          </a:p>
        </p:txBody>
      </p:sp>
      <p:sp>
        <p:nvSpPr>
          <p:cNvPr id="12" name="TextBox 11"/>
          <p:cNvSpPr txBox="1"/>
          <p:nvPr/>
        </p:nvSpPr>
        <p:spPr>
          <a:xfrm rot="19111650">
            <a:off x="297952" y="5564365"/>
            <a:ext cx="1551398" cy="400110"/>
          </a:xfrm>
          <a:prstGeom prst="rect">
            <a:avLst/>
          </a:prstGeom>
          <a:noFill/>
        </p:spPr>
        <p:txBody>
          <a:bodyPr wrap="square" rtlCol="0">
            <a:spAutoFit/>
          </a:bodyPr>
          <a:lstStyle/>
          <a:p>
            <a:r>
              <a:rPr lang="en-US" sz="2000" dirty="0">
                <a:latin typeface="Trebuchet MS" panose="020B0603020202020204" pitchFamily="34" charset="0"/>
              </a:rPr>
              <a:t>27-32 Teeth</a:t>
            </a:r>
          </a:p>
        </p:txBody>
      </p:sp>
      <p:sp>
        <p:nvSpPr>
          <p:cNvPr id="13" name="TextBox 12"/>
          <p:cNvSpPr txBox="1"/>
          <p:nvPr/>
        </p:nvSpPr>
        <p:spPr>
          <a:xfrm rot="19111650">
            <a:off x="928426" y="5564365"/>
            <a:ext cx="1551398" cy="400110"/>
          </a:xfrm>
          <a:prstGeom prst="rect">
            <a:avLst/>
          </a:prstGeom>
          <a:noFill/>
        </p:spPr>
        <p:txBody>
          <a:bodyPr wrap="square" rtlCol="0">
            <a:spAutoFit/>
          </a:bodyPr>
          <a:lstStyle/>
          <a:p>
            <a:r>
              <a:rPr lang="en-US" sz="2000" dirty="0">
                <a:latin typeface="Trebuchet MS" panose="020B0603020202020204" pitchFamily="34" charset="0"/>
              </a:rPr>
              <a:t>23-26 Teeth</a:t>
            </a:r>
          </a:p>
        </p:txBody>
      </p:sp>
      <p:sp>
        <p:nvSpPr>
          <p:cNvPr id="14" name="TextBox 13"/>
          <p:cNvSpPr txBox="1"/>
          <p:nvPr/>
        </p:nvSpPr>
        <p:spPr>
          <a:xfrm rot="19111650">
            <a:off x="1558900" y="5564365"/>
            <a:ext cx="1551398" cy="400110"/>
          </a:xfrm>
          <a:prstGeom prst="rect">
            <a:avLst/>
          </a:prstGeom>
          <a:noFill/>
        </p:spPr>
        <p:txBody>
          <a:bodyPr wrap="square" rtlCol="0">
            <a:spAutoFit/>
          </a:bodyPr>
          <a:lstStyle/>
          <a:p>
            <a:r>
              <a:rPr lang="en-US" sz="2000" dirty="0">
                <a:latin typeface="Trebuchet MS" panose="020B0603020202020204" pitchFamily="34" charset="0"/>
              </a:rPr>
              <a:t>13-22 Teeth</a:t>
            </a:r>
          </a:p>
        </p:txBody>
      </p:sp>
      <p:sp>
        <p:nvSpPr>
          <p:cNvPr id="15" name="TextBox 14"/>
          <p:cNvSpPr txBox="1"/>
          <p:nvPr/>
        </p:nvSpPr>
        <p:spPr>
          <a:xfrm rot="19111650">
            <a:off x="2189374" y="5564365"/>
            <a:ext cx="1551398" cy="400110"/>
          </a:xfrm>
          <a:prstGeom prst="rect">
            <a:avLst/>
          </a:prstGeom>
          <a:noFill/>
        </p:spPr>
        <p:txBody>
          <a:bodyPr wrap="square" rtlCol="0">
            <a:spAutoFit/>
          </a:bodyPr>
          <a:lstStyle/>
          <a:p>
            <a:r>
              <a:rPr lang="en-US" sz="2000" dirty="0">
                <a:solidFill>
                  <a:schemeClr val="bg1"/>
                </a:solidFill>
                <a:latin typeface="Trebuchet MS" panose="020B0603020202020204" pitchFamily="34" charset="0"/>
              </a:rPr>
              <a:t>0</a:t>
            </a:r>
            <a:r>
              <a:rPr lang="en-US" sz="2000" dirty="0">
                <a:latin typeface="Trebuchet MS" panose="020B0603020202020204" pitchFamily="34" charset="0"/>
              </a:rPr>
              <a:t>0-12 Teeth</a:t>
            </a:r>
          </a:p>
        </p:txBody>
      </p:sp>
    </p:spTree>
    <p:extLst>
      <p:ext uri="{BB962C8B-B14F-4D97-AF65-F5344CB8AC3E}">
        <p14:creationId xmlns:p14="http://schemas.microsoft.com/office/powerpoint/2010/main" val="38624552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a:extLst>
              <a:ext uri="{FF2B5EF4-FFF2-40B4-BE49-F238E27FC236}">
                <a16:creationId xmlns="" xmlns:a16="http://schemas.microsoft.com/office/drawing/2014/main" id="{F811597A-DBBE-42E3-BE80-AF449BC584CF}"/>
              </a:ext>
            </a:extLst>
          </p:cNvPr>
          <p:cNvGraphicFramePr>
            <a:graphicFrameLocks/>
          </p:cNvGraphicFramePr>
          <p:nvPr>
            <p:extLst>
              <p:ext uri="{D42A27DB-BD31-4B8C-83A1-F6EECF244321}">
                <p14:modId xmlns:p14="http://schemas.microsoft.com/office/powerpoint/2010/main" val="3045943659"/>
              </p:ext>
            </p:extLst>
          </p:nvPr>
        </p:nvGraphicFramePr>
        <p:xfrm>
          <a:off x="-1490774" y="2688349"/>
          <a:ext cx="12806474" cy="4213699"/>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0055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a:xfrm>
            <a:off x="754119" y="365125"/>
            <a:ext cx="10733687" cy="1325563"/>
          </a:xfrm>
        </p:spPr>
        <p:txBody>
          <a:bodyPr/>
          <a:lstStyle/>
          <a:p>
            <a:r>
              <a:rPr lang="en-SG" dirty="0">
                <a:latin typeface="Trebuchet MS" panose="020B0603020202020204" pitchFamily="34" charset="0"/>
              </a:rPr>
              <a:t>ODDS RATIO FOR SWALLOWING PROBLEMS</a:t>
            </a:r>
          </a:p>
        </p:txBody>
      </p:sp>
      <p:sp>
        <p:nvSpPr>
          <p:cNvPr id="16" name="TextBox 15">
            <a:extLst>
              <a:ext uri="{FF2B5EF4-FFF2-40B4-BE49-F238E27FC236}">
                <a16:creationId xmlns="" xmlns:a16="http://schemas.microsoft.com/office/drawing/2014/main" id="{E47C32D7-4AD6-4F8F-B879-8F0E881E1DFC}"/>
              </a:ext>
            </a:extLst>
          </p:cNvPr>
          <p:cNvSpPr txBox="1"/>
          <p:nvPr/>
        </p:nvSpPr>
        <p:spPr>
          <a:xfrm>
            <a:off x="6410832" y="3522356"/>
            <a:ext cx="3448501" cy="584775"/>
          </a:xfrm>
          <a:prstGeom prst="rect">
            <a:avLst/>
          </a:prstGeom>
          <a:noFill/>
        </p:spPr>
        <p:txBody>
          <a:bodyPr wrap="square" rtlCol="0">
            <a:spAutoFit/>
          </a:bodyPr>
          <a:lstStyle/>
          <a:p>
            <a:pPr>
              <a:spcAft>
                <a:spcPts val="1200"/>
              </a:spcAft>
            </a:pPr>
            <a:r>
              <a:rPr lang="en-SG" sz="3200" dirty="0">
                <a:latin typeface="Trebuchet MS" panose="020B0603020202020204" pitchFamily="34" charset="0"/>
              </a:rPr>
              <a:t>Q2 (13-22 teeth)</a:t>
            </a:r>
          </a:p>
        </p:txBody>
      </p:sp>
      <p:sp>
        <p:nvSpPr>
          <p:cNvPr id="18" name="TextBox 17">
            <a:extLst>
              <a:ext uri="{FF2B5EF4-FFF2-40B4-BE49-F238E27FC236}">
                <a16:creationId xmlns="" xmlns:a16="http://schemas.microsoft.com/office/drawing/2014/main" id="{F55C411C-F12D-487D-9048-158E970931C1}"/>
              </a:ext>
            </a:extLst>
          </p:cNvPr>
          <p:cNvSpPr txBox="1"/>
          <p:nvPr/>
        </p:nvSpPr>
        <p:spPr>
          <a:xfrm>
            <a:off x="731692" y="1739865"/>
            <a:ext cx="9900182" cy="1077218"/>
          </a:xfrm>
          <a:prstGeom prst="rect">
            <a:avLst/>
          </a:prstGeom>
          <a:noFill/>
        </p:spPr>
        <p:txBody>
          <a:bodyPr wrap="square" rtlCol="0">
            <a:spAutoFit/>
          </a:bodyPr>
          <a:lstStyle/>
          <a:p>
            <a:pPr>
              <a:spcAft>
                <a:spcPts val="1200"/>
              </a:spcAft>
            </a:pPr>
            <a:r>
              <a:rPr lang="en-SG" sz="3200" dirty="0">
                <a:latin typeface="Trebuchet MS" panose="020B0603020202020204" pitchFamily="34" charset="0"/>
              </a:rPr>
              <a:t>With reference to Q4 (27-32 teeth), the odds ratio for developing swallowing problems was:</a:t>
            </a:r>
          </a:p>
        </p:txBody>
      </p:sp>
      <p:sp>
        <p:nvSpPr>
          <p:cNvPr id="19" name="TextBox 18">
            <a:extLst>
              <a:ext uri="{FF2B5EF4-FFF2-40B4-BE49-F238E27FC236}">
                <a16:creationId xmlns="" xmlns:a16="http://schemas.microsoft.com/office/drawing/2014/main" id="{523088A1-8879-4CE8-BFDE-7FB923424E12}"/>
              </a:ext>
            </a:extLst>
          </p:cNvPr>
          <p:cNvSpPr txBox="1"/>
          <p:nvPr/>
        </p:nvSpPr>
        <p:spPr>
          <a:xfrm>
            <a:off x="6410831" y="4683730"/>
            <a:ext cx="3448501" cy="584775"/>
          </a:xfrm>
          <a:prstGeom prst="rect">
            <a:avLst/>
          </a:prstGeom>
          <a:noFill/>
        </p:spPr>
        <p:txBody>
          <a:bodyPr wrap="square" rtlCol="0">
            <a:spAutoFit/>
          </a:bodyPr>
          <a:lstStyle/>
          <a:p>
            <a:pPr>
              <a:spcAft>
                <a:spcPts val="1200"/>
              </a:spcAft>
            </a:pPr>
            <a:r>
              <a:rPr lang="en-SG" sz="3200" dirty="0">
                <a:latin typeface="Trebuchet MS" panose="020B0603020202020204" pitchFamily="34" charset="0"/>
              </a:rPr>
              <a:t>Q1 (</a:t>
            </a:r>
            <a:r>
              <a:rPr lang="en-SG" sz="3200" dirty="0">
                <a:solidFill>
                  <a:schemeClr val="bg1"/>
                </a:solidFill>
                <a:latin typeface="Trebuchet MS" panose="020B0603020202020204" pitchFamily="34" charset="0"/>
              </a:rPr>
              <a:t>0</a:t>
            </a:r>
            <a:r>
              <a:rPr lang="en-SG" sz="3200" dirty="0">
                <a:latin typeface="Trebuchet MS" panose="020B0603020202020204" pitchFamily="34" charset="0"/>
              </a:rPr>
              <a:t>0-12 teeth)</a:t>
            </a:r>
          </a:p>
        </p:txBody>
      </p:sp>
      <p:sp>
        <p:nvSpPr>
          <p:cNvPr id="12" name="TextBox 11">
            <a:extLst>
              <a:ext uri="{FF2B5EF4-FFF2-40B4-BE49-F238E27FC236}">
                <a16:creationId xmlns="" xmlns:a16="http://schemas.microsoft.com/office/drawing/2014/main" id="{E995779C-3BEA-4B1E-9454-4BF66ED8E7D6}"/>
              </a:ext>
            </a:extLst>
          </p:cNvPr>
          <p:cNvSpPr txBox="1"/>
          <p:nvPr/>
        </p:nvSpPr>
        <p:spPr>
          <a:xfrm>
            <a:off x="4671905" y="3326510"/>
            <a:ext cx="1009878" cy="523220"/>
          </a:xfrm>
          <a:prstGeom prst="rect">
            <a:avLst/>
          </a:prstGeom>
          <a:noFill/>
        </p:spPr>
        <p:txBody>
          <a:bodyPr wrap="square" rtlCol="0">
            <a:spAutoFit/>
          </a:bodyPr>
          <a:lstStyle/>
          <a:p>
            <a:pPr>
              <a:spcAft>
                <a:spcPts val="1200"/>
              </a:spcAft>
            </a:pPr>
            <a:r>
              <a:rPr lang="en-SG" sz="2800" dirty="0">
                <a:latin typeface="Trebuchet MS" panose="020B0603020202020204" pitchFamily="34" charset="0"/>
              </a:rPr>
              <a:t>2.42</a:t>
            </a:r>
          </a:p>
        </p:txBody>
      </p:sp>
      <p:sp>
        <p:nvSpPr>
          <p:cNvPr id="13" name="TextBox 12">
            <a:extLst>
              <a:ext uri="{FF2B5EF4-FFF2-40B4-BE49-F238E27FC236}">
                <a16:creationId xmlns="" xmlns:a16="http://schemas.microsoft.com/office/drawing/2014/main" id="{D4FAD387-3157-4FE6-940D-1F854DB22768}"/>
              </a:ext>
            </a:extLst>
          </p:cNvPr>
          <p:cNvSpPr txBox="1"/>
          <p:nvPr/>
        </p:nvSpPr>
        <p:spPr>
          <a:xfrm>
            <a:off x="4770932" y="4422120"/>
            <a:ext cx="1009878" cy="523220"/>
          </a:xfrm>
          <a:prstGeom prst="rect">
            <a:avLst/>
          </a:prstGeom>
          <a:noFill/>
        </p:spPr>
        <p:txBody>
          <a:bodyPr wrap="square" rtlCol="0">
            <a:spAutoFit/>
          </a:bodyPr>
          <a:lstStyle/>
          <a:p>
            <a:pPr>
              <a:spcAft>
                <a:spcPts val="1200"/>
              </a:spcAft>
            </a:pPr>
            <a:r>
              <a:rPr lang="en-SG" sz="2800" dirty="0">
                <a:latin typeface="Trebuchet MS" panose="020B0603020202020204" pitchFamily="34" charset="0"/>
              </a:rPr>
              <a:t>2.49</a:t>
            </a:r>
          </a:p>
        </p:txBody>
      </p:sp>
    </p:spTree>
    <p:extLst>
      <p:ext uri="{BB962C8B-B14F-4D97-AF65-F5344CB8AC3E}">
        <p14:creationId xmlns:p14="http://schemas.microsoft.com/office/powerpoint/2010/main" val="2290926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animEffect transition="in" filter="fade">
                                      <p:cBhvr>
                                        <p:cTn id="9" dur="10"/>
                                        <p:tgtEl>
                                          <p:spTgt spid="17"/>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P spid="16" grpId="0"/>
      <p:bldP spid="19" grpId="0"/>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0055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a:xfrm>
            <a:off x="754119" y="365125"/>
            <a:ext cx="10733687" cy="1325563"/>
          </a:xfrm>
        </p:spPr>
        <p:txBody>
          <a:bodyPr/>
          <a:lstStyle/>
          <a:p>
            <a:r>
              <a:rPr lang="en-SG" dirty="0">
                <a:latin typeface="Trebuchet MS" panose="020B0603020202020204" pitchFamily="34" charset="0"/>
              </a:rPr>
              <a:t>LIMITATIONS</a:t>
            </a:r>
          </a:p>
        </p:txBody>
      </p:sp>
      <p:sp>
        <p:nvSpPr>
          <p:cNvPr id="17" name="Content Placeholder 2">
            <a:extLst>
              <a:ext uri="{FF2B5EF4-FFF2-40B4-BE49-F238E27FC236}">
                <a16:creationId xmlns="" xmlns:a16="http://schemas.microsoft.com/office/drawing/2014/main" id="{2A69BACE-8629-4BCD-B6D4-0DFF3AE8F4C7}"/>
              </a:ext>
            </a:extLst>
          </p:cNvPr>
          <p:cNvSpPr>
            <a:spLocks noGrp="1"/>
          </p:cNvSpPr>
          <p:nvPr>
            <p:ph idx="1"/>
          </p:nvPr>
        </p:nvSpPr>
        <p:spPr>
          <a:xfrm>
            <a:off x="606292" y="1508044"/>
            <a:ext cx="7823005" cy="5183670"/>
          </a:xfrm>
        </p:spPr>
        <p:txBody>
          <a:bodyPr>
            <a:normAutofit/>
          </a:bodyPr>
          <a:lstStyle/>
          <a:p>
            <a:pPr>
              <a:lnSpc>
                <a:spcPct val="100000"/>
              </a:lnSpc>
              <a:spcBef>
                <a:spcPts val="600"/>
              </a:spcBef>
            </a:pPr>
            <a:r>
              <a:rPr lang="en-SG" sz="3000" b="1" dirty="0">
                <a:latin typeface="Trebuchet MS" panose="020B0603020202020204" pitchFamily="34" charset="0"/>
              </a:rPr>
              <a:t>Large proportion of subjects lost to follow-up</a:t>
            </a:r>
            <a:r>
              <a:rPr lang="en-SG" sz="3000" dirty="0">
                <a:latin typeface="Trebuchet MS" panose="020B0603020202020204" pitchFamily="34" charset="0"/>
              </a:rPr>
              <a:t>, excluded subjects were:</a:t>
            </a:r>
          </a:p>
          <a:p>
            <a:pPr lvl="1">
              <a:lnSpc>
                <a:spcPct val="100000"/>
              </a:lnSpc>
              <a:spcBef>
                <a:spcPts val="600"/>
              </a:spcBef>
              <a:buFont typeface="Calibri" panose="020F0502020204030204" pitchFamily="34" charset="0"/>
              <a:buChar char="›"/>
            </a:pPr>
            <a:r>
              <a:rPr lang="en-SG" sz="2800" dirty="0">
                <a:latin typeface="Trebuchet MS" panose="020B0603020202020204" pitchFamily="34" charset="0"/>
              </a:rPr>
              <a:t>Older</a:t>
            </a:r>
          </a:p>
          <a:p>
            <a:pPr lvl="1">
              <a:lnSpc>
                <a:spcPct val="100000"/>
              </a:lnSpc>
              <a:spcBef>
                <a:spcPts val="600"/>
              </a:spcBef>
              <a:buFont typeface="Calibri" panose="020F0502020204030204" pitchFamily="34" charset="0"/>
              <a:buChar char="›"/>
            </a:pPr>
            <a:r>
              <a:rPr lang="en-SG" sz="2800" dirty="0">
                <a:latin typeface="Trebuchet MS" panose="020B0603020202020204" pitchFamily="34" charset="0"/>
              </a:rPr>
              <a:t>Fewer remaining teeth</a:t>
            </a:r>
          </a:p>
          <a:p>
            <a:pPr lvl="1">
              <a:lnSpc>
                <a:spcPct val="100000"/>
              </a:lnSpc>
              <a:spcBef>
                <a:spcPts val="600"/>
              </a:spcBef>
              <a:buFont typeface="Calibri" panose="020F0502020204030204" pitchFamily="34" charset="0"/>
              <a:buChar char="›"/>
            </a:pPr>
            <a:r>
              <a:rPr lang="en-SG" sz="2800" dirty="0">
                <a:latin typeface="Trebuchet MS" panose="020B0603020202020204" pitchFamily="34" charset="0"/>
              </a:rPr>
              <a:t>Higher frequency of edentulism </a:t>
            </a:r>
          </a:p>
          <a:p>
            <a:pPr lvl="1">
              <a:lnSpc>
                <a:spcPct val="100000"/>
              </a:lnSpc>
              <a:spcBef>
                <a:spcPts val="600"/>
              </a:spcBef>
              <a:spcAft>
                <a:spcPts val="1200"/>
              </a:spcAft>
              <a:buFont typeface="Calibri" panose="020F0502020204030204" pitchFamily="34" charset="0"/>
              <a:buChar char="›"/>
            </a:pPr>
            <a:r>
              <a:rPr lang="en-SG" sz="2800" dirty="0">
                <a:latin typeface="Trebuchet MS" panose="020B0603020202020204" pitchFamily="34" charset="0"/>
              </a:rPr>
              <a:t>Higher frequency of xerostomia </a:t>
            </a:r>
            <a:endParaRPr lang="en-SG" sz="3200" dirty="0">
              <a:latin typeface="Trebuchet MS" panose="020B0603020202020204" pitchFamily="34" charset="0"/>
            </a:endParaRPr>
          </a:p>
          <a:p>
            <a:pPr>
              <a:lnSpc>
                <a:spcPct val="100000"/>
              </a:lnSpc>
              <a:spcBef>
                <a:spcPts val="600"/>
              </a:spcBef>
              <a:spcAft>
                <a:spcPts val="1200"/>
              </a:spcAft>
            </a:pPr>
            <a:r>
              <a:rPr lang="en-SG" sz="3000" dirty="0">
                <a:latin typeface="Trebuchet MS" panose="020B0603020202020204" pitchFamily="34" charset="0"/>
              </a:rPr>
              <a:t>Assessment of swallowing disorder</a:t>
            </a:r>
          </a:p>
          <a:p>
            <a:pPr>
              <a:lnSpc>
                <a:spcPct val="100000"/>
              </a:lnSpc>
              <a:spcBef>
                <a:spcPts val="600"/>
              </a:spcBef>
              <a:spcAft>
                <a:spcPts val="1200"/>
              </a:spcAft>
            </a:pPr>
            <a:r>
              <a:rPr lang="en-SG" sz="3000" dirty="0">
                <a:latin typeface="Trebuchet MS" panose="020B0603020202020204" pitchFamily="34" charset="0"/>
              </a:rPr>
              <a:t>Assessment of dentition </a:t>
            </a:r>
          </a:p>
        </p:txBody>
      </p:sp>
      <p:pic>
        <p:nvPicPr>
          <p:cNvPr id="3" name="Picture 2">
            <a:extLst>
              <a:ext uri="{FF2B5EF4-FFF2-40B4-BE49-F238E27FC236}">
                <a16:creationId xmlns="" xmlns:a16="http://schemas.microsoft.com/office/drawing/2014/main" id="{F56CD24F-B495-44A8-8A34-B72F198B5D9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857858" y="1508044"/>
            <a:ext cx="2982530" cy="2129877"/>
          </a:xfrm>
          <a:prstGeom prst="rect">
            <a:avLst/>
          </a:prstGeom>
        </p:spPr>
      </p:pic>
      <p:pic>
        <p:nvPicPr>
          <p:cNvPr id="10" name="Picture 9">
            <a:extLst>
              <a:ext uri="{FF2B5EF4-FFF2-40B4-BE49-F238E27FC236}">
                <a16:creationId xmlns="" xmlns:a16="http://schemas.microsoft.com/office/drawing/2014/main" id="{2916A781-BE0E-4331-A456-ED494BC0834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857858" y="3905106"/>
            <a:ext cx="3003575" cy="2257589"/>
          </a:xfrm>
          <a:prstGeom prst="rect">
            <a:avLst/>
          </a:prstGeom>
        </p:spPr>
      </p:pic>
    </p:spTree>
    <p:extLst>
      <p:ext uri="{BB962C8B-B14F-4D97-AF65-F5344CB8AC3E}">
        <p14:creationId xmlns:p14="http://schemas.microsoft.com/office/powerpoint/2010/main" val="11038932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xEl>
                                              <p:pRg st="1" end="1"/>
                                            </p:txEl>
                                          </p:spTgt>
                                        </p:tgtEl>
                                        <p:attrNameLst>
                                          <p:attrName>style.visibility</p:attrName>
                                        </p:attrNameLst>
                                      </p:cBhvr>
                                      <p:to>
                                        <p:strVal val="visible"/>
                                      </p:to>
                                    </p:set>
                                    <p:animEffect transition="in" filter="fade">
                                      <p:cBhvr>
                                        <p:cTn id="12" dur="500"/>
                                        <p:tgtEl>
                                          <p:spTgt spid="17">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animEffect transition="in" filter="fade">
                                      <p:cBhvr>
                                        <p:cTn id="15" dur="500"/>
                                        <p:tgtEl>
                                          <p:spTgt spid="17">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xEl>
                                              <p:pRg st="3" end="3"/>
                                            </p:txEl>
                                          </p:spTgt>
                                        </p:tgtEl>
                                        <p:attrNameLst>
                                          <p:attrName>style.visibility</p:attrName>
                                        </p:attrNameLst>
                                      </p:cBhvr>
                                      <p:to>
                                        <p:strVal val="visible"/>
                                      </p:to>
                                    </p:set>
                                    <p:animEffect transition="in" filter="fade">
                                      <p:cBhvr>
                                        <p:cTn id="18" dur="500"/>
                                        <p:tgtEl>
                                          <p:spTgt spid="17">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
                                            <p:txEl>
                                              <p:pRg st="4" end="4"/>
                                            </p:txEl>
                                          </p:spTgt>
                                        </p:tgtEl>
                                        <p:attrNameLst>
                                          <p:attrName>style.visibility</p:attrName>
                                        </p:attrNameLst>
                                      </p:cBhvr>
                                      <p:to>
                                        <p:strVal val="visible"/>
                                      </p:to>
                                    </p:set>
                                    <p:animEffect transition="in" filter="fade">
                                      <p:cBhvr>
                                        <p:cTn id="21" dur="500"/>
                                        <p:tgtEl>
                                          <p:spTgt spid="17">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7">
                                            <p:txEl>
                                              <p:pRg st="5" end="5"/>
                                            </p:txEl>
                                          </p:spTgt>
                                        </p:tgtEl>
                                        <p:attrNameLst>
                                          <p:attrName>style.visibility</p:attrName>
                                        </p:attrNameLst>
                                      </p:cBhvr>
                                      <p:to>
                                        <p:strVal val="visible"/>
                                      </p:to>
                                    </p:set>
                                    <p:animEffect transition="in" filter="fade">
                                      <p:cBhvr>
                                        <p:cTn id="26" dur="500"/>
                                        <p:tgtEl>
                                          <p:spTgt spid="17">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par>
                                <p:cTn id="30" presetID="10"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
                                            <p:txEl>
                                              <p:pRg st="6" end="6"/>
                                            </p:txEl>
                                          </p:spTgt>
                                        </p:tgtEl>
                                        <p:attrNameLst>
                                          <p:attrName>style.visibility</p:attrName>
                                        </p:attrNameLst>
                                      </p:cBhvr>
                                      <p:to>
                                        <p:strVal val="visible"/>
                                      </p:to>
                                    </p:set>
                                    <p:animEffect transition="in" filter="fade">
                                      <p:cBhvr>
                                        <p:cTn id="37" dur="500"/>
                                        <p:tgtEl>
                                          <p:spTgt spid="17">
                                            <p:txEl>
                                              <p:pRg st="6" end="6"/>
                                            </p:txEl>
                                          </p:spTgt>
                                        </p:tgtEl>
                                      </p:cBhvr>
                                    </p:animEffect>
                                  </p:childTnLst>
                                </p:cTn>
                              </p:par>
                              <p:par>
                                <p:cTn id="38" presetID="10" presetClass="exit" presetSubtype="0" fill="hold" nodeType="withEffect">
                                  <p:stCondLst>
                                    <p:cond delay="0"/>
                                  </p:stCondLst>
                                  <p:childTnLst>
                                    <p:animEffect transition="out" filter="fade">
                                      <p:cBhvr>
                                        <p:cTn id="39" dur="500"/>
                                        <p:tgtEl>
                                          <p:spTgt spid="3"/>
                                        </p:tgtEl>
                                      </p:cBhvr>
                                    </p:animEffect>
                                    <p:set>
                                      <p:cBhvr>
                                        <p:cTn id="40" dur="1" fill="hold">
                                          <p:stCondLst>
                                            <p:cond delay="499"/>
                                          </p:stCondLst>
                                        </p:cTn>
                                        <p:tgtEl>
                                          <p:spTgt spid="3"/>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10"/>
                                        </p:tgtEl>
                                      </p:cBhvr>
                                    </p:animEffect>
                                    <p:set>
                                      <p:cBhvr>
                                        <p:cTn id="43"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4E645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1AB01EF-FDC2-4D60-9C3D-EB9D5758B0D2}"/>
              </a:ext>
            </a:extLst>
          </p:cNvPr>
          <p:cNvSpPr>
            <a:spLocks noGrp="1"/>
          </p:cNvSpPr>
          <p:nvPr>
            <p:ph type="ctrTitle"/>
          </p:nvPr>
        </p:nvSpPr>
        <p:spPr>
          <a:xfrm>
            <a:off x="1524000" y="2215436"/>
            <a:ext cx="9144000" cy="2387600"/>
          </a:xfrm>
          <a:ln w="76200">
            <a:solidFill>
              <a:schemeClr val="bg1">
                <a:lumMod val="95000"/>
              </a:schemeClr>
            </a:solidFill>
          </a:ln>
        </p:spPr>
        <p:txBody>
          <a:bodyPr anchor="ctr" anchorCtr="0"/>
          <a:lstStyle/>
          <a:p>
            <a:r>
              <a:rPr lang="en-SG" sz="6600" b="1" dirty="0">
                <a:solidFill>
                  <a:schemeClr val="bg1"/>
                </a:solidFill>
                <a:latin typeface="Trebuchet MS" panose="020B0603020202020204" pitchFamily="34" charset="0"/>
              </a:rPr>
              <a:t>CRITICAL APPRASIAL</a:t>
            </a:r>
            <a:endParaRPr lang="en-SG" b="1"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val="18112260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0055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a:xfrm>
            <a:off x="754119" y="365125"/>
            <a:ext cx="10733687" cy="1325563"/>
          </a:xfrm>
        </p:spPr>
        <p:txBody>
          <a:bodyPr/>
          <a:lstStyle/>
          <a:p>
            <a:r>
              <a:rPr lang="en-SG" dirty="0">
                <a:latin typeface="Trebuchet MS" panose="020B0603020202020204" pitchFamily="34" charset="0"/>
              </a:rPr>
              <a:t>CRITICAL APPRASIAL </a:t>
            </a:r>
          </a:p>
        </p:txBody>
      </p:sp>
      <p:sp>
        <p:nvSpPr>
          <p:cNvPr id="17" name="Content Placeholder 2">
            <a:extLst>
              <a:ext uri="{FF2B5EF4-FFF2-40B4-BE49-F238E27FC236}">
                <a16:creationId xmlns="" xmlns:a16="http://schemas.microsoft.com/office/drawing/2014/main" id="{2A69BACE-8629-4BCD-B6D4-0DFF3AE8F4C7}"/>
              </a:ext>
            </a:extLst>
          </p:cNvPr>
          <p:cNvSpPr>
            <a:spLocks noGrp="1"/>
          </p:cNvSpPr>
          <p:nvPr>
            <p:ph idx="1"/>
          </p:nvPr>
        </p:nvSpPr>
        <p:spPr>
          <a:xfrm>
            <a:off x="606292" y="1508044"/>
            <a:ext cx="10881514" cy="5183670"/>
          </a:xfrm>
        </p:spPr>
        <p:txBody>
          <a:bodyPr>
            <a:normAutofit/>
          </a:bodyPr>
          <a:lstStyle/>
          <a:p>
            <a:pPr marL="514350" indent="-514350">
              <a:lnSpc>
                <a:spcPct val="100000"/>
              </a:lnSpc>
              <a:spcBef>
                <a:spcPts val="600"/>
              </a:spcBef>
              <a:spcAft>
                <a:spcPts val="1200"/>
              </a:spcAft>
              <a:buFont typeface="+mj-lt"/>
              <a:buAutoNum type="arabicPeriod"/>
            </a:pPr>
            <a:r>
              <a:rPr lang="en-SG" sz="3200" dirty="0">
                <a:latin typeface="Trebuchet MS" panose="020B0603020202020204" pitchFamily="34" charset="0"/>
              </a:rPr>
              <a:t>Were there clearly defined groups of patients, similar in all important ways? </a:t>
            </a:r>
          </a:p>
          <a:p>
            <a:pPr lvl="1">
              <a:lnSpc>
                <a:spcPct val="100000"/>
              </a:lnSpc>
              <a:spcBef>
                <a:spcPts val="600"/>
              </a:spcBef>
              <a:spcAft>
                <a:spcPts val="1200"/>
              </a:spcAft>
            </a:pPr>
            <a:r>
              <a:rPr lang="en-SG" sz="3200" dirty="0">
                <a:latin typeface="Trebuchet MS" panose="020B0603020202020204" pitchFamily="34" charset="0"/>
              </a:rPr>
              <a:t>Independent older adults aged 65 years or older</a:t>
            </a:r>
          </a:p>
          <a:p>
            <a:pPr lvl="1">
              <a:lnSpc>
                <a:spcPct val="100000"/>
              </a:lnSpc>
              <a:spcBef>
                <a:spcPts val="600"/>
              </a:spcBef>
              <a:spcAft>
                <a:spcPts val="1200"/>
              </a:spcAft>
            </a:pPr>
            <a:r>
              <a:rPr lang="en-SG" sz="3200" dirty="0">
                <a:latin typeface="Trebuchet MS" panose="020B0603020202020204" pitchFamily="34" charset="0"/>
              </a:rPr>
              <a:t>Clearly defined exclusion criteria </a:t>
            </a:r>
          </a:p>
          <a:p>
            <a:pPr lvl="1">
              <a:lnSpc>
                <a:spcPct val="100000"/>
              </a:lnSpc>
              <a:spcBef>
                <a:spcPts val="600"/>
              </a:spcBef>
              <a:spcAft>
                <a:spcPts val="1200"/>
              </a:spcAft>
            </a:pPr>
            <a:endParaRPr lang="en-SG" sz="3200" dirty="0">
              <a:latin typeface="Trebuchet MS" panose="020B0603020202020204" pitchFamily="34" charset="0"/>
            </a:endParaRPr>
          </a:p>
          <a:p>
            <a:pPr marL="514350" indent="-514350">
              <a:lnSpc>
                <a:spcPct val="100000"/>
              </a:lnSpc>
              <a:spcBef>
                <a:spcPts val="600"/>
              </a:spcBef>
              <a:spcAft>
                <a:spcPts val="1200"/>
              </a:spcAft>
              <a:buFont typeface="+mj-lt"/>
              <a:buAutoNum type="arabicPeriod"/>
            </a:pPr>
            <a:r>
              <a:rPr lang="en-SG" sz="3200" dirty="0">
                <a:latin typeface="Trebuchet MS" panose="020B0603020202020204" pitchFamily="34" charset="0"/>
              </a:rPr>
              <a:t>Were exposures and clinical outcomes measured in the same </a:t>
            </a:r>
            <a:r>
              <a:rPr lang="en-SG" sz="3200" dirty="0" smtClean="0">
                <a:latin typeface="Trebuchet MS" panose="020B0603020202020204" pitchFamily="34" charset="0"/>
              </a:rPr>
              <a:t>way?</a:t>
            </a:r>
            <a:endParaRPr lang="en-SG" sz="3200" dirty="0">
              <a:latin typeface="Trebuchet MS" panose="020B0603020202020204" pitchFamily="34" charset="0"/>
            </a:endParaRPr>
          </a:p>
        </p:txBody>
      </p:sp>
    </p:spTree>
    <p:extLst>
      <p:ext uri="{BB962C8B-B14F-4D97-AF65-F5344CB8AC3E}">
        <p14:creationId xmlns:p14="http://schemas.microsoft.com/office/powerpoint/2010/main" val="3159330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xEl>
                                              <p:pRg st="1" end="1"/>
                                            </p:txEl>
                                          </p:spTgt>
                                        </p:tgtEl>
                                        <p:attrNameLst>
                                          <p:attrName>style.visibility</p:attrName>
                                        </p:attrNameLst>
                                      </p:cBhvr>
                                      <p:to>
                                        <p:strVal val="visible"/>
                                      </p:to>
                                    </p:set>
                                    <p:animEffect transition="in" filter="fade">
                                      <p:cBhvr>
                                        <p:cTn id="12" dur="500"/>
                                        <p:tgtEl>
                                          <p:spTgt spid="17">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animEffect transition="in" filter="fade">
                                      <p:cBhvr>
                                        <p:cTn id="15" dur="500"/>
                                        <p:tgtEl>
                                          <p:spTgt spid="17">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7">
                                            <p:txEl>
                                              <p:pRg st="4" end="4"/>
                                            </p:txEl>
                                          </p:spTgt>
                                        </p:tgtEl>
                                        <p:attrNameLst>
                                          <p:attrName>style.visibility</p:attrName>
                                        </p:attrNameLst>
                                      </p:cBhvr>
                                      <p:to>
                                        <p:strVal val="visible"/>
                                      </p:to>
                                    </p:set>
                                    <p:animEffect transition="in" filter="fade">
                                      <p:cBhvr>
                                        <p:cTn id="20" dur="500"/>
                                        <p:tgtEl>
                                          <p:spTgt spid="1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aphicFrame>
        <p:nvGraphicFramePr>
          <p:cNvPr id="4" name="Diagram 3">
            <a:extLst>
              <a:ext uri="{FF2B5EF4-FFF2-40B4-BE49-F238E27FC236}">
                <a16:creationId xmlns="" xmlns:a16="http://schemas.microsoft.com/office/drawing/2014/main" id="{EED20545-B826-4A8B-8938-69D0B74778F5}"/>
              </a:ext>
            </a:extLst>
          </p:cNvPr>
          <p:cNvGraphicFramePr/>
          <p:nvPr>
            <p:extLst>
              <p:ext uri="{D42A27DB-BD31-4B8C-83A1-F6EECF244321}">
                <p14:modId xmlns:p14="http://schemas.microsoft.com/office/powerpoint/2010/main" val="695643676"/>
              </p:ext>
            </p:extLst>
          </p:nvPr>
        </p:nvGraphicFramePr>
        <p:xfrm>
          <a:off x="377073" y="603314"/>
          <a:ext cx="11142482" cy="55350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15547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0055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a:xfrm>
            <a:off x="754119" y="365125"/>
            <a:ext cx="10733687" cy="1325563"/>
          </a:xfrm>
        </p:spPr>
        <p:txBody>
          <a:bodyPr/>
          <a:lstStyle/>
          <a:p>
            <a:r>
              <a:rPr lang="en-SG" dirty="0">
                <a:latin typeface="Trebuchet MS" panose="020B0603020202020204" pitchFamily="34" charset="0"/>
              </a:rPr>
              <a:t>CRITICAL APPRASIAL </a:t>
            </a:r>
          </a:p>
        </p:txBody>
      </p:sp>
      <p:sp>
        <p:nvSpPr>
          <p:cNvPr id="17" name="Content Placeholder 2">
            <a:extLst>
              <a:ext uri="{FF2B5EF4-FFF2-40B4-BE49-F238E27FC236}">
                <a16:creationId xmlns="" xmlns:a16="http://schemas.microsoft.com/office/drawing/2014/main" id="{2A69BACE-8629-4BCD-B6D4-0DFF3AE8F4C7}"/>
              </a:ext>
            </a:extLst>
          </p:cNvPr>
          <p:cNvSpPr>
            <a:spLocks noGrp="1"/>
          </p:cNvSpPr>
          <p:nvPr>
            <p:ph idx="1"/>
          </p:nvPr>
        </p:nvSpPr>
        <p:spPr>
          <a:xfrm>
            <a:off x="606292" y="1508044"/>
            <a:ext cx="10881514" cy="5183670"/>
          </a:xfrm>
        </p:spPr>
        <p:txBody>
          <a:bodyPr>
            <a:normAutofit/>
          </a:bodyPr>
          <a:lstStyle/>
          <a:p>
            <a:pPr marL="514350" indent="-514350">
              <a:lnSpc>
                <a:spcPct val="100000"/>
              </a:lnSpc>
              <a:spcBef>
                <a:spcPts val="600"/>
              </a:spcBef>
              <a:spcAft>
                <a:spcPts val="1200"/>
              </a:spcAft>
              <a:buFont typeface="+mj-lt"/>
              <a:buAutoNum type="arabicPeriod" startAt="3"/>
            </a:pPr>
            <a:r>
              <a:rPr lang="en-SG" sz="3200" dirty="0">
                <a:latin typeface="Trebuchet MS" panose="020B0603020202020204" pitchFamily="34" charset="0"/>
              </a:rPr>
              <a:t>Was the follow-up of the study patients sufficiently long and complete?</a:t>
            </a:r>
          </a:p>
          <a:p>
            <a:pPr lvl="1">
              <a:lnSpc>
                <a:spcPct val="100000"/>
              </a:lnSpc>
              <a:spcBef>
                <a:spcPts val="600"/>
              </a:spcBef>
              <a:spcAft>
                <a:spcPts val="1200"/>
              </a:spcAft>
              <a:buFont typeface="Wingdings" panose="05000000000000000000" pitchFamily="2" charset="2"/>
              <a:buChar char="ü"/>
            </a:pPr>
            <a:r>
              <a:rPr lang="en-SG" sz="3200" dirty="0">
                <a:latin typeface="Trebuchet MS" panose="020B0603020202020204" pitchFamily="34" charset="0"/>
              </a:rPr>
              <a:t>Follow-up: 5 years</a:t>
            </a:r>
          </a:p>
          <a:p>
            <a:pPr marL="714375" lvl="1" indent="-257175">
              <a:lnSpc>
                <a:spcPct val="100000"/>
              </a:lnSpc>
              <a:spcBef>
                <a:spcPts val="600"/>
              </a:spcBef>
              <a:spcAft>
                <a:spcPts val="1200"/>
              </a:spcAft>
              <a:buFont typeface="Trebuchet MS" panose="020B0603020202020204" pitchFamily="34" charset="0"/>
              <a:buChar char="X"/>
            </a:pPr>
            <a:r>
              <a:rPr lang="en-SG" sz="3200" dirty="0">
                <a:solidFill>
                  <a:srgbClr val="C00000"/>
                </a:solidFill>
                <a:latin typeface="Trebuchet MS" panose="020B0603020202020204" pitchFamily="34" charset="0"/>
              </a:rPr>
              <a:t>Large proportion of patients lost to follow-up </a:t>
            </a:r>
          </a:p>
          <a:p>
            <a:pPr marL="457200" lvl="1" indent="0">
              <a:lnSpc>
                <a:spcPct val="100000"/>
              </a:lnSpc>
              <a:spcBef>
                <a:spcPts val="600"/>
              </a:spcBef>
              <a:spcAft>
                <a:spcPts val="1200"/>
              </a:spcAft>
              <a:buNone/>
            </a:pPr>
            <a:endParaRPr lang="en-SG" sz="2800" dirty="0">
              <a:solidFill>
                <a:srgbClr val="C00000"/>
              </a:solidFill>
              <a:latin typeface="Trebuchet MS" panose="020B0603020202020204" pitchFamily="34" charset="0"/>
            </a:endParaRPr>
          </a:p>
          <a:p>
            <a:pPr lvl="1">
              <a:lnSpc>
                <a:spcPct val="100000"/>
              </a:lnSpc>
              <a:spcBef>
                <a:spcPts val="600"/>
              </a:spcBef>
              <a:spcAft>
                <a:spcPts val="1200"/>
              </a:spcAft>
            </a:pPr>
            <a:endParaRPr lang="en-SG" sz="2800" dirty="0">
              <a:latin typeface="Trebuchet MS" panose="020B0603020202020204" pitchFamily="34" charset="0"/>
            </a:endParaRPr>
          </a:p>
        </p:txBody>
      </p:sp>
    </p:spTree>
    <p:extLst>
      <p:ext uri="{BB962C8B-B14F-4D97-AF65-F5344CB8AC3E}">
        <p14:creationId xmlns:p14="http://schemas.microsoft.com/office/powerpoint/2010/main" val="26647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xEl>
                                              <p:pRg st="1" end="1"/>
                                            </p:txEl>
                                          </p:spTgt>
                                        </p:tgtEl>
                                        <p:attrNameLst>
                                          <p:attrName>style.visibility</p:attrName>
                                        </p:attrNameLst>
                                      </p:cBhvr>
                                      <p:to>
                                        <p:strVal val="visible"/>
                                      </p:to>
                                    </p:set>
                                    <p:animEffect transition="in" filter="fade">
                                      <p:cBhvr>
                                        <p:cTn id="12" dur="500"/>
                                        <p:tgtEl>
                                          <p:spTgt spid="1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xEl>
                                              <p:pRg st="2" end="2"/>
                                            </p:txEl>
                                          </p:spTgt>
                                        </p:tgtEl>
                                        <p:attrNameLst>
                                          <p:attrName>style.visibility</p:attrName>
                                        </p:attrNameLst>
                                      </p:cBhvr>
                                      <p:to>
                                        <p:strVal val="visible"/>
                                      </p:to>
                                    </p:set>
                                    <p:animEffect transition="in" filter="fade">
                                      <p:cBhvr>
                                        <p:cTn id="17" dur="500"/>
                                        <p:tgtEl>
                                          <p:spTgt spid="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0055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a:xfrm>
            <a:off x="754119" y="365125"/>
            <a:ext cx="10733687" cy="1325563"/>
          </a:xfrm>
        </p:spPr>
        <p:txBody>
          <a:bodyPr/>
          <a:lstStyle/>
          <a:p>
            <a:r>
              <a:rPr lang="en-SG" dirty="0">
                <a:latin typeface="Trebuchet MS" panose="020B0603020202020204" pitchFamily="34" charset="0"/>
              </a:rPr>
              <a:t>CRITICAL APPRASIAL </a:t>
            </a:r>
          </a:p>
        </p:txBody>
      </p:sp>
      <p:sp>
        <p:nvSpPr>
          <p:cNvPr id="17" name="Content Placeholder 2">
            <a:extLst>
              <a:ext uri="{FF2B5EF4-FFF2-40B4-BE49-F238E27FC236}">
                <a16:creationId xmlns="" xmlns:a16="http://schemas.microsoft.com/office/drawing/2014/main" id="{2A69BACE-8629-4BCD-B6D4-0DFF3AE8F4C7}"/>
              </a:ext>
            </a:extLst>
          </p:cNvPr>
          <p:cNvSpPr>
            <a:spLocks noGrp="1"/>
          </p:cNvSpPr>
          <p:nvPr>
            <p:ph idx="1"/>
          </p:nvPr>
        </p:nvSpPr>
        <p:spPr>
          <a:xfrm>
            <a:off x="814647" y="1404390"/>
            <a:ext cx="10793986" cy="5474629"/>
          </a:xfrm>
        </p:spPr>
        <p:txBody>
          <a:bodyPr>
            <a:normAutofit/>
          </a:bodyPr>
          <a:lstStyle/>
          <a:p>
            <a:pPr marL="514350" indent="-514350">
              <a:lnSpc>
                <a:spcPct val="100000"/>
              </a:lnSpc>
              <a:spcBef>
                <a:spcPts val="600"/>
              </a:spcBef>
              <a:spcAft>
                <a:spcPts val="1200"/>
              </a:spcAft>
              <a:buFont typeface="+mj-lt"/>
              <a:buAutoNum type="arabicPeriod" startAt="4"/>
            </a:pPr>
            <a:r>
              <a:rPr lang="en-SG" sz="3200" dirty="0">
                <a:latin typeface="Trebuchet MS" panose="020B0603020202020204" pitchFamily="34" charset="0"/>
              </a:rPr>
              <a:t>Do the results of the study fulfil some of diagnostic tests for causation?</a:t>
            </a:r>
          </a:p>
          <a:p>
            <a:pPr lvl="1">
              <a:lnSpc>
                <a:spcPct val="100000"/>
              </a:lnSpc>
              <a:spcBef>
                <a:spcPts val="600"/>
              </a:spcBef>
              <a:spcAft>
                <a:spcPts val="1200"/>
              </a:spcAft>
            </a:pPr>
            <a:r>
              <a:rPr lang="en-SG" sz="2800" dirty="0">
                <a:latin typeface="Trebuchet MS" panose="020B0603020202020204" pitchFamily="34" charset="0"/>
              </a:rPr>
              <a:t>Consistency with other studies:</a:t>
            </a:r>
          </a:p>
          <a:p>
            <a:pPr lvl="2">
              <a:lnSpc>
                <a:spcPct val="100000"/>
              </a:lnSpc>
              <a:spcBef>
                <a:spcPts val="600"/>
              </a:spcBef>
              <a:buFont typeface="Trebuchet MS" panose="020B0603020202020204" pitchFamily="34" charset="0"/>
              <a:buChar char="›"/>
            </a:pPr>
            <a:r>
              <a:rPr lang="en-SG" sz="2800" b="1" u="sng" dirty="0">
                <a:latin typeface="Trebuchet MS" panose="020B0603020202020204" pitchFamily="34" charset="0"/>
              </a:rPr>
              <a:t>Loss of posterior teeth occlusion</a:t>
            </a:r>
            <a:r>
              <a:rPr lang="en-SG" sz="2800" dirty="0">
                <a:latin typeface="Trebuchet MS" panose="020B0603020202020204" pitchFamily="34" charset="0"/>
              </a:rPr>
              <a:t> was associated with dysphagia risk in older nursing home residents               </a:t>
            </a:r>
          </a:p>
          <a:p>
            <a:pPr marL="3657600" lvl="8" indent="0" algn="r">
              <a:lnSpc>
                <a:spcPct val="100000"/>
              </a:lnSpc>
              <a:spcBef>
                <a:spcPts val="600"/>
              </a:spcBef>
              <a:buNone/>
            </a:pPr>
            <a:r>
              <a:rPr lang="en-SG" i="1" dirty="0">
                <a:latin typeface="Trebuchet MS" panose="020B0603020202020204" pitchFamily="34" charset="0"/>
              </a:rPr>
              <a:t>					</a:t>
            </a:r>
            <a:r>
              <a:rPr lang="en-US" sz="2200" i="1" dirty="0" err="1">
                <a:latin typeface="Trebuchet MS" panose="020B0603020202020204" pitchFamily="34" charset="0"/>
              </a:rPr>
              <a:t>Y.Okabe</a:t>
            </a:r>
            <a:r>
              <a:rPr lang="en-SG" sz="2200" i="1" dirty="0">
                <a:latin typeface="Trebuchet MS" panose="020B0603020202020204" pitchFamily="34" charset="0"/>
              </a:rPr>
              <a:t> et al 2016</a:t>
            </a:r>
          </a:p>
          <a:p>
            <a:pPr lvl="2">
              <a:lnSpc>
                <a:spcPct val="100000"/>
              </a:lnSpc>
              <a:spcBef>
                <a:spcPts val="600"/>
              </a:spcBef>
              <a:buFont typeface="Trebuchet MS" panose="020B0603020202020204" pitchFamily="34" charset="0"/>
              <a:buChar char="›"/>
            </a:pPr>
            <a:r>
              <a:rPr lang="en-SG" sz="2800" dirty="0">
                <a:latin typeface="Trebuchet MS" panose="020B0603020202020204" pitchFamily="34" charset="0"/>
              </a:rPr>
              <a:t>Older adults with dysphagia presented with poor oral health, </a:t>
            </a:r>
            <a:r>
              <a:rPr lang="en-SG" sz="2800" b="1" u="sng" dirty="0">
                <a:latin typeface="Trebuchet MS" panose="020B0603020202020204" pitchFamily="34" charset="0"/>
              </a:rPr>
              <a:t>high prevalence of edentulism</a:t>
            </a:r>
          </a:p>
          <a:p>
            <a:pPr marL="3200400" lvl="7" indent="0" algn="r">
              <a:lnSpc>
                <a:spcPct val="100000"/>
              </a:lnSpc>
              <a:spcBef>
                <a:spcPts val="600"/>
              </a:spcBef>
              <a:buNone/>
            </a:pPr>
            <a:r>
              <a:rPr lang="en-SG" i="1" dirty="0">
                <a:latin typeface="Trebuchet MS" panose="020B0603020202020204" pitchFamily="34" charset="0"/>
              </a:rPr>
              <a:t>					  </a:t>
            </a:r>
            <a:r>
              <a:rPr lang="en-SG" sz="2200" i="1" dirty="0">
                <a:latin typeface="Trebuchet MS" panose="020B0603020202020204" pitchFamily="34" charset="0"/>
              </a:rPr>
              <a:t>O. </a:t>
            </a:r>
            <a:r>
              <a:rPr lang="en-SG" sz="2200" i="1" dirty="0" err="1">
                <a:latin typeface="Trebuchet MS" panose="020B0603020202020204" pitchFamily="34" charset="0"/>
              </a:rPr>
              <a:t>Orfega</a:t>
            </a:r>
            <a:r>
              <a:rPr lang="en-SG" sz="2200" i="1" dirty="0">
                <a:latin typeface="Trebuchet MS" panose="020B0603020202020204" pitchFamily="34" charset="0"/>
              </a:rPr>
              <a:t> et al 2014</a:t>
            </a:r>
            <a:endParaRPr lang="en-SG" i="1" dirty="0">
              <a:latin typeface="Trebuchet MS" panose="020B0603020202020204" pitchFamily="34" charset="0"/>
            </a:endParaRPr>
          </a:p>
          <a:p>
            <a:pPr marL="0" indent="0">
              <a:lnSpc>
                <a:spcPct val="100000"/>
              </a:lnSpc>
              <a:spcBef>
                <a:spcPts val="600"/>
              </a:spcBef>
              <a:buNone/>
            </a:pPr>
            <a:endParaRPr lang="en-SG" i="1" dirty="0">
              <a:latin typeface="Trebuchet MS" panose="020B0603020202020204" pitchFamily="34" charset="0"/>
            </a:endParaRPr>
          </a:p>
          <a:p>
            <a:pPr marL="914400" lvl="2" indent="0" algn="r">
              <a:lnSpc>
                <a:spcPct val="100000"/>
              </a:lnSpc>
              <a:spcBef>
                <a:spcPts val="600"/>
              </a:spcBef>
              <a:spcAft>
                <a:spcPts val="1200"/>
              </a:spcAft>
              <a:buNone/>
            </a:pPr>
            <a:endParaRPr lang="en-SG" sz="2400" dirty="0">
              <a:latin typeface="Trebuchet MS" panose="020B0603020202020204" pitchFamily="34" charset="0"/>
            </a:endParaRPr>
          </a:p>
        </p:txBody>
      </p:sp>
    </p:spTree>
    <p:extLst>
      <p:ext uri="{BB962C8B-B14F-4D97-AF65-F5344CB8AC3E}">
        <p14:creationId xmlns:p14="http://schemas.microsoft.com/office/powerpoint/2010/main" val="26219562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xEl>
                                              <p:pRg st="1" end="1"/>
                                            </p:txEl>
                                          </p:spTgt>
                                        </p:tgtEl>
                                        <p:attrNameLst>
                                          <p:attrName>style.visibility</p:attrName>
                                        </p:attrNameLst>
                                      </p:cBhvr>
                                      <p:to>
                                        <p:strVal val="visible"/>
                                      </p:to>
                                    </p:set>
                                    <p:animEffect transition="in" filter="fade">
                                      <p:cBhvr>
                                        <p:cTn id="12" dur="500"/>
                                        <p:tgtEl>
                                          <p:spTgt spid="17">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animEffect transition="in" filter="fade">
                                      <p:cBhvr>
                                        <p:cTn id="15" dur="500"/>
                                        <p:tgtEl>
                                          <p:spTgt spid="17">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xEl>
                                              <p:pRg st="3" end="3"/>
                                            </p:txEl>
                                          </p:spTgt>
                                        </p:tgtEl>
                                        <p:attrNameLst>
                                          <p:attrName>style.visibility</p:attrName>
                                        </p:attrNameLst>
                                      </p:cBhvr>
                                      <p:to>
                                        <p:strVal val="visible"/>
                                      </p:to>
                                    </p:set>
                                    <p:animEffect transition="in" filter="fade">
                                      <p:cBhvr>
                                        <p:cTn id="18" dur="500"/>
                                        <p:tgtEl>
                                          <p:spTgt spid="17">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7">
                                            <p:txEl>
                                              <p:pRg st="4" end="4"/>
                                            </p:txEl>
                                          </p:spTgt>
                                        </p:tgtEl>
                                        <p:attrNameLst>
                                          <p:attrName>style.visibility</p:attrName>
                                        </p:attrNameLst>
                                      </p:cBhvr>
                                      <p:to>
                                        <p:strVal val="visible"/>
                                      </p:to>
                                    </p:set>
                                    <p:animEffect transition="in" filter="fade">
                                      <p:cBhvr>
                                        <p:cTn id="23" dur="500"/>
                                        <p:tgtEl>
                                          <p:spTgt spid="17">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
                                            <p:txEl>
                                              <p:pRg st="5" end="5"/>
                                            </p:txEl>
                                          </p:spTgt>
                                        </p:tgtEl>
                                        <p:attrNameLst>
                                          <p:attrName>style.visibility</p:attrName>
                                        </p:attrNameLst>
                                      </p:cBhvr>
                                      <p:to>
                                        <p:strVal val="visible"/>
                                      </p:to>
                                    </p:set>
                                    <p:animEffect transition="in" filter="fade">
                                      <p:cBhvr>
                                        <p:cTn id="26" dur="500"/>
                                        <p:tgtEl>
                                          <p:spTgt spid="1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0055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a:xfrm>
            <a:off x="754119" y="365125"/>
            <a:ext cx="10733687" cy="1325563"/>
          </a:xfrm>
        </p:spPr>
        <p:txBody>
          <a:bodyPr/>
          <a:lstStyle/>
          <a:p>
            <a:r>
              <a:rPr lang="en-SG" dirty="0">
                <a:latin typeface="Trebuchet MS" panose="020B0603020202020204" pitchFamily="34" charset="0"/>
              </a:rPr>
              <a:t>CRITICAL APPRASIAL </a:t>
            </a:r>
          </a:p>
        </p:txBody>
      </p:sp>
      <p:sp>
        <p:nvSpPr>
          <p:cNvPr id="17" name="Content Placeholder 2">
            <a:extLst>
              <a:ext uri="{FF2B5EF4-FFF2-40B4-BE49-F238E27FC236}">
                <a16:creationId xmlns="" xmlns:a16="http://schemas.microsoft.com/office/drawing/2014/main" id="{2A69BACE-8629-4BCD-B6D4-0DFF3AE8F4C7}"/>
              </a:ext>
            </a:extLst>
          </p:cNvPr>
          <p:cNvSpPr>
            <a:spLocks noGrp="1"/>
          </p:cNvSpPr>
          <p:nvPr>
            <p:ph idx="1"/>
          </p:nvPr>
        </p:nvSpPr>
        <p:spPr>
          <a:xfrm>
            <a:off x="814647" y="1404390"/>
            <a:ext cx="10733687" cy="1325563"/>
          </a:xfrm>
        </p:spPr>
        <p:txBody>
          <a:bodyPr>
            <a:normAutofit/>
          </a:bodyPr>
          <a:lstStyle/>
          <a:p>
            <a:pPr marL="514350" indent="-514350">
              <a:lnSpc>
                <a:spcPct val="100000"/>
              </a:lnSpc>
              <a:spcBef>
                <a:spcPts val="600"/>
              </a:spcBef>
              <a:spcAft>
                <a:spcPts val="1200"/>
              </a:spcAft>
              <a:buFont typeface="+mj-lt"/>
              <a:buAutoNum type="arabicPeriod" startAt="4"/>
            </a:pPr>
            <a:r>
              <a:rPr lang="en-SG" sz="3200" dirty="0">
                <a:latin typeface="Trebuchet MS" panose="020B0603020202020204" pitchFamily="34" charset="0"/>
              </a:rPr>
              <a:t>Do the results of the study fulfil some of diagnostic tests for causation?</a:t>
            </a:r>
          </a:p>
        </p:txBody>
      </p:sp>
      <p:sp>
        <p:nvSpPr>
          <p:cNvPr id="3" name="Rectangle 2">
            <a:extLst>
              <a:ext uri="{FF2B5EF4-FFF2-40B4-BE49-F238E27FC236}">
                <a16:creationId xmlns="" xmlns:a16="http://schemas.microsoft.com/office/drawing/2014/main" id="{27E03CBC-6A88-4347-AE96-8410CCBC79EB}"/>
              </a:ext>
            </a:extLst>
          </p:cNvPr>
          <p:cNvSpPr/>
          <p:nvPr/>
        </p:nvSpPr>
        <p:spPr>
          <a:xfrm>
            <a:off x="916630" y="2527699"/>
            <a:ext cx="10571175" cy="3693319"/>
          </a:xfrm>
          <a:prstGeom prst="rect">
            <a:avLst/>
          </a:prstGeom>
        </p:spPr>
        <p:txBody>
          <a:bodyPr wrap="square">
            <a:spAutoFit/>
          </a:bodyPr>
          <a:lstStyle/>
          <a:p>
            <a:pPr marL="914400" lvl="1" indent="-457200">
              <a:lnSpc>
                <a:spcPct val="100000"/>
              </a:lnSpc>
              <a:spcBef>
                <a:spcPts val="600"/>
              </a:spcBef>
              <a:spcAft>
                <a:spcPts val="1200"/>
              </a:spcAft>
              <a:buFont typeface="Arial" panose="020B0604020202020204" pitchFamily="34" charset="0"/>
              <a:buChar char="•"/>
            </a:pPr>
            <a:r>
              <a:rPr lang="en-SG" sz="2800" dirty="0" err="1">
                <a:latin typeface="Trebuchet MS" panose="020B0603020202020204" pitchFamily="34" charset="0"/>
              </a:rPr>
              <a:t>Videofluoroscopy</a:t>
            </a:r>
            <a:r>
              <a:rPr lang="en-SG" sz="2800" dirty="0">
                <a:latin typeface="Trebuchet MS" panose="020B0603020202020204" pitchFamily="34" charset="0"/>
              </a:rPr>
              <a:t> studies:</a:t>
            </a:r>
          </a:p>
          <a:p>
            <a:pPr marL="1371600" lvl="2" indent="-457200">
              <a:lnSpc>
                <a:spcPct val="100000"/>
              </a:lnSpc>
              <a:spcBef>
                <a:spcPts val="600"/>
              </a:spcBef>
              <a:spcAft>
                <a:spcPts val="1200"/>
              </a:spcAft>
              <a:buFont typeface="Trebuchet MS" panose="020B0603020202020204" pitchFamily="34" charset="0"/>
              <a:buChar char="›"/>
            </a:pPr>
            <a:r>
              <a:rPr lang="en-SG" sz="2800" b="1" u="sng" dirty="0">
                <a:latin typeface="Trebuchet MS" panose="020B0603020202020204" pitchFamily="34" charset="0"/>
              </a:rPr>
              <a:t>Significant alterations</a:t>
            </a:r>
            <a:r>
              <a:rPr lang="en-SG" sz="2800" b="1" dirty="0">
                <a:latin typeface="Trebuchet MS" panose="020B0603020202020204" pitchFamily="34" charset="0"/>
              </a:rPr>
              <a:t> </a:t>
            </a:r>
            <a:r>
              <a:rPr lang="en-SG" sz="2800" dirty="0">
                <a:latin typeface="Trebuchet MS" panose="020B0603020202020204" pitchFamily="34" charset="0"/>
              </a:rPr>
              <a:t>in oropharyngeal and lower jaw movements in fully edentulous patients</a:t>
            </a:r>
          </a:p>
          <a:p>
            <a:pPr marL="1371600" lvl="2" indent="-457200">
              <a:lnSpc>
                <a:spcPct val="100000"/>
              </a:lnSpc>
              <a:spcBef>
                <a:spcPts val="600"/>
              </a:spcBef>
              <a:spcAft>
                <a:spcPts val="1200"/>
              </a:spcAft>
              <a:buFont typeface="Trebuchet MS" panose="020B0603020202020204" pitchFamily="34" charset="0"/>
              <a:buChar char="›"/>
            </a:pPr>
            <a:r>
              <a:rPr lang="en-SG" sz="2800" dirty="0">
                <a:latin typeface="Trebuchet MS" panose="020B0603020202020204" pitchFamily="34" charset="0"/>
              </a:rPr>
              <a:t>Increases risk of dysphagia and aspiration </a:t>
            </a:r>
          </a:p>
          <a:p>
            <a:pPr lvl="2" algn="r"/>
            <a:endParaRPr lang="en-SG" sz="1600" i="1" dirty="0">
              <a:latin typeface="Trebuchet MS" panose="020B0603020202020204" pitchFamily="34" charset="0"/>
            </a:endParaRPr>
          </a:p>
          <a:p>
            <a:pPr lvl="2" algn="r"/>
            <a:r>
              <a:rPr lang="en-SG" sz="2200" i="1" dirty="0">
                <a:latin typeface="Trebuchet MS" panose="020B0603020202020204" pitchFamily="34" charset="0"/>
              </a:rPr>
              <a:t>S. Onodera et al 2016</a:t>
            </a:r>
          </a:p>
          <a:p>
            <a:pPr lvl="2" algn="r"/>
            <a:r>
              <a:rPr lang="en-SG" sz="2200" i="1" dirty="0">
                <a:latin typeface="Trebuchet MS" panose="020B0603020202020204" pitchFamily="34" charset="0"/>
              </a:rPr>
              <a:t>H. Yamamoto et al 2013</a:t>
            </a:r>
          </a:p>
          <a:p>
            <a:pPr lvl="2" algn="r"/>
            <a:r>
              <a:rPr lang="en-SG" sz="2200" i="1" dirty="0">
                <a:latin typeface="Trebuchet MS" panose="020B0603020202020204" pitchFamily="34" charset="0"/>
              </a:rPr>
              <a:t>M. Yoshikawa et al 2006</a:t>
            </a:r>
          </a:p>
        </p:txBody>
      </p:sp>
      <p:pic>
        <p:nvPicPr>
          <p:cNvPr id="4" name="Picture 3">
            <a:extLst>
              <a:ext uri="{FF2B5EF4-FFF2-40B4-BE49-F238E27FC236}">
                <a16:creationId xmlns="" xmlns:a16="http://schemas.microsoft.com/office/drawing/2014/main" id="{C94C3E98-9C5D-4F49-AD7E-082D13F0A0EC}"/>
              </a:ext>
            </a:extLst>
          </p:cNvPr>
          <p:cNvPicPr>
            <a:picLocks noChangeAspect="1"/>
          </p:cNvPicPr>
          <p:nvPr/>
        </p:nvPicPr>
        <p:blipFill>
          <a:blip r:embed="rId3"/>
          <a:stretch>
            <a:fillRect/>
          </a:stretch>
        </p:blipFill>
        <p:spPr>
          <a:xfrm>
            <a:off x="3871929" y="3208914"/>
            <a:ext cx="4448141" cy="3338364"/>
          </a:xfrm>
          <a:prstGeom prst="rect">
            <a:avLst/>
          </a:prstGeom>
        </p:spPr>
      </p:pic>
    </p:spTree>
    <p:extLst>
      <p:ext uri="{BB962C8B-B14F-4D97-AF65-F5344CB8AC3E}">
        <p14:creationId xmlns:p14="http://schemas.microsoft.com/office/powerpoint/2010/main" val="20004954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xit" presetSubtype="0" fill="hold" nodeType="withEffect">
                                  <p:stCondLst>
                                    <p:cond delay="0"/>
                                  </p:stCondLst>
                                  <p:childTnLst>
                                    <p:animEffect transition="out" filter="fade">
                                      <p:cBhvr>
                                        <p:cTn id="31" dur="250"/>
                                        <p:tgtEl>
                                          <p:spTgt spid="4"/>
                                        </p:tgtEl>
                                      </p:cBhvr>
                                    </p:animEffect>
                                    <p:set>
                                      <p:cBhvr>
                                        <p:cTn id="32" dur="1" fill="hold">
                                          <p:stCondLst>
                                            <p:cond delay="24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0055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a:xfrm>
            <a:off x="754119" y="365125"/>
            <a:ext cx="10733687" cy="1325563"/>
          </a:xfrm>
        </p:spPr>
        <p:txBody>
          <a:bodyPr/>
          <a:lstStyle/>
          <a:p>
            <a:r>
              <a:rPr lang="en-SG" dirty="0">
                <a:latin typeface="Trebuchet MS" panose="020B0603020202020204" pitchFamily="34" charset="0"/>
              </a:rPr>
              <a:t>CRITICAL APPRASIAL </a:t>
            </a:r>
          </a:p>
        </p:txBody>
      </p:sp>
      <p:sp>
        <p:nvSpPr>
          <p:cNvPr id="17" name="Content Placeholder 2">
            <a:extLst>
              <a:ext uri="{FF2B5EF4-FFF2-40B4-BE49-F238E27FC236}">
                <a16:creationId xmlns="" xmlns:a16="http://schemas.microsoft.com/office/drawing/2014/main" id="{2A69BACE-8629-4BCD-B6D4-0DFF3AE8F4C7}"/>
              </a:ext>
            </a:extLst>
          </p:cNvPr>
          <p:cNvSpPr>
            <a:spLocks noGrp="1"/>
          </p:cNvSpPr>
          <p:nvPr>
            <p:ph idx="1"/>
          </p:nvPr>
        </p:nvSpPr>
        <p:spPr>
          <a:xfrm>
            <a:off x="606292" y="1508044"/>
            <a:ext cx="10881514" cy="5183670"/>
          </a:xfrm>
        </p:spPr>
        <p:txBody>
          <a:bodyPr>
            <a:normAutofit/>
          </a:bodyPr>
          <a:lstStyle/>
          <a:p>
            <a:pPr marL="514350" indent="-514350">
              <a:lnSpc>
                <a:spcPct val="100000"/>
              </a:lnSpc>
              <a:spcBef>
                <a:spcPts val="600"/>
              </a:spcBef>
              <a:spcAft>
                <a:spcPts val="1200"/>
              </a:spcAft>
              <a:buFont typeface="+mj-lt"/>
              <a:buAutoNum type="arabicPeriod" startAt="5"/>
            </a:pPr>
            <a:r>
              <a:rPr lang="en-SG" sz="3200" dirty="0">
                <a:latin typeface="Trebuchet MS" panose="020B0603020202020204" pitchFamily="34" charset="0"/>
              </a:rPr>
              <a:t>Is this valid evidence about etiology important? </a:t>
            </a:r>
          </a:p>
          <a:p>
            <a:pPr lvl="1">
              <a:lnSpc>
                <a:spcPct val="100000"/>
              </a:lnSpc>
              <a:spcBef>
                <a:spcPts val="600"/>
              </a:spcBef>
              <a:spcAft>
                <a:spcPts val="1200"/>
              </a:spcAft>
            </a:pPr>
            <a:endParaRPr lang="en-SG" sz="2800" dirty="0">
              <a:latin typeface="Trebuchet MS" panose="020B0603020202020204" pitchFamily="34" charset="0"/>
            </a:endParaRPr>
          </a:p>
        </p:txBody>
      </p:sp>
      <p:sp>
        <p:nvSpPr>
          <p:cNvPr id="4" name="Isosceles Triangle 3">
            <a:extLst>
              <a:ext uri="{FF2B5EF4-FFF2-40B4-BE49-F238E27FC236}">
                <a16:creationId xmlns="" xmlns:a16="http://schemas.microsoft.com/office/drawing/2014/main" id="{AD4D9A59-ECDD-458B-B296-FD8282F8853E}"/>
              </a:ext>
            </a:extLst>
          </p:cNvPr>
          <p:cNvSpPr/>
          <p:nvPr/>
        </p:nvSpPr>
        <p:spPr>
          <a:xfrm>
            <a:off x="5521778" y="5335267"/>
            <a:ext cx="1148443" cy="979714"/>
          </a:xfrm>
          <a:prstGeom prst="triangle">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19" name="Group 18">
            <a:extLst>
              <a:ext uri="{FF2B5EF4-FFF2-40B4-BE49-F238E27FC236}">
                <a16:creationId xmlns="" xmlns:a16="http://schemas.microsoft.com/office/drawing/2014/main" id="{5E0AC14B-5A5F-4818-A529-756B75FB7606}"/>
              </a:ext>
            </a:extLst>
          </p:cNvPr>
          <p:cNvGrpSpPr/>
          <p:nvPr/>
        </p:nvGrpSpPr>
        <p:grpSpPr>
          <a:xfrm>
            <a:off x="2631648" y="3094493"/>
            <a:ext cx="6928701" cy="3220488"/>
            <a:chOff x="2631649" y="3367572"/>
            <a:chExt cx="6928701" cy="3220488"/>
          </a:xfrm>
        </p:grpSpPr>
        <p:sp>
          <p:nvSpPr>
            <p:cNvPr id="20" name="Isosceles Triangle 19">
              <a:extLst>
                <a:ext uri="{FF2B5EF4-FFF2-40B4-BE49-F238E27FC236}">
                  <a16:creationId xmlns="" xmlns:a16="http://schemas.microsoft.com/office/drawing/2014/main" id="{8ED70108-EEE6-48B0-BEFB-8D2EAE4A8D63}"/>
                </a:ext>
              </a:extLst>
            </p:cNvPr>
            <p:cNvSpPr/>
            <p:nvPr/>
          </p:nvSpPr>
          <p:spPr>
            <a:xfrm>
              <a:off x="5521778" y="5608346"/>
              <a:ext cx="1148443" cy="979714"/>
            </a:xfrm>
            <a:prstGeom prst="triangle">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21" name="Group 20">
              <a:extLst>
                <a:ext uri="{FF2B5EF4-FFF2-40B4-BE49-F238E27FC236}">
                  <a16:creationId xmlns="" xmlns:a16="http://schemas.microsoft.com/office/drawing/2014/main" id="{C2A4BACC-ADD8-4E2A-BCBC-6302177C9500}"/>
                </a:ext>
              </a:extLst>
            </p:cNvPr>
            <p:cNvGrpSpPr/>
            <p:nvPr/>
          </p:nvGrpSpPr>
          <p:grpSpPr>
            <a:xfrm rot="21192374">
              <a:off x="2631649" y="3367572"/>
              <a:ext cx="6928701" cy="2165963"/>
              <a:chOff x="2631649" y="3367572"/>
              <a:chExt cx="6928701" cy="2165963"/>
            </a:xfrm>
          </p:grpSpPr>
          <p:cxnSp>
            <p:nvCxnSpPr>
              <p:cNvPr id="22" name="Straight Connector 21">
                <a:extLst>
                  <a:ext uri="{FF2B5EF4-FFF2-40B4-BE49-F238E27FC236}">
                    <a16:creationId xmlns="" xmlns:a16="http://schemas.microsoft.com/office/drawing/2014/main" id="{52A766EE-8347-469D-B37A-2C1B38D07FF6}"/>
                  </a:ext>
                </a:extLst>
              </p:cNvPr>
              <p:cNvCxnSpPr>
                <a:cxnSpLocks/>
              </p:cNvCxnSpPr>
              <p:nvPr/>
            </p:nvCxnSpPr>
            <p:spPr>
              <a:xfrm>
                <a:off x="2631649" y="5533535"/>
                <a:ext cx="6928701" cy="0"/>
              </a:xfrm>
              <a:prstGeom prst="line">
                <a:avLst/>
              </a:prstGeom>
              <a:ln w="149225">
                <a:solidFill>
                  <a:srgbClr val="4E6457"/>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 xmlns:a16="http://schemas.microsoft.com/office/drawing/2014/main" id="{95D82E7F-BD49-445D-A59C-355BA5538750}"/>
                  </a:ext>
                </a:extLst>
              </p:cNvPr>
              <p:cNvSpPr/>
              <p:nvPr/>
            </p:nvSpPr>
            <p:spPr>
              <a:xfrm>
                <a:off x="2659930" y="4375357"/>
                <a:ext cx="2611225" cy="1077218"/>
              </a:xfrm>
              <a:prstGeom prst="rect">
                <a:avLst/>
              </a:prstGeom>
              <a:ln w="57150">
                <a:solidFill>
                  <a:srgbClr val="4E6457"/>
                </a:solidFill>
              </a:ln>
            </p:spPr>
            <p:txBody>
              <a:bodyPr wrap="square">
                <a:spAutoFit/>
              </a:bodyPr>
              <a:lstStyle/>
              <a:p>
                <a:pPr algn="ctr"/>
                <a:r>
                  <a:rPr lang="en-SG" sz="3200" dirty="0">
                    <a:latin typeface="Trebuchet MS" panose="020B0603020202020204" pitchFamily="34" charset="0"/>
                  </a:rPr>
                  <a:t>Lost 10 or more teeth</a:t>
                </a:r>
              </a:p>
            </p:txBody>
          </p:sp>
          <p:sp>
            <p:nvSpPr>
              <p:cNvPr id="24" name="Rectangle 23">
                <a:extLst>
                  <a:ext uri="{FF2B5EF4-FFF2-40B4-BE49-F238E27FC236}">
                    <a16:creationId xmlns="" xmlns:a16="http://schemas.microsoft.com/office/drawing/2014/main" id="{0F5FF658-665B-4C04-A140-2B845D907923}"/>
                  </a:ext>
                </a:extLst>
              </p:cNvPr>
              <p:cNvSpPr/>
              <p:nvPr/>
            </p:nvSpPr>
            <p:spPr>
              <a:xfrm>
                <a:off x="6920844" y="3367572"/>
                <a:ext cx="2611225" cy="2062103"/>
              </a:xfrm>
              <a:prstGeom prst="rect">
                <a:avLst/>
              </a:prstGeom>
              <a:ln w="57150">
                <a:solidFill>
                  <a:srgbClr val="C00000"/>
                </a:solidFill>
              </a:ln>
            </p:spPr>
            <p:txBody>
              <a:bodyPr wrap="square">
                <a:spAutoFit/>
              </a:bodyPr>
              <a:lstStyle/>
              <a:p>
                <a:pPr algn="ctr"/>
                <a:r>
                  <a:rPr lang="en-SG" sz="3200" b="1" dirty="0">
                    <a:solidFill>
                      <a:srgbClr val="C00000"/>
                    </a:solidFill>
                    <a:latin typeface="Trebuchet MS" panose="020B0603020202020204" pitchFamily="34" charset="0"/>
                  </a:rPr>
                  <a:t>2.5x risk </a:t>
                </a:r>
                <a:r>
                  <a:rPr lang="en-SG" sz="3200" dirty="0">
                    <a:solidFill>
                      <a:srgbClr val="C00000"/>
                    </a:solidFill>
                    <a:latin typeface="Trebuchet MS" panose="020B0603020202020204" pitchFamily="34" charset="0"/>
                  </a:rPr>
                  <a:t>of developing swallowing problems </a:t>
                </a:r>
              </a:p>
            </p:txBody>
          </p:sp>
        </p:grpSp>
      </p:grpSp>
      <p:grpSp>
        <p:nvGrpSpPr>
          <p:cNvPr id="15" name="Group 14">
            <a:extLst>
              <a:ext uri="{FF2B5EF4-FFF2-40B4-BE49-F238E27FC236}">
                <a16:creationId xmlns="" xmlns:a16="http://schemas.microsoft.com/office/drawing/2014/main" id="{BF48A02F-0A49-4857-B86D-F985EDAEF0CD}"/>
              </a:ext>
            </a:extLst>
          </p:cNvPr>
          <p:cNvGrpSpPr/>
          <p:nvPr/>
        </p:nvGrpSpPr>
        <p:grpSpPr>
          <a:xfrm>
            <a:off x="2631649" y="3094494"/>
            <a:ext cx="6928701" cy="2165962"/>
            <a:chOff x="2631649" y="3367573"/>
            <a:chExt cx="6928701" cy="2165962"/>
          </a:xfrm>
        </p:grpSpPr>
        <p:cxnSp>
          <p:nvCxnSpPr>
            <p:cNvPr id="11" name="Straight Connector 10">
              <a:extLst>
                <a:ext uri="{FF2B5EF4-FFF2-40B4-BE49-F238E27FC236}">
                  <a16:creationId xmlns="" xmlns:a16="http://schemas.microsoft.com/office/drawing/2014/main" id="{E1D715E1-E663-4A09-950D-15BBE861B722}"/>
                </a:ext>
              </a:extLst>
            </p:cNvPr>
            <p:cNvCxnSpPr>
              <a:cxnSpLocks/>
            </p:cNvCxnSpPr>
            <p:nvPr/>
          </p:nvCxnSpPr>
          <p:spPr>
            <a:xfrm>
              <a:off x="2631649" y="5533535"/>
              <a:ext cx="6928701" cy="0"/>
            </a:xfrm>
            <a:prstGeom prst="line">
              <a:avLst/>
            </a:prstGeom>
            <a:ln w="149225">
              <a:solidFill>
                <a:srgbClr val="4E6457"/>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 xmlns:a16="http://schemas.microsoft.com/office/drawing/2014/main" id="{479DF043-DDD2-42CB-9093-39B302D91589}"/>
                </a:ext>
              </a:extLst>
            </p:cNvPr>
            <p:cNvSpPr/>
            <p:nvPr/>
          </p:nvSpPr>
          <p:spPr>
            <a:xfrm>
              <a:off x="2659930" y="4375357"/>
              <a:ext cx="2611225" cy="1077218"/>
            </a:xfrm>
            <a:prstGeom prst="rect">
              <a:avLst/>
            </a:prstGeom>
            <a:ln w="57150">
              <a:solidFill>
                <a:srgbClr val="4E6457"/>
              </a:solidFill>
            </a:ln>
          </p:spPr>
          <p:txBody>
            <a:bodyPr wrap="square">
              <a:spAutoFit/>
            </a:bodyPr>
            <a:lstStyle/>
            <a:p>
              <a:pPr algn="ctr"/>
              <a:r>
                <a:rPr lang="en-SG" sz="3200" dirty="0">
                  <a:latin typeface="Trebuchet MS" panose="020B0603020202020204" pitchFamily="34" charset="0"/>
                </a:rPr>
                <a:t>Lost 10 or more teeth</a:t>
              </a:r>
            </a:p>
          </p:txBody>
        </p:sp>
        <p:sp>
          <p:nvSpPr>
            <p:cNvPr id="16" name="Rectangle 15">
              <a:extLst>
                <a:ext uri="{FF2B5EF4-FFF2-40B4-BE49-F238E27FC236}">
                  <a16:creationId xmlns="" xmlns:a16="http://schemas.microsoft.com/office/drawing/2014/main" id="{E2F6999C-C452-4C38-B995-3FD4DF3963A3}"/>
                </a:ext>
              </a:extLst>
            </p:cNvPr>
            <p:cNvSpPr/>
            <p:nvPr/>
          </p:nvSpPr>
          <p:spPr>
            <a:xfrm>
              <a:off x="6920844" y="3367573"/>
              <a:ext cx="2611225" cy="2062103"/>
            </a:xfrm>
            <a:prstGeom prst="rect">
              <a:avLst/>
            </a:prstGeom>
            <a:ln w="57150">
              <a:solidFill>
                <a:srgbClr val="C00000"/>
              </a:solidFill>
            </a:ln>
          </p:spPr>
          <p:txBody>
            <a:bodyPr wrap="square">
              <a:spAutoFit/>
            </a:bodyPr>
            <a:lstStyle/>
            <a:p>
              <a:pPr algn="ctr"/>
              <a:r>
                <a:rPr lang="en-SG" sz="3200" b="1" dirty="0">
                  <a:solidFill>
                    <a:srgbClr val="C00000"/>
                  </a:solidFill>
                  <a:latin typeface="Trebuchet MS" panose="020B0603020202020204" pitchFamily="34" charset="0"/>
                </a:rPr>
                <a:t>2.5x risk </a:t>
              </a:r>
              <a:r>
                <a:rPr lang="en-SG" sz="3200" dirty="0">
                  <a:solidFill>
                    <a:srgbClr val="C00000"/>
                  </a:solidFill>
                  <a:latin typeface="Trebuchet MS" panose="020B0603020202020204" pitchFamily="34" charset="0"/>
                </a:rPr>
                <a:t>of developing swallowing problems </a:t>
              </a:r>
            </a:p>
          </p:txBody>
        </p:sp>
      </p:grpSp>
    </p:spTree>
    <p:extLst>
      <p:ext uri="{BB962C8B-B14F-4D97-AF65-F5344CB8AC3E}">
        <p14:creationId xmlns:p14="http://schemas.microsoft.com/office/powerpoint/2010/main" val="1550080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5"/>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0055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a:xfrm>
            <a:off x="754119" y="365125"/>
            <a:ext cx="10733687" cy="1325563"/>
          </a:xfrm>
        </p:spPr>
        <p:txBody>
          <a:bodyPr/>
          <a:lstStyle/>
          <a:p>
            <a:r>
              <a:rPr lang="en-SG" dirty="0">
                <a:latin typeface="Trebuchet MS" panose="020B0603020202020204" pitchFamily="34" charset="0"/>
              </a:rPr>
              <a:t>CRITICAL APPRASIAL </a:t>
            </a:r>
          </a:p>
        </p:txBody>
      </p:sp>
      <p:sp>
        <p:nvSpPr>
          <p:cNvPr id="17" name="Content Placeholder 2">
            <a:extLst>
              <a:ext uri="{FF2B5EF4-FFF2-40B4-BE49-F238E27FC236}">
                <a16:creationId xmlns="" xmlns:a16="http://schemas.microsoft.com/office/drawing/2014/main" id="{2A69BACE-8629-4BCD-B6D4-0DFF3AE8F4C7}"/>
              </a:ext>
            </a:extLst>
          </p:cNvPr>
          <p:cNvSpPr>
            <a:spLocks noGrp="1"/>
          </p:cNvSpPr>
          <p:nvPr>
            <p:ph idx="1"/>
          </p:nvPr>
        </p:nvSpPr>
        <p:spPr>
          <a:xfrm>
            <a:off x="606292" y="1508044"/>
            <a:ext cx="10881514" cy="5183670"/>
          </a:xfrm>
        </p:spPr>
        <p:txBody>
          <a:bodyPr>
            <a:normAutofit/>
          </a:bodyPr>
          <a:lstStyle/>
          <a:p>
            <a:pPr marL="514350" indent="-514350">
              <a:lnSpc>
                <a:spcPct val="100000"/>
              </a:lnSpc>
              <a:spcBef>
                <a:spcPts val="600"/>
              </a:spcBef>
              <a:spcAft>
                <a:spcPts val="1200"/>
              </a:spcAft>
              <a:buFont typeface="+mj-lt"/>
              <a:buAutoNum type="arabicPeriod" startAt="5"/>
            </a:pPr>
            <a:r>
              <a:rPr lang="en-SG" sz="3200" dirty="0">
                <a:latin typeface="Trebuchet MS" panose="020B0603020202020204" pitchFamily="34" charset="0"/>
              </a:rPr>
              <a:t>Is this valid evidence about etiology important? </a:t>
            </a:r>
          </a:p>
          <a:p>
            <a:pPr lvl="1">
              <a:lnSpc>
                <a:spcPct val="100000"/>
              </a:lnSpc>
              <a:spcBef>
                <a:spcPts val="600"/>
              </a:spcBef>
              <a:spcAft>
                <a:spcPts val="1200"/>
              </a:spcAft>
            </a:pPr>
            <a:endParaRPr lang="en-SG" sz="2800" dirty="0">
              <a:latin typeface="Trebuchet MS" panose="020B0603020202020204" pitchFamily="34" charset="0"/>
            </a:endParaRPr>
          </a:p>
        </p:txBody>
      </p:sp>
      <p:sp>
        <p:nvSpPr>
          <p:cNvPr id="4" name="Isosceles Triangle 3">
            <a:extLst>
              <a:ext uri="{FF2B5EF4-FFF2-40B4-BE49-F238E27FC236}">
                <a16:creationId xmlns="" xmlns:a16="http://schemas.microsoft.com/office/drawing/2014/main" id="{AD4D9A59-ECDD-458B-B296-FD8282F8853E}"/>
              </a:ext>
            </a:extLst>
          </p:cNvPr>
          <p:cNvSpPr/>
          <p:nvPr/>
        </p:nvSpPr>
        <p:spPr>
          <a:xfrm>
            <a:off x="5521778" y="5335267"/>
            <a:ext cx="1148443" cy="979714"/>
          </a:xfrm>
          <a:prstGeom prst="triangle">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0" name="Isosceles Triangle 19">
            <a:extLst>
              <a:ext uri="{FF2B5EF4-FFF2-40B4-BE49-F238E27FC236}">
                <a16:creationId xmlns="" xmlns:a16="http://schemas.microsoft.com/office/drawing/2014/main" id="{8ED70108-EEE6-48B0-BEFB-8D2EAE4A8D63}"/>
              </a:ext>
            </a:extLst>
          </p:cNvPr>
          <p:cNvSpPr/>
          <p:nvPr/>
        </p:nvSpPr>
        <p:spPr>
          <a:xfrm>
            <a:off x="5521777" y="5335267"/>
            <a:ext cx="1148443" cy="979714"/>
          </a:xfrm>
          <a:prstGeom prst="triangle">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5" name="Rectangle 24">
            <a:extLst>
              <a:ext uri="{FF2B5EF4-FFF2-40B4-BE49-F238E27FC236}">
                <a16:creationId xmlns="" xmlns:a16="http://schemas.microsoft.com/office/drawing/2014/main" id="{4CDC8E0D-F32C-4244-B3AA-69ACF56013B0}"/>
              </a:ext>
            </a:extLst>
          </p:cNvPr>
          <p:cNvSpPr/>
          <p:nvPr/>
        </p:nvSpPr>
        <p:spPr>
          <a:xfrm rot="21192374">
            <a:off x="2603411" y="3230719"/>
            <a:ext cx="2611225" cy="1077218"/>
          </a:xfrm>
          <a:prstGeom prst="rect">
            <a:avLst/>
          </a:prstGeom>
          <a:ln w="57150">
            <a:solidFill>
              <a:srgbClr val="4E6457"/>
            </a:solidFill>
          </a:ln>
        </p:spPr>
        <p:txBody>
          <a:bodyPr wrap="square">
            <a:spAutoFit/>
          </a:bodyPr>
          <a:lstStyle/>
          <a:p>
            <a:pPr algn="ctr"/>
            <a:r>
              <a:rPr lang="en-SG" sz="3200" b="1" dirty="0">
                <a:latin typeface="Trebuchet MS" panose="020B0603020202020204" pitchFamily="34" charset="0"/>
              </a:rPr>
              <a:t>Multiple co-morbidities</a:t>
            </a:r>
          </a:p>
        </p:txBody>
      </p:sp>
      <p:grpSp>
        <p:nvGrpSpPr>
          <p:cNvPr id="10" name="Group 9">
            <a:extLst>
              <a:ext uri="{FF2B5EF4-FFF2-40B4-BE49-F238E27FC236}">
                <a16:creationId xmlns="" xmlns:a16="http://schemas.microsoft.com/office/drawing/2014/main" id="{0F62DD6E-2826-4566-A1B7-80265BA63621}"/>
              </a:ext>
            </a:extLst>
          </p:cNvPr>
          <p:cNvGrpSpPr/>
          <p:nvPr/>
        </p:nvGrpSpPr>
        <p:grpSpPr>
          <a:xfrm rot="21066999">
            <a:off x="2602198" y="3092364"/>
            <a:ext cx="6958153" cy="2165962"/>
            <a:chOff x="2602198" y="3092364"/>
            <a:chExt cx="6958153" cy="2165962"/>
          </a:xfrm>
        </p:grpSpPr>
        <p:grpSp>
          <p:nvGrpSpPr>
            <p:cNvPr id="26" name="Group 25">
              <a:extLst>
                <a:ext uri="{FF2B5EF4-FFF2-40B4-BE49-F238E27FC236}">
                  <a16:creationId xmlns="" xmlns:a16="http://schemas.microsoft.com/office/drawing/2014/main" id="{3B4BAFF2-2A32-4205-8D24-B01A8CBE85AB}"/>
                </a:ext>
              </a:extLst>
            </p:cNvPr>
            <p:cNvGrpSpPr/>
            <p:nvPr/>
          </p:nvGrpSpPr>
          <p:grpSpPr>
            <a:xfrm rot="21192374">
              <a:off x="2631650" y="3092364"/>
              <a:ext cx="6928701" cy="2165962"/>
              <a:chOff x="2631649" y="3367573"/>
              <a:chExt cx="6928701" cy="2165962"/>
            </a:xfrm>
          </p:grpSpPr>
          <p:sp>
            <p:nvSpPr>
              <p:cNvPr id="28" name="Rectangle 27">
                <a:extLst>
                  <a:ext uri="{FF2B5EF4-FFF2-40B4-BE49-F238E27FC236}">
                    <a16:creationId xmlns="" xmlns:a16="http://schemas.microsoft.com/office/drawing/2014/main" id="{8D573C78-A941-4A17-8AB0-1F6815B0B938}"/>
                  </a:ext>
                </a:extLst>
              </p:cNvPr>
              <p:cNvSpPr/>
              <p:nvPr/>
            </p:nvSpPr>
            <p:spPr>
              <a:xfrm>
                <a:off x="2659930" y="4375357"/>
                <a:ext cx="2611225" cy="1077218"/>
              </a:xfrm>
              <a:prstGeom prst="rect">
                <a:avLst/>
              </a:prstGeom>
              <a:ln w="57150">
                <a:solidFill>
                  <a:srgbClr val="4E6457"/>
                </a:solidFill>
              </a:ln>
            </p:spPr>
            <p:txBody>
              <a:bodyPr wrap="square">
                <a:spAutoFit/>
              </a:bodyPr>
              <a:lstStyle/>
              <a:p>
                <a:pPr algn="ctr"/>
                <a:r>
                  <a:rPr lang="en-SG" sz="3200" dirty="0">
                    <a:latin typeface="Trebuchet MS" panose="020B0603020202020204" pitchFamily="34" charset="0"/>
                  </a:rPr>
                  <a:t>Lost 10 or more teeth</a:t>
                </a:r>
              </a:p>
            </p:txBody>
          </p:sp>
          <p:sp>
            <p:nvSpPr>
              <p:cNvPr id="29" name="Rectangle 28">
                <a:extLst>
                  <a:ext uri="{FF2B5EF4-FFF2-40B4-BE49-F238E27FC236}">
                    <a16:creationId xmlns="" xmlns:a16="http://schemas.microsoft.com/office/drawing/2014/main" id="{27A5E0E6-BDC1-48F3-88C1-331C9F771C75}"/>
                  </a:ext>
                </a:extLst>
              </p:cNvPr>
              <p:cNvSpPr/>
              <p:nvPr/>
            </p:nvSpPr>
            <p:spPr>
              <a:xfrm>
                <a:off x="6920844" y="3367573"/>
                <a:ext cx="2611225" cy="2062103"/>
              </a:xfrm>
              <a:prstGeom prst="rect">
                <a:avLst/>
              </a:prstGeom>
              <a:ln w="57150">
                <a:solidFill>
                  <a:srgbClr val="C00000"/>
                </a:solidFill>
              </a:ln>
            </p:spPr>
            <p:txBody>
              <a:bodyPr wrap="square" lIns="36000" rIns="72000">
                <a:spAutoFit/>
              </a:bodyPr>
              <a:lstStyle/>
              <a:p>
                <a:pPr algn="ctr"/>
                <a:r>
                  <a:rPr lang="en-SG" sz="3200" b="1" dirty="0">
                    <a:solidFill>
                      <a:srgbClr val="C00000"/>
                    </a:solidFill>
                    <a:latin typeface="Trebuchet MS" panose="020B0603020202020204" pitchFamily="34" charset="0"/>
                  </a:rPr>
                  <a:t>RISK </a:t>
                </a:r>
                <a:r>
                  <a:rPr lang="en-SG" sz="3200" dirty="0">
                    <a:solidFill>
                      <a:srgbClr val="C00000"/>
                    </a:solidFill>
                    <a:latin typeface="Trebuchet MS" panose="020B0603020202020204" pitchFamily="34" charset="0"/>
                  </a:rPr>
                  <a:t>of developing swallowing problems </a:t>
                </a:r>
              </a:p>
            </p:txBody>
          </p:sp>
          <p:cxnSp>
            <p:nvCxnSpPr>
              <p:cNvPr id="27" name="Straight Connector 26">
                <a:extLst>
                  <a:ext uri="{FF2B5EF4-FFF2-40B4-BE49-F238E27FC236}">
                    <a16:creationId xmlns="" xmlns:a16="http://schemas.microsoft.com/office/drawing/2014/main" id="{825A9CB5-C741-4422-91EE-64B9CDB5B65D}"/>
                  </a:ext>
                </a:extLst>
              </p:cNvPr>
              <p:cNvCxnSpPr>
                <a:cxnSpLocks/>
              </p:cNvCxnSpPr>
              <p:nvPr/>
            </p:nvCxnSpPr>
            <p:spPr>
              <a:xfrm>
                <a:off x="2631649" y="5533535"/>
                <a:ext cx="6928701" cy="0"/>
              </a:xfrm>
              <a:prstGeom prst="line">
                <a:avLst/>
              </a:prstGeom>
              <a:ln w="149225">
                <a:solidFill>
                  <a:srgbClr val="4E6457"/>
                </a:solidFill>
              </a:ln>
            </p:spPr>
            <p:style>
              <a:lnRef idx="1">
                <a:schemeClr val="accent1"/>
              </a:lnRef>
              <a:fillRef idx="0">
                <a:schemeClr val="accent1"/>
              </a:fillRef>
              <a:effectRef idx="0">
                <a:schemeClr val="accent1"/>
              </a:effectRef>
              <a:fontRef idx="minor">
                <a:schemeClr val="tx1"/>
              </a:fontRef>
            </p:style>
          </p:cxnSp>
        </p:grpSp>
        <p:sp>
          <p:nvSpPr>
            <p:cNvPr id="30" name="Rectangle 29">
              <a:extLst>
                <a:ext uri="{FF2B5EF4-FFF2-40B4-BE49-F238E27FC236}">
                  <a16:creationId xmlns="" xmlns:a16="http://schemas.microsoft.com/office/drawing/2014/main" id="{8E2B0487-A0F5-48C7-8232-A1D86CFC74A8}"/>
                </a:ext>
              </a:extLst>
            </p:cNvPr>
            <p:cNvSpPr/>
            <p:nvPr/>
          </p:nvSpPr>
          <p:spPr>
            <a:xfrm rot="21192374">
              <a:off x="2602198" y="3240313"/>
              <a:ext cx="2611225" cy="1077218"/>
            </a:xfrm>
            <a:prstGeom prst="rect">
              <a:avLst/>
            </a:prstGeom>
            <a:ln w="57150">
              <a:solidFill>
                <a:srgbClr val="4E6457"/>
              </a:solidFill>
            </a:ln>
          </p:spPr>
          <p:txBody>
            <a:bodyPr wrap="square">
              <a:spAutoFit/>
            </a:bodyPr>
            <a:lstStyle/>
            <a:p>
              <a:pPr algn="ctr"/>
              <a:r>
                <a:rPr lang="en-SG" sz="3200" b="1" dirty="0">
                  <a:latin typeface="Trebuchet MS" panose="020B0603020202020204" pitchFamily="34" charset="0"/>
                </a:rPr>
                <a:t>Multiple co-morbidities</a:t>
              </a:r>
            </a:p>
          </p:txBody>
        </p:sp>
      </p:grpSp>
      <p:grpSp>
        <p:nvGrpSpPr>
          <p:cNvPr id="21" name="Group 20">
            <a:extLst>
              <a:ext uri="{FF2B5EF4-FFF2-40B4-BE49-F238E27FC236}">
                <a16:creationId xmlns="" xmlns:a16="http://schemas.microsoft.com/office/drawing/2014/main" id="{C2A4BACC-ADD8-4E2A-BCBC-6302177C9500}"/>
              </a:ext>
            </a:extLst>
          </p:cNvPr>
          <p:cNvGrpSpPr/>
          <p:nvPr/>
        </p:nvGrpSpPr>
        <p:grpSpPr>
          <a:xfrm rot="21192374">
            <a:off x="2631648" y="3094494"/>
            <a:ext cx="6928701" cy="2165962"/>
            <a:chOff x="2631649" y="3367573"/>
            <a:chExt cx="6928701" cy="2165962"/>
          </a:xfrm>
        </p:grpSpPr>
        <p:cxnSp>
          <p:nvCxnSpPr>
            <p:cNvPr id="22" name="Straight Connector 21">
              <a:extLst>
                <a:ext uri="{FF2B5EF4-FFF2-40B4-BE49-F238E27FC236}">
                  <a16:creationId xmlns="" xmlns:a16="http://schemas.microsoft.com/office/drawing/2014/main" id="{52A766EE-8347-469D-B37A-2C1B38D07FF6}"/>
                </a:ext>
              </a:extLst>
            </p:cNvPr>
            <p:cNvCxnSpPr>
              <a:cxnSpLocks/>
            </p:cNvCxnSpPr>
            <p:nvPr/>
          </p:nvCxnSpPr>
          <p:spPr>
            <a:xfrm>
              <a:off x="2631649" y="5533535"/>
              <a:ext cx="6928701" cy="0"/>
            </a:xfrm>
            <a:prstGeom prst="line">
              <a:avLst/>
            </a:prstGeom>
            <a:ln w="149225">
              <a:solidFill>
                <a:srgbClr val="4E6457"/>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 xmlns:a16="http://schemas.microsoft.com/office/drawing/2014/main" id="{95D82E7F-BD49-445D-A59C-355BA5538750}"/>
                </a:ext>
              </a:extLst>
            </p:cNvPr>
            <p:cNvSpPr/>
            <p:nvPr/>
          </p:nvSpPr>
          <p:spPr>
            <a:xfrm>
              <a:off x="2659930" y="4375357"/>
              <a:ext cx="2611225" cy="1077218"/>
            </a:xfrm>
            <a:prstGeom prst="rect">
              <a:avLst/>
            </a:prstGeom>
            <a:ln w="57150">
              <a:solidFill>
                <a:srgbClr val="4E6457"/>
              </a:solidFill>
            </a:ln>
          </p:spPr>
          <p:txBody>
            <a:bodyPr wrap="square">
              <a:spAutoFit/>
            </a:bodyPr>
            <a:lstStyle/>
            <a:p>
              <a:pPr algn="ctr"/>
              <a:r>
                <a:rPr lang="en-SG" sz="3200" dirty="0">
                  <a:latin typeface="Trebuchet MS" panose="020B0603020202020204" pitchFamily="34" charset="0"/>
                </a:rPr>
                <a:t>Lost 10 or more teeth</a:t>
              </a:r>
            </a:p>
          </p:txBody>
        </p:sp>
        <p:sp>
          <p:nvSpPr>
            <p:cNvPr id="24" name="Rectangle 23">
              <a:extLst>
                <a:ext uri="{FF2B5EF4-FFF2-40B4-BE49-F238E27FC236}">
                  <a16:creationId xmlns="" xmlns:a16="http://schemas.microsoft.com/office/drawing/2014/main" id="{0F5FF658-665B-4C04-A140-2B845D907923}"/>
                </a:ext>
              </a:extLst>
            </p:cNvPr>
            <p:cNvSpPr/>
            <p:nvPr/>
          </p:nvSpPr>
          <p:spPr>
            <a:xfrm>
              <a:off x="6920844" y="3367573"/>
              <a:ext cx="2611225" cy="2062103"/>
            </a:xfrm>
            <a:prstGeom prst="rect">
              <a:avLst/>
            </a:prstGeom>
            <a:ln w="57150">
              <a:solidFill>
                <a:srgbClr val="C00000"/>
              </a:solidFill>
            </a:ln>
          </p:spPr>
          <p:txBody>
            <a:bodyPr wrap="square" lIns="36000" rIns="36000">
              <a:spAutoFit/>
            </a:bodyPr>
            <a:lstStyle/>
            <a:p>
              <a:pPr algn="ctr"/>
              <a:r>
                <a:rPr lang="en-SG" sz="3200" b="1" dirty="0">
                  <a:solidFill>
                    <a:srgbClr val="C00000"/>
                  </a:solidFill>
                  <a:latin typeface="Trebuchet MS" panose="020B0603020202020204" pitchFamily="34" charset="0"/>
                </a:rPr>
                <a:t>2.5x risk </a:t>
              </a:r>
              <a:r>
                <a:rPr lang="en-SG" sz="3200" dirty="0">
                  <a:solidFill>
                    <a:srgbClr val="C00000"/>
                  </a:solidFill>
                  <a:latin typeface="Trebuchet MS" panose="020B0603020202020204" pitchFamily="34" charset="0"/>
                </a:rPr>
                <a:t>of developing swallowing problems </a:t>
              </a:r>
            </a:p>
          </p:txBody>
        </p:sp>
      </p:grpSp>
    </p:spTree>
    <p:extLst>
      <p:ext uri="{BB962C8B-B14F-4D97-AF65-F5344CB8AC3E}">
        <p14:creationId xmlns:p14="http://schemas.microsoft.com/office/powerpoint/2010/main" val="1352682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5"/>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1"/>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0055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a:xfrm>
            <a:off x="754119" y="365125"/>
            <a:ext cx="10733687" cy="1325563"/>
          </a:xfrm>
        </p:spPr>
        <p:txBody>
          <a:bodyPr/>
          <a:lstStyle/>
          <a:p>
            <a:r>
              <a:rPr lang="en-SG" dirty="0">
                <a:latin typeface="Trebuchet MS" panose="020B0603020202020204" pitchFamily="34" charset="0"/>
              </a:rPr>
              <a:t>CRITICAL APPRASIAL </a:t>
            </a:r>
          </a:p>
        </p:txBody>
      </p:sp>
      <p:sp>
        <p:nvSpPr>
          <p:cNvPr id="17" name="Content Placeholder 2">
            <a:extLst>
              <a:ext uri="{FF2B5EF4-FFF2-40B4-BE49-F238E27FC236}">
                <a16:creationId xmlns="" xmlns:a16="http://schemas.microsoft.com/office/drawing/2014/main" id="{2A69BACE-8629-4BCD-B6D4-0DFF3AE8F4C7}"/>
              </a:ext>
            </a:extLst>
          </p:cNvPr>
          <p:cNvSpPr>
            <a:spLocks noGrp="1"/>
          </p:cNvSpPr>
          <p:nvPr>
            <p:ph idx="1"/>
          </p:nvPr>
        </p:nvSpPr>
        <p:spPr>
          <a:xfrm>
            <a:off x="606292" y="1508044"/>
            <a:ext cx="10972265" cy="5183670"/>
          </a:xfrm>
        </p:spPr>
        <p:txBody>
          <a:bodyPr>
            <a:normAutofit/>
          </a:bodyPr>
          <a:lstStyle/>
          <a:p>
            <a:pPr marL="514350" indent="-514350">
              <a:lnSpc>
                <a:spcPct val="100000"/>
              </a:lnSpc>
              <a:spcBef>
                <a:spcPts val="600"/>
              </a:spcBef>
              <a:spcAft>
                <a:spcPts val="1200"/>
              </a:spcAft>
              <a:buFont typeface="+mj-lt"/>
              <a:buAutoNum type="arabicPeriod" startAt="6"/>
            </a:pPr>
            <a:r>
              <a:rPr lang="en-SG" sz="3200" dirty="0">
                <a:latin typeface="Trebuchet MS" panose="020B0603020202020204" pitchFamily="34" charset="0"/>
              </a:rPr>
              <a:t>Can we apply the valid, important results of this study to our patient?</a:t>
            </a:r>
          </a:p>
          <a:p>
            <a:pPr lvl="1">
              <a:lnSpc>
                <a:spcPct val="100000"/>
              </a:lnSpc>
              <a:spcBef>
                <a:spcPts val="600"/>
              </a:spcBef>
              <a:spcAft>
                <a:spcPts val="1200"/>
              </a:spcAft>
            </a:pPr>
            <a:r>
              <a:rPr lang="en-SG" sz="3200" dirty="0">
                <a:latin typeface="Trebuchet MS" panose="020B0603020202020204" pitchFamily="34" charset="0"/>
              </a:rPr>
              <a:t>Similar age group (above 65 years old) </a:t>
            </a:r>
          </a:p>
          <a:p>
            <a:pPr lvl="1">
              <a:lnSpc>
                <a:spcPct val="100000"/>
              </a:lnSpc>
              <a:spcBef>
                <a:spcPts val="600"/>
              </a:spcBef>
              <a:spcAft>
                <a:spcPts val="1200"/>
              </a:spcAft>
            </a:pPr>
            <a:r>
              <a:rPr lang="en-SG" sz="3200" dirty="0">
                <a:solidFill>
                  <a:srgbClr val="C00000"/>
                </a:solidFill>
                <a:latin typeface="Trebuchet MS" panose="020B0603020202020204" pitchFamily="34" charset="0"/>
              </a:rPr>
              <a:t>Community dwelling resident vs nursing home patient</a:t>
            </a:r>
          </a:p>
          <a:p>
            <a:pPr lvl="1">
              <a:lnSpc>
                <a:spcPct val="100000"/>
              </a:lnSpc>
              <a:spcBef>
                <a:spcPts val="600"/>
              </a:spcBef>
              <a:spcAft>
                <a:spcPts val="1200"/>
              </a:spcAft>
            </a:pPr>
            <a:r>
              <a:rPr lang="en-SG" sz="3200" dirty="0">
                <a:solidFill>
                  <a:srgbClr val="C00000"/>
                </a:solidFill>
                <a:latin typeface="Trebuchet MS" panose="020B0603020202020204" pitchFamily="34" charset="0"/>
              </a:rPr>
              <a:t>Previous radiotherapy treatment for left parotid mass (B cell lymphoma), GERD, COPD</a:t>
            </a:r>
          </a:p>
          <a:p>
            <a:pPr lvl="1">
              <a:lnSpc>
                <a:spcPct val="100000"/>
              </a:lnSpc>
              <a:spcBef>
                <a:spcPts val="600"/>
              </a:spcBef>
              <a:spcAft>
                <a:spcPts val="1200"/>
              </a:spcAft>
            </a:pPr>
            <a:endParaRPr lang="en-SG" sz="2800" dirty="0">
              <a:latin typeface="Trebuchet MS" panose="020B0603020202020204" pitchFamily="34" charset="0"/>
            </a:endParaRPr>
          </a:p>
          <a:p>
            <a:pPr lvl="1">
              <a:lnSpc>
                <a:spcPct val="100000"/>
              </a:lnSpc>
              <a:spcBef>
                <a:spcPts val="600"/>
              </a:spcBef>
              <a:spcAft>
                <a:spcPts val="1200"/>
              </a:spcAft>
            </a:pPr>
            <a:endParaRPr lang="en-SG" sz="2800" dirty="0">
              <a:latin typeface="Trebuchet MS" panose="020B0603020202020204" pitchFamily="34" charset="0"/>
            </a:endParaRPr>
          </a:p>
        </p:txBody>
      </p:sp>
    </p:spTree>
    <p:extLst>
      <p:ext uri="{BB962C8B-B14F-4D97-AF65-F5344CB8AC3E}">
        <p14:creationId xmlns:p14="http://schemas.microsoft.com/office/powerpoint/2010/main" val="759203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xEl>
                                              <p:pRg st="1" end="1"/>
                                            </p:txEl>
                                          </p:spTgt>
                                        </p:tgtEl>
                                        <p:attrNameLst>
                                          <p:attrName>style.visibility</p:attrName>
                                        </p:attrNameLst>
                                      </p:cBhvr>
                                      <p:to>
                                        <p:strVal val="visible"/>
                                      </p:to>
                                    </p:set>
                                    <p:animEffect transition="in" filter="fade">
                                      <p:cBhvr>
                                        <p:cTn id="12" dur="500"/>
                                        <p:tgtEl>
                                          <p:spTgt spid="1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xEl>
                                              <p:pRg st="2" end="2"/>
                                            </p:txEl>
                                          </p:spTgt>
                                        </p:tgtEl>
                                        <p:attrNameLst>
                                          <p:attrName>style.visibility</p:attrName>
                                        </p:attrNameLst>
                                      </p:cBhvr>
                                      <p:to>
                                        <p:strVal val="visible"/>
                                      </p:to>
                                    </p:set>
                                    <p:animEffect transition="in" filter="fade">
                                      <p:cBhvr>
                                        <p:cTn id="17" dur="500"/>
                                        <p:tgtEl>
                                          <p:spTgt spid="1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xEl>
                                              <p:pRg st="3" end="3"/>
                                            </p:txEl>
                                          </p:spTgt>
                                        </p:tgtEl>
                                        <p:attrNameLst>
                                          <p:attrName>style.visibility</p:attrName>
                                        </p:attrNameLst>
                                      </p:cBhvr>
                                      <p:to>
                                        <p:strVal val="visible"/>
                                      </p:to>
                                    </p:set>
                                    <p:animEffect transition="in" filter="fade">
                                      <p:cBhvr>
                                        <p:cTn id="22" dur="500"/>
                                        <p:tgtEl>
                                          <p:spTgt spid="1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ABD0B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1AB01EF-FDC2-4D60-9C3D-EB9D5758B0D2}"/>
              </a:ext>
            </a:extLst>
          </p:cNvPr>
          <p:cNvSpPr>
            <a:spLocks noGrp="1"/>
          </p:cNvSpPr>
          <p:nvPr>
            <p:ph type="ctrTitle"/>
          </p:nvPr>
        </p:nvSpPr>
        <p:spPr>
          <a:xfrm>
            <a:off x="1524000" y="1044616"/>
            <a:ext cx="9144000" cy="4768768"/>
          </a:xfrm>
          <a:ln w="76200">
            <a:solidFill>
              <a:schemeClr val="bg1">
                <a:lumMod val="95000"/>
              </a:schemeClr>
            </a:solidFill>
          </a:ln>
        </p:spPr>
        <p:txBody>
          <a:bodyPr anchor="ctr" anchorCtr="0">
            <a:noAutofit/>
          </a:bodyPr>
          <a:lstStyle/>
          <a:p>
            <a:r>
              <a:rPr lang="en-SG" sz="5400" b="1" dirty="0">
                <a:solidFill>
                  <a:schemeClr val="tx1">
                    <a:lumMod val="85000"/>
                    <a:lumOff val="15000"/>
                  </a:schemeClr>
                </a:solidFill>
                <a:latin typeface="Trebuchet MS" panose="020B0603020202020204" pitchFamily="34" charset="0"/>
              </a:rPr>
              <a:t>Maintaining adequate dentition in older adults may prevent dysphagia </a:t>
            </a:r>
            <a:endParaRPr lang="en-SG" sz="4800" b="1" dirty="0">
              <a:solidFill>
                <a:schemeClr val="tx1">
                  <a:lumMod val="85000"/>
                  <a:lumOff val="15000"/>
                </a:schemeClr>
              </a:solidFill>
              <a:latin typeface="Trebuchet MS" panose="020B0603020202020204" pitchFamily="34" charset="0"/>
            </a:endParaRPr>
          </a:p>
        </p:txBody>
      </p:sp>
      <p:sp>
        <p:nvSpPr>
          <p:cNvPr id="4" name="TextBox 3">
            <a:extLst>
              <a:ext uri="{FF2B5EF4-FFF2-40B4-BE49-F238E27FC236}">
                <a16:creationId xmlns="" xmlns:a16="http://schemas.microsoft.com/office/drawing/2014/main" id="{E43059F1-36E6-4D4F-9883-240C1F01F297}"/>
              </a:ext>
            </a:extLst>
          </p:cNvPr>
          <p:cNvSpPr txBox="1"/>
          <p:nvPr/>
        </p:nvSpPr>
        <p:spPr>
          <a:xfrm>
            <a:off x="4282246" y="703162"/>
            <a:ext cx="3627507" cy="769441"/>
          </a:xfrm>
          <a:prstGeom prst="rect">
            <a:avLst/>
          </a:prstGeom>
          <a:solidFill>
            <a:srgbClr val="ABD0BF"/>
          </a:solidFill>
        </p:spPr>
        <p:txBody>
          <a:bodyPr wrap="square" rtlCol="0">
            <a:spAutoFit/>
          </a:bodyPr>
          <a:lstStyle/>
          <a:p>
            <a:pPr algn="ctr"/>
            <a:r>
              <a:rPr lang="en-SG" sz="4400" b="1" dirty="0">
                <a:solidFill>
                  <a:srgbClr val="4E6457"/>
                </a:solidFill>
              </a:rPr>
              <a:t>CONCLUSION</a:t>
            </a:r>
          </a:p>
        </p:txBody>
      </p:sp>
    </p:spTree>
    <p:extLst>
      <p:ext uri="{BB962C8B-B14F-4D97-AF65-F5344CB8AC3E}">
        <p14:creationId xmlns:p14="http://schemas.microsoft.com/office/powerpoint/2010/main" val="3562235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44B1DFCC-B575-409A-909F-C23B712EEAE0}"/>
              </a:ext>
            </a:extLst>
          </p:cNvPr>
          <p:cNvPicPr>
            <a:picLocks noChangeAspect="1"/>
          </p:cNvPicPr>
          <p:nvPr/>
        </p:nvPicPr>
        <p:blipFill>
          <a:blip r:embed="rId2"/>
          <a:stretch>
            <a:fillRect/>
          </a:stretch>
        </p:blipFill>
        <p:spPr>
          <a:xfrm>
            <a:off x="588753" y="0"/>
            <a:ext cx="11014493" cy="6858000"/>
          </a:xfrm>
          <a:prstGeom prst="rect">
            <a:avLst/>
          </a:prstGeom>
        </p:spPr>
      </p:pic>
    </p:spTree>
    <p:extLst>
      <p:ext uri="{BB962C8B-B14F-4D97-AF65-F5344CB8AC3E}">
        <p14:creationId xmlns:p14="http://schemas.microsoft.com/office/powerpoint/2010/main" val="16886048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0055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a:xfrm>
            <a:off x="754119" y="365125"/>
            <a:ext cx="10733687" cy="1325563"/>
          </a:xfrm>
        </p:spPr>
        <p:txBody>
          <a:bodyPr/>
          <a:lstStyle/>
          <a:p>
            <a:r>
              <a:rPr lang="en-SG" dirty="0">
                <a:latin typeface="Trebuchet MS" panose="020B0603020202020204" pitchFamily="34" charset="0"/>
              </a:rPr>
              <a:t>VFSS &amp; FEES</a:t>
            </a:r>
          </a:p>
        </p:txBody>
      </p:sp>
      <p:pic>
        <p:nvPicPr>
          <p:cNvPr id="11" name="Picture 10">
            <a:extLst>
              <a:ext uri="{FF2B5EF4-FFF2-40B4-BE49-F238E27FC236}">
                <a16:creationId xmlns="" xmlns:a16="http://schemas.microsoft.com/office/drawing/2014/main" id="{BB45459C-5678-45E8-8F21-773ABBA7547A}"/>
              </a:ext>
            </a:extLst>
          </p:cNvPr>
          <p:cNvPicPr>
            <a:picLocks noChangeAspect="1"/>
          </p:cNvPicPr>
          <p:nvPr/>
        </p:nvPicPr>
        <p:blipFill>
          <a:blip r:embed="rId3"/>
          <a:stretch>
            <a:fillRect/>
          </a:stretch>
        </p:blipFill>
        <p:spPr>
          <a:xfrm>
            <a:off x="1729479" y="1352630"/>
            <a:ext cx="4336041" cy="4031882"/>
          </a:xfrm>
          <a:prstGeom prst="rect">
            <a:avLst/>
          </a:prstGeom>
        </p:spPr>
      </p:pic>
      <p:sp>
        <p:nvSpPr>
          <p:cNvPr id="15" name="Title 1">
            <a:extLst>
              <a:ext uri="{FF2B5EF4-FFF2-40B4-BE49-F238E27FC236}">
                <a16:creationId xmlns="" xmlns:a16="http://schemas.microsoft.com/office/drawing/2014/main" id="{D41E845A-A6D7-4C67-BE81-651AB29F20DA}"/>
              </a:ext>
            </a:extLst>
          </p:cNvPr>
          <p:cNvSpPr txBox="1">
            <a:spLocks/>
          </p:cNvSpPr>
          <p:nvPr/>
        </p:nvSpPr>
        <p:spPr>
          <a:xfrm>
            <a:off x="1729479" y="5476373"/>
            <a:ext cx="4336041" cy="9341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SG" sz="2800" dirty="0">
                <a:latin typeface="Trebuchet MS" panose="020B0603020202020204" pitchFamily="34" charset="0"/>
              </a:rPr>
              <a:t>Videofluoroscopic Swallow Study (VFSS)</a:t>
            </a:r>
          </a:p>
        </p:txBody>
      </p:sp>
      <p:pic>
        <p:nvPicPr>
          <p:cNvPr id="17" name="Picture 16">
            <a:extLst>
              <a:ext uri="{FF2B5EF4-FFF2-40B4-BE49-F238E27FC236}">
                <a16:creationId xmlns="" xmlns:a16="http://schemas.microsoft.com/office/drawing/2014/main" id="{79351DD5-2AA1-4369-96A5-A76B3D669D77}"/>
              </a:ext>
            </a:extLst>
          </p:cNvPr>
          <p:cNvPicPr>
            <a:picLocks noChangeAspect="1"/>
          </p:cNvPicPr>
          <p:nvPr/>
        </p:nvPicPr>
        <p:blipFill>
          <a:blip r:embed="rId4"/>
          <a:stretch>
            <a:fillRect/>
          </a:stretch>
        </p:blipFill>
        <p:spPr>
          <a:xfrm>
            <a:off x="6363650" y="1352630"/>
            <a:ext cx="4615047" cy="4031882"/>
          </a:xfrm>
          <a:prstGeom prst="rect">
            <a:avLst/>
          </a:prstGeom>
        </p:spPr>
      </p:pic>
      <p:sp>
        <p:nvSpPr>
          <p:cNvPr id="18" name="Rectangle 17">
            <a:extLst>
              <a:ext uri="{FF2B5EF4-FFF2-40B4-BE49-F238E27FC236}">
                <a16:creationId xmlns="" xmlns:a16="http://schemas.microsoft.com/office/drawing/2014/main" id="{5ED6E967-F3DC-4D8C-8618-B7176473FB58}"/>
              </a:ext>
            </a:extLst>
          </p:cNvPr>
          <p:cNvSpPr/>
          <p:nvPr/>
        </p:nvSpPr>
        <p:spPr>
          <a:xfrm>
            <a:off x="6363651" y="5384512"/>
            <a:ext cx="4615047" cy="1384995"/>
          </a:xfrm>
          <a:prstGeom prst="rect">
            <a:avLst/>
          </a:prstGeom>
        </p:spPr>
        <p:txBody>
          <a:bodyPr wrap="square">
            <a:spAutoFit/>
          </a:bodyPr>
          <a:lstStyle/>
          <a:p>
            <a:pPr algn="ctr"/>
            <a:r>
              <a:rPr lang="en-SG" sz="2800" dirty="0" err="1">
                <a:latin typeface="Trebuchet MS" panose="020B0603020202020204" pitchFamily="34" charset="0"/>
              </a:rPr>
              <a:t>Fiberoptic</a:t>
            </a:r>
            <a:r>
              <a:rPr lang="en-SG" sz="2800" dirty="0">
                <a:latin typeface="Trebuchet MS" panose="020B0603020202020204" pitchFamily="34" charset="0"/>
              </a:rPr>
              <a:t> Endoscopic Evaluation of Swallowing (FEES)</a:t>
            </a:r>
          </a:p>
        </p:txBody>
      </p:sp>
    </p:spTree>
    <p:extLst>
      <p:ext uri="{BB962C8B-B14F-4D97-AF65-F5344CB8AC3E}">
        <p14:creationId xmlns:p14="http://schemas.microsoft.com/office/powerpoint/2010/main" val="30192270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0055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1" name="Title 10">
            <a:extLst>
              <a:ext uri="{FF2B5EF4-FFF2-40B4-BE49-F238E27FC236}">
                <a16:creationId xmlns="" xmlns:a16="http://schemas.microsoft.com/office/drawing/2014/main" id="{B17DD8F5-3FB0-40F8-8C31-28379C32765B}"/>
              </a:ext>
            </a:extLst>
          </p:cNvPr>
          <p:cNvSpPr>
            <a:spLocks noGrp="1"/>
          </p:cNvSpPr>
          <p:nvPr>
            <p:ph type="title"/>
          </p:nvPr>
        </p:nvSpPr>
        <p:spPr>
          <a:xfrm>
            <a:off x="633292" y="365125"/>
            <a:ext cx="11504708" cy="1325563"/>
          </a:xfrm>
        </p:spPr>
        <p:txBody>
          <a:bodyPr>
            <a:normAutofit/>
          </a:bodyPr>
          <a:lstStyle/>
          <a:p>
            <a:r>
              <a:rPr lang="en-SG" sz="2700" dirty="0">
                <a:latin typeface="Trebuchet MS" panose="020B0603020202020204" pitchFamily="34" charset="0"/>
              </a:rPr>
              <a:t>INTERRELATIONSHIP OF ORAL HEALTH STATUS &amp; SWALLOWING FUNCTION</a:t>
            </a:r>
          </a:p>
        </p:txBody>
      </p:sp>
      <p:pic>
        <p:nvPicPr>
          <p:cNvPr id="12" name="Picture 11">
            <a:extLst>
              <a:ext uri="{FF2B5EF4-FFF2-40B4-BE49-F238E27FC236}">
                <a16:creationId xmlns="" xmlns:a16="http://schemas.microsoft.com/office/drawing/2014/main" id="{81C4CDC4-D628-4BB4-9A5A-534FDA5302B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27587" y="2060523"/>
            <a:ext cx="6087799" cy="3555517"/>
          </a:xfrm>
          <a:prstGeom prst="rect">
            <a:avLst/>
          </a:prstGeom>
        </p:spPr>
      </p:pic>
      <p:pic>
        <p:nvPicPr>
          <p:cNvPr id="13" name="Picture 12">
            <a:extLst>
              <a:ext uri="{FF2B5EF4-FFF2-40B4-BE49-F238E27FC236}">
                <a16:creationId xmlns="" xmlns:a16="http://schemas.microsoft.com/office/drawing/2014/main" id="{7199B9A4-C609-40C6-8369-2547A8AC6D8F}"/>
              </a:ext>
            </a:extLst>
          </p:cNvPr>
          <p:cNvPicPr>
            <a:picLocks noChangeAspect="1"/>
          </p:cNvPicPr>
          <p:nvPr/>
        </p:nvPicPr>
        <p:blipFill>
          <a:blip r:embed="rId4"/>
          <a:stretch>
            <a:fillRect/>
          </a:stretch>
        </p:blipFill>
        <p:spPr>
          <a:xfrm>
            <a:off x="6215386" y="1690688"/>
            <a:ext cx="5829796" cy="3782095"/>
          </a:xfrm>
          <a:prstGeom prst="rect">
            <a:avLst/>
          </a:prstGeom>
        </p:spPr>
      </p:pic>
      <p:sp>
        <p:nvSpPr>
          <p:cNvPr id="14" name="Rectangle 13">
            <a:extLst>
              <a:ext uri="{FF2B5EF4-FFF2-40B4-BE49-F238E27FC236}">
                <a16:creationId xmlns="" xmlns:a16="http://schemas.microsoft.com/office/drawing/2014/main" id="{00059020-69B0-48F2-871B-DEA386895B64}"/>
              </a:ext>
            </a:extLst>
          </p:cNvPr>
          <p:cNvSpPr/>
          <p:nvPr/>
        </p:nvSpPr>
        <p:spPr>
          <a:xfrm>
            <a:off x="389528" y="2060523"/>
            <a:ext cx="5926238" cy="4212367"/>
          </a:xfrm>
          <a:prstGeom prst="rect">
            <a:avLst/>
          </a:prstGeom>
          <a:solidFill>
            <a:srgbClr val="FFFFFF">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5" name="Rectangle: Rounded Corners 14">
            <a:extLst>
              <a:ext uri="{FF2B5EF4-FFF2-40B4-BE49-F238E27FC236}">
                <a16:creationId xmlns="" xmlns:a16="http://schemas.microsoft.com/office/drawing/2014/main" id="{FF5A44E2-E719-4255-BC1B-1754C0DFA375}"/>
              </a:ext>
            </a:extLst>
          </p:cNvPr>
          <p:cNvSpPr/>
          <p:nvPr/>
        </p:nvSpPr>
        <p:spPr>
          <a:xfrm>
            <a:off x="7857530" y="3075140"/>
            <a:ext cx="1158658" cy="1997901"/>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9" name="Rectangle: Rounded Corners 18">
            <a:extLst>
              <a:ext uri="{FF2B5EF4-FFF2-40B4-BE49-F238E27FC236}">
                <a16:creationId xmlns="" xmlns:a16="http://schemas.microsoft.com/office/drawing/2014/main" id="{FAA8BB92-D826-4C88-BBB5-A063482D91F5}"/>
              </a:ext>
            </a:extLst>
          </p:cNvPr>
          <p:cNvSpPr/>
          <p:nvPr/>
        </p:nvSpPr>
        <p:spPr>
          <a:xfrm>
            <a:off x="7957910" y="4494974"/>
            <a:ext cx="2549732" cy="57806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38710132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
                                        </p:tgtEl>
                                      </p:cBhvr>
                                    </p:animEffect>
                                    <p:set>
                                      <p:cBhvr>
                                        <p:cTn id="20" dur="1" fill="hold">
                                          <p:stCondLst>
                                            <p:cond delay="499"/>
                                          </p:stCondLst>
                                        </p:cTn>
                                        <p:tgtEl>
                                          <p:spTgt spid="15"/>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5" grpId="1" animBg="1"/>
      <p:bldP spid="19"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7" name="Rectangle 6">
            <a:extLst>
              <a:ext uri="{FF2B5EF4-FFF2-40B4-BE49-F238E27FC236}">
                <a16:creationId xmlns="" xmlns:a16="http://schemas.microsoft.com/office/drawing/2014/main" id="{E65453E4-4377-415A-ADB7-7B57B74BD2FA}"/>
              </a:ext>
            </a:extLst>
          </p:cNvPr>
          <p:cNvSpPr/>
          <p:nvPr/>
        </p:nvSpPr>
        <p:spPr>
          <a:xfrm rot="5400000">
            <a:off x="400552" y="1000906"/>
            <a:ext cx="411480" cy="54000"/>
          </a:xfrm>
          <a:prstGeom prst="rect">
            <a:avLst/>
          </a:prstGeom>
          <a:solidFill>
            <a:srgbClr val="ABD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 name="Title 1">
            <a:extLst>
              <a:ext uri="{FF2B5EF4-FFF2-40B4-BE49-F238E27FC236}">
                <a16:creationId xmlns="" xmlns:a16="http://schemas.microsoft.com/office/drawing/2014/main" id="{DBE41AAC-FB42-4541-987B-67C83EA02A93}"/>
              </a:ext>
            </a:extLst>
          </p:cNvPr>
          <p:cNvSpPr>
            <a:spLocks noGrp="1"/>
          </p:cNvSpPr>
          <p:nvPr>
            <p:ph type="title"/>
          </p:nvPr>
        </p:nvSpPr>
        <p:spPr>
          <a:xfrm>
            <a:off x="754119" y="365125"/>
            <a:ext cx="10733687" cy="1325563"/>
          </a:xfrm>
        </p:spPr>
        <p:txBody>
          <a:bodyPr/>
          <a:lstStyle/>
          <a:p>
            <a:r>
              <a:rPr lang="en-SG" dirty="0">
                <a:latin typeface="Trebuchet MS" panose="020B0603020202020204" pitchFamily="34" charset="0"/>
              </a:rPr>
              <a:t>EICHNER INDEX</a:t>
            </a:r>
          </a:p>
        </p:txBody>
      </p:sp>
      <p:pic>
        <p:nvPicPr>
          <p:cNvPr id="10" name="Picture 9">
            <a:extLst>
              <a:ext uri="{FF2B5EF4-FFF2-40B4-BE49-F238E27FC236}">
                <a16:creationId xmlns="" xmlns:a16="http://schemas.microsoft.com/office/drawing/2014/main" id="{A9CA3C3C-1C8D-410D-8CC2-17FB7DD48D80}"/>
              </a:ext>
            </a:extLst>
          </p:cNvPr>
          <p:cNvPicPr>
            <a:picLocks noChangeAspect="1"/>
          </p:cNvPicPr>
          <p:nvPr/>
        </p:nvPicPr>
        <p:blipFill>
          <a:blip r:embed="rId3"/>
          <a:stretch>
            <a:fillRect/>
          </a:stretch>
        </p:blipFill>
        <p:spPr>
          <a:xfrm>
            <a:off x="3586130" y="1447421"/>
            <a:ext cx="5019740" cy="5219729"/>
          </a:xfrm>
          <a:prstGeom prst="rect">
            <a:avLst/>
          </a:prstGeom>
        </p:spPr>
      </p:pic>
    </p:spTree>
    <p:extLst>
      <p:ext uri="{BB962C8B-B14F-4D97-AF65-F5344CB8AC3E}">
        <p14:creationId xmlns:p14="http://schemas.microsoft.com/office/powerpoint/2010/main" val="2465307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4624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pic>
        <p:nvPicPr>
          <p:cNvPr id="11" name="Picture 10">
            <a:extLst>
              <a:ext uri="{FF2B5EF4-FFF2-40B4-BE49-F238E27FC236}">
                <a16:creationId xmlns="" xmlns:a16="http://schemas.microsoft.com/office/drawing/2014/main" id="{05B8921A-DCB3-43D8-846A-3D380B0D2FD7}"/>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5900"/>
                    </a14:imgEffect>
                  </a14:imgLayer>
                </a14:imgProps>
              </a:ext>
            </a:extLst>
          </a:blip>
          <a:stretch>
            <a:fillRect/>
          </a:stretch>
        </p:blipFill>
        <p:spPr>
          <a:xfrm>
            <a:off x="2656523" y="1303251"/>
            <a:ext cx="6473761" cy="4324524"/>
          </a:xfrm>
          <a:prstGeom prst="rect">
            <a:avLst/>
          </a:prstGeom>
        </p:spPr>
      </p:pic>
    </p:spTree>
    <p:extLst>
      <p:ext uri="{BB962C8B-B14F-4D97-AF65-F5344CB8AC3E}">
        <p14:creationId xmlns:p14="http://schemas.microsoft.com/office/powerpoint/2010/main" val="3935235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0" name="Group 9">
            <a:extLst>
              <a:ext uri="{FF2B5EF4-FFF2-40B4-BE49-F238E27FC236}">
                <a16:creationId xmlns="" xmlns:a16="http://schemas.microsoft.com/office/drawing/2014/main" id="{46BD3FFC-F844-4743-B787-EE4693390F09}"/>
              </a:ext>
            </a:extLst>
          </p:cNvPr>
          <p:cNvGrpSpPr/>
          <p:nvPr/>
        </p:nvGrpSpPr>
        <p:grpSpPr>
          <a:xfrm rot="5400000">
            <a:off x="-3300840" y="3300840"/>
            <a:ext cx="6876000" cy="274320"/>
            <a:chOff x="0" y="6588060"/>
            <a:chExt cx="12192000" cy="274320"/>
          </a:xfrm>
        </p:grpSpPr>
        <p:grpSp>
          <p:nvGrpSpPr>
            <p:cNvPr id="8" name="Group 7">
              <a:extLst>
                <a:ext uri="{FF2B5EF4-FFF2-40B4-BE49-F238E27FC236}">
                  <a16:creationId xmlns="" xmlns:a16="http://schemas.microsoft.com/office/drawing/2014/main" id="{EF0BF264-46A2-4CA7-8AD4-C8A5B0BAC831}"/>
                </a:ext>
              </a:extLst>
            </p:cNvPr>
            <p:cNvGrpSpPr/>
            <p:nvPr/>
          </p:nvGrpSpPr>
          <p:grpSpPr>
            <a:xfrm>
              <a:off x="0" y="6725220"/>
              <a:ext cx="12192000" cy="132779"/>
              <a:chOff x="0" y="6601968"/>
              <a:chExt cx="12192000" cy="256032"/>
            </a:xfrm>
          </p:grpSpPr>
          <p:sp>
            <p:nvSpPr>
              <p:cNvPr id="5" name="Rectangle 4">
                <a:extLst>
                  <a:ext uri="{FF2B5EF4-FFF2-40B4-BE49-F238E27FC236}">
                    <a16:creationId xmlns="" xmlns:a16="http://schemas.microsoft.com/office/drawing/2014/main" id="{909DA251-24BE-4C79-90D2-5F489D9EA01B}"/>
                  </a:ext>
                </a:extLst>
              </p:cNvPr>
              <p:cNvSpPr/>
              <p:nvPr/>
            </p:nvSpPr>
            <p:spPr>
              <a:xfrm>
                <a:off x="0" y="6601968"/>
                <a:ext cx="12192000" cy="256032"/>
              </a:xfrm>
              <a:prstGeom prst="rect">
                <a:avLst/>
              </a:prstGeom>
              <a:solidFill>
                <a:srgbClr val="4E64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5">
                <a:extLst>
                  <a:ext uri="{FF2B5EF4-FFF2-40B4-BE49-F238E27FC236}">
                    <a16:creationId xmlns="" xmlns:a16="http://schemas.microsoft.com/office/drawing/2014/main" id="{050C9DE8-DFF8-4797-9695-69BE742C4AE2}"/>
                  </a:ext>
                </a:extLst>
              </p:cNvPr>
              <p:cNvSpPr/>
              <p:nvPr/>
            </p:nvSpPr>
            <p:spPr>
              <a:xfrm>
                <a:off x="9226296" y="6601968"/>
                <a:ext cx="2965704" cy="256032"/>
              </a:xfrm>
              <a:prstGeom prst="rect">
                <a:avLst/>
              </a:prstGeom>
              <a:solidFill>
                <a:srgbClr val="D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9" name="Parallelogram 8">
              <a:extLst>
                <a:ext uri="{FF2B5EF4-FFF2-40B4-BE49-F238E27FC236}">
                  <a16:creationId xmlns="" xmlns:a16="http://schemas.microsoft.com/office/drawing/2014/main" id="{1FF6DD31-FADF-49BD-B00A-2099F3855944}"/>
                </a:ext>
              </a:extLst>
            </p:cNvPr>
            <p:cNvSpPr/>
            <p:nvPr/>
          </p:nvSpPr>
          <p:spPr>
            <a:xfrm>
              <a:off x="9130284" y="6588060"/>
              <a:ext cx="192024" cy="274320"/>
            </a:xfrm>
            <a:prstGeom prst="parallelogram">
              <a:avLst>
                <a:gd name="adj" fmla="val 5441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pic>
        <p:nvPicPr>
          <p:cNvPr id="7" name="Picture 6">
            <a:extLst>
              <a:ext uri="{FF2B5EF4-FFF2-40B4-BE49-F238E27FC236}">
                <a16:creationId xmlns="" xmlns:a16="http://schemas.microsoft.com/office/drawing/2014/main" id="{49A11A27-5362-452B-A307-FE304ACB928F}"/>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7414"/>
          <a:stretch/>
        </p:blipFill>
        <p:spPr>
          <a:xfrm>
            <a:off x="693683" y="615512"/>
            <a:ext cx="10804634" cy="5626975"/>
          </a:xfrm>
          <a:prstGeom prst="rect">
            <a:avLst/>
          </a:prstGeom>
        </p:spPr>
      </p:pic>
      <p:sp>
        <p:nvSpPr>
          <p:cNvPr id="11" name="Content Placeholder 2">
            <a:extLst>
              <a:ext uri="{FF2B5EF4-FFF2-40B4-BE49-F238E27FC236}">
                <a16:creationId xmlns="" xmlns:a16="http://schemas.microsoft.com/office/drawing/2014/main" id="{4C409845-86C1-4D6E-A02B-2AFEC6617526}"/>
              </a:ext>
            </a:extLst>
          </p:cNvPr>
          <p:cNvSpPr txBox="1">
            <a:spLocks/>
          </p:cNvSpPr>
          <p:nvPr/>
        </p:nvSpPr>
        <p:spPr>
          <a:xfrm>
            <a:off x="2651893" y="6551269"/>
            <a:ext cx="9535726" cy="14501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SG" sz="1600" dirty="0"/>
              <a:t>Kruger D. Assessing </a:t>
            </a:r>
            <a:r>
              <a:rPr lang="en-SG" sz="1600" dirty="0" err="1"/>
              <a:t>esophageal</a:t>
            </a:r>
            <a:r>
              <a:rPr lang="en-SG" sz="1600" dirty="0"/>
              <a:t> dysphagia. JAAPA. 2014 May;27(5):23-30 </a:t>
            </a:r>
          </a:p>
          <a:p>
            <a:pPr lvl="1" algn="r">
              <a:buFont typeface="Calibri" panose="020F0502020204030204" pitchFamily="34" charset="0"/>
              <a:buChar char="›"/>
            </a:pPr>
            <a:endParaRPr lang="en-SG" sz="2000" dirty="0"/>
          </a:p>
        </p:txBody>
      </p:sp>
    </p:spTree>
    <p:extLst>
      <p:ext uri="{BB962C8B-B14F-4D97-AF65-F5344CB8AC3E}">
        <p14:creationId xmlns:p14="http://schemas.microsoft.com/office/powerpoint/2010/main" val="4133034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1549</TotalTime>
  <Words>2504</Words>
  <Application>Microsoft Office PowerPoint</Application>
  <PresentationFormat>Widescreen</PresentationFormat>
  <Paragraphs>354</Paragraphs>
  <Slides>38</Slides>
  <Notes>31</Notes>
  <HiddenSlides>5</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Calibri</vt:lpstr>
      <vt:lpstr>Calibri Light</vt:lpstr>
      <vt:lpstr>Trebuchet MS</vt:lpstr>
      <vt:lpstr>Wingdings</vt:lpstr>
      <vt:lpstr>Office Theme</vt:lpstr>
      <vt:lpstr>JOURNAL CLUB</vt:lpstr>
      <vt:lpstr>GOALS</vt:lpstr>
      <vt:lpstr>CLINICAL CASE</vt:lpstr>
      <vt:lpstr>CLINICAL CASE</vt:lpstr>
      <vt:lpstr>CLINICAL CASE</vt:lpstr>
      <vt:lpstr>CLINICAL CASE</vt:lpstr>
      <vt:lpstr>PowerPoint Presentation</vt:lpstr>
      <vt:lpstr>PowerPoint Presentation</vt:lpstr>
      <vt:lpstr>PICO QUESTION </vt:lpstr>
      <vt:lpstr>JOURNAL ARTICLE</vt:lpstr>
      <vt:lpstr>PowerPoint Presentation</vt:lpstr>
      <vt:lpstr>PowerPoint Presentation</vt:lpstr>
      <vt:lpstr>DENTAL ASSESSMENT </vt:lpstr>
      <vt:lpstr>ASSESSMENT OF SWALLOWING FUNCTION </vt:lpstr>
      <vt:lpstr>ASSESSMENT OF SWALLOWING FUNCTION </vt:lpstr>
      <vt:lpstr>STATISTICAL ANALYSIS</vt:lpstr>
      <vt:lpstr>RESULTS </vt:lpstr>
      <vt:lpstr>RESULTS </vt:lpstr>
      <vt:lpstr>FIVE-YEAR CUMULATIVE INCIDENCE  </vt:lpstr>
      <vt:lpstr>FIVE-YEAR CUMULATIVE INCIDENCE  </vt:lpstr>
      <vt:lpstr>ODDS RATIO FOR SWALLOWING PROBLEMS</vt:lpstr>
      <vt:lpstr>LIMITATIONS</vt:lpstr>
      <vt:lpstr>CRITICAL APPRASIAL</vt:lpstr>
      <vt:lpstr>CRITICAL APPRASIAL </vt:lpstr>
      <vt:lpstr>PowerPoint Presentation</vt:lpstr>
      <vt:lpstr>CRITICAL APPRASIAL </vt:lpstr>
      <vt:lpstr>CRITICAL APPRASIAL </vt:lpstr>
      <vt:lpstr>CRITICAL APPRASIAL </vt:lpstr>
      <vt:lpstr>CRITICAL APPRASIAL </vt:lpstr>
      <vt:lpstr>CRITICAL APPRASIAL </vt:lpstr>
      <vt:lpstr>CRITICAL APPRASIAL </vt:lpstr>
      <vt:lpstr>Maintaining adequate dentition in older adults may prevent dysphagia </vt:lpstr>
      <vt:lpstr>PowerPoint Presentation</vt:lpstr>
      <vt:lpstr>VFSS &amp; FEES</vt:lpstr>
      <vt:lpstr>INTERRELATIONSHIP OF ORAL HEALTH STATUS &amp; SWALLOWING FUNCTION</vt:lpstr>
      <vt:lpstr>EICHNER INDEX</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Sophia Yee</dc:creator>
  <cp:lastModifiedBy>Tran, Amanda</cp:lastModifiedBy>
  <cp:revision>134</cp:revision>
  <dcterms:created xsi:type="dcterms:W3CDTF">2018-11-18T03:31:18Z</dcterms:created>
  <dcterms:modified xsi:type="dcterms:W3CDTF">2018-12-07T14:53:37Z</dcterms:modified>
</cp:coreProperties>
</file>