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96" r:id="rId5"/>
    <p:sldId id="279" r:id="rId6"/>
    <p:sldId id="284" r:id="rId7"/>
    <p:sldId id="285" r:id="rId8"/>
    <p:sldId id="277" r:id="rId9"/>
    <p:sldId id="293" r:id="rId10"/>
    <p:sldId id="289" r:id="rId11"/>
    <p:sldId id="287" r:id="rId12"/>
    <p:sldId id="275" r:id="rId13"/>
    <p:sldId id="273" r:id="rId14"/>
    <p:sldId id="295" r:id="rId15"/>
    <p:sldId id="280" r:id="rId16"/>
    <p:sldId id="282" r:id="rId17"/>
    <p:sldId id="283" r:id="rId18"/>
    <p:sldId id="274" r:id="rId19"/>
    <p:sldId id="281" r:id="rId20"/>
    <p:sldId id="271" r:id="rId21"/>
    <p:sldId id="272" r:id="rId22"/>
    <p:sldId id="288" r:id="rId23"/>
    <p:sldId id="270" r:id="rId24"/>
    <p:sldId id="290" r:id="rId25"/>
    <p:sldId id="267" r:id="rId26"/>
    <p:sldId id="266" r:id="rId27"/>
    <p:sldId id="265" r:id="rId28"/>
    <p:sldId id="263" r:id="rId29"/>
    <p:sldId id="26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p:restoredTop sz="94643"/>
  </p:normalViewPr>
  <p:slideViewPr>
    <p:cSldViewPr snapToGrid="0" snapToObjects="1">
      <p:cViewPr varScale="1">
        <p:scale>
          <a:sx n="122" d="100"/>
          <a:sy n="122" d="100"/>
        </p:scale>
        <p:origin x="114"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E554BC-3534-AF44-997E-6319C825E783}" type="doc">
      <dgm:prSet loTypeId="urn:microsoft.com/office/officeart/2005/8/layout/chevron2" loCatId="" qsTypeId="urn:microsoft.com/office/officeart/2005/8/quickstyle/simple4" qsCatId="simple" csTypeId="urn:microsoft.com/office/officeart/2005/8/colors/accent1_2" csCatId="accent1" phldr="1"/>
      <dgm:spPr/>
      <dgm:t>
        <a:bodyPr/>
        <a:lstStyle/>
        <a:p>
          <a:endParaRPr lang="en-US"/>
        </a:p>
      </dgm:t>
    </dgm:pt>
    <dgm:pt modelId="{E54D0E5D-FD6D-3044-A23C-EC8CF027F05B}">
      <dgm:prSet phldrT="[Text]"/>
      <dgm:spPr/>
      <dgm:t>
        <a:bodyPr/>
        <a:lstStyle/>
        <a:p>
          <a:r>
            <a:rPr lang="en-US" dirty="0" smtClean="0"/>
            <a:t>Wave 1</a:t>
          </a:r>
          <a:endParaRPr lang="en-US" dirty="0"/>
        </a:p>
      </dgm:t>
    </dgm:pt>
    <dgm:pt modelId="{3A5E7F7B-CEC4-8441-812B-ECF7A5A0AAFA}" type="parTrans" cxnId="{BF5F4850-BF17-AE49-8CDD-0F82575FBDE8}">
      <dgm:prSet/>
      <dgm:spPr/>
      <dgm:t>
        <a:bodyPr/>
        <a:lstStyle/>
        <a:p>
          <a:endParaRPr lang="en-US"/>
        </a:p>
      </dgm:t>
    </dgm:pt>
    <dgm:pt modelId="{4E44B30F-855E-704E-B306-C1606BFC45FF}" type="sibTrans" cxnId="{BF5F4850-BF17-AE49-8CDD-0F82575FBDE8}">
      <dgm:prSet/>
      <dgm:spPr/>
      <dgm:t>
        <a:bodyPr/>
        <a:lstStyle/>
        <a:p>
          <a:endParaRPr lang="en-US"/>
        </a:p>
      </dgm:t>
    </dgm:pt>
    <dgm:pt modelId="{AD7D70DF-3529-AD49-8634-23C9A5C6DCFC}">
      <dgm:prSet phldrT="[Text]" custT="1"/>
      <dgm:spPr/>
      <dgm:t>
        <a:bodyPr/>
        <a:lstStyle/>
        <a:p>
          <a:r>
            <a:rPr lang="en-US" sz="2800" dirty="0" smtClean="0"/>
            <a:t>5751 Comprehensive Health Assessment</a:t>
          </a:r>
          <a:endParaRPr lang="en-US" sz="2800" dirty="0"/>
        </a:p>
      </dgm:t>
    </dgm:pt>
    <dgm:pt modelId="{0508D682-2CC7-5347-B93D-4E6A029D8DB0}" type="parTrans" cxnId="{FF6FD2E3-11F1-F84F-AFF6-2E7E13E4DF2B}">
      <dgm:prSet/>
      <dgm:spPr/>
      <dgm:t>
        <a:bodyPr/>
        <a:lstStyle/>
        <a:p>
          <a:endParaRPr lang="en-US"/>
        </a:p>
      </dgm:t>
    </dgm:pt>
    <dgm:pt modelId="{5ECC40C9-7204-3D4F-940A-26F4E8AB8AEB}" type="sibTrans" cxnId="{FF6FD2E3-11F1-F84F-AFF6-2E7E13E4DF2B}">
      <dgm:prSet/>
      <dgm:spPr/>
      <dgm:t>
        <a:bodyPr/>
        <a:lstStyle/>
        <a:p>
          <a:endParaRPr lang="en-US"/>
        </a:p>
      </dgm:t>
    </dgm:pt>
    <dgm:pt modelId="{AF82C1B7-5606-5D49-AEA1-0B38C9832967}">
      <dgm:prSet phldrT="[Text]"/>
      <dgm:spPr/>
      <dgm:t>
        <a:bodyPr/>
        <a:lstStyle/>
        <a:p>
          <a:r>
            <a:rPr lang="en-US" dirty="0" smtClean="0"/>
            <a:t>Wave 2 </a:t>
          </a:r>
          <a:endParaRPr lang="en-US" dirty="0"/>
        </a:p>
      </dgm:t>
    </dgm:pt>
    <dgm:pt modelId="{23C809BA-CBB9-1F41-AD3B-B81E575C29D3}" type="parTrans" cxnId="{468C5778-0444-A545-BC28-AC99C1740275}">
      <dgm:prSet/>
      <dgm:spPr/>
      <dgm:t>
        <a:bodyPr/>
        <a:lstStyle/>
        <a:p>
          <a:endParaRPr lang="en-US"/>
        </a:p>
      </dgm:t>
    </dgm:pt>
    <dgm:pt modelId="{66C5EF11-E428-154E-AFCF-71039A34633F}" type="sibTrans" cxnId="{468C5778-0444-A545-BC28-AC99C1740275}">
      <dgm:prSet/>
      <dgm:spPr/>
      <dgm:t>
        <a:bodyPr/>
        <a:lstStyle/>
        <a:p>
          <a:endParaRPr lang="en-US"/>
        </a:p>
      </dgm:t>
    </dgm:pt>
    <dgm:pt modelId="{12AA1410-F500-2E48-9773-8650FAE91EC1}">
      <dgm:prSet phldrT="[Text]" custT="1"/>
      <dgm:spPr/>
      <dgm:t>
        <a:bodyPr/>
        <a:lstStyle/>
        <a:p>
          <a:r>
            <a:rPr lang="en-US" sz="2800" dirty="0" smtClean="0"/>
            <a:t>February 2012-March 2013</a:t>
          </a:r>
          <a:endParaRPr lang="en-US" sz="2800" dirty="0"/>
        </a:p>
      </dgm:t>
    </dgm:pt>
    <dgm:pt modelId="{2695453B-F168-1D4A-A905-E5037AC1EF5E}" type="parTrans" cxnId="{2FF84C1F-A8CC-8B42-B38D-401C05BF2F96}">
      <dgm:prSet/>
      <dgm:spPr/>
      <dgm:t>
        <a:bodyPr/>
        <a:lstStyle/>
        <a:p>
          <a:endParaRPr lang="en-US"/>
        </a:p>
      </dgm:t>
    </dgm:pt>
    <dgm:pt modelId="{1C90E45E-DC39-824C-8B5D-136F616A95EF}" type="sibTrans" cxnId="{2FF84C1F-A8CC-8B42-B38D-401C05BF2F96}">
      <dgm:prSet/>
      <dgm:spPr/>
      <dgm:t>
        <a:bodyPr/>
        <a:lstStyle/>
        <a:p>
          <a:endParaRPr lang="en-US"/>
        </a:p>
      </dgm:t>
    </dgm:pt>
    <dgm:pt modelId="{3A373D51-3C32-E843-B386-D9552E0E20B2}">
      <dgm:prSet phldrT="[Text]" custT="1"/>
      <dgm:spPr/>
      <dgm:t>
        <a:bodyPr/>
        <a:lstStyle/>
        <a:p>
          <a:r>
            <a:rPr lang="en-US" sz="2800" dirty="0" smtClean="0"/>
            <a:t>Injurious Falls and Syncope Outcomes assessed</a:t>
          </a:r>
          <a:endParaRPr lang="en-US" sz="2800" dirty="0"/>
        </a:p>
      </dgm:t>
    </dgm:pt>
    <dgm:pt modelId="{15EAF764-AB1A-6148-ABB5-B7D153B1AE7B}" type="parTrans" cxnId="{19EC2225-2981-CC4F-9B85-BFDFE254B806}">
      <dgm:prSet/>
      <dgm:spPr/>
      <dgm:t>
        <a:bodyPr/>
        <a:lstStyle/>
        <a:p>
          <a:endParaRPr lang="en-US"/>
        </a:p>
      </dgm:t>
    </dgm:pt>
    <dgm:pt modelId="{5F4488C2-54C9-6A45-818A-4C0BDFB16E5E}" type="sibTrans" cxnId="{19EC2225-2981-CC4F-9B85-BFDFE254B806}">
      <dgm:prSet/>
      <dgm:spPr/>
      <dgm:t>
        <a:bodyPr/>
        <a:lstStyle/>
        <a:p>
          <a:endParaRPr lang="en-US"/>
        </a:p>
      </dgm:t>
    </dgm:pt>
    <dgm:pt modelId="{892FE6A0-E008-3F44-BF97-F3151C5A2322}">
      <dgm:prSet phldrT="[Text]"/>
      <dgm:spPr/>
      <dgm:t>
        <a:bodyPr/>
        <a:lstStyle/>
        <a:p>
          <a:r>
            <a:rPr lang="en-US" dirty="0" smtClean="0"/>
            <a:t>Wave 3</a:t>
          </a:r>
          <a:endParaRPr lang="en-US" dirty="0"/>
        </a:p>
      </dgm:t>
    </dgm:pt>
    <dgm:pt modelId="{4894E03C-C0AF-D94D-8858-04E019A2269B}" type="parTrans" cxnId="{1AD56B52-D36F-0A48-8C65-903CCF13C6AE}">
      <dgm:prSet/>
      <dgm:spPr/>
      <dgm:t>
        <a:bodyPr/>
        <a:lstStyle/>
        <a:p>
          <a:endParaRPr lang="en-US"/>
        </a:p>
      </dgm:t>
    </dgm:pt>
    <dgm:pt modelId="{33FC51F8-4BC9-3E4E-BD93-67F4DD6228E7}" type="sibTrans" cxnId="{1AD56B52-D36F-0A48-8C65-903CCF13C6AE}">
      <dgm:prSet/>
      <dgm:spPr/>
      <dgm:t>
        <a:bodyPr/>
        <a:lstStyle/>
        <a:p>
          <a:endParaRPr lang="en-US"/>
        </a:p>
      </dgm:t>
    </dgm:pt>
    <dgm:pt modelId="{DA47FD29-CD33-B14F-8463-96E4951F7A3D}">
      <dgm:prSet phldrT="[Text]" custT="1"/>
      <dgm:spPr/>
      <dgm:t>
        <a:bodyPr/>
        <a:lstStyle/>
        <a:p>
          <a:r>
            <a:rPr lang="en-US" sz="2800" dirty="0" smtClean="0"/>
            <a:t>March 2014- December 2015</a:t>
          </a:r>
          <a:endParaRPr lang="en-US" sz="2800" dirty="0"/>
        </a:p>
      </dgm:t>
    </dgm:pt>
    <dgm:pt modelId="{49028A0F-01B7-D549-A0F1-928927B646F3}" type="parTrans" cxnId="{5E956F6C-F5D9-6A4F-A946-C04C813C4DA7}">
      <dgm:prSet/>
      <dgm:spPr/>
      <dgm:t>
        <a:bodyPr/>
        <a:lstStyle/>
        <a:p>
          <a:endParaRPr lang="en-US"/>
        </a:p>
      </dgm:t>
    </dgm:pt>
    <dgm:pt modelId="{F8E8BA22-9576-A24B-8FF8-E426DBDC0CFB}" type="sibTrans" cxnId="{5E956F6C-F5D9-6A4F-A946-C04C813C4DA7}">
      <dgm:prSet/>
      <dgm:spPr/>
      <dgm:t>
        <a:bodyPr/>
        <a:lstStyle/>
        <a:p>
          <a:endParaRPr lang="en-US"/>
        </a:p>
      </dgm:t>
    </dgm:pt>
    <dgm:pt modelId="{F35FE247-964B-2840-98F0-CD55DA7B85CE}">
      <dgm:prSet phldrT="[Text]" custT="1"/>
      <dgm:spPr/>
      <dgm:t>
        <a:bodyPr/>
        <a:lstStyle/>
        <a:p>
          <a:r>
            <a:rPr lang="en-US" sz="2800" dirty="0" smtClean="0"/>
            <a:t>Injurious Falls and Syncope Outcomes reassessed</a:t>
          </a:r>
          <a:endParaRPr lang="en-US" sz="2800" dirty="0"/>
        </a:p>
      </dgm:t>
    </dgm:pt>
    <dgm:pt modelId="{527B0DD0-771B-0945-B024-7850C2A56F9D}" type="parTrans" cxnId="{55CC2DB8-7EBD-4F41-99DF-4723EF0DF9B4}">
      <dgm:prSet/>
      <dgm:spPr/>
      <dgm:t>
        <a:bodyPr/>
        <a:lstStyle/>
        <a:p>
          <a:endParaRPr lang="en-US"/>
        </a:p>
      </dgm:t>
    </dgm:pt>
    <dgm:pt modelId="{8428AF6E-66CD-2747-95DC-C9D5198A7074}" type="sibTrans" cxnId="{55CC2DB8-7EBD-4F41-99DF-4723EF0DF9B4}">
      <dgm:prSet/>
      <dgm:spPr/>
      <dgm:t>
        <a:bodyPr/>
        <a:lstStyle/>
        <a:p>
          <a:endParaRPr lang="en-US"/>
        </a:p>
      </dgm:t>
    </dgm:pt>
    <dgm:pt modelId="{B5A70986-294C-4B4A-AB80-F0A7DF313DF2}">
      <dgm:prSet phldrT="[Text]" custT="1"/>
      <dgm:spPr/>
      <dgm:t>
        <a:bodyPr/>
        <a:lstStyle/>
        <a:p>
          <a:r>
            <a:rPr lang="en-US" sz="2800" dirty="0" smtClean="0"/>
            <a:t>407 Meeting Inclusion Criteria for Sprint</a:t>
          </a:r>
          <a:endParaRPr lang="en-US" sz="2800" dirty="0"/>
        </a:p>
      </dgm:t>
    </dgm:pt>
    <dgm:pt modelId="{C7026C80-B544-EA45-B977-11C59A187928}" type="parTrans" cxnId="{AF94D120-2438-B742-9132-C008C0D06FF7}">
      <dgm:prSet/>
      <dgm:spPr/>
      <dgm:t>
        <a:bodyPr/>
        <a:lstStyle/>
        <a:p>
          <a:endParaRPr lang="en-US"/>
        </a:p>
      </dgm:t>
    </dgm:pt>
    <dgm:pt modelId="{B5DE0743-A185-A940-BEE6-C3C25BC11A61}" type="sibTrans" cxnId="{AF94D120-2438-B742-9132-C008C0D06FF7}">
      <dgm:prSet/>
      <dgm:spPr/>
      <dgm:t>
        <a:bodyPr/>
        <a:lstStyle/>
        <a:p>
          <a:endParaRPr lang="en-US"/>
        </a:p>
      </dgm:t>
    </dgm:pt>
    <dgm:pt modelId="{998E0F96-C711-514C-9C97-609068A17D5C}">
      <dgm:prSet phldrT="[Text]" custT="1"/>
      <dgm:spPr/>
      <dgm:t>
        <a:bodyPr/>
        <a:lstStyle/>
        <a:p>
          <a:r>
            <a:rPr lang="en-US" sz="2800" dirty="0" smtClean="0"/>
            <a:t>July 2011</a:t>
          </a:r>
          <a:endParaRPr lang="en-US" sz="2800" dirty="0"/>
        </a:p>
      </dgm:t>
    </dgm:pt>
    <dgm:pt modelId="{48245CA3-F548-2849-844C-6820C2F216EB}" type="parTrans" cxnId="{A4F9AB93-B069-D340-AB64-96A761A5B98D}">
      <dgm:prSet/>
      <dgm:spPr/>
      <dgm:t>
        <a:bodyPr/>
        <a:lstStyle/>
        <a:p>
          <a:endParaRPr lang="en-US"/>
        </a:p>
      </dgm:t>
    </dgm:pt>
    <dgm:pt modelId="{35BC7D13-49D9-4F4A-B4EA-EF53E98D3449}" type="sibTrans" cxnId="{A4F9AB93-B069-D340-AB64-96A761A5B98D}">
      <dgm:prSet/>
      <dgm:spPr/>
      <dgm:t>
        <a:bodyPr/>
        <a:lstStyle/>
        <a:p>
          <a:endParaRPr lang="en-US"/>
        </a:p>
      </dgm:t>
    </dgm:pt>
    <dgm:pt modelId="{F5363B59-1D12-C943-9D5A-4E6328D002F2}">
      <dgm:prSet phldrT="[Text]" custT="1"/>
      <dgm:spPr/>
      <dgm:t>
        <a:bodyPr/>
        <a:lstStyle/>
        <a:p>
          <a:r>
            <a:rPr lang="en-US" sz="2800" dirty="0" smtClean="0"/>
            <a:t>8175 Self Completed Questionnaires</a:t>
          </a:r>
          <a:endParaRPr lang="en-US" sz="2800" dirty="0"/>
        </a:p>
      </dgm:t>
    </dgm:pt>
    <dgm:pt modelId="{A80A0E39-F6A6-9341-AA43-66F280F877D9}" type="parTrans" cxnId="{ED74497C-C2B9-7F40-BC65-1ADCAE281AC4}">
      <dgm:prSet/>
      <dgm:spPr/>
      <dgm:t>
        <a:bodyPr/>
        <a:lstStyle/>
        <a:p>
          <a:endParaRPr lang="en-US"/>
        </a:p>
      </dgm:t>
    </dgm:pt>
    <dgm:pt modelId="{4F0D9EA0-1622-2141-A83B-7AE92CF585B3}" type="sibTrans" cxnId="{ED74497C-C2B9-7F40-BC65-1ADCAE281AC4}">
      <dgm:prSet/>
      <dgm:spPr/>
      <dgm:t>
        <a:bodyPr/>
        <a:lstStyle/>
        <a:p>
          <a:endParaRPr lang="en-US"/>
        </a:p>
      </dgm:t>
    </dgm:pt>
    <dgm:pt modelId="{0BBFB312-E21D-A943-ABCE-88F914F3ABBD}" type="pres">
      <dgm:prSet presAssocID="{04E554BC-3534-AF44-997E-6319C825E783}" presName="linearFlow" presStyleCnt="0">
        <dgm:presLayoutVars>
          <dgm:dir/>
          <dgm:animLvl val="lvl"/>
          <dgm:resizeHandles val="exact"/>
        </dgm:presLayoutVars>
      </dgm:prSet>
      <dgm:spPr/>
      <dgm:t>
        <a:bodyPr/>
        <a:lstStyle/>
        <a:p>
          <a:endParaRPr lang="en-US"/>
        </a:p>
      </dgm:t>
    </dgm:pt>
    <dgm:pt modelId="{2F59C41A-F77F-AA42-B554-05042CB84BD6}" type="pres">
      <dgm:prSet presAssocID="{E54D0E5D-FD6D-3044-A23C-EC8CF027F05B}" presName="composite" presStyleCnt="0"/>
      <dgm:spPr/>
    </dgm:pt>
    <dgm:pt modelId="{7BCF6DEE-8F16-6B4A-8B99-458D42F5E3FE}" type="pres">
      <dgm:prSet presAssocID="{E54D0E5D-FD6D-3044-A23C-EC8CF027F05B}" presName="parentText" presStyleLbl="alignNode1" presStyleIdx="0" presStyleCnt="3">
        <dgm:presLayoutVars>
          <dgm:chMax val="1"/>
          <dgm:bulletEnabled val="1"/>
        </dgm:presLayoutVars>
      </dgm:prSet>
      <dgm:spPr/>
      <dgm:t>
        <a:bodyPr/>
        <a:lstStyle/>
        <a:p>
          <a:endParaRPr lang="en-US"/>
        </a:p>
      </dgm:t>
    </dgm:pt>
    <dgm:pt modelId="{FF25FF4D-D241-F74D-B75B-652CB6B67C02}" type="pres">
      <dgm:prSet presAssocID="{E54D0E5D-FD6D-3044-A23C-EC8CF027F05B}" presName="descendantText" presStyleLbl="alignAcc1" presStyleIdx="0" presStyleCnt="3" custScaleY="101321" custLinFactNeighborX="0" custLinFactNeighborY="13336">
        <dgm:presLayoutVars>
          <dgm:bulletEnabled val="1"/>
        </dgm:presLayoutVars>
      </dgm:prSet>
      <dgm:spPr/>
      <dgm:t>
        <a:bodyPr/>
        <a:lstStyle/>
        <a:p>
          <a:endParaRPr lang="en-US"/>
        </a:p>
      </dgm:t>
    </dgm:pt>
    <dgm:pt modelId="{80687440-E9F7-9349-8643-79766FA22559}" type="pres">
      <dgm:prSet presAssocID="{4E44B30F-855E-704E-B306-C1606BFC45FF}" presName="sp" presStyleCnt="0"/>
      <dgm:spPr/>
    </dgm:pt>
    <dgm:pt modelId="{0633594C-F013-2748-B4BB-262D969AF242}" type="pres">
      <dgm:prSet presAssocID="{AF82C1B7-5606-5D49-AEA1-0B38C9832967}" presName="composite" presStyleCnt="0"/>
      <dgm:spPr/>
    </dgm:pt>
    <dgm:pt modelId="{BAA8078C-CF29-0341-B86B-7D905AC4EE0F}" type="pres">
      <dgm:prSet presAssocID="{AF82C1B7-5606-5D49-AEA1-0B38C9832967}" presName="parentText" presStyleLbl="alignNode1" presStyleIdx="1" presStyleCnt="3">
        <dgm:presLayoutVars>
          <dgm:chMax val="1"/>
          <dgm:bulletEnabled val="1"/>
        </dgm:presLayoutVars>
      </dgm:prSet>
      <dgm:spPr/>
      <dgm:t>
        <a:bodyPr/>
        <a:lstStyle/>
        <a:p>
          <a:endParaRPr lang="en-US"/>
        </a:p>
      </dgm:t>
    </dgm:pt>
    <dgm:pt modelId="{69E246A0-104D-8446-98DF-3CDF65A574B6}" type="pres">
      <dgm:prSet presAssocID="{AF82C1B7-5606-5D49-AEA1-0B38C9832967}" presName="descendantText" presStyleLbl="alignAcc1" presStyleIdx="1" presStyleCnt="3">
        <dgm:presLayoutVars>
          <dgm:bulletEnabled val="1"/>
        </dgm:presLayoutVars>
      </dgm:prSet>
      <dgm:spPr/>
      <dgm:t>
        <a:bodyPr/>
        <a:lstStyle/>
        <a:p>
          <a:endParaRPr lang="en-US"/>
        </a:p>
      </dgm:t>
    </dgm:pt>
    <dgm:pt modelId="{D60E6310-1A3F-3A49-8CAB-95747AFD6AE7}" type="pres">
      <dgm:prSet presAssocID="{66C5EF11-E428-154E-AFCF-71039A34633F}" presName="sp" presStyleCnt="0"/>
      <dgm:spPr/>
    </dgm:pt>
    <dgm:pt modelId="{530B27B7-4199-3842-9EE1-C67CC685ABF8}" type="pres">
      <dgm:prSet presAssocID="{892FE6A0-E008-3F44-BF97-F3151C5A2322}" presName="composite" presStyleCnt="0"/>
      <dgm:spPr/>
    </dgm:pt>
    <dgm:pt modelId="{C80AF05A-B8DE-0E48-A478-0371A85EAF4E}" type="pres">
      <dgm:prSet presAssocID="{892FE6A0-E008-3F44-BF97-F3151C5A2322}" presName="parentText" presStyleLbl="alignNode1" presStyleIdx="2" presStyleCnt="3">
        <dgm:presLayoutVars>
          <dgm:chMax val="1"/>
          <dgm:bulletEnabled val="1"/>
        </dgm:presLayoutVars>
      </dgm:prSet>
      <dgm:spPr/>
      <dgm:t>
        <a:bodyPr/>
        <a:lstStyle/>
        <a:p>
          <a:endParaRPr lang="en-US"/>
        </a:p>
      </dgm:t>
    </dgm:pt>
    <dgm:pt modelId="{66C3605A-4521-4A40-9AB6-9750DB582539}" type="pres">
      <dgm:prSet presAssocID="{892FE6A0-E008-3F44-BF97-F3151C5A2322}" presName="descendantText" presStyleLbl="alignAcc1" presStyleIdx="2" presStyleCnt="3">
        <dgm:presLayoutVars>
          <dgm:bulletEnabled val="1"/>
        </dgm:presLayoutVars>
      </dgm:prSet>
      <dgm:spPr/>
      <dgm:t>
        <a:bodyPr/>
        <a:lstStyle/>
        <a:p>
          <a:endParaRPr lang="en-US"/>
        </a:p>
      </dgm:t>
    </dgm:pt>
  </dgm:ptLst>
  <dgm:cxnLst>
    <dgm:cxn modelId="{9AAFA384-FC63-3848-8A93-0F32B1AE0CA3}" type="presOf" srcId="{AD7D70DF-3529-AD49-8634-23C9A5C6DCFC}" destId="{FF25FF4D-D241-F74D-B75B-652CB6B67C02}" srcOrd="0" destOrd="2" presId="urn:microsoft.com/office/officeart/2005/8/layout/chevron2"/>
    <dgm:cxn modelId="{0C10850D-21BD-0D45-9E35-22B468B33DB3}" type="presOf" srcId="{F5363B59-1D12-C943-9D5A-4E6328D002F2}" destId="{FF25FF4D-D241-F74D-B75B-652CB6B67C02}" srcOrd="0" destOrd="1" presId="urn:microsoft.com/office/officeart/2005/8/layout/chevron2"/>
    <dgm:cxn modelId="{FAE31C89-E3C4-BA49-86DB-34CF46312830}" type="presOf" srcId="{3A373D51-3C32-E843-B386-D9552E0E20B2}" destId="{69E246A0-104D-8446-98DF-3CDF65A574B6}" srcOrd="0" destOrd="1" presId="urn:microsoft.com/office/officeart/2005/8/layout/chevron2"/>
    <dgm:cxn modelId="{E8DD955B-B6AA-B843-9023-76F0BFA399A7}" type="presOf" srcId="{892FE6A0-E008-3F44-BF97-F3151C5A2322}" destId="{C80AF05A-B8DE-0E48-A478-0371A85EAF4E}" srcOrd="0" destOrd="0" presId="urn:microsoft.com/office/officeart/2005/8/layout/chevron2"/>
    <dgm:cxn modelId="{C3F02E14-A779-D84C-972C-FC61212AECF5}" type="presOf" srcId="{12AA1410-F500-2E48-9773-8650FAE91EC1}" destId="{69E246A0-104D-8446-98DF-3CDF65A574B6}" srcOrd="0" destOrd="0" presId="urn:microsoft.com/office/officeart/2005/8/layout/chevron2"/>
    <dgm:cxn modelId="{2FF84C1F-A8CC-8B42-B38D-401C05BF2F96}" srcId="{AF82C1B7-5606-5D49-AEA1-0B38C9832967}" destId="{12AA1410-F500-2E48-9773-8650FAE91EC1}" srcOrd="0" destOrd="0" parTransId="{2695453B-F168-1D4A-A905-E5037AC1EF5E}" sibTransId="{1C90E45E-DC39-824C-8B5D-136F616A95EF}"/>
    <dgm:cxn modelId="{AF94D120-2438-B742-9132-C008C0D06FF7}" srcId="{E54D0E5D-FD6D-3044-A23C-EC8CF027F05B}" destId="{B5A70986-294C-4B4A-AB80-F0A7DF313DF2}" srcOrd="3" destOrd="0" parTransId="{C7026C80-B544-EA45-B977-11C59A187928}" sibTransId="{B5DE0743-A185-A940-BEE6-C3C25BC11A61}"/>
    <dgm:cxn modelId="{1AD56B52-D36F-0A48-8C65-903CCF13C6AE}" srcId="{04E554BC-3534-AF44-997E-6319C825E783}" destId="{892FE6A0-E008-3F44-BF97-F3151C5A2322}" srcOrd="2" destOrd="0" parTransId="{4894E03C-C0AF-D94D-8858-04E019A2269B}" sibTransId="{33FC51F8-4BC9-3E4E-BD93-67F4DD6228E7}"/>
    <dgm:cxn modelId="{BF5F4850-BF17-AE49-8CDD-0F82575FBDE8}" srcId="{04E554BC-3534-AF44-997E-6319C825E783}" destId="{E54D0E5D-FD6D-3044-A23C-EC8CF027F05B}" srcOrd="0" destOrd="0" parTransId="{3A5E7F7B-CEC4-8441-812B-ECF7A5A0AAFA}" sibTransId="{4E44B30F-855E-704E-B306-C1606BFC45FF}"/>
    <dgm:cxn modelId="{ED74497C-C2B9-7F40-BC65-1ADCAE281AC4}" srcId="{E54D0E5D-FD6D-3044-A23C-EC8CF027F05B}" destId="{F5363B59-1D12-C943-9D5A-4E6328D002F2}" srcOrd="1" destOrd="0" parTransId="{A80A0E39-F6A6-9341-AA43-66F280F877D9}" sibTransId="{4F0D9EA0-1622-2141-A83B-7AE92CF585B3}"/>
    <dgm:cxn modelId="{007C5262-A6CD-1041-8B7D-8AD673029F22}" type="presOf" srcId="{04E554BC-3534-AF44-997E-6319C825E783}" destId="{0BBFB312-E21D-A943-ABCE-88F914F3ABBD}" srcOrd="0" destOrd="0" presId="urn:microsoft.com/office/officeart/2005/8/layout/chevron2"/>
    <dgm:cxn modelId="{55CC2DB8-7EBD-4F41-99DF-4723EF0DF9B4}" srcId="{892FE6A0-E008-3F44-BF97-F3151C5A2322}" destId="{F35FE247-964B-2840-98F0-CD55DA7B85CE}" srcOrd="1" destOrd="0" parTransId="{527B0DD0-771B-0945-B024-7850C2A56F9D}" sibTransId="{8428AF6E-66CD-2747-95DC-C9D5198A7074}"/>
    <dgm:cxn modelId="{0FB9F948-E21A-F84B-A122-2AB0207370CA}" type="presOf" srcId="{B5A70986-294C-4B4A-AB80-F0A7DF313DF2}" destId="{FF25FF4D-D241-F74D-B75B-652CB6B67C02}" srcOrd="0" destOrd="3" presId="urn:microsoft.com/office/officeart/2005/8/layout/chevron2"/>
    <dgm:cxn modelId="{A4F9AB93-B069-D340-AB64-96A761A5B98D}" srcId="{E54D0E5D-FD6D-3044-A23C-EC8CF027F05B}" destId="{998E0F96-C711-514C-9C97-609068A17D5C}" srcOrd="0" destOrd="0" parTransId="{48245CA3-F548-2849-844C-6820C2F216EB}" sibTransId="{35BC7D13-49D9-4F4A-B4EA-EF53E98D3449}"/>
    <dgm:cxn modelId="{1685DA63-3EE4-E94D-8822-96107D95B298}" type="presOf" srcId="{998E0F96-C711-514C-9C97-609068A17D5C}" destId="{FF25FF4D-D241-F74D-B75B-652CB6B67C02}" srcOrd="0" destOrd="0" presId="urn:microsoft.com/office/officeart/2005/8/layout/chevron2"/>
    <dgm:cxn modelId="{468C5778-0444-A545-BC28-AC99C1740275}" srcId="{04E554BC-3534-AF44-997E-6319C825E783}" destId="{AF82C1B7-5606-5D49-AEA1-0B38C9832967}" srcOrd="1" destOrd="0" parTransId="{23C809BA-CBB9-1F41-AD3B-B81E575C29D3}" sibTransId="{66C5EF11-E428-154E-AFCF-71039A34633F}"/>
    <dgm:cxn modelId="{69C85F4B-4F12-2940-9721-5C66548A6550}" type="presOf" srcId="{AF82C1B7-5606-5D49-AEA1-0B38C9832967}" destId="{BAA8078C-CF29-0341-B86B-7D905AC4EE0F}" srcOrd="0" destOrd="0" presId="urn:microsoft.com/office/officeart/2005/8/layout/chevron2"/>
    <dgm:cxn modelId="{9AB4DC75-FAEA-9C42-9661-032494E34A4F}" type="presOf" srcId="{DA47FD29-CD33-B14F-8463-96E4951F7A3D}" destId="{66C3605A-4521-4A40-9AB6-9750DB582539}" srcOrd="0" destOrd="0" presId="urn:microsoft.com/office/officeart/2005/8/layout/chevron2"/>
    <dgm:cxn modelId="{19EC2225-2981-CC4F-9B85-BFDFE254B806}" srcId="{AF82C1B7-5606-5D49-AEA1-0B38C9832967}" destId="{3A373D51-3C32-E843-B386-D9552E0E20B2}" srcOrd="1" destOrd="0" parTransId="{15EAF764-AB1A-6148-ABB5-B7D153B1AE7B}" sibTransId="{5F4488C2-54C9-6A45-818A-4C0BDFB16E5E}"/>
    <dgm:cxn modelId="{FF6FD2E3-11F1-F84F-AFF6-2E7E13E4DF2B}" srcId="{E54D0E5D-FD6D-3044-A23C-EC8CF027F05B}" destId="{AD7D70DF-3529-AD49-8634-23C9A5C6DCFC}" srcOrd="2" destOrd="0" parTransId="{0508D682-2CC7-5347-B93D-4E6A029D8DB0}" sibTransId="{5ECC40C9-7204-3D4F-940A-26F4E8AB8AEB}"/>
    <dgm:cxn modelId="{443A4540-3C28-C340-83B6-C96B981B78FC}" type="presOf" srcId="{E54D0E5D-FD6D-3044-A23C-EC8CF027F05B}" destId="{7BCF6DEE-8F16-6B4A-8B99-458D42F5E3FE}" srcOrd="0" destOrd="0" presId="urn:microsoft.com/office/officeart/2005/8/layout/chevron2"/>
    <dgm:cxn modelId="{56C0340A-505D-F247-A6D0-82FB3BBD0897}" type="presOf" srcId="{F35FE247-964B-2840-98F0-CD55DA7B85CE}" destId="{66C3605A-4521-4A40-9AB6-9750DB582539}" srcOrd="0" destOrd="1" presId="urn:microsoft.com/office/officeart/2005/8/layout/chevron2"/>
    <dgm:cxn modelId="{5E956F6C-F5D9-6A4F-A946-C04C813C4DA7}" srcId="{892FE6A0-E008-3F44-BF97-F3151C5A2322}" destId="{DA47FD29-CD33-B14F-8463-96E4951F7A3D}" srcOrd="0" destOrd="0" parTransId="{49028A0F-01B7-D549-A0F1-928927B646F3}" sibTransId="{F8E8BA22-9576-A24B-8FF8-E426DBDC0CFB}"/>
    <dgm:cxn modelId="{F26F0BC1-FFD1-9C48-BFEA-F0F02322B105}" type="presParOf" srcId="{0BBFB312-E21D-A943-ABCE-88F914F3ABBD}" destId="{2F59C41A-F77F-AA42-B554-05042CB84BD6}" srcOrd="0" destOrd="0" presId="urn:microsoft.com/office/officeart/2005/8/layout/chevron2"/>
    <dgm:cxn modelId="{27AFB279-5D9A-6D46-AE49-F3618C551F48}" type="presParOf" srcId="{2F59C41A-F77F-AA42-B554-05042CB84BD6}" destId="{7BCF6DEE-8F16-6B4A-8B99-458D42F5E3FE}" srcOrd="0" destOrd="0" presId="urn:microsoft.com/office/officeart/2005/8/layout/chevron2"/>
    <dgm:cxn modelId="{FE762B1F-43B2-4F41-B111-825161F60CEC}" type="presParOf" srcId="{2F59C41A-F77F-AA42-B554-05042CB84BD6}" destId="{FF25FF4D-D241-F74D-B75B-652CB6B67C02}" srcOrd="1" destOrd="0" presId="urn:microsoft.com/office/officeart/2005/8/layout/chevron2"/>
    <dgm:cxn modelId="{7222BCC0-FB28-464E-AAA3-B8D1FF75E72A}" type="presParOf" srcId="{0BBFB312-E21D-A943-ABCE-88F914F3ABBD}" destId="{80687440-E9F7-9349-8643-79766FA22559}" srcOrd="1" destOrd="0" presId="urn:microsoft.com/office/officeart/2005/8/layout/chevron2"/>
    <dgm:cxn modelId="{601F2A4F-FD88-D24A-8092-366100D3B551}" type="presParOf" srcId="{0BBFB312-E21D-A943-ABCE-88F914F3ABBD}" destId="{0633594C-F013-2748-B4BB-262D969AF242}" srcOrd="2" destOrd="0" presId="urn:microsoft.com/office/officeart/2005/8/layout/chevron2"/>
    <dgm:cxn modelId="{B0906A2D-401D-864C-AEC9-257050360C81}" type="presParOf" srcId="{0633594C-F013-2748-B4BB-262D969AF242}" destId="{BAA8078C-CF29-0341-B86B-7D905AC4EE0F}" srcOrd="0" destOrd="0" presId="urn:microsoft.com/office/officeart/2005/8/layout/chevron2"/>
    <dgm:cxn modelId="{EBCB0A71-1F94-C945-BECB-1DBB99EAFAFB}" type="presParOf" srcId="{0633594C-F013-2748-B4BB-262D969AF242}" destId="{69E246A0-104D-8446-98DF-3CDF65A574B6}" srcOrd="1" destOrd="0" presId="urn:microsoft.com/office/officeart/2005/8/layout/chevron2"/>
    <dgm:cxn modelId="{D6B5AB09-E40E-0540-B631-EECCC58C6850}" type="presParOf" srcId="{0BBFB312-E21D-A943-ABCE-88F914F3ABBD}" destId="{D60E6310-1A3F-3A49-8CAB-95747AFD6AE7}" srcOrd="3" destOrd="0" presId="urn:microsoft.com/office/officeart/2005/8/layout/chevron2"/>
    <dgm:cxn modelId="{2DF1B308-0A02-5842-8041-2A2664902FE1}" type="presParOf" srcId="{0BBFB312-E21D-A943-ABCE-88F914F3ABBD}" destId="{530B27B7-4199-3842-9EE1-C67CC685ABF8}" srcOrd="4" destOrd="0" presId="urn:microsoft.com/office/officeart/2005/8/layout/chevron2"/>
    <dgm:cxn modelId="{F87B70DA-D852-AE47-B050-8835E722C8F1}" type="presParOf" srcId="{530B27B7-4199-3842-9EE1-C67CC685ABF8}" destId="{C80AF05A-B8DE-0E48-A478-0371A85EAF4E}" srcOrd="0" destOrd="0" presId="urn:microsoft.com/office/officeart/2005/8/layout/chevron2"/>
    <dgm:cxn modelId="{888572F0-769A-AE47-B6E9-E5BA324A5063}" type="presParOf" srcId="{530B27B7-4199-3842-9EE1-C67CC685ABF8}" destId="{66C3605A-4521-4A40-9AB6-9750DB58253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F9DFE1-D56F-4748-BF06-A0365ADBCC84}" type="datetimeFigureOut">
              <a:rPr lang="en-US" smtClean="0"/>
              <a:t>9/4/2019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8CD9D9-6356-AC4A-8A26-C5F796195C5E}" type="slidenum">
              <a:rPr lang="en-US" smtClean="0"/>
              <a:t>‹#›</a:t>
            </a:fld>
            <a:endParaRPr lang="en-US"/>
          </a:p>
        </p:txBody>
      </p:sp>
    </p:spTree>
    <p:extLst>
      <p:ext uri="{BB962C8B-B14F-4D97-AF65-F5344CB8AC3E}">
        <p14:creationId xmlns:p14="http://schemas.microsoft.com/office/powerpoint/2010/main" val="1734588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very much enjoyed preparing this Journal Club</a:t>
            </a:r>
            <a:r>
              <a:rPr lang="en-US" baseline="0" dirty="0" smtClean="0"/>
              <a:t> and reviewing this topic that is both very relevant to clinical practice in Geriatrics and a ever moving target.  I hope you enjoy, please feel free ask questions at any time.  </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1</a:t>
            </a:fld>
            <a:endParaRPr lang="en-US"/>
          </a:p>
        </p:txBody>
      </p:sp>
    </p:spTree>
    <p:extLst>
      <p:ext uri="{BB962C8B-B14F-4D97-AF65-F5344CB8AC3E}">
        <p14:creationId xmlns:p14="http://schemas.microsoft.com/office/powerpoint/2010/main" val="1565292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September 2017</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4</a:t>
            </a:fld>
            <a:endParaRPr lang="en-US"/>
          </a:p>
        </p:txBody>
      </p:sp>
    </p:spTree>
    <p:extLst>
      <p:ext uri="{BB962C8B-B14F-4D97-AF65-F5344CB8AC3E}">
        <p14:creationId xmlns:p14="http://schemas.microsoft.com/office/powerpoint/2010/main" val="150432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know this</a:t>
            </a:r>
            <a:r>
              <a:rPr lang="en-US" baseline="0" dirty="0" smtClean="0"/>
              <a:t>, many studies have been done in HTN and various populations, and yet a definitive Evidence Based goal blood pressure has been elusive.</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5</a:t>
            </a:fld>
            <a:endParaRPr lang="en-US"/>
          </a:p>
        </p:txBody>
      </p:sp>
    </p:spTree>
    <p:extLst>
      <p:ext uri="{BB962C8B-B14F-4D97-AF65-F5344CB8AC3E}">
        <p14:creationId xmlns:p14="http://schemas.microsoft.com/office/powerpoint/2010/main" val="494651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(including Systolic </a:t>
            </a:r>
            <a:r>
              <a:rPr lang="en-US" dirty="0" err="1" smtClean="0"/>
              <a:t>Hypertenstion</a:t>
            </a:r>
            <a:r>
              <a:rPr lang="en-US" baseline="0" dirty="0" smtClean="0"/>
              <a:t> in </a:t>
            </a:r>
            <a:r>
              <a:rPr lang="en-US" dirty="0" smtClean="0"/>
              <a:t>Elderly Program </a:t>
            </a:r>
            <a:r>
              <a:rPr lang="en-US" dirty="0" err="1" smtClean="0"/>
              <a:t>int</a:t>
            </a:r>
            <a:r>
              <a:rPr lang="en-US" dirty="0" smtClean="0"/>
              <a:t> </a:t>
            </a:r>
            <a:r>
              <a:rPr lang="en-US" baseline="0" dirty="0" smtClean="0"/>
              <a:t>vs placebo</a:t>
            </a:r>
            <a:r>
              <a:rPr lang="en-US" dirty="0" smtClean="0"/>
              <a:t>, </a:t>
            </a:r>
            <a:r>
              <a:rPr lang="en-US" dirty="0" err="1" smtClean="0"/>
              <a:t>Syst-Eur</a:t>
            </a:r>
            <a:r>
              <a:rPr lang="en-US" dirty="0" smtClean="0"/>
              <a:t> and Medical Research Council) All were</a:t>
            </a:r>
            <a:r>
              <a:rPr lang="en-US" baseline="0" dirty="0" smtClean="0"/>
              <a:t> Randomly assigned placebo controlled trials looking at CV outcomes including stroke</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6</a:t>
            </a:fld>
            <a:endParaRPr lang="en-US"/>
          </a:p>
        </p:txBody>
      </p:sp>
    </p:spTree>
    <p:extLst>
      <p:ext uri="{BB962C8B-B14F-4D97-AF65-F5344CB8AC3E}">
        <p14:creationId xmlns:p14="http://schemas.microsoft.com/office/powerpoint/2010/main" val="96753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NEJM 2015</a:t>
            </a:r>
          </a:p>
          <a:p>
            <a:r>
              <a:rPr lang="en-US" dirty="0" smtClean="0"/>
              <a:t>75 and older subgroup was also looked at for frailty and there was no significant difference</a:t>
            </a:r>
            <a:r>
              <a:rPr lang="en-US" baseline="0" dirty="0" smtClean="0"/>
              <a:t> in outcomes based on frailty.</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8</a:t>
            </a:fld>
            <a:endParaRPr lang="en-US"/>
          </a:p>
        </p:txBody>
      </p:sp>
    </p:spTree>
    <p:extLst>
      <p:ext uri="{BB962C8B-B14F-4D97-AF65-F5344CB8AC3E}">
        <p14:creationId xmlns:p14="http://schemas.microsoft.com/office/powerpoint/2010/main" val="1137890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ASCVD risk score for my patient was 40%</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10</a:t>
            </a:fld>
            <a:endParaRPr lang="en-US"/>
          </a:p>
        </p:txBody>
      </p:sp>
    </p:spTree>
    <p:extLst>
      <p:ext uri="{BB962C8B-B14F-4D97-AF65-F5344CB8AC3E}">
        <p14:creationId xmlns:p14="http://schemas.microsoft.com/office/powerpoint/2010/main" val="239694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Median follow up was 3.4 years in SPRINT</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12</a:t>
            </a:fld>
            <a:endParaRPr lang="en-US"/>
          </a:p>
        </p:txBody>
      </p:sp>
    </p:spTree>
    <p:extLst>
      <p:ext uri="{BB962C8B-B14F-4D97-AF65-F5344CB8AC3E}">
        <p14:creationId xmlns:p14="http://schemas.microsoft.com/office/powerpoint/2010/main" val="340154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SPRINT had</a:t>
            </a:r>
            <a:r>
              <a:rPr lang="en-US" baseline="0" dirty="0" smtClean="0"/>
              <a:t> self reporting every 3 months, and also reviewed the medical records for ED visits and admissions.</a:t>
            </a:r>
          </a:p>
          <a:p>
            <a:r>
              <a:rPr lang="en-US" baseline="0" dirty="0" smtClean="0"/>
              <a:t>SPS3 looked at &lt;130 vs 130-149 in pts with recent lacunar strokes, showed </a:t>
            </a:r>
            <a:r>
              <a:rPr lang="en-US" baseline="0" dirty="0" err="1" smtClean="0"/>
              <a:t>nonsignifcant</a:t>
            </a:r>
            <a:r>
              <a:rPr lang="en-US" baseline="0" dirty="0" smtClean="0"/>
              <a:t> reduction in recurrent strokes.</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13</a:t>
            </a:fld>
            <a:endParaRPr lang="en-US"/>
          </a:p>
        </p:txBody>
      </p:sp>
    </p:spTree>
    <p:extLst>
      <p:ext uri="{BB962C8B-B14F-4D97-AF65-F5344CB8AC3E}">
        <p14:creationId xmlns:p14="http://schemas.microsoft.com/office/powerpoint/2010/main" val="780519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If individuals meeting inclusion criteria for SPRINT outside the clinical trial context are similar to trial participants, especially with regard to risk for adverse outcomes.</a:t>
            </a:r>
            <a:endParaRPr lang="en-US" sz="1200" dirty="0"/>
          </a:p>
        </p:txBody>
      </p:sp>
      <p:sp>
        <p:nvSpPr>
          <p:cNvPr id="4" name="Slide Number Placeholder 3"/>
          <p:cNvSpPr>
            <a:spLocks noGrp="1"/>
          </p:cNvSpPr>
          <p:nvPr>
            <p:ph type="sldNum" sz="quarter" idx="10"/>
          </p:nvPr>
        </p:nvSpPr>
        <p:spPr/>
        <p:txBody>
          <a:bodyPr/>
          <a:lstStyle/>
          <a:p>
            <a:fld id="{8D8CD9D9-6356-AC4A-8A26-C5F796195C5E}" type="slidenum">
              <a:rPr lang="en-US" smtClean="0"/>
              <a:t>14</a:t>
            </a:fld>
            <a:endParaRPr lang="en-US"/>
          </a:p>
        </p:txBody>
      </p:sp>
    </p:spTree>
    <p:extLst>
      <p:ext uri="{BB962C8B-B14F-4D97-AF65-F5344CB8AC3E}">
        <p14:creationId xmlns:p14="http://schemas.microsoft.com/office/powerpoint/2010/main" val="1834214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 looked</a:t>
            </a:r>
            <a:r>
              <a:rPr lang="en-US" baseline="0" dirty="0" smtClean="0"/>
              <a:t> at the same two intensities and did not find a significant difference but included patients with diabetes exclusively and had ½ the sample size, and younger overall population.</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16</a:t>
            </a:fld>
            <a:endParaRPr lang="en-US"/>
          </a:p>
        </p:txBody>
      </p:sp>
    </p:spTree>
    <p:extLst>
      <p:ext uri="{BB962C8B-B14F-4D97-AF65-F5344CB8AC3E}">
        <p14:creationId xmlns:p14="http://schemas.microsoft.com/office/powerpoint/2010/main" val="2022393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Female, Race, BP sys/</a:t>
            </a:r>
            <a:r>
              <a:rPr lang="en-US" dirty="0" err="1" smtClean="0"/>
              <a:t>dia</a:t>
            </a:r>
            <a:endParaRPr lang="en-US" dirty="0" smtClean="0"/>
          </a:p>
          <a:p>
            <a:r>
              <a:rPr lang="en-US" dirty="0" smtClean="0"/>
              <a:t>Frailty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19</a:t>
            </a:fld>
            <a:endParaRPr lang="en-US"/>
          </a:p>
        </p:txBody>
      </p:sp>
    </p:spTree>
    <p:extLst>
      <p:ext uri="{BB962C8B-B14F-4D97-AF65-F5344CB8AC3E}">
        <p14:creationId xmlns:p14="http://schemas.microsoft.com/office/powerpoint/2010/main" val="1029315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22</a:t>
            </a:fld>
            <a:endParaRPr lang="en-US"/>
          </a:p>
        </p:txBody>
      </p:sp>
    </p:spTree>
    <p:extLst>
      <p:ext uri="{BB962C8B-B14F-4D97-AF65-F5344CB8AC3E}">
        <p14:creationId xmlns:p14="http://schemas.microsoft.com/office/powerpoint/2010/main" val="154308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 times</a:t>
            </a:r>
            <a:r>
              <a:rPr lang="en-US" baseline="0" dirty="0" smtClean="0"/>
              <a:t> higher rate even though held to the same inclusion criteria</a:t>
            </a:r>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23</a:t>
            </a:fld>
            <a:endParaRPr lang="en-US"/>
          </a:p>
        </p:txBody>
      </p:sp>
    </p:spTree>
    <p:extLst>
      <p:ext uri="{BB962C8B-B14F-4D97-AF65-F5344CB8AC3E}">
        <p14:creationId xmlns:p14="http://schemas.microsoft.com/office/powerpoint/2010/main" val="1878162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Better care in clinical trial closer observation, as opposed</a:t>
            </a:r>
            <a:r>
              <a:rPr lang="en-US" baseline="0" dirty="0" smtClean="0"/>
              <a:t> to ‘real-world cohort’ treated in community </a:t>
            </a:r>
          </a:p>
          <a:p>
            <a:r>
              <a:rPr lang="en-US" baseline="0" dirty="0" smtClean="0"/>
              <a:t>Not the primary outcome</a:t>
            </a:r>
          </a:p>
          <a:p>
            <a:endParaRPr lang="en-US" dirty="0"/>
          </a:p>
        </p:txBody>
      </p:sp>
      <p:sp>
        <p:nvSpPr>
          <p:cNvPr id="4" name="Slide Number Placeholder 3"/>
          <p:cNvSpPr>
            <a:spLocks noGrp="1"/>
          </p:cNvSpPr>
          <p:nvPr>
            <p:ph type="sldNum" sz="quarter" idx="10"/>
          </p:nvPr>
        </p:nvSpPr>
        <p:spPr/>
        <p:txBody>
          <a:bodyPr/>
          <a:lstStyle/>
          <a:p>
            <a:fld id="{8D8CD9D9-6356-AC4A-8A26-C5F796195C5E}" type="slidenum">
              <a:rPr lang="en-US" smtClean="0"/>
              <a:t>24</a:t>
            </a:fld>
            <a:endParaRPr lang="en-US"/>
          </a:p>
        </p:txBody>
      </p:sp>
    </p:spTree>
    <p:extLst>
      <p:ext uri="{BB962C8B-B14F-4D97-AF65-F5344CB8AC3E}">
        <p14:creationId xmlns:p14="http://schemas.microsoft.com/office/powerpoint/2010/main" val="3988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B327CF-BAB2-7043-8B16-74C8AD1EBDBC}"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534589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B327CF-BAB2-7043-8B16-74C8AD1EBDBC}"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1925563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B327CF-BAB2-7043-8B16-74C8AD1EBDBC}"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374528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B327CF-BAB2-7043-8B16-74C8AD1EBDBC}" type="datetimeFigureOut">
              <a:rPr lang="en-US" smtClean="0"/>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432131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B327CF-BAB2-7043-8B16-74C8AD1EBDBC}" type="datetimeFigureOut">
              <a:rPr lang="en-US" smtClean="0"/>
              <a:t>9/4/2019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51586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B327CF-BAB2-7043-8B16-74C8AD1EBDBC}" type="datetimeFigureOut">
              <a:rPr lang="en-US" smtClean="0"/>
              <a:t>9/4/2019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1572143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B327CF-BAB2-7043-8B16-74C8AD1EBDBC}" type="datetimeFigureOut">
              <a:rPr lang="en-US" smtClean="0"/>
              <a:t>9/4/2019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377936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B327CF-BAB2-7043-8B16-74C8AD1EBDBC}" type="datetimeFigureOut">
              <a:rPr lang="en-US" smtClean="0"/>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1864518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B327CF-BAB2-7043-8B16-74C8AD1EBDBC}" type="datetimeFigureOut">
              <a:rPr lang="en-US" smtClean="0"/>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886094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B327CF-BAB2-7043-8B16-74C8AD1EBDBC}"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1939930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B327CF-BAB2-7043-8B16-74C8AD1EBDBC}"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54B78-F5ED-1F4C-AA79-1C6DB9A71B3E}" type="slidenum">
              <a:rPr lang="en-US" smtClean="0"/>
              <a:t>‹#›</a:t>
            </a:fld>
            <a:endParaRPr lang="en-US"/>
          </a:p>
        </p:txBody>
      </p:sp>
    </p:spTree>
    <p:extLst>
      <p:ext uri="{BB962C8B-B14F-4D97-AF65-F5344CB8AC3E}">
        <p14:creationId xmlns:p14="http://schemas.microsoft.com/office/powerpoint/2010/main" val="1315756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B327CF-BAB2-7043-8B16-74C8AD1EBDBC}" type="datetimeFigureOut">
              <a:rPr lang="en-US" smtClean="0"/>
              <a:t>9/4/2019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54B78-F5ED-1F4C-AA79-1C6DB9A71B3E}" type="slidenum">
              <a:rPr lang="en-US" smtClean="0"/>
              <a:t>‹#›</a:t>
            </a:fld>
            <a:endParaRPr lang="en-US"/>
          </a:p>
        </p:txBody>
      </p:sp>
    </p:spTree>
    <p:extLst>
      <p:ext uri="{BB962C8B-B14F-4D97-AF65-F5344CB8AC3E}">
        <p14:creationId xmlns:p14="http://schemas.microsoft.com/office/powerpoint/2010/main" val="910543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2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b="1" dirty="0" smtClean="0"/>
              <a:t>Journal Club</a:t>
            </a:r>
            <a:endParaRPr lang="en-US" sz="6600" b="1" dirty="0"/>
          </a:p>
        </p:txBody>
      </p:sp>
      <p:sp>
        <p:nvSpPr>
          <p:cNvPr id="3" name="Subtitle 2"/>
          <p:cNvSpPr>
            <a:spLocks noGrp="1"/>
          </p:cNvSpPr>
          <p:nvPr>
            <p:ph type="subTitle" idx="1"/>
          </p:nvPr>
        </p:nvSpPr>
        <p:spPr>
          <a:xfrm>
            <a:off x="7471317" y="3813716"/>
            <a:ext cx="4371278" cy="1444083"/>
          </a:xfrm>
        </p:spPr>
        <p:txBody>
          <a:bodyPr>
            <a:noAutofit/>
          </a:bodyPr>
          <a:lstStyle/>
          <a:p>
            <a:r>
              <a:rPr lang="en-US" dirty="0" smtClean="0"/>
              <a:t>Meredith Rees Halpin, MD</a:t>
            </a:r>
          </a:p>
          <a:p>
            <a:r>
              <a:rPr lang="en-US" dirty="0" smtClean="0"/>
              <a:t>Geriatric Oncology Fellow</a:t>
            </a:r>
          </a:p>
          <a:p>
            <a:r>
              <a:rPr lang="en-US" dirty="0" smtClean="0"/>
              <a:t>Boston University Medical Center</a:t>
            </a:r>
          </a:p>
          <a:p>
            <a:r>
              <a:rPr lang="en-US" dirty="0" smtClean="0"/>
              <a:t>November 17, 2017</a:t>
            </a:r>
            <a:endParaRPr lang="en-US" dirty="0"/>
          </a:p>
        </p:txBody>
      </p:sp>
    </p:spTree>
    <p:extLst>
      <p:ext uri="{BB962C8B-B14F-4D97-AF65-F5344CB8AC3E}">
        <p14:creationId xmlns:p14="http://schemas.microsoft.com/office/powerpoint/2010/main" val="12750713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Case</a:t>
            </a:r>
            <a:endParaRPr lang="en-US" dirty="0"/>
          </a:p>
        </p:txBody>
      </p:sp>
      <p:sp>
        <p:nvSpPr>
          <p:cNvPr id="3" name="Content Placeholder 2"/>
          <p:cNvSpPr>
            <a:spLocks noGrp="1"/>
          </p:cNvSpPr>
          <p:nvPr>
            <p:ph idx="1"/>
          </p:nvPr>
        </p:nvSpPr>
        <p:spPr/>
        <p:txBody>
          <a:bodyPr/>
          <a:lstStyle/>
          <a:p>
            <a:r>
              <a:rPr lang="en-US" dirty="0" smtClean="0"/>
              <a:t>71 year old Haitian man presenting to geriatric clinic for follow up</a:t>
            </a:r>
          </a:p>
          <a:p>
            <a:r>
              <a:rPr lang="en-US" dirty="0" smtClean="0"/>
              <a:t>PMH: HTN, Osteoarthritis, BPH, Active ½ PPD smoker</a:t>
            </a:r>
          </a:p>
          <a:p>
            <a:r>
              <a:rPr lang="en-US" dirty="0" smtClean="0"/>
              <a:t>Meds: Lisinopril 40 mg daily, Tylenol 1 g BID, ASA 81 mg daily, Atorvastatin 40 mg daily, </a:t>
            </a:r>
            <a:r>
              <a:rPr lang="en-US" dirty="0" err="1" smtClean="0"/>
              <a:t>Tamsulosin</a:t>
            </a:r>
            <a:r>
              <a:rPr lang="en-US" dirty="0" smtClean="0"/>
              <a:t> 0.4 mg daily</a:t>
            </a:r>
          </a:p>
          <a:p>
            <a:r>
              <a:rPr lang="en-US" dirty="0" smtClean="0"/>
              <a:t>Often hypertensive in the range of 170/90 when seen in clinic, although when followed closely by VNA for several months BP readings were consistently 145/80.  </a:t>
            </a:r>
          </a:p>
        </p:txBody>
      </p:sp>
    </p:spTree>
    <p:extLst>
      <p:ext uri="{BB962C8B-B14F-4D97-AF65-F5344CB8AC3E}">
        <p14:creationId xmlns:p14="http://schemas.microsoft.com/office/powerpoint/2010/main" val="384513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PICO</a:t>
            </a:r>
            <a:endParaRPr lang="en-US" dirty="0"/>
          </a:p>
        </p:txBody>
      </p:sp>
      <p:sp>
        <p:nvSpPr>
          <p:cNvPr id="3" name="Content Placeholder 2"/>
          <p:cNvSpPr>
            <a:spLocks noGrp="1"/>
          </p:cNvSpPr>
          <p:nvPr>
            <p:ph idx="1"/>
          </p:nvPr>
        </p:nvSpPr>
        <p:spPr/>
        <p:txBody>
          <a:bodyPr/>
          <a:lstStyle/>
          <a:p>
            <a:r>
              <a:rPr lang="en-US" dirty="0" smtClean="0"/>
              <a:t>What is the ideal goal blood pressure for this geriatric patient to optimize his risk reduction for cardiovascular events without increasing risk of falls or syncope?</a:t>
            </a:r>
          </a:p>
          <a:p>
            <a:r>
              <a:rPr lang="en-US" dirty="0" smtClean="0"/>
              <a:t>P- Geriatric Clinic Patient with HTN and cardiovascular risk factors</a:t>
            </a:r>
          </a:p>
          <a:p>
            <a:r>
              <a:rPr lang="en-US" dirty="0" smtClean="0"/>
              <a:t>I- Antihypertensive treatment targeting systolic BP &lt;150</a:t>
            </a:r>
          </a:p>
          <a:p>
            <a:r>
              <a:rPr lang="en-US" dirty="0" smtClean="0"/>
              <a:t>C- Antihypertensive treatment targeting lower systolic BP </a:t>
            </a:r>
          </a:p>
          <a:p>
            <a:r>
              <a:rPr lang="en-US" dirty="0" smtClean="0"/>
              <a:t>O- Cardiovascular Outcomes and Falls</a:t>
            </a:r>
            <a:endParaRPr lang="en-US" dirty="0"/>
          </a:p>
        </p:txBody>
      </p:sp>
    </p:spTree>
    <p:extLst>
      <p:ext uri="{BB962C8B-B14F-4D97-AF65-F5344CB8AC3E}">
        <p14:creationId xmlns:p14="http://schemas.microsoft.com/office/powerpoint/2010/main" val="733209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23511" y="3671093"/>
            <a:ext cx="9282382" cy="1693627"/>
          </a:xfrm>
        </p:spPr>
      </p:pic>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1346" y="1690689"/>
            <a:ext cx="5805780" cy="1817784"/>
          </a:xfrm>
          <a:prstGeom prst="rect">
            <a:avLst/>
          </a:prstGeom>
        </p:spPr>
      </p:pic>
    </p:spTree>
    <p:extLst>
      <p:ext uri="{BB962C8B-B14F-4D97-AF65-F5344CB8AC3E}">
        <p14:creationId xmlns:p14="http://schemas.microsoft.com/office/powerpoint/2010/main" val="349327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Hypertension</a:t>
            </a:r>
            <a:endParaRPr lang="en-US" dirty="0"/>
          </a:p>
        </p:txBody>
      </p:sp>
      <p:sp>
        <p:nvSpPr>
          <p:cNvPr id="3" name="Content Placeholder 2"/>
          <p:cNvSpPr>
            <a:spLocks noGrp="1"/>
          </p:cNvSpPr>
          <p:nvPr>
            <p:ph idx="1"/>
          </p:nvPr>
        </p:nvSpPr>
        <p:spPr/>
        <p:txBody>
          <a:bodyPr/>
          <a:lstStyle/>
          <a:p>
            <a:r>
              <a:rPr lang="en-US" dirty="0" smtClean="0"/>
              <a:t>Most common condition seen in primary care </a:t>
            </a:r>
          </a:p>
          <a:p>
            <a:endParaRPr lang="en-US" dirty="0" smtClean="0"/>
          </a:p>
          <a:p>
            <a:r>
              <a:rPr lang="en-US" dirty="0" smtClean="0"/>
              <a:t>Prevalence in adults &gt;65 years old as high as 60-80%</a:t>
            </a:r>
          </a:p>
          <a:p>
            <a:endParaRPr lang="en-US" dirty="0" smtClean="0"/>
          </a:p>
          <a:p>
            <a:r>
              <a:rPr lang="en-US" dirty="0" smtClean="0"/>
              <a:t>Risk factor for MI, Stroke, Renal Failure and Death</a:t>
            </a:r>
            <a:endParaRPr lang="en-US" dirty="0"/>
          </a:p>
        </p:txBody>
      </p:sp>
    </p:spTree>
    <p:extLst>
      <p:ext uri="{BB962C8B-B14F-4D97-AF65-F5344CB8AC3E}">
        <p14:creationId xmlns:p14="http://schemas.microsoft.com/office/powerpoint/2010/main" val="1752589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2000 Meta-Analysis  of 8 outcome trials of patients older than 60 with systolic hypertension (15,693 Patients). </a:t>
            </a:r>
          </a:p>
          <a:p>
            <a:endParaRPr lang="en-US" dirty="0"/>
          </a:p>
          <a:p>
            <a:r>
              <a:rPr lang="en-US" dirty="0" smtClean="0"/>
              <a:t>NNT for 5 years to prevent 1 Cardiovascular event was 26.  </a:t>
            </a:r>
          </a:p>
          <a:p>
            <a:endParaRPr lang="en-US" dirty="0" smtClean="0"/>
          </a:p>
          <a:p>
            <a:r>
              <a:rPr lang="en-US" dirty="0" smtClean="0"/>
              <a:t>NNT for patients aged 70 years or more was 19.</a:t>
            </a:r>
          </a:p>
          <a:p>
            <a:endParaRPr lang="en-US" dirty="0" smtClean="0"/>
          </a:p>
          <a:p>
            <a:r>
              <a:rPr lang="en-US" dirty="0" smtClean="0"/>
              <a:t>Baseline BP in this analysis 160 mmHg or more.</a:t>
            </a:r>
          </a:p>
          <a:p>
            <a:endParaRPr lang="en-US" dirty="0" smtClean="0"/>
          </a:p>
          <a:p>
            <a:r>
              <a:rPr lang="en-US" dirty="0" smtClean="0"/>
              <a:t>These trials did not achieve a systolic pressure less than 140 mmHg.</a:t>
            </a:r>
            <a:endParaRPr lang="en-US" dirty="0"/>
          </a:p>
        </p:txBody>
      </p:sp>
    </p:spTree>
    <p:extLst>
      <p:ext uri="{BB962C8B-B14F-4D97-AF65-F5344CB8AC3E}">
        <p14:creationId xmlns:p14="http://schemas.microsoft.com/office/powerpoint/2010/main" val="139247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b="1" dirty="0" smtClean="0">
                <a:solidFill>
                  <a:srgbClr val="FF0000"/>
                </a:solidFill>
              </a:rPr>
              <a:t>JNC 8 </a:t>
            </a:r>
            <a:r>
              <a:rPr lang="en-US" dirty="0" smtClean="0"/>
              <a:t>(2014)</a:t>
            </a:r>
            <a:endParaRPr lang="en-US" dirty="0"/>
          </a:p>
        </p:txBody>
      </p:sp>
      <p:sp>
        <p:nvSpPr>
          <p:cNvPr id="3" name="Content Placeholder 2"/>
          <p:cNvSpPr>
            <a:spLocks noGrp="1"/>
          </p:cNvSpPr>
          <p:nvPr>
            <p:ph idx="1"/>
          </p:nvPr>
        </p:nvSpPr>
        <p:spPr/>
        <p:txBody>
          <a:bodyPr/>
          <a:lstStyle/>
          <a:p>
            <a:r>
              <a:rPr lang="en-US" dirty="0" smtClean="0"/>
              <a:t>Treatment goal of less than 150/90 in adults aged 60 years and older who do not have Diabetes or CKD.</a:t>
            </a:r>
          </a:p>
          <a:p>
            <a:endParaRPr lang="en-US" dirty="0" smtClean="0"/>
          </a:p>
          <a:p>
            <a:r>
              <a:rPr lang="en-US" dirty="0" smtClean="0"/>
              <a:t>Treatment goal of less than 140/90 with Diabetes or CKD.</a:t>
            </a:r>
          </a:p>
          <a:p>
            <a:endParaRPr lang="en-US" dirty="0"/>
          </a:p>
          <a:p>
            <a:r>
              <a:rPr lang="en-US" dirty="0" smtClean="0"/>
              <a:t>Previously JNC 7 had recommended &lt;140/90 and &lt;130/80 respectively. (2003)</a:t>
            </a:r>
            <a:endParaRPr lang="en-US" dirty="0"/>
          </a:p>
        </p:txBody>
      </p:sp>
    </p:spTree>
    <p:extLst>
      <p:ext uri="{BB962C8B-B14F-4D97-AF65-F5344CB8AC3E}">
        <p14:creationId xmlns:p14="http://schemas.microsoft.com/office/powerpoint/2010/main" val="13316647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2430966"/>
            <a:ext cx="10515600" cy="3745996"/>
          </a:xfrm>
        </p:spPr>
        <p:txBody>
          <a:bodyPr/>
          <a:lstStyle/>
          <a:p>
            <a:r>
              <a:rPr lang="en-US" dirty="0" smtClean="0"/>
              <a:t>The Systolic Blood Pressure Intervention Trial (SPRINT)</a:t>
            </a:r>
          </a:p>
          <a:p>
            <a:r>
              <a:rPr lang="en-US" dirty="0" smtClean="0"/>
              <a:t>Large Multicenter RCT (&gt;9000 patients)</a:t>
            </a:r>
          </a:p>
          <a:p>
            <a:r>
              <a:rPr lang="en-US" dirty="0"/>
              <a:t>I</a:t>
            </a:r>
            <a:r>
              <a:rPr lang="en-US" dirty="0" smtClean="0"/>
              <a:t>ntensive-treatment (120 mmHg Systolic) vs standard-intensity (140 mmHg Systolic) led to a significant decrease in cardiovascular events and death.</a:t>
            </a:r>
          </a:p>
          <a:p>
            <a:r>
              <a:rPr lang="en-US" dirty="0" smtClean="0"/>
              <a:t>No significant increase in the number of falls or syncope.</a:t>
            </a:r>
          </a:p>
          <a:p>
            <a:r>
              <a:rPr lang="en-US" dirty="0" smtClean="0"/>
              <a:t>These results were also found in the subgroup of patients 75 years and older.</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6293" y="431007"/>
            <a:ext cx="7515922" cy="1710027"/>
          </a:xfrm>
          <a:prstGeom prst="rect">
            <a:avLst/>
          </a:prstGeom>
        </p:spPr>
      </p:pic>
    </p:spTree>
    <p:extLst>
      <p:ext uri="{BB962C8B-B14F-4D97-AF65-F5344CB8AC3E}">
        <p14:creationId xmlns:p14="http://schemas.microsoft.com/office/powerpoint/2010/main" val="6244364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3226"/>
          </a:xfrm>
        </p:spPr>
        <p:txBody>
          <a:bodyPr>
            <a:normAutofit fontScale="90000"/>
          </a:bodyPr>
          <a:lstStyle/>
          <a:p>
            <a:endParaRPr lang="en-US"/>
          </a:p>
        </p:txBody>
      </p:sp>
      <p:sp>
        <p:nvSpPr>
          <p:cNvPr id="3" name="Content Placeholder 2"/>
          <p:cNvSpPr>
            <a:spLocks noGrp="1"/>
          </p:cNvSpPr>
          <p:nvPr>
            <p:ph idx="1"/>
          </p:nvPr>
        </p:nvSpPr>
        <p:spPr>
          <a:xfrm>
            <a:off x="838200" y="780585"/>
            <a:ext cx="10515600" cy="5396377"/>
          </a:xfrm>
          <a:blipFill dpi="0" rotWithShape="1">
            <a:blip r:embed="rId2">
              <a:alphaModFix amt="25000"/>
            </a:blip>
            <a:srcRect/>
            <a:stretch>
              <a:fillRect/>
            </a:stretch>
          </a:blipFill>
        </p:spPr>
        <p:txBody>
          <a:bodyPr/>
          <a:lstStyle/>
          <a:p>
            <a:r>
              <a:rPr lang="en-US" sz="3200" dirty="0" smtClean="0"/>
              <a:t>2016 Canadian Hypertension Education Program (CHEP) Guidelines, 2016 National Heart Foundation of Australia Guidelines have incorporated SPRINT data, and suggest a systolic target of 120 mmHg for patients who meet the SPRINT inclusion criteria.</a:t>
            </a:r>
          </a:p>
          <a:p>
            <a:endParaRPr lang="en-US" dirty="0"/>
          </a:p>
        </p:txBody>
      </p:sp>
    </p:spTree>
    <p:extLst>
      <p:ext uri="{BB962C8B-B14F-4D97-AF65-F5344CB8AC3E}">
        <p14:creationId xmlns:p14="http://schemas.microsoft.com/office/powerpoint/2010/main" val="1967423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AHA/ACC Updated Guideline: Accepted Manuscript November 2017</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8424" y="1873405"/>
            <a:ext cx="10435376" cy="4288749"/>
          </a:xfrm>
        </p:spPr>
      </p:pic>
    </p:spTree>
    <p:extLst>
      <p:ext uri="{BB962C8B-B14F-4D97-AF65-F5344CB8AC3E}">
        <p14:creationId xmlns:p14="http://schemas.microsoft.com/office/powerpoint/2010/main" val="950607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67765" y="713679"/>
            <a:ext cx="5265079" cy="5141816"/>
          </a:xfrm>
        </p:spPr>
      </p:pic>
    </p:spTree>
    <p:extLst>
      <p:ext uri="{BB962C8B-B14F-4D97-AF65-F5344CB8AC3E}">
        <p14:creationId xmlns:p14="http://schemas.microsoft.com/office/powerpoint/2010/main" val="13400717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Design</a:t>
            </a:r>
            <a:endParaRPr lang="en-US" dirty="0"/>
          </a:p>
        </p:txBody>
      </p:sp>
      <p:sp>
        <p:nvSpPr>
          <p:cNvPr id="3" name="Content Placeholder 2"/>
          <p:cNvSpPr>
            <a:spLocks noGrp="1"/>
          </p:cNvSpPr>
          <p:nvPr>
            <p:ph idx="1"/>
          </p:nvPr>
        </p:nvSpPr>
        <p:spPr/>
        <p:txBody>
          <a:bodyPr/>
          <a:lstStyle/>
          <a:p>
            <a:r>
              <a:rPr lang="en-US" dirty="0" smtClean="0"/>
              <a:t>The Irish Longitudinal Study on Ageing (TILDA): nationally representative prospective cohort study </a:t>
            </a:r>
          </a:p>
          <a:p>
            <a:r>
              <a:rPr lang="en-US" dirty="0"/>
              <a:t>C</a:t>
            </a:r>
            <a:r>
              <a:rPr lang="en-US" dirty="0" smtClean="0"/>
              <a:t>ommunity dwelling adults 50 years or older living in the Republic of Ireland.</a:t>
            </a:r>
          </a:p>
          <a:p>
            <a:r>
              <a:rPr lang="en-US" dirty="0" smtClean="0"/>
              <a:t>Random sampling of geographical clusters was used to select households.</a:t>
            </a:r>
          </a:p>
          <a:p>
            <a:r>
              <a:rPr lang="en-US" dirty="0" smtClean="0"/>
              <a:t>Data collected by an in home interview, patient completed questionnaire and comprehensive health assessment.</a:t>
            </a:r>
          </a:p>
          <a:p>
            <a:r>
              <a:rPr lang="en-US" dirty="0" smtClean="0"/>
              <a:t>Mean follow up 3.4 years</a:t>
            </a:r>
          </a:p>
        </p:txBody>
      </p:sp>
    </p:spTree>
    <p:extLst>
      <p:ext uri="{BB962C8B-B14F-4D97-AF65-F5344CB8AC3E}">
        <p14:creationId xmlns:p14="http://schemas.microsoft.com/office/powerpoint/2010/main" val="7890793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Design</a:t>
            </a:r>
            <a:endParaRPr lang="en-US" dirty="0"/>
          </a:p>
        </p:txBody>
      </p:sp>
      <p:sp>
        <p:nvSpPr>
          <p:cNvPr id="3" name="Content Placeholder 2"/>
          <p:cNvSpPr>
            <a:spLocks noGrp="1"/>
          </p:cNvSpPr>
          <p:nvPr>
            <p:ph idx="1"/>
          </p:nvPr>
        </p:nvSpPr>
        <p:spPr/>
        <p:txBody>
          <a:bodyPr/>
          <a:lstStyle/>
          <a:p>
            <a:r>
              <a:rPr lang="en-US" dirty="0" smtClean="0"/>
              <a:t>This study used data from wave 1 of TILDA to retrospectively identify patients meeting full inclusion criteria for SPRINT.</a:t>
            </a:r>
          </a:p>
          <a:p>
            <a:r>
              <a:rPr lang="en-US" dirty="0" smtClean="0"/>
              <a:t>All SPRINT eligibility parameters apart from degree of proteinuria were available.</a:t>
            </a:r>
          </a:p>
          <a:p>
            <a:r>
              <a:rPr lang="en-US" dirty="0" smtClean="0"/>
              <a:t>Outcomes were reported at wave 2 and wave 3.</a:t>
            </a:r>
          </a:p>
          <a:p>
            <a:r>
              <a:rPr lang="en-US" dirty="0" smtClean="0"/>
              <a:t>Falls and Syncope were assessed by self report or proxy at each wave.</a:t>
            </a:r>
          </a:p>
          <a:p>
            <a:endParaRPr lang="en-US" dirty="0"/>
          </a:p>
        </p:txBody>
      </p:sp>
    </p:spTree>
    <p:extLst>
      <p:ext uri="{BB962C8B-B14F-4D97-AF65-F5344CB8AC3E}">
        <p14:creationId xmlns:p14="http://schemas.microsoft.com/office/powerpoint/2010/main" val="242452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 being assessed</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08850" y="1825625"/>
            <a:ext cx="4374300" cy="4351338"/>
          </a:xfrm>
        </p:spPr>
      </p:pic>
    </p:spTree>
    <p:extLst>
      <p:ext uri="{BB962C8B-B14F-4D97-AF65-F5344CB8AC3E}">
        <p14:creationId xmlns:p14="http://schemas.microsoft.com/office/powerpoint/2010/main" val="20060201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SPRINT INCLUSION CRITERIA</a:t>
            </a:r>
            <a:endParaRPr lang="en-US" dirty="0"/>
          </a:p>
        </p:txBody>
      </p:sp>
      <p:sp>
        <p:nvSpPr>
          <p:cNvPr id="3" name="Content Placeholder 2"/>
          <p:cNvSpPr>
            <a:spLocks noGrp="1"/>
          </p:cNvSpPr>
          <p:nvPr>
            <p:ph idx="1"/>
          </p:nvPr>
        </p:nvSpPr>
        <p:spPr/>
        <p:txBody>
          <a:bodyPr/>
          <a:lstStyle/>
          <a:p>
            <a:r>
              <a:rPr lang="en-US" dirty="0" smtClean="0"/>
              <a:t>Age at least 50 years</a:t>
            </a:r>
          </a:p>
          <a:p>
            <a:r>
              <a:rPr lang="en-US" dirty="0" smtClean="0"/>
              <a:t>Subgroup Age over 75 years (2600 patients)</a:t>
            </a:r>
          </a:p>
          <a:p>
            <a:r>
              <a:rPr lang="en-US" dirty="0" smtClean="0"/>
              <a:t>Systolic BP of 130 to 180 mmHg</a:t>
            </a:r>
          </a:p>
          <a:p>
            <a:r>
              <a:rPr lang="en-US" dirty="0" smtClean="0"/>
              <a:t>Increased risk of cardiovascular events </a:t>
            </a:r>
          </a:p>
          <a:p>
            <a:pPr lvl="1"/>
            <a:r>
              <a:rPr lang="en-US" dirty="0" smtClean="0"/>
              <a:t>Clinical or subclinical cardiovascular disease other than stroke</a:t>
            </a:r>
          </a:p>
          <a:p>
            <a:pPr lvl="1"/>
            <a:r>
              <a:rPr lang="en-US" dirty="0" smtClean="0"/>
              <a:t>CKD (excluding PCKD) with GFR 20-60 ml/min</a:t>
            </a:r>
          </a:p>
          <a:p>
            <a:pPr lvl="1"/>
            <a:r>
              <a:rPr lang="en-US" dirty="0" smtClean="0"/>
              <a:t>10 year risk of 15% of CV disease based on Framingham risk score</a:t>
            </a:r>
          </a:p>
        </p:txBody>
      </p:sp>
    </p:spTree>
    <p:extLst>
      <p:ext uri="{BB962C8B-B14F-4D97-AF65-F5344CB8AC3E}">
        <p14:creationId xmlns:p14="http://schemas.microsoft.com/office/powerpoint/2010/main" val="6564732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SPRINT EXCLUSION Criteria</a:t>
            </a:r>
            <a:endParaRPr lang="en-US" dirty="0"/>
          </a:p>
        </p:txBody>
      </p:sp>
      <p:sp>
        <p:nvSpPr>
          <p:cNvPr id="3" name="Content Placeholder 2"/>
          <p:cNvSpPr>
            <a:spLocks noGrp="1"/>
          </p:cNvSpPr>
          <p:nvPr>
            <p:ph idx="1"/>
          </p:nvPr>
        </p:nvSpPr>
        <p:spPr/>
        <p:txBody>
          <a:bodyPr/>
          <a:lstStyle/>
          <a:p>
            <a:r>
              <a:rPr lang="en-US" dirty="0" smtClean="0"/>
              <a:t>One minute standing SBP &lt;110 mm Hg</a:t>
            </a:r>
          </a:p>
          <a:p>
            <a:r>
              <a:rPr lang="en-US" dirty="0" smtClean="0"/>
              <a:t>Proteinuria (&gt;1g/day, or &gt;600mg/day albumin)</a:t>
            </a:r>
          </a:p>
          <a:p>
            <a:r>
              <a:rPr lang="en-US" dirty="0" smtClean="0"/>
              <a:t>Diabetes Mellitus (ACCORD)</a:t>
            </a:r>
          </a:p>
          <a:p>
            <a:r>
              <a:rPr lang="en-US" dirty="0" smtClean="0"/>
              <a:t>History of Stroke (SPS3)</a:t>
            </a:r>
          </a:p>
          <a:p>
            <a:r>
              <a:rPr lang="en-US" dirty="0" smtClean="0"/>
              <a:t>Symptomatic Heart Failure within the past 6 months or EF &lt;35%</a:t>
            </a:r>
          </a:p>
          <a:p>
            <a:r>
              <a:rPr lang="en-US" dirty="0" smtClean="0"/>
              <a:t>Nursing home residents</a:t>
            </a:r>
          </a:p>
        </p:txBody>
      </p:sp>
    </p:spTree>
    <p:extLst>
      <p:ext uri="{BB962C8B-B14F-4D97-AF65-F5344CB8AC3E}">
        <p14:creationId xmlns:p14="http://schemas.microsoft.com/office/powerpoint/2010/main" val="15549724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34993041"/>
              </p:ext>
            </p:extLst>
          </p:nvPr>
        </p:nvGraphicFramePr>
        <p:xfrm>
          <a:off x="838200" y="365126"/>
          <a:ext cx="10515600" cy="5811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49739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Analysis was performed using R statistical software and Stata, incorporating inverse probability weighting to account for complex survey designs.</a:t>
            </a:r>
            <a:endParaRPr lang="en-US" dirty="0"/>
          </a:p>
        </p:txBody>
      </p:sp>
    </p:spTree>
    <p:extLst>
      <p:ext uri="{BB962C8B-B14F-4D97-AF65-F5344CB8AC3E}">
        <p14:creationId xmlns:p14="http://schemas.microsoft.com/office/powerpoint/2010/main" val="11234286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365124"/>
            <a:ext cx="10515599" cy="6367611"/>
          </a:xfrm>
        </p:spPr>
      </p:pic>
    </p:spTree>
    <p:extLst>
      <p:ext uri="{BB962C8B-B14F-4D97-AF65-F5344CB8AC3E}">
        <p14:creationId xmlns:p14="http://schemas.microsoft.com/office/powerpoint/2010/main" val="954422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9331734"/>
              </p:ext>
            </p:extLst>
          </p:nvPr>
        </p:nvGraphicFramePr>
        <p:xfrm>
          <a:off x="838200" y="1825625"/>
          <a:ext cx="10515600" cy="3705380"/>
        </p:xfrm>
        <a:graphic>
          <a:graphicData uri="http://schemas.openxmlformats.org/drawingml/2006/table">
            <a:tbl>
              <a:tblPr firstRow="1" bandRow="1">
                <a:tableStyleId>{5C22544A-7EE6-4342-B048-85BDC9FD1C3A}</a:tableStyleId>
              </a:tblPr>
              <a:tblGrid>
                <a:gridCol w="3505200"/>
                <a:gridCol w="3505200"/>
                <a:gridCol w="3505200"/>
              </a:tblGrid>
              <a:tr h="741076">
                <a:tc>
                  <a:txBody>
                    <a:bodyPr/>
                    <a:lstStyle/>
                    <a:p>
                      <a:endParaRPr lang="en-US" dirty="0"/>
                    </a:p>
                  </a:txBody>
                  <a:tcPr/>
                </a:tc>
                <a:tc>
                  <a:txBody>
                    <a:bodyPr/>
                    <a:lstStyle/>
                    <a:p>
                      <a:r>
                        <a:rPr lang="en-US" dirty="0" smtClean="0"/>
                        <a:t>TILDA</a:t>
                      </a:r>
                      <a:endParaRPr lang="en-US" dirty="0"/>
                    </a:p>
                  </a:txBody>
                  <a:tcPr/>
                </a:tc>
                <a:tc>
                  <a:txBody>
                    <a:bodyPr/>
                    <a:lstStyle/>
                    <a:p>
                      <a:r>
                        <a:rPr lang="en-US" dirty="0" smtClean="0"/>
                        <a:t>SPRINT</a:t>
                      </a:r>
                      <a:endParaRPr lang="en-US" dirty="0"/>
                    </a:p>
                  </a:txBody>
                  <a:tcPr/>
                </a:tc>
              </a:tr>
              <a:tr h="741076">
                <a:tc>
                  <a:txBody>
                    <a:bodyPr/>
                    <a:lstStyle/>
                    <a:p>
                      <a:r>
                        <a:rPr lang="en-US" dirty="0" smtClean="0"/>
                        <a:t>Orthostatic</a:t>
                      </a:r>
                      <a:r>
                        <a:rPr lang="en-US" baseline="0" dirty="0" smtClean="0"/>
                        <a:t> Hypotension</a:t>
                      </a:r>
                      <a:endParaRPr lang="en-US" dirty="0"/>
                    </a:p>
                  </a:txBody>
                  <a:tcPr/>
                </a:tc>
                <a:tc>
                  <a:txBody>
                    <a:bodyPr/>
                    <a:lstStyle/>
                    <a:p>
                      <a:r>
                        <a:rPr lang="en-US" dirty="0" smtClean="0"/>
                        <a:t>12.3%</a:t>
                      </a:r>
                      <a:endParaRPr lang="en-US" dirty="0"/>
                    </a:p>
                  </a:txBody>
                  <a:tcPr/>
                </a:tc>
                <a:tc>
                  <a:txBody>
                    <a:bodyPr/>
                    <a:lstStyle/>
                    <a:p>
                      <a:r>
                        <a:rPr lang="en-US" dirty="0" smtClean="0"/>
                        <a:t>9.4%</a:t>
                      </a:r>
                      <a:endParaRPr lang="en-US" dirty="0"/>
                    </a:p>
                  </a:txBody>
                  <a:tcPr/>
                </a:tc>
              </a:tr>
              <a:tr h="741076">
                <a:tc>
                  <a:txBody>
                    <a:bodyPr/>
                    <a:lstStyle/>
                    <a:p>
                      <a:r>
                        <a:rPr lang="en-US" dirty="0" smtClean="0"/>
                        <a:t>History</a:t>
                      </a:r>
                      <a:r>
                        <a:rPr lang="en-US" baseline="0" dirty="0" smtClean="0"/>
                        <a:t> of Cardiovascular Disease</a:t>
                      </a:r>
                      <a:endParaRPr lang="en-US" dirty="0"/>
                    </a:p>
                  </a:txBody>
                  <a:tcPr/>
                </a:tc>
                <a:tc>
                  <a:txBody>
                    <a:bodyPr/>
                    <a:lstStyle/>
                    <a:p>
                      <a:r>
                        <a:rPr lang="en-US" dirty="0" smtClean="0"/>
                        <a:t>17.7%</a:t>
                      </a:r>
                      <a:endParaRPr lang="en-US" dirty="0"/>
                    </a:p>
                  </a:txBody>
                  <a:tcPr/>
                </a:tc>
                <a:tc>
                  <a:txBody>
                    <a:bodyPr/>
                    <a:lstStyle/>
                    <a:p>
                      <a:r>
                        <a:rPr lang="en-US" dirty="0" smtClean="0"/>
                        <a:t>23.4%</a:t>
                      </a:r>
                      <a:endParaRPr lang="en-US" dirty="0"/>
                    </a:p>
                  </a:txBody>
                  <a:tcPr/>
                </a:tc>
              </a:tr>
              <a:tr h="741076">
                <a:tc>
                  <a:txBody>
                    <a:bodyPr/>
                    <a:lstStyle/>
                    <a:p>
                      <a:r>
                        <a:rPr lang="en-US" dirty="0" smtClean="0"/>
                        <a:t>Aspirin Use</a:t>
                      </a:r>
                      <a:endParaRPr lang="en-US" dirty="0"/>
                    </a:p>
                  </a:txBody>
                  <a:tcPr/>
                </a:tc>
                <a:tc>
                  <a:txBody>
                    <a:bodyPr/>
                    <a:lstStyle/>
                    <a:p>
                      <a:r>
                        <a:rPr lang="en-US" dirty="0" smtClean="0"/>
                        <a:t>39.3%</a:t>
                      </a:r>
                      <a:endParaRPr lang="en-US" dirty="0"/>
                    </a:p>
                  </a:txBody>
                  <a:tcPr/>
                </a:tc>
                <a:tc>
                  <a:txBody>
                    <a:bodyPr/>
                    <a:lstStyle/>
                    <a:p>
                      <a:r>
                        <a:rPr lang="en-US" dirty="0" smtClean="0"/>
                        <a:t>58%</a:t>
                      </a:r>
                      <a:endParaRPr lang="en-US" dirty="0"/>
                    </a:p>
                  </a:txBody>
                  <a:tcPr/>
                </a:tc>
              </a:tr>
              <a:tr h="741076">
                <a:tc>
                  <a:txBody>
                    <a:bodyPr/>
                    <a:lstStyle/>
                    <a:p>
                      <a:r>
                        <a:rPr lang="en-US" dirty="0" smtClean="0"/>
                        <a:t>Statin Use</a:t>
                      </a:r>
                      <a:endParaRPr lang="en-US" dirty="0"/>
                    </a:p>
                  </a:txBody>
                  <a:tcPr/>
                </a:tc>
                <a:tc>
                  <a:txBody>
                    <a:bodyPr/>
                    <a:lstStyle/>
                    <a:p>
                      <a:r>
                        <a:rPr lang="en-US" dirty="0" smtClean="0"/>
                        <a:t>39.1%</a:t>
                      </a:r>
                      <a:endParaRPr lang="en-US" dirty="0"/>
                    </a:p>
                  </a:txBody>
                  <a:tcPr/>
                </a:tc>
                <a:tc>
                  <a:txBody>
                    <a:bodyPr/>
                    <a:lstStyle/>
                    <a:p>
                      <a:r>
                        <a:rPr lang="en-US" dirty="0" smtClean="0"/>
                        <a:t>52.8%</a:t>
                      </a:r>
                      <a:endParaRPr lang="en-US" dirty="0"/>
                    </a:p>
                  </a:txBody>
                  <a:tcPr/>
                </a:tc>
              </a:tr>
            </a:tbl>
          </a:graphicData>
        </a:graphic>
      </p:graphicFrame>
    </p:spTree>
    <p:extLst>
      <p:ext uri="{BB962C8B-B14F-4D97-AF65-F5344CB8AC3E}">
        <p14:creationId xmlns:p14="http://schemas.microsoft.com/office/powerpoint/2010/main" val="1003642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9591" y="365124"/>
            <a:ext cx="7939668" cy="5745743"/>
          </a:xfrm>
        </p:spPr>
      </p:pic>
    </p:spTree>
    <p:extLst>
      <p:ext uri="{BB962C8B-B14F-4D97-AF65-F5344CB8AC3E}">
        <p14:creationId xmlns:p14="http://schemas.microsoft.com/office/powerpoint/2010/main" val="10467322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SPRINT Falls and Syncope for &gt; 75 years old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84014403"/>
              </p:ext>
            </p:extLst>
          </p:nvPr>
        </p:nvGraphicFramePr>
        <p:xfrm>
          <a:off x="838200" y="1825623"/>
          <a:ext cx="10515600" cy="3981616"/>
        </p:xfrm>
        <a:graphic>
          <a:graphicData uri="http://schemas.openxmlformats.org/drawingml/2006/table">
            <a:tbl>
              <a:tblPr firstRow="1" bandRow="1">
                <a:tableStyleId>{5C22544A-7EE6-4342-B048-85BDC9FD1C3A}</a:tableStyleId>
              </a:tblPr>
              <a:tblGrid>
                <a:gridCol w="2103120"/>
                <a:gridCol w="2103120"/>
                <a:gridCol w="2103120"/>
                <a:gridCol w="2103120"/>
                <a:gridCol w="2103120"/>
              </a:tblGrid>
              <a:tr h="1183088">
                <a:tc>
                  <a:txBody>
                    <a:bodyPr/>
                    <a:lstStyle/>
                    <a:p>
                      <a:r>
                        <a:rPr lang="en-US" sz="2000" dirty="0" smtClean="0"/>
                        <a:t>Event</a:t>
                      </a:r>
                      <a:endParaRPr lang="en-US" sz="2000" dirty="0"/>
                    </a:p>
                  </a:txBody>
                  <a:tcPr/>
                </a:tc>
                <a:tc>
                  <a:txBody>
                    <a:bodyPr/>
                    <a:lstStyle/>
                    <a:p>
                      <a:r>
                        <a:rPr lang="en-US" sz="2000" dirty="0" smtClean="0"/>
                        <a:t>Intensive</a:t>
                      </a:r>
                      <a:r>
                        <a:rPr lang="en-US" sz="2000" baseline="0" dirty="0" smtClean="0"/>
                        <a:t> BP Group</a:t>
                      </a:r>
                    </a:p>
                    <a:p>
                      <a:endParaRPr lang="en-US" sz="2000" baseline="0" dirty="0" smtClean="0"/>
                    </a:p>
                    <a:p>
                      <a:r>
                        <a:rPr lang="en-US" sz="2000" baseline="0" dirty="0" smtClean="0"/>
                        <a:t>N with event (%)</a:t>
                      </a:r>
                      <a:endParaRPr lang="en-US" sz="2000" dirty="0"/>
                    </a:p>
                  </a:txBody>
                  <a:tcPr/>
                </a:tc>
                <a:tc>
                  <a:txBody>
                    <a:bodyPr/>
                    <a:lstStyle/>
                    <a:p>
                      <a:r>
                        <a:rPr lang="en-US" sz="2000" dirty="0" smtClean="0"/>
                        <a:t>Standard BP Group</a:t>
                      </a:r>
                    </a:p>
                    <a:p>
                      <a:endParaRPr lang="en-US" sz="2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2000" baseline="0" dirty="0" smtClean="0"/>
                        <a:t>N with event (%)</a:t>
                      </a:r>
                      <a:endParaRPr lang="en-US" sz="2000" dirty="0" smtClean="0"/>
                    </a:p>
                    <a:p>
                      <a:endParaRPr lang="en-US" sz="2000" dirty="0"/>
                    </a:p>
                  </a:txBody>
                  <a:tcPr/>
                </a:tc>
                <a:tc>
                  <a:txBody>
                    <a:bodyPr/>
                    <a:lstStyle/>
                    <a:p>
                      <a:r>
                        <a:rPr lang="en-US" sz="2000" dirty="0" smtClean="0"/>
                        <a:t>HR (95% CI)</a:t>
                      </a:r>
                      <a:endParaRPr lang="en-US" sz="2000" dirty="0"/>
                    </a:p>
                  </a:txBody>
                  <a:tcPr/>
                </a:tc>
                <a:tc>
                  <a:txBody>
                    <a:bodyPr/>
                    <a:lstStyle/>
                    <a:p>
                      <a:r>
                        <a:rPr lang="en-US" sz="2000" dirty="0" smtClean="0"/>
                        <a:t>P-value</a:t>
                      </a:r>
                      <a:endParaRPr lang="en-US" sz="2000" dirty="0"/>
                    </a:p>
                  </a:txBody>
                  <a:tcPr/>
                </a:tc>
              </a:tr>
              <a:tr h="1183088">
                <a:tc>
                  <a:txBody>
                    <a:bodyPr/>
                    <a:lstStyle/>
                    <a:p>
                      <a:r>
                        <a:rPr lang="en-US" sz="2000" dirty="0" smtClean="0"/>
                        <a:t>Injurious Falls</a:t>
                      </a:r>
                      <a:endParaRPr lang="en-US" sz="2000" dirty="0"/>
                    </a:p>
                  </a:txBody>
                  <a:tcPr/>
                </a:tc>
                <a:tc>
                  <a:txBody>
                    <a:bodyPr/>
                    <a:lstStyle/>
                    <a:p>
                      <a:r>
                        <a:rPr lang="en-US" sz="2000" dirty="0" smtClean="0"/>
                        <a:t>65 (4.9)</a:t>
                      </a:r>
                      <a:endParaRPr lang="en-US" sz="2000" dirty="0"/>
                    </a:p>
                  </a:txBody>
                  <a:tcPr/>
                </a:tc>
                <a:tc>
                  <a:txBody>
                    <a:bodyPr/>
                    <a:lstStyle/>
                    <a:p>
                      <a:r>
                        <a:rPr lang="en-US" sz="2000" dirty="0" smtClean="0"/>
                        <a:t>73 (5.5)</a:t>
                      </a:r>
                      <a:endParaRPr lang="en-US" sz="2000" dirty="0"/>
                    </a:p>
                  </a:txBody>
                  <a:tcPr/>
                </a:tc>
                <a:tc>
                  <a:txBody>
                    <a:bodyPr/>
                    <a:lstStyle/>
                    <a:p>
                      <a:r>
                        <a:rPr lang="en-US" sz="2000" dirty="0" smtClean="0"/>
                        <a:t>0.91 (0.65-1.29)</a:t>
                      </a:r>
                      <a:endParaRPr lang="en-US" sz="2000" dirty="0"/>
                    </a:p>
                  </a:txBody>
                  <a:tcPr/>
                </a:tc>
                <a:tc>
                  <a:txBody>
                    <a:bodyPr/>
                    <a:lstStyle/>
                    <a:p>
                      <a:r>
                        <a:rPr lang="en-US" sz="2000" dirty="0" smtClean="0"/>
                        <a:t>0.605</a:t>
                      </a:r>
                      <a:endParaRPr lang="en-US" sz="2000" dirty="0"/>
                    </a:p>
                  </a:txBody>
                  <a:tcPr/>
                </a:tc>
              </a:tr>
              <a:tr h="1183088">
                <a:tc>
                  <a:txBody>
                    <a:bodyPr/>
                    <a:lstStyle/>
                    <a:p>
                      <a:r>
                        <a:rPr lang="en-US" sz="2000" dirty="0" smtClean="0"/>
                        <a:t>Syncope</a:t>
                      </a:r>
                      <a:endParaRPr lang="en-US" sz="2000" dirty="0"/>
                    </a:p>
                  </a:txBody>
                  <a:tcPr/>
                </a:tc>
                <a:tc>
                  <a:txBody>
                    <a:bodyPr/>
                    <a:lstStyle/>
                    <a:p>
                      <a:r>
                        <a:rPr lang="en-US" sz="2000" dirty="0" smtClean="0"/>
                        <a:t>39 (3)</a:t>
                      </a:r>
                      <a:endParaRPr lang="en-US" sz="2000" dirty="0"/>
                    </a:p>
                  </a:txBody>
                  <a:tcPr/>
                </a:tc>
                <a:tc>
                  <a:txBody>
                    <a:bodyPr/>
                    <a:lstStyle/>
                    <a:p>
                      <a:r>
                        <a:rPr lang="en-US" sz="2000" dirty="0" smtClean="0"/>
                        <a:t>32 (2.4)</a:t>
                      </a:r>
                      <a:endParaRPr lang="en-US" sz="2000" dirty="0"/>
                    </a:p>
                  </a:txBody>
                  <a:tcPr/>
                </a:tc>
                <a:tc>
                  <a:txBody>
                    <a:bodyPr/>
                    <a:lstStyle/>
                    <a:p>
                      <a:r>
                        <a:rPr lang="en-US" sz="2000" dirty="0" smtClean="0"/>
                        <a:t>1.23 (0.76-2.00)</a:t>
                      </a:r>
                      <a:endParaRPr lang="en-US" sz="2000" dirty="0"/>
                    </a:p>
                  </a:txBody>
                  <a:tcPr/>
                </a:tc>
                <a:tc>
                  <a:txBody>
                    <a:bodyPr/>
                    <a:lstStyle/>
                    <a:p>
                      <a:r>
                        <a:rPr lang="en-US" sz="2000" dirty="0" smtClean="0"/>
                        <a:t>0.401</a:t>
                      </a:r>
                      <a:endParaRPr lang="en-US" sz="2000" dirty="0"/>
                    </a:p>
                  </a:txBody>
                  <a:tcPr/>
                </a:tc>
              </a:tr>
            </a:tbl>
          </a:graphicData>
        </a:graphic>
      </p:graphicFrame>
    </p:spTree>
    <p:extLst>
      <p:ext uri="{BB962C8B-B14F-4D97-AF65-F5344CB8AC3E}">
        <p14:creationId xmlns:p14="http://schemas.microsoft.com/office/powerpoint/2010/main" val="5439592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Prevalence of events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25853155"/>
              </p:ext>
            </p:extLst>
          </p:nvPr>
        </p:nvGraphicFramePr>
        <p:xfrm>
          <a:off x="838198" y="1825624"/>
          <a:ext cx="10089996" cy="2835585"/>
        </p:xfrm>
        <a:graphic>
          <a:graphicData uri="http://schemas.openxmlformats.org/drawingml/2006/table">
            <a:tbl>
              <a:tblPr firstRow="1" bandRow="1">
                <a:tableStyleId>{5C22544A-7EE6-4342-B048-85BDC9FD1C3A}</a:tableStyleId>
              </a:tblPr>
              <a:tblGrid>
                <a:gridCol w="3363332"/>
                <a:gridCol w="3363332"/>
                <a:gridCol w="3363332"/>
              </a:tblGrid>
              <a:tr h="945195">
                <a:tc>
                  <a:txBody>
                    <a:bodyPr/>
                    <a:lstStyle/>
                    <a:p>
                      <a:endParaRPr lang="en-US" dirty="0"/>
                    </a:p>
                  </a:txBody>
                  <a:tcPr/>
                </a:tc>
                <a:tc>
                  <a:txBody>
                    <a:bodyPr/>
                    <a:lstStyle/>
                    <a:p>
                      <a:r>
                        <a:rPr lang="en-US" dirty="0" smtClean="0"/>
                        <a:t>TILDA</a:t>
                      </a:r>
                      <a:endParaRPr lang="en-US" dirty="0"/>
                    </a:p>
                  </a:txBody>
                  <a:tcPr/>
                </a:tc>
                <a:tc>
                  <a:txBody>
                    <a:bodyPr/>
                    <a:lstStyle/>
                    <a:p>
                      <a:r>
                        <a:rPr lang="en-US" dirty="0" smtClean="0"/>
                        <a:t>SPRINT</a:t>
                      </a:r>
                      <a:endParaRPr lang="en-US" dirty="0"/>
                    </a:p>
                  </a:txBody>
                  <a:tcPr/>
                </a:tc>
              </a:tr>
              <a:tr h="945195">
                <a:tc>
                  <a:txBody>
                    <a:bodyPr/>
                    <a:lstStyle/>
                    <a:p>
                      <a:r>
                        <a:rPr lang="en-US" dirty="0" smtClean="0"/>
                        <a:t>Falls</a:t>
                      </a:r>
                      <a:endParaRPr lang="en-US" dirty="0"/>
                    </a:p>
                  </a:txBody>
                  <a:tcPr/>
                </a:tc>
                <a:tc>
                  <a:txBody>
                    <a:bodyPr/>
                    <a:lstStyle/>
                    <a:p>
                      <a:r>
                        <a:rPr lang="en-US" dirty="0" smtClean="0"/>
                        <a:t>27.3%</a:t>
                      </a:r>
                      <a:endParaRPr lang="en-US" dirty="0"/>
                    </a:p>
                  </a:txBody>
                  <a:tcPr/>
                </a:tc>
                <a:tc>
                  <a:txBody>
                    <a:bodyPr/>
                    <a:lstStyle/>
                    <a:p>
                      <a:r>
                        <a:rPr lang="en-US" dirty="0" smtClean="0"/>
                        <a:t>5.5% </a:t>
                      </a:r>
                      <a:endParaRPr lang="en-US" dirty="0"/>
                    </a:p>
                  </a:txBody>
                  <a:tcPr/>
                </a:tc>
              </a:tr>
              <a:tr h="945195">
                <a:tc>
                  <a:txBody>
                    <a:bodyPr/>
                    <a:lstStyle/>
                    <a:p>
                      <a:r>
                        <a:rPr lang="en-US" dirty="0" smtClean="0"/>
                        <a:t>Syncope</a:t>
                      </a:r>
                      <a:endParaRPr lang="en-US" dirty="0"/>
                    </a:p>
                  </a:txBody>
                  <a:tcPr/>
                </a:tc>
                <a:tc>
                  <a:txBody>
                    <a:bodyPr/>
                    <a:lstStyle/>
                    <a:p>
                      <a:r>
                        <a:rPr lang="en-US" dirty="0" smtClean="0"/>
                        <a:t>13.3%</a:t>
                      </a:r>
                      <a:endParaRPr lang="en-US" dirty="0"/>
                    </a:p>
                  </a:txBody>
                  <a:tcPr/>
                </a:tc>
                <a:tc>
                  <a:txBody>
                    <a:bodyPr/>
                    <a:lstStyle/>
                    <a:p>
                      <a:r>
                        <a:rPr lang="en-US" dirty="0" smtClean="0"/>
                        <a:t>2.4%</a:t>
                      </a:r>
                      <a:endParaRPr lang="en-US" dirty="0"/>
                    </a:p>
                  </a:txBody>
                  <a:tcPr/>
                </a:tc>
              </a:tr>
            </a:tbl>
          </a:graphicData>
        </a:graphic>
      </p:graphicFrame>
    </p:spTree>
    <p:extLst>
      <p:ext uri="{BB962C8B-B14F-4D97-AF65-F5344CB8AC3E}">
        <p14:creationId xmlns:p14="http://schemas.microsoft.com/office/powerpoint/2010/main" val="19683516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Raised</a:t>
            </a:r>
            <a:r>
              <a:rPr lang="mr-IN" dirty="0" smtClean="0"/>
              <a:t>…</a:t>
            </a:r>
            <a:r>
              <a:rPr lang="en-US" dirty="0" smtClean="0"/>
              <a:t>.</a:t>
            </a:r>
            <a:endParaRPr lang="en-US" dirty="0"/>
          </a:p>
        </p:txBody>
      </p:sp>
      <p:sp>
        <p:nvSpPr>
          <p:cNvPr id="3" name="Content Placeholder 2"/>
          <p:cNvSpPr>
            <a:spLocks noGrp="1"/>
          </p:cNvSpPr>
          <p:nvPr>
            <p:ph idx="1"/>
          </p:nvPr>
        </p:nvSpPr>
        <p:spPr/>
        <p:txBody>
          <a:bodyPr/>
          <a:lstStyle/>
          <a:p>
            <a:r>
              <a:rPr lang="en-US" dirty="0" smtClean="0"/>
              <a:t>Is there a difference between community dwelling adults and clinical trial patients even when using the same inclusion criteria?</a:t>
            </a:r>
          </a:p>
          <a:p>
            <a:r>
              <a:rPr lang="en-US" dirty="0" smtClean="0"/>
              <a:t>Was SPRINT powered to detect increase in injurious falls?</a:t>
            </a:r>
          </a:p>
          <a:p>
            <a:r>
              <a:rPr lang="en-US" dirty="0" smtClean="0"/>
              <a:t>Is SPRINT generalizable to the 8-10 million US adults that meet the eligibility criteria?</a:t>
            </a:r>
            <a:endParaRPr lang="en-US" dirty="0"/>
          </a:p>
        </p:txBody>
      </p:sp>
    </p:spTree>
    <p:extLst>
      <p:ext uri="{BB962C8B-B14F-4D97-AF65-F5344CB8AC3E}">
        <p14:creationId xmlns:p14="http://schemas.microsoft.com/office/powerpoint/2010/main" val="10955595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Appraisal- Study Validity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Was there a representative and well-defined sample of patients at a similar point in the course of the disease? </a:t>
            </a:r>
            <a:r>
              <a:rPr lang="en-US" dirty="0" smtClean="0">
                <a:solidFill>
                  <a:schemeClr val="accent1"/>
                </a:solidFill>
              </a:rPr>
              <a:t>Yes, well defined prospective cohort of community dwelling adults over 50 years of age, and subsequently filtered by the same inclusion criteria.</a:t>
            </a:r>
          </a:p>
          <a:p>
            <a:r>
              <a:rPr lang="en-US" dirty="0" smtClean="0"/>
              <a:t>Was the follow-up sufficiently long and complete? </a:t>
            </a:r>
            <a:r>
              <a:rPr lang="en-US" dirty="0" smtClean="0">
                <a:solidFill>
                  <a:schemeClr val="accent1"/>
                </a:solidFill>
              </a:rPr>
              <a:t>Yes, same follow time of 3.4 years as in SPRINT.</a:t>
            </a:r>
          </a:p>
          <a:p>
            <a:r>
              <a:rPr lang="en-US" dirty="0" smtClean="0"/>
              <a:t>Were objective and unbiased outcome criteria used? </a:t>
            </a:r>
            <a:r>
              <a:rPr lang="en-US" dirty="0" smtClean="0">
                <a:solidFill>
                  <a:schemeClr val="accent1"/>
                </a:solidFill>
              </a:rPr>
              <a:t>Yes, injurious falls and syncope, same outcomes assessed in SPRINT.  Both obtained by self reporting although at different intervals (3 months, yearly), possible change in recall bias, SPRINT also included chart review.</a:t>
            </a:r>
          </a:p>
          <a:p>
            <a:r>
              <a:rPr lang="en-US" dirty="0" smtClean="0"/>
              <a:t>Was there an adjustment for important prognostic factors? </a:t>
            </a:r>
            <a:r>
              <a:rPr lang="en-US" dirty="0" smtClean="0">
                <a:solidFill>
                  <a:schemeClr val="accent1"/>
                </a:solidFill>
              </a:rPr>
              <a:t>Yes, followed same inclusion and exclusion criteria as SPRINT.  Although some differences in baseline BP, ASA/Statin Use, Race, Gender and Frailty.</a:t>
            </a:r>
          </a:p>
        </p:txBody>
      </p:sp>
    </p:spTree>
    <p:extLst>
      <p:ext uri="{BB962C8B-B14F-4D97-AF65-F5344CB8AC3E}">
        <p14:creationId xmlns:p14="http://schemas.microsoft.com/office/powerpoint/2010/main" val="13298423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Appraisal: Results</a:t>
            </a:r>
            <a:endParaRPr lang="en-US" dirty="0"/>
          </a:p>
        </p:txBody>
      </p:sp>
      <p:sp>
        <p:nvSpPr>
          <p:cNvPr id="3" name="Content Placeholder 2"/>
          <p:cNvSpPr>
            <a:spLocks noGrp="1"/>
          </p:cNvSpPr>
          <p:nvPr>
            <p:ph idx="1"/>
          </p:nvPr>
        </p:nvSpPr>
        <p:spPr/>
        <p:txBody>
          <a:bodyPr/>
          <a:lstStyle/>
          <a:p>
            <a:r>
              <a:rPr lang="en-US" dirty="0" smtClean="0"/>
              <a:t>How precise are the estimates of likelihood? </a:t>
            </a:r>
            <a:r>
              <a:rPr lang="en-US" dirty="0" smtClean="0">
                <a:solidFill>
                  <a:schemeClr val="accent1"/>
                </a:solidFill>
              </a:rPr>
              <a:t>This paper provides us only with percentages of prevalence of characteristics and outcomes, as opposed to SPRINT which provides Hazard Ratios with Confidence Intervals.</a:t>
            </a:r>
            <a:endParaRPr lang="en-US" dirty="0">
              <a:solidFill>
                <a:schemeClr val="accent1"/>
              </a:solidFill>
            </a:endParaRPr>
          </a:p>
        </p:txBody>
      </p:sp>
    </p:spTree>
    <p:extLst>
      <p:ext uri="{BB962C8B-B14F-4D97-AF65-F5344CB8AC3E}">
        <p14:creationId xmlns:p14="http://schemas.microsoft.com/office/powerpoint/2010/main" val="732931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Appraisal: Implications for Patient Care</a:t>
            </a:r>
            <a:endParaRPr lang="en-US" dirty="0"/>
          </a:p>
        </p:txBody>
      </p:sp>
      <p:sp>
        <p:nvSpPr>
          <p:cNvPr id="3" name="Content Placeholder 2"/>
          <p:cNvSpPr>
            <a:spLocks noGrp="1"/>
          </p:cNvSpPr>
          <p:nvPr>
            <p:ph idx="1"/>
          </p:nvPr>
        </p:nvSpPr>
        <p:spPr/>
        <p:txBody>
          <a:bodyPr>
            <a:normAutofit fontScale="92500"/>
          </a:bodyPr>
          <a:lstStyle/>
          <a:p>
            <a:r>
              <a:rPr lang="en-US" dirty="0" smtClean="0"/>
              <a:t>Were the study patients similar to my own?  </a:t>
            </a:r>
            <a:r>
              <a:rPr lang="en-US" dirty="0" smtClean="0">
                <a:solidFill>
                  <a:schemeClr val="accent1"/>
                </a:solidFill>
              </a:rPr>
              <a:t>Somewhat, if considering those who would meet SPRINT criteria only.  They are community dwelling older adults.  However,  </a:t>
            </a:r>
            <a:r>
              <a:rPr lang="en-US" dirty="0">
                <a:solidFill>
                  <a:schemeClr val="accent1"/>
                </a:solidFill>
              </a:rPr>
              <a:t>a</a:t>
            </a:r>
            <a:r>
              <a:rPr lang="en-US" dirty="0" smtClean="0">
                <a:solidFill>
                  <a:schemeClr val="accent1"/>
                </a:solidFill>
              </a:rPr>
              <a:t>ll were white, all living in Ireland, unclear socioeconomic status/language barriers. </a:t>
            </a:r>
          </a:p>
          <a:p>
            <a:r>
              <a:rPr lang="en-US" dirty="0" smtClean="0"/>
              <a:t>Will the results lead directly to selecting or avoiding therapy?  </a:t>
            </a:r>
            <a:r>
              <a:rPr lang="en-US" dirty="0" smtClean="0">
                <a:solidFill>
                  <a:schemeClr val="accent1"/>
                </a:solidFill>
              </a:rPr>
              <a:t>Yes.  This suggests the rate of injurious falls and syncope might in fact be much higher than seen in the SPRINT trial for average community dwelling adults.  </a:t>
            </a:r>
          </a:p>
          <a:p>
            <a:r>
              <a:rPr lang="en-US" dirty="0" smtClean="0"/>
              <a:t>Are the results useful for reassuring or counseling patients? </a:t>
            </a:r>
            <a:r>
              <a:rPr lang="en-US" dirty="0" smtClean="0">
                <a:solidFill>
                  <a:schemeClr val="accent1"/>
                </a:solidFill>
              </a:rPr>
              <a:t>Yes.  </a:t>
            </a:r>
            <a:r>
              <a:rPr lang="en-US" dirty="0">
                <a:solidFill>
                  <a:schemeClr val="accent1"/>
                </a:solidFill>
              </a:rPr>
              <a:t>S</a:t>
            </a:r>
            <a:r>
              <a:rPr lang="en-US" dirty="0" smtClean="0">
                <a:solidFill>
                  <a:schemeClr val="accent1"/>
                </a:solidFill>
              </a:rPr>
              <a:t>uggest that meeting inclusion criteria for SPRINT may not be enough to qualify for a lower blood pressure goal, and thoughtful individualized consideration and discussion of adverse outcomes will be necessary.</a:t>
            </a:r>
            <a:endParaRPr lang="en-US" dirty="0">
              <a:solidFill>
                <a:schemeClr val="accent1"/>
              </a:solidFill>
            </a:endParaRPr>
          </a:p>
        </p:txBody>
      </p:sp>
    </p:spTree>
    <p:extLst>
      <p:ext uri="{BB962C8B-B14F-4D97-AF65-F5344CB8AC3E}">
        <p14:creationId xmlns:p14="http://schemas.microsoft.com/office/powerpoint/2010/main" val="20938232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for my patient</a:t>
            </a:r>
            <a:endParaRPr lang="en-US" dirty="0"/>
          </a:p>
        </p:txBody>
      </p:sp>
      <p:sp>
        <p:nvSpPr>
          <p:cNvPr id="3" name="Content Placeholder 2"/>
          <p:cNvSpPr>
            <a:spLocks noGrp="1"/>
          </p:cNvSpPr>
          <p:nvPr>
            <p:ph idx="1"/>
          </p:nvPr>
        </p:nvSpPr>
        <p:spPr/>
        <p:txBody>
          <a:bodyPr/>
          <a:lstStyle/>
          <a:p>
            <a:r>
              <a:rPr lang="en-US" dirty="0" smtClean="0"/>
              <a:t>Planning for ambulatory blood pressure monitoring.  Discussed risks and benefits of adding an additional medication to control blood pressure with the patient.  We have decided to add add Norvasc 5 mg daily, as he is currently at best averaging a BP of 150/80.  Will carefully monitor for ability to tolerate.    </a:t>
            </a:r>
            <a:endParaRPr lang="en-US" dirty="0"/>
          </a:p>
        </p:txBody>
      </p:sp>
    </p:spTree>
    <p:extLst>
      <p:ext uri="{BB962C8B-B14F-4D97-AF65-F5344CB8AC3E}">
        <p14:creationId xmlns:p14="http://schemas.microsoft.com/office/powerpoint/2010/main" val="6848320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7805" y="1571200"/>
            <a:ext cx="6467707" cy="4750970"/>
          </a:xfrm>
        </p:spPr>
      </p:pic>
    </p:spTree>
    <p:extLst>
      <p:ext uri="{BB962C8B-B14F-4D97-AF65-F5344CB8AC3E}">
        <p14:creationId xmlns:p14="http://schemas.microsoft.com/office/powerpoint/2010/main" val="16073832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3205</TotalTime>
  <Words>1552</Words>
  <Application>Microsoft Office PowerPoint</Application>
  <PresentationFormat>Widescreen</PresentationFormat>
  <Paragraphs>177</Paragraphs>
  <Slides>29</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Mangal</vt:lpstr>
      <vt:lpstr>Office Theme</vt:lpstr>
      <vt:lpstr>Journal Club</vt:lpstr>
      <vt:lpstr>Clinical Case</vt:lpstr>
      <vt:lpstr>PICO</vt:lpstr>
      <vt:lpstr>PowerPoint Presentation</vt:lpstr>
      <vt:lpstr>Background- Hypertension</vt:lpstr>
      <vt:lpstr>Background </vt:lpstr>
      <vt:lpstr>JNC 8 (2014)</vt:lpstr>
      <vt:lpstr>PowerPoint Presentation</vt:lpstr>
      <vt:lpstr>PowerPoint Presentation</vt:lpstr>
      <vt:lpstr>AHA/ACC Updated Guideline: Accepted Manuscript November 2017</vt:lpstr>
      <vt:lpstr>PowerPoint Presentation</vt:lpstr>
      <vt:lpstr>Study Design</vt:lpstr>
      <vt:lpstr>Study Design</vt:lpstr>
      <vt:lpstr>Outcome being assessed</vt:lpstr>
      <vt:lpstr>SPRINT INCLUSION CRITERIA</vt:lpstr>
      <vt:lpstr>SPRINT EXCLUSION Criteria</vt:lpstr>
      <vt:lpstr>PowerPoint Presentation</vt:lpstr>
      <vt:lpstr>PowerPoint Presentation</vt:lpstr>
      <vt:lpstr>PowerPoint Presentation</vt:lpstr>
      <vt:lpstr>Characteristics</vt:lpstr>
      <vt:lpstr>PowerPoint Presentation</vt:lpstr>
      <vt:lpstr>SPRINT Falls and Syncope for &gt; 75 years old</vt:lpstr>
      <vt:lpstr>Results: Prevalence of events</vt:lpstr>
      <vt:lpstr>Questions Raised….</vt:lpstr>
      <vt:lpstr>Critical Appraisal- Study Validity</vt:lpstr>
      <vt:lpstr>Critical Appraisal: Results</vt:lpstr>
      <vt:lpstr>Critical Appraisal: Implications for Patient Care</vt:lpstr>
      <vt:lpstr>Conclusion for my patient</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dc:title>
  <dc:creator>Halplin, Meredith R.</dc:creator>
  <cp:lastModifiedBy>Tran, Amanda</cp:lastModifiedBy>
  <cp:revision>41</cp:revision>
  <dcterms:created xsi:type="dcterms:W3CDTF">2017-11-14T23:40:05Z</dcterms:created>
  <dcterms:modified xsi:type="dcterms:W3CDTF">2019-09-04T12:39:07Z</dcterms:modified>
</cp:coreProperties>
</file>