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5" r:id="rId1"/>
  </p:sldMasterIdLst>
  <p:sldIdLst>
    <p:sldId id="256" r:id="rId2"/>
    <p:sldId id="261" r:id="rId3"/>
    <p:sldId id="320" r:id="rId4"/>
    <p:sldId id="323" r:id="rId5"/>
    <p:sldId id="324" r:id="rId6"/>
    <p:sldId id="325" r:id="rId7"/>
    <p:sldId id="326" r:id="rId8"/>
    <p:sldId id="262" r:id="rId9"/>
    <p:sldId id="263" r:id="rId10"/>
    <p:sldId id="265" r:id="rId11"/>
    <p:sldId id="316" r:id="rId12"/>
    <p:sldId id="312" r:id="rId13"/>
    <p:sldId id="295" r:id="rId14"/>
    <p:sldId id="327" r:id="rId15"/>
    <p:sldId id="321" r:id="rId16"/>
    <p:sldId id="328" r:id="rId17"/>
    <p:sldId id="329" r:id="rId18"/>
    <p:sldId id="333" r:id="rId19"/>
    <p:sldId id="334" r:id="rId20"/>
    <p:sldId id="272" r:id="rId21"/>
    <p:sldId id="307" r:id="rId22"/>
    <p:sldId id="308" r:id="rId23"/>
    <p:sldId id="310" r:id="rId24"/>
    <p:sldId id="293" r:id="rId25"/>
    <p:sldId id="294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iu, Christine" initials="LC" lastIdx="3" clrIdx="0">
    <p:extLst>
      <p:ext uri="{19B8F6BF-5375-455C-9EA6-DF929625EA0E}">
        <p15:presenceInfo xmlns:p15="http://schemas.microsoft.com/office/powerpoint/2012/main" userId="S-1-5-21-1013449540-720069183-311576647-5490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44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114" y="3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36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E0D5805-8236-453A-B2BC-B952E8C03B0D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1F2023C-6098-4EB3-A741-6AE05FE094AD}">
      <dgm:prSet phldrT="[Text]"/>
      <dgm:spPr/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National Institute on Aging</a:t>
          </a:r>
          <a:endParaRPr lang="en-US" b="1" dirty="0">
            <a:solidFill>
              <a:schemeClr val="tx1"/>
            </a:solidFill>
          </a:endParaRPr>
        </a:p>
      </dgm:t>
    </dgm:pt>
    <dgm:pt modelId="{7BE5A1CD-1629-4D5A-8447-1EBDEA2C854D}" type="parTrans" cxnId="{04B94818-7AD6-4EB7-A637-277D70B0DB42}">
      <dgm:prSet/>
      <dgm:spPr/>
      <dgm:t>
        <a:bodyPr/>
        <a:lstStyle/>
        <a:p>
          <a:endParaRPr lang="en-US"/>
        </a:p>
      </dgm:t>
    </dgm:pt>
    <dgm:pt modelId="{93B13850-636A-4EB2-86D0-868F7FCE281D}" type="sibTrans" cxnId="{04B94818-7AD6-4EB7-A637-277D70B0DB42}">
      <dgm:prSet/>
      <dgm:spPr/>
      <dgm:t>
        <a:bodyPr/>
        <a:lstStyle/>
        <a:p>
          <a:endParaRPr lang="en-US"/>
        </a:p>
      </dgm:t>
    </dgm:pt>
    <dgm:pt modelId="{F7C9EAA5-FB2F-4AA2-999B-79FDDC71A3D3}">
      <dgm:prSet phldrT="[Text]"/>
      <dgm:spPr/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Endurance Exercises</a:t>
          </a:r>
          <a:endParaRPr lang="en-US" b="1" dirty="0">
            <a:solidFill>
              <a:schemeClr val="tx1"/>
            </a:solidFill>
          </a:endParaRPr>
        </a:p>
      </dgm:t>
    </dgm:pt>
    <dgm:pt modelId="{D32BEE8F-0CAB-490E-8E6B-66BF5975B93A}" type="parTrans" cxnId="{3459FBA0-1FBD-4047-842D-972E2CE41B59}">
      <dgm:prSet/>
      <dgm:spPr/>
      <dgm:t>
        <a:bodyPr/>
        <a:lstStyle/>
        <a:p>
          <a:endParaRPr lang="en-US"/>
        </a:p>
      </dgm:t>
    </dgm:pt>
    <dgm:pt modelId="{0F255155-C382-4CCB-A65D-0E7F2E5F7E91}" type="sibTrans" cxnId="{3459FBA0-1FBD-4047-842D-972E2CE41B59}">
      <dgm:prSet/>
      <dgm:spPr/>
      <dgm:t>
        <a:bodyPr/>
        <a:lstStyle/>
        <a:p>
          <a:endParaRPr lang="en-US"/>
        </a:p>
      </dgm:t>
    </dgm:pt>
    <dgm:pt modelId="{5D744AED-3562-4F1A-89E1-1D939011CD80}">
      <dgm:prSet phldrT="[Text]"/>
      <dgm:spPr/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Balance</a:t>
          </a:r>
          <a:endParaRPr lang="en-US" b="1" dirty="0">
            <a:solidFill>
              <a:schemeClr val="tx1"/>
            </a:solidFill>
          </a:endParaRPr>
        </a:p>
      </dgm:t>
    </dgm:pt>
    <dgm:pt modelId="{35C3E2CA-4F8D-4DE9-B196-3F3ECF968957}" type="parTrans" cxnId="{6BD94F4A-4332-45CA-9C85-B5B7406DA10E}">
      <dgm:prSet/>
      <dgm:spPr/>
      <dgm:t>
        <a:bodyPr/>
        <a:lstStyle/>
        <a:p>
          <a:endParaRPr lang="en-US"/>
        </a:p>
      </dgm:t>
    </dgm:pt>
    <dgm:pt modelId="{715C338A-CEA1-4BB0-8DF4-75BB64456838}" type="sibTrans" cxnId="{6BD94F4A-4332-45CA-9C85-B5B7406DA10E}">
      <dgm:prSet/>
      <dgm:spPr/>
      <dgm:t>
        <a:bodyPr/>
        <a:lstStyle/>
        <a:p>
          <a:endParaRPr lang="en-US"/>
        </a:p>
      </dgm:t>
    </dgm:pt>
    <dgm:pt modelId="{B1D63E02-5400-4C2D-8C61-EB8B04A553B5}">
      <dgm:prSet phldrT="[Text]"/>
      <dgm:spPr/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Flexibility Exercises</a:t>
          </a:r>
          <a:endParaRPr lang="en-US" b="1" dirty="0">
            <a:solidFill>
              <a:schemeClr val="tx1"/>
            </a:solidFill>
          </a:endParaRPr>
        </a:p>
      </dgm:t>
    </dgm:pt>
    <dgm:pt modelId="{938D23AD-D77E-4FB4-B05F-BE55E07835AE}" type="parTrans" cxnId="{AAF49271-E644-4084-B156-14A3F6B1D0EC}">
      <dgm:prSet/>
      <dgm:spPr/>
      <dgm:t>
        <a:bodyPr/>
        <a:lstStyle/>
        <a:p>
          <a:endParaRPr lang="en-US"/>
        </a:p>
      </dgm:t>
    </dgm:pt>
    <dgm:pt modelId="{B0218FE3-C06E-4DAF-BE6C-5A0DEEB9F235}" type="sibTrans" cxnId="{AAF49271-E644-4084-B156-14A3F6B1D0EC}">
      <dgm:prSet/>
      <dgm:spPr/>
      <dgm:t>
        <a:bodyPr/>
        <a:lstStyle/>
        <a:p>
          <a:endParaRPr lang="en-US"/>
        </a:p>
      </dgm:t>
    </dgm:pt>
    <dgm:pt modelId="{A6BB98D2-6CD0-48BD-89D2-E45C551358B5}" type="pres">
      <dgm:prSet presAssocID="{1E0D5805-8236-453A-B2BC-B952E8C03B0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8D88B59E-9413-4283-8EDC-0716D34B4BEB}" type="pres">
      <dgm:prSet presAssocID="{71F2023C-6098-4EB3-A741-6AE05FE094AD}" presName="hierRoot1" presStyleCnt="0">
        <dgm:presLayoutVars>
          <dgm:hierBranch val="init"/>
        </dgm:presLayoutVars>
      </dgm:prSet>
      <dgm:spPr/>
    </dgm:pt>
    <dgm:pt modelId="{1B882D72-C6EB-4C0E-9A25-0A5E6EAE5B36}" type="pres">
      <dgm:prSet presAssocID="{71F2023C-6098-4EB3-A741-6AE05FE094AD}" presName="rootComposite1" presStyleCnt="0"/>
      <dgm:spPr/>
    </dgm:pt>
    <dgm:pt modelId="{C9B60A7C-E5BF-4D4C-AA4D-BFEE7624BAFA}" type="pres">
      <dgm:prSet presAssocID="{71F2023C-6098-4EB3-A741-6AE05FE094AD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F6A38F8-81AB-4090-B6C5-822446DE2A7A}" type="pres">
      <dgm:prSet presAssocID="{71F2023C-6098-4EB3-A741-6AE05FE094AD}" presName="rootConnector1" presStyleLbl="node1" presStyleIdx="0" presStyleCnt="0"/>
      <dgm:spPr/>
      <dgm:t>
        <a:bodyPr/>
        <a:lstStyle/>
        <a:p>
          <a:endParaRPr lang="en-US"/>
        </a:p>
      </dgm:t>
    </dgm:pt>
    <dgm:pt modelId="{229299D6-AF64-42B2-B21A-38FA5EB6416E}" type="pres">
      <dgm:prSet presAssocID="{71F2023C-6098-4EB3-A741-6AE05FE094AD}" presName="hierChild2" presStyleCnt="0"/>
      <dgm:spPr/>
    </dgm:pt>
    <dgm:pt modelId="{0FBB55AA-9AD5-4124-9B27-A20136A84839}" type="pres">
      <dgm:prSet presAssocID="{D32BEE8F-0CAB-490E-8E6B-66BF5975B93A}" presName="Name37" presStyleLbl="parChTrans1D2" presStyleIdx="0" presStyleCnt="3"/>
      <dgm:spPr/>
      <dgm:t>
        <a:bodyPr/>
        <a:lstStyle/>
        <a:p>
          <a:endParaRPr lang="en-US"/>
        </a:p>
      </dgm:t>
    </dgm:pt>
    <dgm:pt modelId="{1D58BF7E-6D42-4C19-8608-509C602DE5DD}" type="pres">
      <dgm:prSet presAssocID="{F7C9EAA5-FB2F-4AA2-999B-79FDDC71A3D3}" presName="hierRoot2" presStyleCnt="0">
        <dgm:presLayoutVars>
          <dgm:hierBranch val="init"/>
        </dgm:presLayoutVars>
      </dgm:prSet>
      <dgm:spPr/>
    </dgm:pt>
    <dgm:pt modelId="{F8A8E24A-C728-410A-9020-29E75ADDA8B6}" type="pres">
      <dgm:prSet presAssocID="{F7C9EAA5-FB2F-4AA2-999B-79FDDC71A3D3}" presName="rootComposite" presStyleCnt="0"/>
      <dgm:spPr/>
    </dgm:pt>
    <dgm:pt modelId="{E661DE56-B645-44C6-8E8A-7A9447E69B96}" type="pres">
      <dgm:prSet presAssocID="{F7C9EAA5-FB2F-4AA2-999B-79FDDC71A3D3}" presName="rootText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22EB3C1-8FF1-4715-9563-CD2D45A48E01}" type="pres">
      <dgm:prSet presAssocID="{F7C9EAA5-FB2F-4AA2-999B-79FDDC71A3D3}" presName="rootConnector" presStyleLbl="node2" presStyleIdx="0" presStyleCnt="3"/>
      <dgm:spPr/>
      <dgm:t>
        <a:bodyPr/>
        <a:lstStyle/>
        <a:p>
          <a:endParaRPr lang="en-US"/>
        </a:p>
      </dgm:t>
    </dgm:pt>
    <dgm:pt modelId="{B4075ADC-D2AA-4990-99EB-5F01DEE53EFD}" type="pres">
      <dgm:prSet presAssocID="{F7C9EAA5-FB2F-4AA2-999B-79FDDC71A3D3}" presName="hierChild4" presStyleCnt="0"/>
      <dgm:spPr/>
    </dgm:pt>
    <dgm:pt modelId="{9D76E1C8-044E-4F55-BAE3-8CEB9889DF89}" type="pres">
      <dgm:prSet presAssocID="{F7C9EAA5-FB2F-4AA2-999B-79FDDC71A3D3}" presName="hierChild5" presStyleCnt="0"/>
      <dgm:spPr/>
    </dgm:pt>
    <dgm:pt modelId="{F280CD67-65F7-44C1-B49C-67D73517626A}" type="pres">
      <dgm:prSet presAssocID="{35C3E2CA-4F8D-4DE9-B196-3F3ECF968957}" presName="Name37" presStyleLbl="parChTrans1D2" presStyleIdx="1" presStyleCnt="3"/>
      <dgm:spPr/>
      <dgm:t>
        <a:bodyPr/>
        <a:lstStyle/>
        <a:p>
          <a:endParaRPr lang="en-US"/>
        </a:p>
      </dgm:t>
    </dgm:pt>
    <dgm:pt modelId="{00F80D4F-0261-4B0B-B421-D7267AB1705B}" type="pres">
      <dgm:prSet presAssocID="{5D744AED-3562-4F1A-89E1-1D939011CD80}" presName="hierRoot2" presStyleCnt="0">
        <dgm:presLayoutVars>
          <dgm:hierBranch val="init"/>
        </dgm:presLayoutVars>
      </dgm:prSet>
      <dgm:spPr/>
    </dgm:pt>
    <dgm:pt modelId="{4FAEF0DD-7238-4A8D-9EE3-04E8F93EF0E6}" type="pres">
      <dgm:prSet presAssocID="{5D744AED-3562-4F1A-89E1-1D939011CD80}" presName="rootComposite" presStyleCnt="0"/>
      <dgm:spPr/>
    </dgm:pt>
    <dgm:pt modelId="{E61C45EC-0ABB-4BC2-A22F-0B1F4D74E013}" type="pres">
      <dgm:prSet presAssocID="{5D744AED-3562-4F1A-89E1-1D939011CD80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4D9B0B5-79AB-4333-8AD8-00DC3465A187}" type="pres">
      <dgm:prSet presAssocID="{5D744AED-3562-4F1A-89E1-1D939011CD80}" presName="rootConnector" presStyleLbl="node2" presStyleIdx="1" presStyleCnt="3"/>
      <dgm:spPr/>
      <dgm:t>
        <a:bodyPr/>
        <a:lstStyle/>
        <a:p>
          <a:endParaRPr lang="en-US"/>
        </a:p>
      </dgm:t>
    </dgm:pt>
    <dgm:pt modelId="{DE1F77A6-8EF7-4552-80AA-64CEF6C6F7F8}" type="pres">
      <dgm:prSet presAssocID="{5D744AED-3562-4F1A-89E1-1D939011CD80}" presName="hierChild4" presStyleCnt="0"/>
      <dgm:spPr/>
    </dgm:pt>
    <dgm:pt modelId="{8AD6830C-7B14-457E-9DC9-85A082E402F7}" type="pres">
      <dgm:prSet presAssocID="{5D744AED-3562-4F1A-89E1-1D939011CD80}" presName="hierChild5" presStyleCnt="0"/>
      <dgm:spPr/>
    </dgm:pt>
    <dgm:pt modelId="{6C1C4C2D-CB75-4777-BDA7-734F3F52BC60}" type="pres">
      <dgm:prSet presAssocID="{938D23AD-D77E-4FB4-B05F-BE55E07835AE}" presName="Name37" presStyleLbl="parChTrans1D2" presStyleIdx="2" presStyleCnt="3"/>
      <dgm:spPr/>
      <dgm:t>
        <a:bodyPr/>
        <a:lstStyle/>
        <a:p>
          <a:endParaRPr lang="en-US"/>
        </a:p>
      </dgm:t>
    </dgm:pt>
    <dgm:pt modelId="{05E03432-F0BB-4403-B6B8-FB436CBBE46A}" type="pres">
      <dgm:prSet presAssocID="{B1D63E02-5400-4C2D-8C61-EB8B04A553B5}" presName="hierRoot2" presStyleCnt="0">
        <dgm:presLayoutVars>
          <dgm:hierBranch val="init"/>
        </dgm:presLayoutVars>
      </dgm:prSet>
      <dgm:spPr/>
    </dgm:pt>
    <dgm:pt modelId="{5C608388-8375-48D4-B75B-05ACE7A72512}" type="pres">
      <dgm:prSet presAssocID="{B1D63E02-5400-4C2D-8C61-EB8B04A553B5}" presName="rootComposite" presStyleCnt="0"/>
      <dgm:spPr/>
    </dgm:pt>
    <dgm:pt modelId="{B070FF7F-F4AF-4C1A-88DD-10E4527EE9BB}" type="pres">
      <dgm:prSet presAssocID="{B1D63E02-5400-4C2D-8C61-EB8B04A553B5}" presName="rootText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D77B3F6-993C-4FFB-BAD2-57EEA4182C11}" type="pres">
      <dgm:prSet presAssocID="{B1D63E02-5400-4C2D-8C61-EB8B04A553B5}" presName="rootConnector" presStyleLbl="node2" presStyleIdx="2" presStyleCnt="3"/>
      <dgm:spPr/>
      <dgm:t>
        <a:bodyPr/>
        <a:lstStyle/>
        <a:p>
          <a:endParaRPr lang="en-US"/>
        </a:p>
      </dgm:t>
    </dgm:pt>
    <dgm:pt modelId="{5C6612BF-6F44-442F-BBB1-823FEECE0BAD}" type="pres">
      <dgm:prSet presAssocID="{B1D63E02-5400-4C2D-8C61-EB8B04A553B5}" presName="hierChild4" presStyleCnt="0"/>
      <dgm:spPr/>
    </dgm:pt>
    <dgm:pt modelId="{7E396329-78C6-44B1-BEE3-62F8CE29AD21}" type="pres">
      <dgm:prSet presAssocID="{B1D63E02-5400-4C2D-8C61-EB8B04A553B5}" presName="hierChild5" presStyleCnt="0"/>
      <dgm:spPr/>
    </dgm:pt>
    <dgm:pt modelId="{65BD6669-B0F3-47A0-9C0B-137C76E7EC85}" type="pres">
      <dgm:prSet presAssocID="{71F2023C-6098-4EB3-A741-6AE05FE094AD}" presName="hierChild3" presStyleCnt="0"/>
      <dgm:spPr/>
    </dgm:pt>
  </dgm:ptLst>
  <dgm:cxnLst>
    <dgm:cxn modelId="{3041CDC0-01B3-4397-8F9D-C8FB1D7D453B}" type="presOf" srcId="{1E0D5805-8236-453A-B2BC-B952E8C03B0D}" destId="{A6BB98D2-6CD0-48BD-89D2-E45C551358B5}" srcOrd="0" destOrd="0" presId="urn:microsoft.com/office/officeart/2005/8/layout/orgChart1"/>
    <dgm:cxn modelId="{B1219323-520E-4260-B8F0-6F7993DE25FB}" type="presOf" srcId="{D32BEE8F-0CAB-490E-8E6B-66BF5975B93A}" destId="{0FBB55AA-9AD5-4124-9B27-A20136A84839}" srcOrd="0" destOrd="0" presId="urn:microsoft.com/office/officeart/2005/8/layout/orgChart1"/>
    <dgm:cxn modelId="{0054C7F0-23EA-4059-BD59-676B7E88D237}" type="presOf" srcId="{5D744AED-3562-4F1A-89E1-1D939011CD80}" destId="{44D9B0B5-79AB-4333-8AD8-00DC3465A187}" srcOrd="1" destOrd="0" presId="urn:microsoft.com/office/officeart/2005/8/layout/orgChart1"/>
    <dgm:cxn modelId="{916F3EF6-753F-4878-B299-3C0FC42C887E}" type="presOf" srcId="{F7C9EAA5-FB2F-4AA2-999B-79FDDC71A3D3}" destId="{222EB3C1-8FF1-4715-9563-CD2D45A48E01}" srcOrd="1" destOrd="0" presId="urn:microsoft.com/office/officeart/2005/8/layout/orgChart1"/>
    <dgm:cxn modelId="{6BD94F4A-4332-45CA-9C85-B5B7406DA10E}" srcId="{71F2023C-6098-4EB3-A741-6AE05FE094AD}" destId="{5D744AED-3562-4F1A-89E1-1D939011CD80}" srcOrd="1" destOrd="0" parTransId="{35C3E2CA-4F8D-4DE9-B196-3F3ECF968957}" sibTransId="{715C338A-CEA1-4BB0-8DF4-75BB64456838}"/>
    <dgm:cxn modelId="{FD7B4EF1-43FF-4C64-A527-C138A6275371}" type="presOf" srcId="{B1D63E02-5400-4C2D-8C61-EB8B04A553B5}" destId="{B070FF7F-F4AF-4C1A-88DD-10E4527EE9BB}" srcOrd="0" destOrd="0" presId="urn:microsoft.com/office/officeart/2005/8/layout/orgChart1"/>
    <dgm:cxn modelId="{D4194043-E5C1-4743-ACD5-EADD265060F4}" type="presOf" srcId="{35C3E2CA-4F8D-4DE9-B196-3F3ECF968957}" destId="{F280CD67-65F7-44C1-B49C-67D73517626A}" srcOrd="0" destOrd="0" presId="urn:microsoft.com/office/officeart/2005/8/layout/orgChart1"/>
    <dgm:cxn modelId="{3459FBA0-1FBD-4047-842D-972E2CE41B59}" srcId="{71F2023C-6098-4EB3-A741-6AE05FE094AD}" destId="{F7C9EAA5-FB2F-4AA2-999B-79FDDC71A3D3}" srcOrd="0" destOrd="0" parTransId="{D32BEE8F-0CAB-490E-8E6B-66BF5975B93A}" sibTransId="{0F255155-C382-4CCB-A65D-0E7F2E5F7E91}"/>
    <dgm:cxn modelId="{04B94818-7AD6-4EB7-A637-277D70B0DB42}" srcId="{1E0D5805-8236-453A-B2BC-B952E8C03B0D}" destId="{71F2023C-6098-4EB3-A741-6AE05FE094AD}" srcOrd="0" destOrd="0" parTransId="{7BE5A1CD-1629-4D5A-8447-1EBDEA2C854D}" sibTransId="{93B13850-636A-4EB2-86D0-868F7FCE281D}"/>
    <dgm:cxn modelId="{2D9690FB-5916-46ED-BCB2-4485F79A701C}" type="presOf" srcId="{B1D63E02-5400-4C2D-8C61-EB8B04A553B5}" destId="{AD77B3F6-993C-4FFB-BAD2-57EEA4182C11}" srcOrd="1" destOrd="0" presId="urn:microsoft.com/office/officeart/2005/8/layout/orgChart1"/>
    <dgm:cxn modelId="{1DCF0A39-4503-422D-B45F-CDD36A26CAA8}" type="presOf" srcId="{F7C9EAA5-FB2F-4AA2-999B-79FDDC71A3D3}" destId="{E661DE56-B645-44C6-8E8A-7A9447E69B96}" srcOrd="0" destOrd="0" presId="urn:microsoft.com/office/officeart/2005/8/layout/orgChart1"/>
    <dgm:cxn modelId="{485469E2-D4B7-4077-9B9C-C3B778533C53}" type="presOf" srcId="{5D744AED-3562-4F1A-89E1-1D939011CD80}" destId="{E61C45EC-0ABB-4BC2-A22F-0B1F4D74E013}" srcOrd="0" destOrd="0" presId="urn:microsoft.com/office/officeart/2005/8/layout/orgChart1"/>
    <dgm:cxn modelId="{6F2AC3F5-EC96-4EC3-99C1-23887A1A963C}" type="presOf" srcId="{71F2023C-6098-4EB3-A741-6AE05FE094AD}" destId="{4F6A38F8-81AB-4090-B6C5-822446DE2A7A}" srcOrd="1" destOrd="0" presId="urn:microsoft.com/office/officeart/2005/8/layout/orgChart1"/>
    <dgm:cxn modelId="{555B5C6C-6A93-495E-8A99-4F6523E94503}" type="presOf" srcId="{938D23AD-D77E-4FB4-B05F-BE55E07835AE}" destId="{6C1C4C2D-CB75-4777-BDA7-734F3F52BC60}" srcOrd="0" destOrd="0" presId="urn:microsoft.com/office/officeart/2005/8/layout/orgChart1"/>
    <dgm:cxn modelId="{AAF49271-E644-4084-B156-14A3F6B1D0EC}" srcId="{71F2023C-6098-4EB3-A741-6AE05FE094AD}" destId="{B1D63E02-5400-4C2D-8C61-EB8B04A553B5}" srcOrd="2" destOrd="0" parTransId="{938D23AD-D77E-4FB4-B05F-BE55E07835AE}" sibTransId="{B0218FE3-C06E-4DAF-BE6C-5A0DEEB9F235}"/>
    <dgm:cxn modelId="{E3ED60F0-944A-422F-9428-D7E6C74CE0F9}" type="presOf" srcId="{71F2023C-6098-4EB3-A741-6AE05FE094AD}" destId="{C9B60A7C-E5BF-4D4C-AA4D-BFEE7624BAFA}" srcOrd="0" destOrd="0" presId="urn:microsoft.com/office/officeart/2005/8/layout/orgChart1"/>
    <dgm:cxn modelId="{0CC6B138-184F-47E3-A8DA-BEF4AAF82548}" type="presParOf" srcId="{A6BB98D2-6CD0-48BD-89D2-E45C551358B5}" destId="{8D88B59E-9413-4283-8EDC-0716D34B4BEB}" srcOrd="0" destOrd="0" presId="urn:microsoft.com/office/officeart/2005/8/layout/orgChart1"/>
    <dgm:cxn modelId="{02965759-EF3C-44D4-8A3C-47A69583734B}" type="presParOf" srcId="{8D88B59E-9413-4283-8EDC-0716D34B4BEB}" destId="{1B882D72-C6EB-4C0E-9A25-0A5E6EAE5B36}" srcOrd="0" destOrd="0" presId="urn:microsoft.com/office/officeart/2005/8/layout/orgChart1"/>
    <dgm:cxn modelId="{B0250198-268F-407F-AB9D-B12AEDB8BCFB}" type="presParOf" srcId="{1B882D72-C6EB-4C0E-9A25-0A5E6EAE5B36}" destId="{C9B60A7C-E5BF-4D4C-AA4D-BFEE7624BAFA}" srcOrd="0" destOrd="0" presId="urn:microsoft.com/office/officeart/2005/8/layout/orgChart1"/>
    <dgm:cxn modelId="{4F6CD586-0F71-4554-8B8C-17D4A92CB455}" type="presParOf" srcId="{1B882D72-C6EB-4C0E-9A25-0A5E6EAE5B36}" destId="{4F6A38F8-81AB-4090-B6C5-822446DE2A7A}" srcOrd="1" destOrd="0" presId="urn:microsoft.com/office/officeart/2005/8/layout/orgChart1"/>
    <dgm:cxn modelId="{2D7510CA-FE5B-4678-B210-E747D3C64F12}" type="presParOf" srcId="{8D88B59E-9413-4283-8EDC-0716D34B4BEB}" destId="{229299D6-AF64-42B2-B21A-38FA5EB6416E}" srcOrd="1" destOrd="0" presId="urn:microsoft.com/office/officeart/2005/8/layout/orgChart1"/>
    <dgm:cxn modelId="{43FB9256-50FA-4D86-B81A-D992987EB896}" type="presParOf" srcId="{229299D6-AF64-42B2-B21A-38FA5EB6416E}" destId="{0FBB55AA-9AD5-4124-9B27-A20136A84839}" srcOrd="0" destOrd="0" presId="urn:microsoft.com/office/officeart/2005/8/layout/orgChart1"/>
    <dgm:cxn modelId="{EB7874EC-10A4-4662-A301-4C0368F4F813}" type="presParOf" srcId="{229299D6-AF64-42B2-B21A-38FA5EB6416E}" destId="{1D58BF7E-6D42-4C19-8608-509C602DE5DD}" srcOrd="1" destOrd="0" presId="urn:microsoft.com/office/officeart/2005/8/layout/orgChart1"/>
    <dgm:cxn modelId="{5E90E744-F7D2-491E-91D0-AD623B878E76}" type="presParOf" srcId="{1D58BF7E-6D42-4C19-8608-509C602DE5DD}" destId="{F8A8E24A-C728-410A-9020-29E75ADDA8B6}" srcOrd="0" destOrd="0" presId="urn:microsoft.com/office/officeart/2005/8/layout/orgChart1"/>
    <dgm:cxn modelId="{ACD4FC50-AB5C-4501-86A6-D8910EC3078C}" type="presParOf" srcId="{F8A8E24A-C728-410A-9020-29E75ADDA8B6}" destId="{E661DE56-B645-44C6-8E8A-7A9447E69B96}" srcOrd="0" destOrd="0" presId="urn:microsoft.com/office/officeart/2005/8/layout/orgChart1"/>
    <dgm:cxn modelId="{064AD741-1A30-4C78-AD39-2EA82EA18626}" type="presParOf" srcId="{F8A8E24A-C728-410A-9020-29E75ADDA8B6}" destId="{222EB3C1-8FF1-4715-9563-CD2D45A48E01}" srcOrd="1" destOrd="0" presId="urn:microsoft.com/office/officeart/2005/8/layout/orgChart1"/>
    <dgm:cxn modelId="{D46D6C7D-999C-4E4B-8CD5-CFEAB64774DA}" type="presParOf" srcId="{1D58BF7E-6D42-4C19-8608-509C602DE5DD}" destId="{B4075ADC-D2AA-4990-99EB-5F01DEE53EFD}" srcOrd="1" destOrd="0" presId="urn:microsoft.com/office/officeart/2005/8/layout/orgChart1"/>
    <dgm:cxn modelId="{7918B865-7D3E-4F4D-90AD-DEF44BBE1DE7}" type="presParOf" srcId="{1D58BF7E-6D42-4C19-8608-509C602DE5DD}" destId="{9D76E1C8-044E-4F55-BAE3-8CEB9889DF89}" srcOrd="2" destOrd="0" presId="urn:microsoft.com/office/officeart/2005/8/layout/orgChart1"/>
    <dgm:cxn modelId="{4E9AE2AF-0562-4BE6-A59F-08DE311B14E0}" type="presParOf" srcId="{229299D6-AF64-42B2-B21A-38FA5EB6416E}" destId="{F280CD67-65F7-44C1-B49C-67D73517626A}" srcOrd="2" destOrd="0" presId="urn:microsoft.com/office/officeart/2005/8/layout/orgChart1"/>
    <dgm:cxn modelId="{3F5FD15E-F1CC-4ED7-AC23-8BFCA2C54624}" type="presParOf" srcId="{229299D6-AF64-42B2-B21A-38FA5EB6416E}" destId="{00F80D4F-0261-4B0B-B421-D7267AB1705B}" srcOrd="3" destOrd="0" presId="urn:microsoft.com/office/officeart/2005/8/layout/orgChart1"/>
    <dgm:cxn modelId="{46337417-76D9-48E2-9B0C-E22F9ED741C1}" type="presParOf" srcId="{00F80D4F-0261-4B0B-B421-D7267AB1705B}" destId="{4FAEF0DD-7238-4A8D-9EE3-04E8F93EF0E6}" srcOrd="0" destOrd="0" presId="urn:microsoft.com/office/officeart/2005/8/layout/orgChart1"/>
    <dgm:cxn modelId="{E3B87087-DB69-4649-8AF5-2164D3E6D208}" type="presParOf" srcId="{4FAEF0DD-7238-4A8D-9EE3-04E8F93EF0E6}" destId="{E61C45EC-0ABB-4BC2-A22F-0B1F4D74E013}" srcOrd="0" destOrd="0" presId="urn:microsoft.com/office/officeart/2005/8/layout/orgChart1"/>
    <dgm:cxn modelId="{4726F900-02FB-4A91-A767-296A6ED68080}" type="presParOf" srcId="{4FAEF0DD-7238-4A8D-9EE3-04E8F93EF0E6}" destId="{44D9B0B5-79AB-4333-8AD8-00DC3465A187}" srcOrd="1" destOrd="0" presId="urn:microsoft.com/office/officeart/2005/8/layout/orgChart1"/>
    <dgm:cxn modelId="{82E9E8FE-2E95-42CD-8174-44986BB7B873}" type="presParOf" srcId="{00F80D4F-0261-4B0B-B421-D7267AB1705B}" destId="{DE1F77A6-8EF7-4552-80AA-64CEF6C6F7F8}" srcOrd="1" destOrd="0" presId="urn:microsoft.com/office/officeart/2005/8/layout/orgChart1"/>
    <dgm:cxn modelId="{438DC509-6C56-4A83-B2D0-DAF7E6D4FF03}" type="presParOf" srcId="{00F80D4F-0261-4B0B-B421-D7267AB1705B}" destId="{8AD6830C-7B14-457E-9DC9-85A082E402F7}" srcOrd="2" destOrd="0" presId="urn:microsoft.com/office/officeart/2005/8/layout/orgChart1"/>
    <dgm:cxn modelId="{69F5F035-E4B8-476F-8FEB-FE308817C72A}" type="presParOf" srcId="{229299D6-AF64-42B2-B21A-38FA5EB6416E}" destId="{6C1C4C2D-CB75-4777-BDA7-734F3F52BC60}" srcOrd="4" destOrd="0" presId="urn:microsoft.com/office/officeart/2005/8/layout/orgChart1"/>
    <dgm:cxn modelId="{BC9CDB03-5324-4ECA-9D14-9E4017082D51}" type="presParOf" srcId="{229299D6-AF64-42B2-B21A-38FA5EB6416E}" destId="{05E03432-F0BB-4403-B6B8-FB436CBBE46A}" srcOrd="5" destOrd="0" presId="urn:microsoft.com/office/officeart/2005/8/layout/orgChart1"/>
    <dgm:cxn modelId="{A1F37504-CE22-4D19-9CDD-642652095F96}" type="presParOf" srcId="{05E03432-F0BB-4403-B6B8-FB436CBBE46A}" destId="{5C608388-8375-48D4-B75B-05ACE7A72512}" srcOrd="0" destOrd="0" presId="urn:microsoft.com/office/officeart/2005/8/layout/orgChart1"/>
    <dgm:cxn modelId="{EDB0AA2D-74E8-4167-97C4-146612359D74}" type="presParOf" srcId="{5C608388-8375-48D4-B75B-05ACE7A72512}" destId="{B070FF7F-F4AF-4C1A-88DD-10E4527EE9BB}" srcOrd="0" destOrd="0" presId="urn:microsoft.com/office/officeart/2005/8/layout/orgChart1"/>
    <dgm:cxn modelId="{5C2AFB62-2A01-48AD-97A2-87DBF8BD02FF}" type="presParOf" srcId="{5C608388-8375-48D4-B75B-05ACE7A72512}" destId="{AD77B3F6-993C-4FFB-BAD2-57EEA4182C11}" srcOrd="1" destOrd="0" presId="urn:microsoft.com/office/officeart/2005/8/layout/orgChart1"/>
    <dgm:cxn modelId="{FBEB026C-F017-49DF-8E1D-0D94378DDC5C}" type="presParOf" srcId="{05E03432-F0BB-4403-B6B8-FB436CBBE46A}" destId="{5C6612BF-6F44-442F-BBB1-823FEECE0BAD}" srcOrd="1" destOrd="0" presId="urn:microsoft.com/office/officeart/2005/8/layout/orgChart1"/>
    <dgm:cxn modelId="{70353F68-3473-44A0-B5B2-339D459A6BB2}" type="presParOf" srcId="{05E03432-F0BB-4403-B6B8-FB436CBBE46A}" destId="{7E396329-78C6-44B1-BEE3-62F8CE29AD21}" srcOrd="2" destOrd="0" presId="urn:microsoft.com/office/officeart/2005/8/layout/orgChart1"/>
    <dgm:cxn modelId="{1E264B14-68BC-447F-9FC4-8DDD2CEB854A}" type="presParOf" srcId="{8D88B59E-9413-4283-8EDC-0716D34B4BEB}" destId="{65BD6669-B0F3-47A0-9C0B-137C76E7EC85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CFF4056-59E0-4658-9C97-30E3A283CDFB}" type="doc">
      <dgm:prSet loTypeId="urn:microsoft.com/office/officeart/2009/3/layout/PlusandMinus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777A28B-874E-4E70-A5A9-EF9305EC6E9F}">
      <dgm:prSet phldrT="[Text]" custT="1"/>
      <dgm:spPr/>
      <dgm:t>
        <a:bodyPr/>
        <a:lstStyle/>
        <a:p>
          <a:r>
            <a:rPr lang="en-US" sz="2800" dirty="0" smtClean="0"/>
            <a:t>-Very systematic in data search</a:t>
          </a:r>
        </a:p>
        <a:p>
          <a:r>
            <a:rPr lang="en-US" sz="2800" dirty="0" smtClean="0"/>
            <a:t>-Appropriate inclusion and exclusion criteria</a:t>
          </a:r>
        </a:p>
        <a:p>
          <a:r>
            <a:rPr lang="en-US" sz="2800" dirty="0" smtClean="0"/>
            <a:t>-Homogeneity of the people studied, maybe reproducible</a:t>
          </a:r>
        </a:p>
      </dgm:t>
    </dgm:pt>
    <dgm:pt modelId="{E0A61697-A1AB-4ED0-A15B-644842E26326}" type="parTrans" cxnId="{CC273D83-34E3-4428-936C-33340B768CF6}">
      <dgm:prSet/>
      <dgm:spPr/>
      <dgm:t>
        <a:bodyPr/>
        <a:lstStyle/>
        <a:p>
          <a:endParaRPr lang="en-US"/>
        </a:p>
      </dgm:t>
    </dgm:pt>
    <dgm:pt modelId="{D2A6A287-A956-4C56-BA53-FA8E6A1CC9F3}" type="sibTrans" cxnId="{CC273D83-34E3-4428-936C-33340B768CF6}">
      <dgm:prSet/>
      <dgm:spPr/>
      <dgm:t>
        <a:bodyPr/>
        <a:lstStyle/>
        <a:p>
          <a:endParaRPr lang="en-US"/>
        </a:p>
      </dgm:t>
    </dgm:pt>
    <dgm:pt modelId="{F2FDCC3E-5BDA-4132-9D20-AC546B7DF5DD}">
      <dgm:prSet phldrT="[Text]" custT="1"/>
      <dgm:spPr/>
      <dgm:t>
        <a:bodyPr/>
        <a:lstStyle/>
        <a:p>
          <a:r>
            <a:rPr lang="en-US" sz="2800" dirty="0" smtClean="0"/>
            <a:t>-No study with an overall low risk of bias</a:t>
          </a:r>
        </a:p>
        <a:p>
          <a:r>
            <a:rPr lang="en-US" sz="2800" dirty="0" smtClean="0"/>
            <a:t>-Incomplete outcome data addressing</a:t>
          </a:r>
        </a:p>
        <a:p>
          <a:r>
            <a:rPr lang="en-US" sz="2800" dirty="0" smtClean="0"/>
            <a:t>-No real blinding of participants and personnel </a:t>
          </a:r>
          <a:endParaRPr lang="en-US" sz="2800" dirty="0"/>
        </a:p>
      </dgm:t>
    </dgm:pt>
    <dgm:pt modelId="{6CCD8D98-405A-49AA-9BE9-0DE5CF67FED0}" type="parTrans" cxnId="{ED38458B-F102-48D5-983F-95FDFF3A06CA}">
      <dgm:prSet/>
      <dgm:spPr/>
      <dgm:t>
        <a:bodyPr/>
        <a:lstStyle/>
        <a:p>
          <a:endParaRPr lang="en-US"/>
        </a:p>
      </dgm:t>
    </dgm:pt>
    <dgm:pt modelId="{F79C1B54-E31B-4DB8-9D6A-C644312F42F0}" type="sibTrans" cxnId="{ED38458B-F102-48D5-983F-95FDFF3A06CA}">
      <dgm:prSet/>
      <dgm:spPr/>
      <dgm:t>
        <a:bodyPr/>
        <a:lstStyle/>
        <a:p>
          <a:endParaRPr lang="en-US"/>
        </a:p>
      </dgm:t>
    </dgm:pt>
    <dgm:pt modelId="{4EC26C46-7268-46BF-9E3A-47309D8FEDFF}" type="pres">
      <dgm:prSet presAssocID="{1CFF4056-59E0-4658-9C97-30E3A283CDFB}" presName="Name0" presStyleCnt="0">
        <dgm:presLayoutVars>
          <dgm:chMax val="2"/>
          <dgm:chPref val="2"/>
          <dgm:dir/>
          <dgm:animOne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AC0B897-858A-473F-A16B-BAABDEAC26E2}" type="pres">
      <dgm:prSet presAssocID="{1CFF4056-59E0-4658-9C97-30E3A283CDFB}" presName="Background" presStyleLbl="bgImgPlace1" presStyleIdx="0" presStyleCnt="1" custScaleY="89979" custLinFactNeighborX="-529" custLinFactNeighborY="-1278"/>
      <dgm:spPr/>
    </dgm:pt>
    <dgm:pt modelId="{290A57D5-AA2D-4046-ADF0-4C54DA63B93C}" type="pres">
      <dgm:prSet presAssocID="{1CFF4056-59E0-4658-9C97-30E3A283CDFB}" presName="ParentText1" presStyleLbl="revTx" presStyleIdx="0" presStyleCnt="2" custLinFactNeighborX="-1138" custLinFactNeighborY="2456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E8166CF-A3B6-4934-A0A7-B9F7D64542BC}" type="pres">
      <dgm:prSet presAssocID="{1CFF4056-59E0-4658-9C97-30E3A283CDFB}" presName="ParentText2" presStyleLbl="revTx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185A798-68B7-453A-B345-2BEE96612D5F}" type="pres">
      <dgm:prSet presAssocID="{1CFF4056-59E0-4658-9C97-30E3A283CDFB}" presName="Plus" presStyleLbl="alignNode1" presStyleIdx="0" presStyleCnt="2"/>
      <dgm:spPr/>
    </dgm:pt>
    <dgm:pt modelId="{BCB28E92-0C4F-44F7-BA25-EB0EDBC58D4E}" type="pres">
      <dgm:prSet presAssocID="{1CFF4056-59E0-4658-9C97-30E3A283CDFB}" presName="Minus" presStyleLbl="alignNode1" presStyleIdx="1" presStyleCnt="2"/>
      <dgm:spPr/>
    </dgm:pt>
    <dgm:pt modelId="{0431F103-93F0-40CF-B772-86AFBF45758E}" type="pres">
      <dgm:prSet presAssocID="{1CFF4056-59E0-4658-9C97-30E3A283CDFB}" presName="Divider" presStyleLbl="parChTrans1D1" presStyleIdx="0" presStyleCnt="1"/>
      <dgm:spPr/>
    </dgm:pt>
  </dgm:ptLst>
  <dgm:cxnLst>
    <dgm:cxn modelId="{ED38458B-F102-48D5-983F-95FDFF3A06CA}" srcId="{1CFF4056-59E0-4658-9C97-30E3A283CDFB}" destId="{F2FDCC3E-5BDA-4132-9D20-AC546B7DF5DD}" srcOrd="1" destOrd="0" parTransId="{6CCD8D98-405A-49AA-9BE9-0DE5CF67FED0}" sibTransId="{F79C1B54-E31B-4DB8-9D6A-C644312F42F0}"/>
    <dgm:cxn modelId="{4E1AA924-03BF-449D-A987-DAD01D68359C}" type="presOf" srcId="{4777A28B-874E-4E70-A5A9-EF9305EC6E9F}" destId="{290A57D5-AA2D-4046-ADF0-4C54DA63B93C}" srcOrd="0" destOrd="0" presId="urn:microsoft.com/office/officeart/2009/3/layout/PlusandMinus"/>
    <dgm:cxn modelId="{33313292-8ECC-45AA-80E5-B0354546A6E8}" type="presOf" srcId="{1CFF4056-59E0-4658-9C97-30E3A283CDFB}" destId="{4EC26C46-7268-46BF-9E3A-47309D8FEDFF}" srcOrd="0" destOrd="0" presId="urn:microsoft.com/office/officeart/2009/3/layout/PlusandMinus"/>
    <dgm:cxn modelId="{CC273D83-34E3-4428-936C-33340B768CF6}" srcId="{1CFF4056-59E0-4658-9C97-30E3A283CDFB}" destId="{4777A28B-874E-4E70-A5A9-EF9305EC6E9F}" srcOrd="0" destOrd="0" parTransId="{E0A61697-A1AB-4ED0-A15B-644842E26326}" sibTransId="{D2A6A287-A956-4C56-BA53-FA8E6A1CC9F3}"/>
    <dgm:cxn modelId="{FD4F3E4B-FB54-4594-9318-776BFAB8E474}" type="presOf" srcId="{F2FDCC3E-5BDA-4132-9D20-AC546B7DF5DD}" destId="{4E8166CF-A3B6-4934-A0A7-B9F7D64542BC}" srcOrd="0" destOrd="0" presId="urn:microsoft.com/office/officeart/2009/3/layout/PlusandMinus"/>
    <dgm:cxn modelId="{9BE14F26-BFCE-4777-BBDB-3D95E7953DA9}" type="presParOf" srcId="{4EC26C46-7268-46BF-9E3A-47309D8FEDFF}" destId="{0AC0B897-858A-473F-A16B-BAABDEAC26E2}" srcOrd="0" destOrd="0" presId="urn:microsoft.com/office/officeart/2009/3/layout/PlusandMinus"/>
    <dgm:cxn modelId="{9D336825-0F25-4CB8-9D57-0D8BBE93DCED}" type="presParOf" srcId="{4EC26C46-7268-46BF-9E3A-47309D8FEDFF}" destId="{290A57D5-AA2D-4046-ADF0-4C54DA63B93C}" srcOrd="1" destOrd="0" presId="urn:microsoft.com/office/officeart/2009/3/layout/PlusandMinus"/>
    <dgm:cxn modelId="{F95BBE32-923D-4E57-BA89-DBF55566D2C9}" type="presParOf" srcId="{4EC26C46-7268-46BF-9E3A-47309D8FEDFF}" destId="{4E8166CF-A3B6-4934-A0A7-B9F7D64542BC}" srcOrd="2" destOrd="0" presId="urn:microsoft.com/office/officeart/2009/3/layout/PlusandMinus"/>
    <dgm:cxn modelId="{CBDD8296-1B73-42BE-9BA4-781DEECD3D8C}" type="presParOf" srcId="{4EC26C46-7268-46BF-9E3A-47309D8FEDFF}" destId="{8185A798-68B7-453A-B345-2BEE96612D5F}" srcOrd="3" destOrd="0" presId="urn:microsoft.com/office/officeart/2009/3/layout/PlusandMinus"/>
    <dgm:cxn modelId="{92135D5C-A861-4B60-8DFD-67E25E15615E}" type="presParOf" srcId="{4EC26C46-7268-46BF-9E3A-47309D8FEDFF}" destId="{BCB28E92-0C4F-44F7-BA25-EB0EDBC58D4E}" srcOrd="4" destOrd="0" presId="urn:microsoft.com/office/officeart/2009/3/layout/PlusandMinus"/>
    <dgm:cxn modelId="{FDA9CE9A-D538-4FB4-AF08-7FA3CE6B674E}" type="presParOf" srcId="{4EC26C46-7268-46BF-9E3A-47309D8FEDFF}" destId="{0431F103-93F0-40CF-B772-86AFBF45758E}" srcOrd="5" destOrd="0" presId="urn:microsoft.com/office/officeart/2009/3/layout/PlusandMinu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3/layout/PlusandMinus">
  <dgm:title val=""/>
  <dgm:desc val=""/>
  <dgm:catLst>
    <dgm:cat type="relationship" pri="36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clrData>
  <dgm:layoutNode name="Name0">
    <dgm:varLst>
      <dgm:chMax val="2"/>
      <dgm:chPref val="2"/>
      <dgm:dir/>
      <dgm:animOne/>
      <dgm:resizeHandles val="exact"/>
    </dgm:varLst>
    <dgm:alg type="composite">
      <dgm:param type="ar" val="1.8238"/>
    </dgm:alg>
    <dgm:shape xmlns:r="http://schemas.openxmlformats.org/officeDocument/2006/relationships" r:blip="">
      <dgm:adjLst/>
    </dgm:shape>
    <dgm:choose name="Name1">
      <dgm:if name="Name2" func="var" arg="dir" op="equ" val="norm">
        <dgm:constrLst>
          <dgm:constr type="primFontSz" for="des" ptType="node" op="equ" val="65"/>
          <dgm:constr type="l" for="ch" forName="Background" refType="w" fact="0.09"/>
          <dgm:constr type="t" for="ch" forName="Background" refType="h" fact="0.1641"/>
          <dgm:constr type="w" for="ch" forName="Background" refType="w" fact="0.87"/>
          <dgm:constr type="h" for="ch" forName="Background" refType="h" fact="0.82"/>
          <dgm:constr type="l" for="ch" forName="ParentText1" refType="w" fact="0.116"/>
          <dgm:constr type="t" for="ch" forName="ParentText1" refType="h" fact="0.26"/>
          <dgm:constr type="w" for="ch" forName="ParentText1" refType="w" fact="0.404"/>
          <dgm:constr type="h" for="ch" forName="ParentText1" refType="h" fact="0.7015"/>
          <dgm:constr type="l" for="ch" forName="ParentText2" refType="w" fact="0.529"/>
          <dgm:constr type="t" for="ch" forName="ParentText2" refType="h" fact="0.26"/>
          <dgm:constr type="w" for="ch" forName="ParentText2" refType="w" fact="0.404"/>
          <dgm:constr type="h" for="ch" forName="ParentText2" refType="h" fact="0.7015"/>
          <dgm:constr type="l" for="ch" forName="Plus" refType="w" fact="0"/>
          <dgm:constr type="t" for="ch" forName="Plus" refType="h" fact="0"/>
          <dgm:constr type="w" for="ch" forName="Plus" refType="w" fact="0.17"/>
          <dgm:constr type="h" for="ch" forName="Plus" refType="w" refFor="ch" refForName="Plus"/>
          <dgm:constr type="l" for="ch" forName="Minus" refType="w" fact="0.84"/>
          <dgm:constr type="t" for="ch" forName="Minus" refType="h" fact="0.1115"/>
          <dgm:constr type="w" for="ch" forName="Minus" refType="w" fact="0.16"/>
          <dgm:constr type="h" for="ch" forName="Minus" refType="h" fact="0.1"/>
          <dgm:constr type="l" for="ch" forName="Divider" refType="w" fact="0.525"/>
          <dgm:constr type="t" for="ch" forName="Divider" refType="h" fact="0.2615"/>
          <dgm:constr type="w" for="ch" forName="Divider" refType="w" fact="0.0001"/>
          <dgm:constr type="h" for="ch" forName="Divider" refType="h" fact="0.67"/>
        </dgm:constrLst>
      </dgm:if>
      <dgm:else name="Name3">
        <dgm:constrLst>
          <dgm:constr type="primFontSz" for="des" ptType="node" op="equ" val="65"/>
          <dgm:constr type="r" for="ch" forName="Background" refType="w" fact="-0.09"/>
          <dgm:constr type="t" for="ch" forName="Background" refType="h" fact="0.1641"/>
          <dgm:constr type="w" for="ch" forName="Background" refType="w" fact="0.87"/>
          <dgm:constr type="h" for="ch" forName="Background" refType="h" fact="0.82"/>
          <dgm:constr type="r" for="ch" forName="ParentText1" refType="w" fact="-0.116"/>
          <dgm:constr type="t" for="ch" forName="ParentText1" refType="h" fact="0.26"/>
          <dgm:constr type="w" for="ch" forName="ParentText1" refType="w" fact="0.404"/>
          <dgm:constr type="h" for="ch" forName="ParentText1" refType="h" fact="0.7015"/>
          <dgm:constr type="r" for="ch" forName="ParentText2" refType="w" fact="-0.529"/>
          <dgm:constr type="t" for="ch" forName="ParentText2" refType="h" fact="0.26"/>
          <dgm:constr type="w" for="ch" forName="ParentText2" refType="w" fact="0.404"/>
          <dgm:constr type="h" for="ch" forName="ParentText2" refType="h" fact="0.7015"/>
          <dgm:constr type="r" for="ch" forName="Plus" refType="w" fact="0"/>
          <dgm:constr type="t" for="ch" forName="Plus" refType="h" fact="0"/>
          <dgm:constr type="w" for="ch" forName="Plus" refType="w" fact="0.17"/>
          <dgm:constr type="h" for="ch" forName="Plus" refType="w" refFor="ch" refForName="Plus"/>
          <dgm:constr type="r" for="ch" forName="Minus" refType="w" fact="-0.84"/>
          <dgm:constr type="t" for="ch" forName="Minus" refType="h" fact="0.1115"/>
          <dgm:constr type="w" for="ch" forName="Minus" refType="w" fact="0.16"/>
          <dgm:constr type="h" for="ch" forName="Minus" refType="h" fact="0.1"/>
          <dgm:constr type="r" for="ch" forName="Divider" refType="w" fact="-0.525"/>
          <dgm:constr type="t" for="ch" forName="Divider" refType="h" fact="0.2615"/>
          <dgm:constr type="w" for="ch" forName="Divider" refType="w" fact="0.0001"/>
          <dgm:constr type="h" for="ch" forName="Divider" refType="h" fact="0.67"/>
        </dgm:constrLst>
      </dgm:else>
    </dgm:choose>
    <dgm:layoutNode name="Background" styleLbl="bgImgPlace1">
      <dgm:alg type="sp"/>
      <dgm:shape xmlns:r="http://schemas.openxmlformats.org/officeDocument/2006/relationships" type="rect" r:blip="">
        <dgm:adjLst/>
      </dgm:shape>
      <dgm:presOf/>
    </dgm:layoutNode>
    <dgm:layoutNode name="ParentText1" styleLbl="revTx">
      <dgm:varLst>
        <dgm:chMax val="0"/>
        <dgm:chPref val="0"/>
        <dgm:bulletEnabled val="1"/>
      </dgm:varLst>
      <dgm:alg type="tx">
        <dgm:param type="parTxLTRAlign" val="l"/>
        <dgm:param type="txAnchorVert" val="t"/>
      </dgm:alg>
      <dgm:shape xmlns:r="http://schemas.openxmlformats.org/officeDocument/2006/relationships" type="rect" r:blip="">
        <dgm:adjLst/>
      </dgm:shape>
      <dgm:presOf axis="ch desOrSelf" ptType="node node" st="1 1" cnt="1 0"/>
      <dgm:constrLst>
        <dgm:constr type="lMarg" refType="primFontSz" fact="0.15"/>
        <dgm:constr type="rMarg" refType="primFontSz" fact="0.15"/>
        <dgm:constr type="tMarg" refType="primFontSz" fact="0.15"/>
        <dgm:constr type="bMarg" refType="primFontSz" fact="0.15"/>
      </dgm:constrLst>
      <dgm:ruleLst>
        <dgm:rule type="primFontSz" val="5" fact="NaN" max="NaN"/>
      </dgm:ruleLst>
    </dgm:layoutNode>
    <dgm:layoutNode name="ParentText2" styleLbl="revTx">
      <dgm:varLst>
        <dgm:chMax val="0"/>
        <dgm:chPref val="0"/>
        <dgm:bulletEnabled val="1"/>
      </dgm:varLst>
      <dgm:alg type="tx">
        <dgm:param type="parTxLTRAlign" val="l"/>
        <dgm:param type="txAnchorVert" val="t"/>
      </dgm:alg>
      <dgm:shape xmlns:r="http://schemas.openxmlformats.org/officeDocument/2006/relationships" type="rect" r:blip="">
        <dgm:adjLst/>
      </dgm:shape>
      <dgm:presOf axis="ch desOrSelf" ptType="node node" st="2 1" cnt="1 0"/>
      <dgm:constrLst>
        <dgm:constr type="lMarg" refType="primFontSz" fact="0.15"/>
        <dgm:constr type="rMarg" refType="primFontSz" fact="0.15"/>
        <dgm:constr type="tMarg" refType="primFontSz" fact="0.15"/>
        <dgm:constr type="bMarg" refType="primFontSz" fact="0.15"/>
      </dgm:constrLst>
      <dgm:ruleLst>
        <dgm:rule type="primFontSz" val="5" fact="NaN" max="NaN"/>
      </dgm:ruleLst>
    </dgm:layoutNode>
    <dgm:layoutNode name="Plus" styleLbl="alignNode1">
      <dgm:alg type="sp"/>
      <dgm:shape xmlns:r="http://schemas.openxmlformats.org/officeDocument/2006/relationships" type="plus" r:blip="">
        <dgm:adjLst>
          <dgm:adj idx="1" val="0.3281"/>
        </dgm:adjLst>
      </dgm:shape>
      <dgm:presOf/>
    </dgm:layoutNode>
    <dgm:layoutNode name="Minus" styleLbl="alignNode1">
      <dgm:alg type="sp"/>
      <dgm:shape xmlns:r="http://schemas.openxmlformats.org/officeDocument/2006/relationships" type="rect" r:blip="">
        <dgm:adjLst/>
      </dgm:shape>
      <dgm:presOf/>
    </dgm:layoutNode>
    <dgm:layoutNode name="Divider" styleLbl="parChTrans1D1">
      <dgm:alg type="sp"/>
      <dgm:shape xmlns:r="http://schemas.openxmlformats.org/officeDocument/2006/relationships" type="line" r:blip="">
        <dgm:adjLst/>
      </dgm:shape>
      <dgm:presOf/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86076-E08D-4C2B-94B3-D88AB7280D23}" type="datetimeFigureOut">
              <a:rPr lang="en-US" smtClean="0"/>
              <a:t>9/4/2019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57BE1-DFDA-4BFA-9A4B-F9D76EF4DB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2294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86076-E08D-4C2B-94B3-D88AB7280D23}" type="datetimeFigureOut">
              <a:rPr lang="en-US" smtClean="0"/>
              <a:t>9/4/2019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57BE1-DFDA-4BFA-9A4B-F9D76EF4DB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56131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86076-E08D-4C2B-94B3-D88AB7280D23}" type="datetimeFigureOut">
              <a:rPr lang="en-US" smtClean="0"/>
              <a:t>9/4/2019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57BE1-DFDA-4BFA-9A4B-F9D76EF4DB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02862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86076-E08D-4C2B-94B3-D88AB7280D23}" type="datetimeFigureOut">
              <a:rPr lang="en-US" smtClean="0"/>
              <a:t>9/4/2019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57BE1-DFDA-4BFA-9A4B-F9D76EF4DB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7237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86076-E08D-4C2B-94B3-D88AB7280D23}" type="datetimeFigureOut">
              <a:rPr lang="en-US" smtClean="0"/>
              <a:t>9/4/2019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57BE1-DFDA-4BFA-9A4B-F9D76EF4DB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9953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86076-E08D-4C2B-94B3-D88AB7280D23}" type="datetimeFigureOut">
              <a:rPr lang="en-US" smtClean="0"/>
              <a:t>9/4/2019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57BE1-DFDA-4BFA-9A4B-F9D76EF4DB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58418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86076-E08D-4C2B-94B3-D88AB7280D23}" type="datetimeFigureOut">
              <a:rPr lang="en-US" smtClean="0"/>
              <a:t>9/4/2019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57BE1-DFDA-4BFA-9A4B-F9D76EF4DB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2078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86076-E08D-4C2B-94B3-D88AB7280D23}" type="datetimeFigureOut">
              <a:rPr lang="en-US" smtClean="0"/>
              <a:t>9/4/2019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57BE1-DFDA-4BFA-9A4B-F9D76EF4DB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079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57BE1-DFDA-4BFA-9A4B-F9D76EF4DBD5}" type="slidenum">
              <a:rPr lang="en-US" smtClean="0"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86076-E08D-4C2B-94B3-D88AB7280D23}" type="datetimeFigureOut">
              <a:rPr lang="en-US" smtClean="0"/>
              <a:t>9/4/2019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66811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86076-E08D-4C2B-94B3-D88AB7280D23}" type="datetimeFigureOut">
              <a:rPr lang="en-US" smtClean="0"/>
              <a:t>9/4/2019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57BE1-DFDA-4BFA-9A4B-F9D76EF4DB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34829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86076-E08D-4C2B-94B3-D88AB7280D23}" type="datetimeFigureOut">
              <a:rPr lang="en-US" smtClean="0"/>
              <a:t>9/4/2019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57BE1-DFDA-4BFA-9A4B-F9D76EF4DBD5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429266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86076-E08D-4C2B-94B3-D88AB7280D23}" type="datetimeFigureOut">
              <a:rPr lang="en-US" smtClean="0"/>
              <a:t>9/4/2019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57BE1-DFDA-4BFA-9A4B-F9D76EF4DB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491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86076-E08D-4C2B-94B3-D88AB7280D23}" type="datetimeFigureOut">
              <a:rPr lang="en-US" smtClean="0"/>
              <a:t>9/4/2019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57BE1-DFDA-4BFA-9A4B-F9D76EF4DBD5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503244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86076-E08D-4C2B-94B3-D88AB7280D23}" type="datetimeFigureOut">
              <a:rPr lang="en-US" smtClean="0"/>
              <a:t>9/4/2019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57BE1-DFDA-4BFA-9A4B-F9D76EF4DB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63585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86076-E08D-4C2B-94B3-D88AB7280D23}" type="datetimeFigureOut">
              <a:rPr lang="en-US" smtClean="0"/>
              <a:t>9/4/2019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57BE1-DFDA-4BFA-9A4B-F9D76EF4DB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24436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86076-E08D-4C2B-94B3-D88AB7280D23}" type="datetimeFigureOut">
              <a:rPr lang="en-US" smtClean="0"/>
              <a:t>9/4/2019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57BE1-DFDA-4BFA-9A4B-F9D76EF4DB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59416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186076-E08D-4C2B-94B3-D88AB7280D23}" type="datetimeFigureOut">
              <a:rPr lang="en-US" smtClean="0"/>
              <a:t>9/4/2019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8157BE1-DFDA-4BFA-9A4B-F9D76EF4DB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6695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44437" y="1440030"/>
            <a:ext cx="7766936" cy="1646302"/>
          </a:xfrm>
        </p:spPr>
        <p:txBody>
          <a:bodyPr/>
          <a:lstStyle/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Journal Club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15160" y="3219185"/>
            <a:ext cx="6944897" cy="1479887"/>
          </a:xfrm>
        </p:spPr>
        <p:txBody>
          <a:bodyPr>
            <a:noAutofit/>
          </a:bodyPr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Mariuxi A. Viteri Malone, PGY4 </a:t>
            </a:r>
          </a:p>
          <a:p>
            <a:pPr algn="ctr"/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Fellow Physician, Geriatric Medicine</a:t>
            </a:r>
          </a:p>
          <a:p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Boston University/Boston Medical Center</a:t>
            </a:r>
          </a:p>
          <a:p>
            <a:endParaRPr lang="en-US" sz="2800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960656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548997"/>
            <a:ext cx="9601196" cy="1303867"/>
          </a:xfrm>
        </p:spPr>
        <p:txBody>
          <a:bodyPr/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CASE PRESENTATION: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1552074"/>
            <a:ext cx="9849853" cy="4680284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Mrs. “S” is a 73 </a:t>
            </a: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</a:t>
            </a: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F. She has a PMHx consistent with HTN, CKD III, </a:t>
            </a: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Afib</a:t>
            </a: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Coumadin, CAD s/p CABG, HPL, GERD, OSA on CPAP, </a:t>
            </a: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HFpEF</a:t>
            </a: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She has 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excellent family </a:t>
            </a: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support.</a:t>
            </a:r>
          </a:p>
          <a:p>
            <a:pPr marL="0" indent="0">
              <a:buNone/>
            </a:pPr>
            <a:endParaRPr lang="en-US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She is here with her daughter due to concerns about </a:t>
            </a:r>
            <a:r>
              <a:rPr lang="en-US" sz="2800" b="1" i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memory loss. </a:t>
            </a:r>
            <a:endParaRPr lang="en-US" sz="2800" b="1" i="1" u="sng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MMSE: </a:t>
            </a: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16/30 (losing points on language, short memory, visual-spatial)</a:t>
            </a:r>
          </a:p>
          <a:p>
            <a:pPr marL="0" indent="0">
              <a:buNone/>
            </a:pPr>
            <a:r>
              <a:rPr lang="en-US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ADLs: </a:t>
            </a: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10/12 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(losing points in continence and dressing)</a:t>
            </a:r>
            <a:endParaRPr lang="en-US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IADLs: 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8/16 (losing points in cooking, transportation, telephone, finances)</a:t>
            </a:r>
            <a:endParaRPr lang="en-US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7097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A65AD3F-8AFA-4D1B-8F92-0BA7217F05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424" y="274749"/>
            <a:ext cx="8596668" cy="729803"/>
          </a:xfrm>
        </p:spPr>
        <p:txBody>
          <a:bodyPr>
            <a:noAutofit/>
          </a:bodyPr>
          <a:lstStyle/>
          <a:p>
            <a:r>
              <a:rPr lang="en-US" sz="6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DOMAINS</a:t>
            </a:r>
            <a:r>
              <a:rPr lang="en-US" sz="6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84BDE05-6279-47D1-A64B-17613D80FA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1424" y="1220858"/>
            <a:ext cx="11287139" cy="5364051"/>
          </a:xfrm>
        </p:spPr>
        <p:txBody>
          <a:bodyPr/>
          <a:lstStyle/>
          <a:p>
            <a:pPr>
              <a:buAutoNum type="arabicPeriod"/>
            </a:pPr>
            <a:r>
              <a:rPr lang="en-US" sz="3600" b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MEMORY: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Started about 5 years ago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Family notices a consistent progressive decline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She now forgets </a:t>
            </a:r>
            <a:r>
              <a:rPr lang="en-US" sz="2400" dirty="0" err="1" smtClean="0">
                <a:solidFill>
                  <a:schemeClr val="tx1"/>
                </a:solidFill>
              </a:rPr>
              <a:t>thingd</a:t>
            </a:r>
            <a:r>
              <a:rPr lang="en-US" sz="2400" dirty="0" smtClean="0">
                <a:solidFill>
                  <a:schemeClr val="tx1"/>
                </a:solidFill>
              </a:rPr>
              <a:t> she just did, for example showers for 3h and after and hour takes another shower since forgot she already took it 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Burned herself while cooking and left the stove on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Repeats same questions 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Family believes that short term memory is affected the most </a:t>
            </a:r>
            <a:endParaRPr lang="en-US" sz="2400" dirty="0">
              <a:solidFill>
                <a:schemeClr val="tx1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9964" y="114754"/>
            <a:ext cx="3340854" cy="221749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2315" y="5293217"/>
            <a:ext cx="4926706" cy="1564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661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3182" y="360608"/>
            <a:ext cx="11663967" cy="6220496"/>
          </a:xfrm>
        </p:spPr>
        <p:txBody>
          <a:bodyPr>
            <a:normAutofit/>
          </a:bodyPr>
          <a:lstStyle/>
          <a:p>
            <a:pPr marL="742950" indent="-742950">
              <a:buFont typeface="+mj-lt"/>
              <a:buAutoNum type="arabicPeriod" startAt="2"/>
            </a:pPr>
            <a:r>
              <a:rPr lang="en-US" sz="3600" b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SLEEP: 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No REM sleep abnormalities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Does not take medications for sleep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No problems with sleep. Sleeps about 8-9h per day</a:t>
            </a: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</a:endParaRPr>
          </a:p>
          <a:p>
            <a:pPr>
              <a:buFont typeface="+mj-lt"/>
              <a:buAutoNum type="arabicPeriod" startAt="3"/>
            </a:pPr>
            <a:r>
              <a:rPr lang="en-US" sz="3600" b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HALLUCINATIONS/PSYCHOSIS: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On </a:t>
            </a:r>
            <a:r>
              <a:rPr lang="en-US" sz="2400" dirty="0" err="1" smtClean="0">
                <a:solidFill>
                  <a:schemeClr val="tx1"/>
                </a:solidFill>
              </a:rPr>
              <a:t>Abilify</a:t>
            </a:r>
            <a:r>
              <a:rPr lang="en-US" sz="2400" dirty="0" smtClean="0">
                <a:solidFill>
                  <a:schemeClr val="tx1"/>
                </a:solidFill>
              </a:rPr>
              <a:t> 20 mg daily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Patient states that she hears voices which tell her “go back to sleep”. They also tell her to hurt herself and others. Patient states that she ignores those voices 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Not seeing a psychiatrist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9371" y="242083"/>
            <a:ext cx="2705100" cy="1685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1372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4454" y="528035"/>
            <a:ext cx="10862137" cy="6130342"/>
          </a:xfrm>
        </p:spPr>
        <p:txBody>
          <a:bodyPr/>
          <a:lstStyle/>
          <a:p>
            <a:pPr marL="742950" indent="-742950">
              <a:buFont typeface="+mj-lt"/>
              <a:buAutoNum type="arabicPeriod" startAt="4"/>
            </a:pPr>
            <a:r>
              <a:rPr lang="en-US" sz="3600" b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MOOD: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 smtClean="0">
                <a:solidFill>
                  <a:schemeClr val="tx1"/>
                </a:solidFill>
              </a:rPr>
              <a:t>Family states “she is always in a good mood”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 smtClean="0">
                <a:solidFill>
                  <a:schemeClr val="tx1"/>
                </a:solidFill>
              </a:rPr>
              <a:t>When asked to the patient, she states “I wish I had someone to talk to”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 smtClean="0">
                <a:solidFill>
                  <a:schemeClr val="tx1"/>
                </a:solidFill>
              </a:rPr>
              <a:t>Denies suicidal or homicidal ideations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 smtClean="0">
                <a:solidFill>
                  <a:schemeClr val="tx1"/>
                </a:solidFill>
              </a:rPr>
              <a:t>Patient loves and cares about her grand-children and children a lot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 smtClean="0">
                <a:solidFill>
                  <a:schemeClr val="tx1"/>
                </a:solidFill>
              </a:rPr>
              <a:t>She says “I feel tired all the time”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dirty="0" smtClean="0">
              <a:solidFill>
                <a:schemeClr val="tx1"/>
              </a:solidFill>
            </a:endParaRPr>
          </a:p>
          <a:p>
            <a:pPr marL="742950" indent="-742950">
              <a:buFont typeface="+mj-lt"/>
              <a:buAutoNum type="arabicPeriod" startAt="5"/>
            </a:pPr>
            <a:r>
              <a:rPr lang="en-US" sz="3600" b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APPETITE/WEIGHT: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 smtClean="0">
                <a:solidFill>
                  <a:schemeClr val="tx1"/>
                </a:solidFill>
              </a:rPr>
              <a:t>Per family, she eats pretty well: 3 meals a day and several snacks during the day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tx1"/>
                </a:solidFill>
              </a:rPr>
              <a:t>W</a:t>
            </a:r>
            <a:r>
              <a:rPr lang="en-US" sz="2400" dirty="0" smtClean="0">
                <a:solidFill>
                  <a:schemeClr val="tx1"/>
                </a:solidFill>
              </a:rPr>
              <a:t>eight has been stable </a:t>
            </a:r>
            <a:endParaRPr lang="en-US" sz="2400" dirty="0">
              <a:solidFill>
                <a:schemeClr val="tx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4211" y="0"/>
            <a:ext cx="2619375" cy="174307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35662" y="5151549"/>
            <a:ext cx="3744867" cy="1706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193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5514" y="359059"/>
            <a:ext cx="11145472" cy="6183409"/>
          </a:xfrm>
        </p:spPr>
        <p:txBody>
          <a:bodyPr>
            <a:normAutofit/>
          </a:bodyPr>
          <a:lstStyle/>
          <a:p>
            <a:pPr marL="742950" indent="-742950">
              <a:buFont typeface="+mj-lt"/>
              <a:buAutoNum type="arabicPeriod" startAt="6"/>
            </a:pPr>
            <a:r>
              <a:rPr lang="en-US" sz="3600" b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INCONTINENCE: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600" dirty="0" smtClean="0">
                <a:solidFill>
                  <a:schemeClr val="tx1"/>
                </a:solidFill>
              </a:rPr>
              <a:t>Has trouble getting to the bathroom in the mornings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600" dirty="0" smtClean="0">
                <a:solidFill>
                  <a:schemeClr val="tx1"/>
                </a:solidFill>
              </a:rPr>
              <a:t>Last month lost urine in the morning about 2-3 times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600" dirty="0" smtClean="0">
                <a:solidFill>
                  <a:schemeClr val="tx1"/>
                </a:solidFill>
              </a:rPr>
              <a:t>She uses colchicine and sometimes can not make it to the bathroom on time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600" dirty="0" smtClean="0">
                <a:solidFill>
                  <a:schemeClr val="tx1"/>
                </a:solidFill>
              </a:rPr>
              <a:t>Fecal incontinence once last month</a:t>
            </a:r>
          </a:p>
          <a:p>
            <a:pPr marL="0" indent="0">
              <a:buNone/>
            </a:pPr>
            <a:endParaRPr lang="en-US" dirty="0" smtClean="0">
              <a:solidFill>
                <a:schemeClr val="tx1"/>
              </a:solidFill>
            </a:endParaRPr>
          </a:p>
          <a:p>
            <a:pPr marL="742950" indent="-742950">
              <a:buFont typeface="+mj-lt"/>
              <a:buAutoNum type="arabicPeriod" startAt="7"/>
            </a:pPr>
            <a:r>
              <a:rPr lang="en-US" sz="3900" b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MOBILITY: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 smtClean="0">
                <a:solidFill>
                  <a:schemeClr val="tx1"/>
                </a:solidFill>
              </a:rPr>
              <a:t>No witnessed falls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 smtClean="0">
                <a:solidFill>
                  <a:schemeClr val="tx1"/>
                </a:solidFill>
              </a:rPr>
              <a:t>No assistive device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 smtClean="0">
                <a:solidFill>
                  <a:schemeClr val="tx1"/>
                </a:solidFill>
              </a:rPr>
              <a:t>Patient states she has fallen while using the stairs. There is some bruising on her knees. </a:t>
            </a:r>
            <a:endParaRPr lang="en-US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30278" y="-90152"/>
            <a:ext cx="703495" cy="198334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9542" y="3278142"/>
            <a:ext cx="2129912" cy="2129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7536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4851" y="450761"/>
            <a:ext cx="11526591" cy="5590601"/>
          </a:xfrm>
        </p:spPr>
        <p:txBody>
          <a:bodyPr/>
          <a:lstStyle/>
          <a:p>
            <a:pPr marL="0" indent="0">
              <a:buNone/>
            </a:pPr>
            <a:r>
              <a:rPr lang="en-US" sz="4000" b="1" u="sng" dirty="0">
                <a:solidFill>
                  <a:schemeClr val="tx1"/>
                </a:solidFill>
              </a:rPr>
              <a:t>FAMILY MAIN CONCERN: </a:t>
            </a:r>
            <a:endParaRPr lang="en-US" sz="4000" b="1" u="sng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b="1" u="sng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solidFill>
                  <a:schemeClr val="tx1"/>
                </a:solidFill>
              </a:rPr>
              <a:t>Explained that potential diagnosis is Alzheimer’s disease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solidFill>
                  <a:schemeClr val="tx1"/>
                </a:solidFill>
              </a:rPr>
              <a:t>Family states that she is very active, she loves hanging out with her grand-children and she enjoys cleaning.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b="1" i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should we expect regarding her quality of life and activities of daily living? </a:t>
            </a:r>
            <a:endParaRPr lang="en-US" sz="2800" b="1" i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2079" y="4187874"/>
            <a:ext cx="4572134" cy="2670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6819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209675"/>
          </a:xfrm>
        </p:spPr>
        <p:txBody>
          <a:bodyPr>
            <a:normAutofit/>
          </a:bodyPr>
          <a:lstStyle/>
          <a:p>
            <a:pPr algn="ctr"/>
            <a:r>
              <a:rPr lang="en-US" sz="4400" b="1" dirty="0"/>
              <a:t>PICO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61871927"/>
              </p:ext>
            </p:extLst>
          </p:nvPr>
        </p:nvGraphicFramePr>
        <p:xfrm>
          <a:off x="838200" y="1302707"/>
          <a:ext cx="10720137" cy="4722312"/>
        </p:xfrm>
        <a:graphic>
          <a:graphicData uri="http://schemas.openxmlformats.org/drawingml/2006/table">
            <a:tbl>
              <a:tblPr/>
              <a:tblGrid>
                <a:gridCol w="381307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90706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1265421">
                <a:tc>
                  <a:txBody>
                    <a:bodyPr/>
                    <a:lstStyle/>
                    <a:p>
                      <a:r>
                        <a:rPr lang="en-US" sz="2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</a:t>
                      </a:r>
                      <a:r>
                        <a:rPr lang="en-US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(</a:t>
                      </a:r>
                      <a:r>
                        <a:rPr lang="en-US" sz="2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</a:t>
                      </a:r>
                      <a:r>
                        <a:rPr lang="en-US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roblem or   </a:t>
                      </a:r>
                      <a:r>
                        <a:rPr lang="en-US" sz="2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</a:t>
                      </a:r>
                      <a:r>
                        <a:rPr lang="en-US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atient</a:t>
                      </a:r>
                      <a:r>
                        <a:rPr lang="en-US" sz="2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or P</a:t>
                      </a:r>
                      <a:r>
                        <a:rPr lang="en-US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opulation)</a:t>
                      </a:r>
                    </a:p>
                  </a:txBody>
                  <a:tcPr marL="452740" marR="48292" marT="24146" marB="24146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FCF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Older female with moderate dementia</a:t>
                      </a:r>
                      <a:endParaRPr lang="en-US" sz="24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2740" marR="48292" marT="24146" marB="24146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FC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940822">
                <a:tc>
                  <a:txBody>
                    <a:bodyPr/>
                    <a:lstStyle/>
                    <a:p>
                      <a:r>
                        <a:rPr lang="en-US" sz="2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en-US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(intervention/indicator)</a:t>
                      </a:r>
                    </a:p>
                  </a:txBody>
                  <a:tcPr marL="452740" marR="48292" marT="24146" marB="24146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FCF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Non-pharmacological treatment for mobility</a:t>
                      </a:r>
                      <a:r>
                        <a:rPr lang="en-US" sz="24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and quality of life in</a:t>
                      </a:r>
                      <a:r>
                        <a:rPr lang="en-US" sz="2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dementia</a:t>
                      </a:r>
                      <a:endParaRPr lang="en-US" sz="24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2740" marR="48292" marT="24146" marB="24146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FC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940822">
                <a:tc>
                  <a:txBody>
                    <a:bodyPr/>
                    <a:lstStyle/>
                    <a:p>
                      <a:r>
                        <a:rPr lang="en-US" sz="2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</a:t>
                      </a:r>
                      <a:r>
                        <a:rPr lang="en-US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(comparison)</a:t>
                      </a:r>
                    </a:p>
                  </a:txBody>
                  <a:tcPr marL="452740" marR="48292" marT="24146" marB="24146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FCF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 treatment for mobility</a:t>
                      </a:r>
                      <a:r>
                        <a:rPr lang="en-US" sz="24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and quality of life</a:t>
                      </a:r>
                      <a:endParaRPr lang="en-US" sz="24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2740" marR="48292" marT="24146" marB="24146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FC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575247">
                <a:tc>
                  <a:txBody>
                    <a:bodyPr/>
                    <a:lstStyle/>
                    <a:p>
                      <a:r>
                        <a:rPr lang="en-US" sz="2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</a:t>
                      </a:r>
                      <a:r>
                        <a:rPr lang="en-US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(outcome of interest)</a:t>
                      </a:r>
                    </a:p>
                  </a:txBody>
                  <a:tcPr marL="452740" marR="48292" marT="24146" marB="24146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FCF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sz="2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Change in mobility</a:t>
                      </a:r>
                      <a:r>
                        <a:rPr lang="en-US" sz="24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and quality of life</a:t>
                      </a:r>
                      <a:r>
                        <a:rPr lang="en-US" sz="2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at end of study 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2740" marR="48292" marT="24146" marB="24146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FC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43025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C29AADCB-DD53-4726-B0DC-F84BF14FE1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8" y="1"/>
            <a:ext cx="1218598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4752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5819" y="429295"/>
            <a:ext cx="8596668" cy="1320800"/>
          </a:xfrm>
        </p:spPr>
        <p:txBody>
          <a:bodyPr>
            <a:normAutofit/>
          </a:bodyPr>
          <a:lstStyle/>
          <a:p>
            <a:r>
              <a:rPr lang="en-US" sz="4800" b="1" dirty="0">
                <a:latin typeface="Arial" panose="020B0604020202020204" pitchFamily="34" charset="0"/>
                <a:cs typeface="Arial" panose="020B0604020202020204" pitchFamily="34" charset="0"/>
              </a:rPr>
              <a:t>Methods: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5401" y="1270000"/>
            <a:ext cx="10646195" cy="388077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Systematic literature search </a:t>
            </a:r>
            <a:r>
              <a:rPr lang="en-U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en-US" sz="3200" dirty="0">
                <a:solidFill>
                  <a:schemeClr val="tx1"/>
                </a:solidFill>
              </a:rPr>
              <a:t> randomized controlled trials of non-pharmacological multicomponent interventions for persons with any type of dementia or </a:t>
            </a:r>
            <a:r>
              <a:rPr lang="en-US" sz="3200" dirty="0" err="1" smtClean="0">
                <a:solidFill>
                  <a:schemeClr val="tx1"/>
                </a:solidFill>
              </a:rPr>
              <a:t>PwMCI</a:t>
            </a:r>
            <a:r>
              <a:rPr lang="en-US" sz="3200" dirty="0" smtClean="0">
                <a:solidFill>
                  <a:schemeClr val="tx1"/>
                </a:solidFill>
              </a:rPr>
              <a:t>.</a:t>
            </a:r>
          </a:p>
          <a:p>
            <a:r>
              <a:rPr lang="en-US" sz="3200" dirty="0" smtClean="0">
                <a:solidFill>
                  <a:schemeClr val="tx1"/>
                </a:solidFill>
              </a:rPr>
              <a:t>Multicomponent</a:t>
            </a:r>
            <a:r>
              <a:rPr lang="en-US" sz="3200" dirty="0">
                <a:solidFill>
                  <a:schemeClr val="tx1"/>
                </a:solidFill>
              </a:rPr>
              <a:t> </a:t>
            </a:r>
            <a:r>
              <a:rPr lang="en-US" sz="3200" dirty="0" smtClean="0">
                <a:solidFill>
                  <a:schemeClr val="tx1"/>
                </a:solidFill>
              </a:rPr>
              <a:t>interventions were defined as </a:t>
            </a:r>
            <a:r>
              <a:rPr lang="en-US" sz="3200" dirty="0">
                <a:solidFill>
                  <a:schemeClr val="tx1"/>
                </a:solidFill>
              </a:rPr>
              <a:t>interventions with at least two components</a:t>
            </a:r>
            <a:r>
              <a:rPr lang="en-US" sz="3200" dirty="0" smtClean="0">
                <a:solidFill>
                  <a:schemeClr val="tx1"/>
                </a:solidFill>
              </a:rPr>
              <a:t>.</a:t>
            </a:r>
            <a:endParaRPr lang="en-US" sz="3200" dirty="0">
              <a:solidFill>
                <a:schemeClr val="tx1"/>
              </a:solidFill>
            </a:endParaRPr>
          </a:p>
          <a:p>
            <a:r>
              <a:rPr lang="en-US" sz="3200" dirty="0">
                <a:solidFill>
                  <a:schemeClr val="tx1"/>
                </a:solidFill>
              </a:rPr>
              <a:t>A systematic literature search was conducted using the electronic databases PubMed, </a:t>
            </a:r>
            <a:r>
              <a:rPr lang="en-US" sz="3200" dirty="0" err="1">
                <a:solidFill>
                  <a:schemeClr val="tx1"/>
                </a:solidFill>
              </a:rPr>
              <a:t>PsycINFO</a:t>
            </a:r>
            <a:r>
              <a:rPr lang="en-US" sz="3200" dirty="0">
                <a:solidFill>
                  <a:schemeClr val="tx1"/>
                </a:solidFill>
              </a:rPr>
              <a:t>, PSYNDEX, and CINAHL.</a:t>
            </a:r>
          </a:p>
        </p:txBody>
      </p:sp>
    </p:spTree>
    <p:extLst>
      <p:ext uri="{BB962C8B-B14F-4D97-AF65-F5344CB8AC3E}">
        <p14:creationId xmlns:p14="http://schemas.microsoft.com/office/powerpoint/2010/main" val="1564110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4107" y="585787"/>
            <a:ext cx="6333656" cy="6000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8517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309702"/>
              </p:ext>
            </p:extLst>
          </p:nvPr>
        </p:nvGraphicFramePr>
        <p:xfrm>
          <a:off x="386367" y="2160587"/>
          <a:ext cx="11011436" cy="42917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0571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50571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429172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-Individual interventions (they are not comparable to group interventions).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u="sng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n-US" sz="20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-Samples mixed with the healthy elderly.</a:t>
                      </a:r>
                      <a:endParaRPr lang="en-US" sz="2000" b="1" u="sng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US" sz="2000" b="0" i="0" u="none" strike="noStrike" kern="1200" baseline="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20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-Treated for another psychological disorder.</a:t>
                      </a:r>
                    </a:p>
                    <a:p>
                      <a:endParaRPr lang="en-US" sz="1800" b="1" i="0" u="none" strike="noStrike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20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-Interventions that vary significantly from group to group, (PT/OT) because they are individualized.</a:t>
                      </a:r>
                      <a:endParaRPr 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-Studies which reported outcomes for the </a:t>
                      </a:r>
                      <a:r>
                        <a:rPr lang="en-US" sz="2000" b="1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PwD</a:t>
                      </a:r>
                      <a:r>
                        <a:rPr lang="en-US" sz="20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en-US" sz="2000" b="1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PwMCI</a:t>
                      </a:r>
                      <a:r>
                        <a:rPr lang="en-US" sz="20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endParaRPr lang="en-US" sz="2000" b="1" i="0" u="none" strike="noStrike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20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-Every study that was published</a:t>
                      </a:r>
                    </a:p>
                    <a:p>
                      <a:r>
                        <a:rPr lang="en-US" sz="20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until March 27th, 2017. Only publications in peer-reviewed journals in English and German.</a:t>
                      </a:r>
                    </a:p>
                    <a:p>
                      <a:endParaRPr lang="en-US" sz="2000" b="0" i="0" u="none" strike="noStrike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20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-Standardized interventions that were held in a group.</a:t>
                      </a:r>
                      <a:endParaRPr 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B32ED5D8-6409-4104-9CF5-760278A04D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665" y="818718"/>
            <a:ext cx="3523793" cy="56088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988677" y="637493"/>
            <a:ext cx="43530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INCLUDED:</a:t>
            </a:r>
          </a:p>
        </p:txBody>
      </p:sp>
    </p:spTree>
    <p:extLst>
      <p:ext uri="{BB962C8B-B14F-4D97-AF65-F5344CB8AC3E}">
        <p14:creationId xmlns:p14="http://schemas.microsoft.com/office/powerpoint/2010/main" val="337257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4550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76367912"/>
              </p:ext>
            </p:extLst>
          </p:nvPr>
        </p:nvGraphicFramePr>
        <p:xfrm>
          <a:off x="1133341" y="502277"/>
          <a:ext cx="9517487" cy="59311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17487"/>
              </a:tblGrid>
              <a:tr h="668400">
                <a:tc>
                  <a:txBody>
                    <a:bodyPr/>
                    <a:lstStyle/>
                    <a:p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BASELINE CHARATERISTICS: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5230124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2400" b="1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MEAN AGE: </a:t>
                      </a:r>
                      <a:r>
                        <a:rPr lang="en-US" sz="2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70.3 (±5.8) years and 85.1(±5.1) years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2400" b="0" i="0" u="none" strike="noStrike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2400" b="1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GENDER: </a:t>
                      </a:r>
                      <a:r>
                        <a:rPr lang="en-US" sz="2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513 participants total, 312 (61%) women and 201(39%) men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2400" b="0" i="0" u="none" strike="noStrike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2400" b="1" dirty="0" smtClean="0"/>
                        <a:t>PLACE: </a:t>
                      </a:r>
                      <a:r>
                        <a:rPr lang="en-US" sz="2400" dirty="0" smtClean="0"/>
                        <a:t>8</a:t>
                      </a:r>
                      <a:r>
                        <a:rPr lang="en-US" sz="2400" baseline="0" dirty="0" smtClean="0"/>
                        <a:t> studies took place in </a:t>
                      </a:r>
                      <a:r>
                        <a:rPr lang="en-US" sz="2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community-dwelling individuals 1 in nursing home</a:t>
                      </a:r>
                      <a:br>
                        <a:rPr lang="en-US" sz="2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endParaRPr lang="en-US" sz="2400" b="0" i="0" u="none" strike="noStrike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2400" b="1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COGNITIVE IMPAIREMENT: </a:t>
                      </a:r>
                      <a:r>
                        <a:rPr lang="en-US" sz="2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persons with either dementia or mild cognitive impairment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2400" b="0" i="0" u="none" strike="noStrike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2400" b="1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MMSE: </a:t>
                      </a:r>
                      <a:r>
                        <a:rPr lang="en-US" sz="2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moderate cognitive impairment 13.8 (±5.4) points, mild cognitive impairment 28.5 (±1.0)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71884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796C7C9-509D-4D4A-8046-CB96C8A0E1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093" y="210356"/>
            <a:ext cx="9664401" cy="1320800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STUDIES ADDRESSING OUR CONCERNS: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09093" y="1378038"/>
            <a:ext cx="11513713" cy="547996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>
                <a:solidFill>
                  <a:schemeClr val="tx1"/>
                </a:solidFill>
              </a:rPr>
              <a:t>6</a:t>
            </a:r>
            <a:r>
              <a:rPr lang="en-US" sz="2400" dirty="0" smtClean="0">
                <a:solidFill>
                  <a:schemeClr val="tx1"/>
                </a:solidFill>
              </a:rPr>
              <a:t> out of 9 of the studies included </a:t>
            </a:r>
            <a:r>
              <a:rPr lang="en-US" sz="2400" b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FUNCTION</a:t>
            </a:r>
            <a:r>
              <a:rPr lang="en-US" sz="2400" dirty="0" smtClean="0">
                <a:solidFill>
                  <a:schemeClr val="tx1"/>
                </a:solidFill>
              </a:rPr>
              <a:t> as part of their primary outcome (Described as quality of life, ADLs, IADLs):</a:t>
            </a:r>
          </a:p>
          <a:p>
            <a:pPr marL="0" indent="0">
              <a:buNone/>
            </a:pPr>
            <a:endParaRPr lang="en-US" sz="2400" dirty="0" smtClean="0">
              <a:solidFill>
                <a:schemeClr val="tx1"/>
              </a:solidFill>
            </a:endParaRPr>
          </a:p>
          <a:p>
            <a:pPr>
              <a:buFont typeface="+mj-lt"/>
              <a:buAutoNum type="arabicPeriod"/>
            </a:pPr>
            <a:r>
              <a:rPr lang="en-US" sz="2400" b="1" dirty="0" err="1" smtClean="0">
                <a:solidFill>
                  <a:schemeClr val="tx1"/>
                </a:solidFill>
              </a:rPr>
              <a:t>Olazaran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smtClean="0">
                <a:solidFill>
                  <a:schemeClr val="tx1"/>
                </a:solidFill>
              </a:rPr>
              <a:t>et </a:t>
            </a:r>
            <a:r>
              <a:rPr lang="en-US" sz="2400" b="1" dirty="0">
                <a:solidFill>
                  <a:schemeClr val="tx1"/>
                </a:solidFill>
              </a:rPr>
              <a:t>al. </a:t>
            </a:r>
            <a:r>
              <a:rPr lang="en-US" sz="2400" b="1" dirty="0" smtClean="0">
                <a:solidFill>
                  <a:schemeClr val="tx1"/>
                </a:solidFill>
              </a:rPr>
              <a:t>Spain: </a:t>
            </a:r>
            <a:r>
              <a:rPr lang="en-US" sz="2400" dirty="0" smtClean="0">
                <a:solidFill>
                  <a:schemeClr val="tx1"/>
                </a:solidFill>
              </a:rPr>
              <a:t>FAQ</a:t>
            </a:r>
            <a:r>
              <a:rPr lang="en-US" sz="2400" dirty="0">
                <a:solidFill>
                  <a:schemeClr val="tx1"/>
                </a:solidFill>
              </a:rPr>
              <a:t>, Functional Activities </a:t>
            </a:r>
            <a:r>
              <a:rPr lang="en-US" sz="2400" dirty="0" smtClean="0">
                <a:solidFill>
                  <a:schemeClr val="tx1"/>
                </a:solidFill>
              </a:rPr>
              <a:t>Questionnaire</a:t>
            </a:r>
          </a:p>
          <a:p>
            <a:pPr>
              <a:buFont typeface="+mj-lt"/>
              <a:buAutoNum type="arabicPeriod"/>
            </a:pPr>
            <a:r>
              <a:rPr lang="en-US" sz="2400" b="1" dirty="0" err="1" smtClean="0">
                <a:solidFill>
                  <a:schemeClr val="tx1"/>
                </a:solidFill>
              </a:rPr>
              <a:t>Baglio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smtClean="0">
                <a:solidFill>
                  <a:schemeClr val="tx1"/>
                </a:solidFill>
              </a:rPr>
              <a:t>et </a:t>
            </a:r>
            <a:r>
              <a:rPr lang="en-US" sz="2400" b="1" dirty="0">
                <a:solidFill>
                  <a:schemeClr val="tx1"/>
                </a:solidFill>
              </a:rPr>
              <a:t>al. </a:t>
            </a:r>
            <a:r>
              <a:rPr lang="en-US" sz="2400" b="1" dirty="0" smtClean="0">
                <a:solidFill>
                  <a:schemeClr val="tx1"/>
                </a:solidFill>
              </a:rPr>
              <a:t>Italy: </a:t>
            </a:r>
            <a:r>
              <a:rPr lang="en-US" sz="2400" dirty="0" smtClean="0">
                <a:solidFill>
                  <a:schemeClr val="tx1"/>
                </a:solidFill>
              </a:rPr>
              <a:t>FLSA</a:t>
            </a:r>
            <a:r>
              <a:rPr lang="en-US" sz="2400" dirty="0">
                <a:solidFill>
                  <a:schemeClr val="tx1"/>
                </a:solidFill>
              </a:rPr>
              <a:t>, Functional Living Skills Assessment </a:t>
            </a:r>
            <a:r>
              <a:rPr lang="en-US" sz="2400" dirty="0" smtClean="0">
                <a:solidFill>
                  <a:schemeClr val="tx1"/>
                </a:solidFill>
              </a:rPr>
              <a:t>Scale</a:t>
            </a:r>
          </a:p>
          <a:p>
            <a:pPr>
              <a:buFont typeface="+mj-lt"/>
              <a:buAutoNum type="arabicPeriod"/>
            </a:pPr>
            <a:r>
              <a:rPr lang="en-US" sz="2400" b="1" dirty="0" err="1" smtClean="0">
                <a:solidFill>
                  <a:schemeClr val="tx1"/>
                </a:solidFill>
              </a:rPr>
              <a:t>Graessel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smtClean="0">
                <a:solidFill>
                  <a:schemeClr val="tx1"/>
                </a:solidFill>
              </a:rPr>
              <a:t>et </a:t>
            </a:r>
            <a:r>
              <a:rPr lang="en-US" sz="2400" b="1" dirty="0">
                <a:solidFill>
                  <a:schemeClr val="tx1"/>
                </a:solidFill>
              </a:rPr>
              <a:t>al. </a:t>
            </a:r>
            <a:r>
              <a:rPr lang="en-US" sz="2400" b="1" dirty="0" smtClean="0">
                <a:solidFill>
                  <a:schemeClr val="tx1"/>
                </a:solidFill>
              </a:rPr>
              <a:t>Germany: </a:t>
            </a:r>
            <a:r>
              <a:rPr lang="en-US" sz="2400" dirty="0" smtClean="0">
                <a:solidFill>
                  <a:schemeClr val="tx1"/>
                </a:solidFill>
              </a:rPr>
              <a:t>(nursing home) E-ADL</a:t>
            </a:r>
            <a:r>
              <a:rPr lang="en-US" sz="2400" dirty="0">
                <a:solidFill>
                  <a:schemeClr val="tx1"/>
                </a:solidFill>
              </a:rPr>
              <a:t>, Erlangen Test of </a:t>
            </a:r>
            <a:r>
              <a:rPr lang="en-US" sz="2400" dirty="0" smtClean="0">
                <a:solidFill>
                  <a:schemeClr val="tx1"/>
                </a:solidFill>
              </a:rPr>
              <a:t>Activities of </a:t>
            </a:r>
            <a:r>
              <a:rPr lang="en-US" sz="2400" dirty="0">
                <a:solidFill>
                  <a:schemeClr val="tx1"/>
                </a:solidFill>
              </a:rPr>
              <a:t>Daily </a:t>
            </a:r>
            <a:r>
              <a:rPr lang="en-US" sz="2400" dirty="0" smtClean="0">
                <a:solidFill>
                  <a:schemeClr val="tx1"/>
                </a:solidFill>
              </a:rPr>
              <a:t>Living</a:t>
            </a:r>
          </a:p>
          <a:p>
            <a:pPr>
              <a:buFont typeface="+mj-lt"/>
              <a:buAutoNum type="arabicPeriod"/>
            </a:pPr>
            <a:r>
              <a:rPr lang="en-US" sz="2400" b="1" dirty="0" err="1" smtClean="0">
                <a:solidFill>
                  <a:schemeClr val="tx1"/>
                </a:solidFill>
              </a:rPr>
              <a:t>Buschert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smtClean="0">
                <a:solidFill>
                  <a:schemeClr val="tx1"/>
                </a:solidFill>
              </a:rPr>
              <a:t>et </a:t>
            </a:r>
            <a:r>
              <a:rPr lang="en-US" sz="2400" b="1" dirty="0">
                <a:solidFill>
                  <a:schemeClr val="tx1"/>
                </a:solidFill>
              </a:rPr>
              <a:t>al. </a:t>
            </a:r>
            <a:r>
              <a:rPr lang="en-US" sz="2400" b="1" dirty="0" smtClean="0">
                <a:solidFill>
                  <a:schemeClr val="tx1"/>
                </a:solidFill>
              </a:rPr>
              <a:t>Germany: </a:t>
            </a:r>
            <a:r>
              <a:rPr lang="en-US" sz="2400" dirty="0" smtClean="0">
                <a:solidFill>
                  <a:schemeClr val="tx1"/>
                </a:solidFill>
              </a:rPr>
              <a:t>QOL-AD</a:t>
            </a:r>
            <a:r>
              <a:rPr lang="en-US" sz="2400" dirty="0">
                <a:solidFill>
                  <a:schemeClr val="tx1"/>
                </a:solidFill>
              </a:rPr>
              <a:t>, Quality of Life-Alzheimer’s </a:t>
            </a:r>
            <a:r>
              <a:rPr lang="en-US" sz="2400" dirty="0" smtClean="0">
                <a:solidFill>
                  <a:schemeClr val="tx1"/>
                </a:solidFill>
              </a:rPr>
              <a:t>disease</a:t>
            </a:r>
          </a:p>
          <a:p>
            <a:pPr>
              <a:buFont typeface="+mj-lt"/>
              <a:buAutoNum type="arabicPeriod"/>
            </a:pPr>
            <a:r>
              <a:rPr lang="en-US" sz="2400" b="1" dirty="0">
                <a:solidFill>
                  <a:schemeClr val="tx1"/>
                </a:solidFill>
              </a:rPr>
              <a:t>Maci et </a:t>
            </a:r>
            <a:r>
              <a:rPr lang="en-US" sz="2400" b="1" dirty="0" err="1" smtClean="0">
                <a:solidFill>
                  <a:schemeClr val="tx1"/>
                </a:solidFill>
              </a:rPr>
              <a:t>al.Italy</a:t>
            </a:r>
            <a:r>
              <a:rPr lang="en-US" sz="2400" b="1" dirty="0" smtClean="0">
                <a:solidFill>
                  <a:schemeClr val="tx1"/>
                </a:solidFill>
              </a:rPr>
              <a:t>: </a:t>
            </a:r>
            <a:r>
              <a:rPr lang="en-US" sz="2400" dirty="0">
                <a:solidFill>
                  <a:schemeClr val="tx1"/>
                </a:solidFill>
              </a:rPr>
              <a:t>QOL-AD, Quality of Life-Alzheimer’s </a:t>
            </a:r>
            <a:r>
              <a:rPr lang="en-US" sz="2400" dirty="0" smtClean="0">
                <a:solidFill>
                  <a:schemeClr val="tx1"/>
                </a:solidFill>
              </a:rPr>
              <a:t>disease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smtClean="0">
                <a:solidFill>
                  <a:schemeClr val="tx1"/>
                </a:solidFill>
              </a:rPr>
              <a:t>and CBS-</a:t>
            </a:r>
            <a:r>
              <a:rPr lang="en-US" sz="2400" dirty="0" err="1" smtClean="0">
                <a:solidFill>
                  <a:schemeClr val="tx1"/>
                </a:solidFill>
              </a:rPr>
              <a:t>QoLD</a:t>
            </a:r>
            <a:r>
              <a:rPr lang="en-US" sz="2400" dirty="0">
                <a:solidFill>
                  <a:schemeClr val="tx1"/>
                </a:solidFill>
              </a:rPr>
              <a:t>, Cornell-Brown Scale for Quality of Life in </a:t>
            </a:r>
            <a:r>
              <a:rPr lang="en-US" sz="2400" dirty="0" smtClean="0">
                <a:solidFill>
                  <a:schemeClr val="tx1"/>
                </a:solidFill>
              </a:rPr>
              <a:t>Dementia</a:t>
            </a:r>
          </a:p>
          <a:p>
            <a:pPr>
              <a:buFont typeface="+mj-lt"/>
              <a:buAutoNum type="arabicPeriod"/>
            </a:pPr>
            <a:r>
              <a:rPr lang="en-US" sz="2400" b="1" dirty="0" smtClean="0">
                <a:solidFill>
                  <a:schemeClr val="tx1"/>
                </a:solidFill>
              </a:rPr>
              <a:t>Troyer et </a:t>
            </a:r>
            <a:r>
              <a:rPr lang="en-US" sz="2400" b="1" dirty="0">
                <a:solidFill>
                  <a:schemeClr val="tx1"/>
                </a:solidFill>
              </a:rPr>
              <a:t>al. </a:t>
            </a:r>
            <a:r>
              <a:rPr lang="en-US" sz="2400" b="1" dirty="0" smtClean="0">
                <a:solidFill>
                  <a:schemeClr val="tx1"/>
                </a:solidFill>
              </a:rPr>
              <a:t>Canada: </a:t>
            </a:r>
            <a:r>
              <a:rPr lang="en-US" sz="2400" dirty="0" smtClean="0">
                <a:solidFill>
                  <a:schemeClr val="tx1"/>
                </a:solidFill>
              </a:rPr>
              <a:t>Lifestyle Importance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smtClean="0">
                <a:solidFill>
                  <a:schemeClr val="tx1"/>
                </a:solidFill>
              </a:rPr>
              <a:t>Questionnaire</a:t>
            </a:r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729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92391892"/>
              </p:ext>
            </p:extLst>
          </p:nvPr>
        </p:nvGraphicFramePr>
        <p:xfrm>
          <a:off x="1529723" y="0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Rounded Rectangle 6"/>
          <p:cNvSpPr/>
          <p:nvPr/>
        </p:nvSpPr>
        <p:spPr>
          <a:xfrm>
            <a:off x="3348507" y="4815814"/>
            <a:ext cx="4443211" cy="122349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3618963" y="4919728"/>
            <a:ext cx="457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Psychomotor </a:t>
            </a:r>
            <a:r>
              <a:rPr lang="en-U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interventions:</a:t>
            </a:r>
          </a:p>
          <a:p>
            <a:r>
              <a:rPr lang="en-US" sz="2000" dirty="0" smtClean="0"/>
              <a:t>Uses both cognitive </a:t>
            </a:r>
            <a:r>
              <a:rPr lang="en-US" sz="2000" dirty="0"/>
              <a:t>and motor</a:t>
            </a:r>
          </a:p>
          <a:p>
            <a:r>
              <a:rPr lang="en-US" sz="2000" dirty="0"/>
              <a:t>stimulation</a:t>
            </a:r>
          </a:p>
        </p:txBody>
      </p:sp>
      <p:sp>
        <p:nvSpPr>
          <p:cNvPr id="11" name="Rectangle 10"/>
          <p:cNvSpPr/>
          <p:nvPr/>
        </p:nvSpPr>
        <p:spPr>
          <a:xfrm>
            <a:off x="924627" y="95346"/>
            <a:ext cx="900336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5400" b="1" dirty="0" smtClean="0">
                <a:ln/>
                <a:solidFill>
                  <a:schemeClr val="accent3"/>
                </a:solidFill>
              </a:rPr>
              <a:t>PHYSICAL INTERVENTIONS: </a:t>
            </a:r>
            <a:endParaRPr lang="en-US" sz="5400" b="1" dirty="0">
              <a:ln/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1193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10089404" cy="1320800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INTERVENTIONS USED IN STUDIES: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120" y="1787102"/>
            <a:ext cx="11093956" cy="3880773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chemeClr val="tx1"/>
                </a:solidFill>
              </a:rPr>
              <a:t>Cognitive and physical components </a:t>
            </a:r>
            <a:r>
              <a:rPr lang="en-US" sz="2800" dirty="0" smtClean="0">
                <a:solidFill>
                  <a:schemeClr val="tx1"/>
                </a:solidFill>
              </a:rPr>
              <a:t>were most </a:t>
            </a:r>
            <a:r>
              <a:rPr lang="en-US" sz="2800" dirty="0">
                <a:solidFill>
                  <a:schemeClr val="tx1"/>
                </a:solidFill>
              </a:rPr>
              <a:t>frequently used (seven of nine studies</a:t>
            </a:r>
            <a:r>
              <a:rPr lang="en-US" sz="2800" dirty="0" smtClean="0">
                <a:solidFill>
                  <a:schemeClr val="tx1"/>
                </a:solidFill>
              </a:rPr>
              <a:t>).</a:t>
            </a:r>
          </a:p>
          <a:p>
            <a:pPr marL="0" indent="0">
              <a:buNone/>
            </a:pPr>
            <a:endParaRPr lang="en-US" sz="2800" dirty="0" smtClean="0">
              <a:solidFill>
                <a:schemeClr val="tx1"/>
              </a:solidFill>
            </a:endParaRPr>
          </a:p>
          <a:p>
            <a:r>
              <a:rPr lang="en-US" sz="2800" dirty="0">
                <a:solidFill>
                  <a:schemeClr val="tx1"/>
                </a:solidFill>
              </a:rPr>
              <a:t>The group size ranged from </a:t>
            </a:r>
            <a:r>
              <a:rPr lang="en-US" sz="2800" dirty="0" smtClean="0">
                <a:solidFill>
                  <a:schemeClr val="tx1"/>
                </a:solidFill>
              </a:rPr>
              <a:t>4 to 6 </a:t>
            </a:r>
            <a:r>
              <a:rPr lang="en-US" sz="2800" dirty="0">
                <a:solidFill>
                  <a:schemeClr val="tx1"/>
                </a:solidFill>
              </a:rPr>
              <a:t>participants in the smallest group intervention, </a:t>
            </a:r>
            <a:r>
              <a:rPr lang="en-US" sz="2800" dirty="0" smtClean="0">
                <a:solidFill>
                  <a:schemeClr val="tx1"/>
                </a:solidFill>
              </a:rPr>
              <a:t>to 16 </a:t>
            </a:r>
            <a:r>
              <a:rPr lang="en-US" sz="2800" dirty="0">
                <a:solidFill>
                  <a:schemeClr val="tx1"/>
                </a:solidFill>
              </a:rPr>
              <a:t>to 17 participants in the biggest group intervention.</a:t>
            </a:r>
          </a:p>
        </p:txBody>
      </p:sp>
    </p:spTree>
    <p:extLst>
      <p:ext uri="{BB962C8B-B14F-4D97-AF65-F5344CB8AC3E}">
        <p14:creationId xmlns:p14="http://schemas.microsoft.com/office/powerpoint/2010/main" val="744674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3101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7368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393338"/>
              </p:ext>
            </p:extLst>
          </p:nvPr>
        </p:nvGraphicFramePr>
        <p:xfrm>
          <a:off x="0" y="726786"/>
          <a:ext cx="10921287" cy="47177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40429"/>
                <a:gridCol w="3640429"/>
                <a:gridCol w="3640429"/>
              </a:tblGrid>
              <a:tr h="4717710">
                <a:tc>
                  <a:txBody>
                    <a:bodyPr/>
                    <a:lstStyle/>
                    <a:p>
                      <a:r>
                        <a:rPr lang="en-US" sz="2200" b="1" i="0" u="sng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Maci et al.</a:t>
                      </a:r>
                    </a:p>
                    <a:p>
                      <a:endParaRPr lang="en-US" sz="2200" b="0" i="0" u="none" strike="noStrike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US" sz="22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(CBS-</a:t>
                      </a:r>
                      <a:r>
                        <a:rPr lang="en-US" sz="22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QoLD</a:t>
                      </a:r>
                      <a:r>
                        <a:rPr lang="en-US" sz="22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), and </a:t>
                      </a:r>
                      <a:r>
                        <a:rPr lang="en-US" sz="22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QoL</a:t>
                      </a:r>
                      <a:r>
                        <a:rPr lang="en-US" sz="22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-AD (each </a:t>
                      </a:r>
                      <a:r>
                        <a:rPr lang="en-US" sz="22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QoL</a:t>
                      </a:r>
                      <a:r>
                        <a:rPr lang="en-US" sz="22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), significant improvement in the intervention group (IG) (all </a:t>
                      </a:r>
                      <a:r>
                        <a:rPr lang="en-US" sz="22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ps</a:t>
                      </a:r>
                      <a:r>
                        <a:rPr lang="en-US" sz="22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&lt; 0.05) while the control group (CG) did not change.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endParaRPr lang="en-US" sz="2200" b="0" i="0" u="none" strike="noStrike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US" sz="2200" b="1" i="1" u="sng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STATISTIC ANALYSIS: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v"/>
                      </a:pPr>
                      <a:r>
                        <a:rPr lang="en-US" sz="22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Wilcoxon tests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b="1" i="0" u="sng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Olazaran</a:t>
                      </a:r>
                      <a:r>
                        <a:rPr lang="en-US" sz="2200" b="1" i="0" u="sng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et al.</a:t>
                      </a:r>
                    </a:p>
                    <a:p>
                      <a:r>
                        <a:rPr lang="en-US" sz="22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Effect after 12 months for cognition.</a:t>
                      </a:r>
                    </a:p>
                    <a:p>
                      <a:endParaRPr lang="en-US" sz="2200" b="0" i="0" u="none" strike="noStrike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457200" indent="-457200">
                        <a:buFont typeface="+mj-lt"/>
                        <a:buAutoNum type="arabicPeriod"/>
                      </a:pPr>
                      <a:r>
                        <a:rPr lang="en-US" sz="2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They found no intervention effects on “others”.io</a:t>
                      </a:r>
                    </a:p>
                    <a:p>
                      <a:endParaRPr lang="en-US" sz="2200" b="0" i="0" u="none" strike="noStrike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200" b="1" i="1" u="sng" strike="noStrike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200" b="1" i="1" u="sng" strike="noStrike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i="1" u="sng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STATISTIC ANALYSIS:</a:t>
                      </a:r>
                    </a:p>
                    <a:p>
                      <a:r>
                        <a:rPr lang="en-US" sz="2200" b="0" i="1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</a:t>
                      </a:r>
                      <a:r>
                        <a:rPr lang="en-US" sz="22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-test</a:t>
                      </a:r>
                      <a:endParaRPr lang="en-US" sz="2200" b="1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b="1" i="0" u="sng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Baglio</a:t>
                      </a:r>
                      <a:r>
                        <a:rPr lang="en-US" sz="2200" b="1" i="0" u="sng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et al.</a:t>
                      </a:r>
                    </a:p>
                    <a:p>
                      <a:endParaRPr lang="en-US" sz="2200" b="1" i="0" u="sng" strike="noStrike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US" sz="20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Significant effects of their</a:t>
                      </a:r>
                    </a:p>
                    <a:p>
                      <a:r>
                        <a:rPr lang="fr-FR" sz="20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intervention on NPI (</a:t>
                      </a:r>
                      <a:r>
                        <a:rPr lang="fr-FR" sz="2000" b="0" i="1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 </a:t>
                      </a:r>
                      <a:r>
                        <a:rPr lang="fr-FR" sz="20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= 0.019; non-cognitive </a:t>
                      </a:r>
                      <a:r>
                        <a:rPr lang="fr-FR" sz="20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symptoms</a:t>
                      </a:r>
                      <a:r>
                        <a:rPr lang="fr-FR" sz="20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),</a:t>
                      </a:r>
                    </a:p>
                    <a:p>
                      <a:r>
                        <a:rPr lang="en-US" sz="20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where the intervention group (IG)  showed an improvement and the</a:t>
                      </a:r>
                    </a:p>
                    <a:p>
                      <a:r>
                        <a:rPr lang="en-US" sz="20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control group (CG)  did not change.</a:t>
                      </a:r>
                      <a:endParaRPr lang="en-US" sz="2200" b="1" i="0" u="sng" strike="noStrike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i="1" u="sng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STATISTIC ANALYSIS:</a:t>
                      </a:r>
                      <a:endParaRPr lang="en-US" sz="2200" b="1" i="0" u="sng" strike="noStrike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ANCOVAs</a:t>
                      </a:r>
                      <a:endParaRPr lang="en-US" sz="2200" b="1" u="sng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56771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6230" y="147032"/>
            <a:ext cx="4803821" cy="1115098"/>
          </a:xfrm>
        </p:spPr>
        <p:txBody>
          <a:bodyPr>
            <a:normAutofit/>
          </a:bodyPr>
          <a:lstStyle/>
          <a:p>
            <a:r>
              <a:rPr lang="en-US" sz="5400" b="1" dirty="0">
                <a:latin typeface="Arial" panose="020B0604020202020204" pitchFamily="34" charset="0"/>
                <a:cs typeface="Arial" panose="020B0604020202020204" pitchFamily="34" charset="0"/>
              </a:rPr>
              <a:t>Limitations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4198913616"/>
              </p:ext>
            </p:extLst>
          </p:nvPr>
        </p:nvGraphicFramePr>
        <p:xfrm>
          <a:off x="0" y="502277"/>
          <a:ext cx="11449317" cy="61432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12054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Clinical Appraisal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2385653"/>
          </a:xfrm>
        </p:spPr>
        <p:txBody>
          <a:bodyPr>
            <a:normAutofit lnSpcReduction="1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Is our patient so different from those in the study that its results can not apply?</a:t>
            </a:r>
          </a:p>
          <a:p>
            <a:pPr marL="0" indent="0">
              <a:buNone/>
            </a:pP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4826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Clinical Appraisal 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8936" y="1913021"/>
            <a:ext cx="10070431" cy="4355432"/>
          </a:xfrm>
        </p:spPr>
        <p:txBody>
          <a:bodyPr>
            <a:noAutofit/>
          </a:bodyPr>
          <a:lstStyle/>
          <a:p>
            <a:pPr marL="971550" lvl="1" indent="-514350">
              <a:buFont typeface="+mj-lt"/>
              <a:buAutoNum type="arabicPeriod" startAt="2"/>
            </a:pP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Is the treatment feasible in our setting?</a:t>
            </a:r>
          </a:p>
          <a:p>
            <a:pPr lvl="1"/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Yes</a:t>
            </a:r>
          </a:p>
          <a:p>
            <a:pPr marL="457200" lvl="1" indent="0">
              <a:buNone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71550" lvl="1" indent="-514350">
              <a:buFont typeface="+mj-lt"/>
              <a:buAutoNum type="arabicPeriod" startAt="3"/>
            </a:pP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What are our patients potential benefits and harms from the therapy?</a:t>
            </a:r>
          </a:p>
          <a:p>
            <a:pPr lvl="1"/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Not all studies reported adverse events. Potential </a:t>
            </a:r>
            <a:r>
              <a:rPr lang="en-US" sz="2400" dirty="0" smtClean="0"/>
              <a:t>psychological </a:t>
            </a:r>
            <a:r>
              <a:rPr lang="en-US" sz="2400" dirty="0"/>
              <a:t>distress in the </a:t>
            </a:r>
            <a:r>
              <a:rPr lang="en-US" sz="2400" dirty="0" smtClean="0"/>
              <a:t>intervention group </a:t>
            </a:r>
            <a:r>
              <a:rPr lang="en-US" sz="2400" dirty="0" err="1"/>
              <a:t>thatwas</a:t>
            </a:r>
            <a:r>
              <a:rPr lang="en-US" sz="2400" dirty="0"/>
              <a:t> gone, without residual </a:t>
            </a:r>
            <a:r>
              <a:rPr lang="en-US" sz="2400" dirty="0" smtClean="0"/>
              <a:t>effects, after </a:t>
            </a:r>
            <a:r>
              <a:rPr lang="en-US" sz="2400" dirty="0"/>
              <a:t>3 months.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8730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Clinical Appraisal 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930400"/>
            <a:ext cx="10548129" cy="4560645"/>
          </a:xfrm>
        </p:spPr>
        <p:txBody>
          <a:bodyPr>
            <a:normAutofit/>
          </a:bodyPr>
          <a:lstStyle/>
          <a:p>
            <a:pPr marL="971550" lvl="1" indent="-514350">
              <a:buFont typeface="+mj-lt"/>
              <a:buAutoNum type="arabicPeriod" startAt="4"/>
            </a:pP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What are our patients values and expectations for both the outcome we are trying to prevent and the adverse effects we may cause?</a:t>
            </a:r>
          </a:p>
          <a:p>
            <a:pPr lvl="1"/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Patient and family focus is quality of life. They are realistic and understand there is no curative intent but know that the patient mobility may improve with interventions suggested. 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834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5326" y="966705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	</a:t>
            </a:r>
            <a:r>
              <a:rPr lang="en-US" b="1" dirty="0"/>
              <a:t>Q&amp;A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740" y="0"/>
            <a:ext cx="12207740" cy="6858000"/>
          </a:xfrm>
        </p:spPr>
      </p:pic>
      <p:sp>
        <p:nvSpPr>
          <p:cNvPr id="7" name="Rectangle 6"/>
          <p:cNvSpPr/>
          <p:nvPr/>
        </p:nvSpPr>
        <p:spPr>
          <a:xfrm>
            <a:off x="3535081" y="2292268"/>
            <a:ext cx="445609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9600" b="1" dirty="0">
                <a:ln/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Q&amp;A</a:t>
            </a:r>
          </a:p>
        </p:txBody>
      </p:sp>
    </p:spTree>
    <p:extLst>
      <p:ext uri="{BB962C8B-B14F-4D97-AF65-F5344CB8AC3E}">
        <p14:creationId xmlns:p14="http://schemas.microsoft.com/office/powerpoint/2010/main" val="3296329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Image result for thank you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2647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2544</TotalTime>
  <Words>1134</Words>
  <Application>Microsoft Office PowerPoint</Application>
  <PresentationFormat>Widescreen</PresentationFormat>
  <Paragraphs>155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0" baseType="lpstr">
      <vt:lpstr>Arial</vt:lpstr>
      <vt:lpstr>Trebuchet MS</vt:lpstr>
      <vt:lpstr>Wingdings</vt:lpstr>
      <vt:lpstr>Wingdings 3</vt:lpstr>
      <vt:lpstr>Facet</vt:lpstr>
      <vt:lpstr>Journal Club</vt:lpstr>
      <vt:lpstr>CASE PRESENTATION:</vt:lpstr>
      <vt:lpstr>DOMAINS:</vt:lpstr>
      <vt:lpstr>PowerPoint Presentation</vt:lpstr>
      <vt:lpstr>PowerPoint Presentation</vt:lpstr>
      <vt:lpstr>PowerPoint Presentation</vt:lpstr>
      <vt:lpstr>PowerPoint Presentation</vt:lpstr>
      <vt:lpstr>PICO</vt:lpstr>
      <vt:lpstr>PowerPoint Presentation</vt:lpstr>
      <vt:lpstr>Methods:</vt:lpstr>
      <vt:lpstr>PowerPoint Presentation</vt:lpstr>
      <vt:lpstr>PowerPoint Presentation</vt:lpstr>
      <vt:lpstr>PowerPoint Presentation</vt:lpstr>
      <vt:lpstr>PowerPoint Presentation</vt:lpstr>
      <vt:lpstr>STUDIES ADDRESSING OUR CONCERNS:</vt:lpstr>
      <vt:lpstr>PowerPoint Presentation</vt:lpstr>
      <vt:lpstr>INTERVENTIONS USED IN STUDIES:</vt:lpstr>
      <vt:lpstr>PowerPoint Presentation</vt:lpstr>
      <vt:lpstr>PowerPoint Presentation</vt:lpstr>
      <vt:lpstr>Limitations:</vt:lpstr>
      <vt:lpstr>Clinical Appraisal </vt:lpstr>
      <vt:lpstr>Clinical Appraisal </vt:lpstr>
      <vt:lpstr>Clinical Appraisal </vt:lpstr>
      <vt:lpstr> Q&amp;A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Urinary Incontinence in Older Women</dc:title>
  <dc:creator>Mariuxi Alexandra Viteri Barriga</dc:creator>
  <cp:lastModifiedBy>Tran, Amanda</cp:lastModifiedBy>
  <cp:revision>95</cp:revision>
  <dcterms:created xsi:type="dcterms:W3CDTF">2018-09-08T20:48:27Z</dcterms:created>
  <dcterms:modified xsi:type="dcterms:W3CDTF">2019-09-04T13:53:31Z</dcterms:modified>
</cp:coreProperties>
</file>