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3" r:id="rId1"/>
  </p:sldMasterIdLst>
  <p:notesMasterIdLst>
    <p:notesMasterId r:id="rId42"/>
  </p:notesMasterIdLst>
  <p:sldIdLst>
    <p:sldId id="256" r:id="rId2"/>
    <p:sldId id="257" r:id="rId3"/>
    <p:sldId id="259" r:id="rId4"/>
    <p:sldId id="258" r:id="rId5"/>
    <p:sldId id="260" r:id="rId6"/>
    <p:sldId id="261" r:id="rId7"/>
    <p:sldId id="262" r:id="rId8"/>
    <p:sldId id="294" r:id="rId9"/>
    <p:sldId id="263" r:id="rId10"/>
    <p:sldId id="268" r:id="rId11"/>
    <p:sldId id="299" r:id="rId12"/>
    <p:sldId id="300" r:id="rId13"/>
    <p:sldId id="301" r:id="rId14"/>
    <p:sldId id="303" r:id="rId15"/>
    <p:sldId id="269" r:id="rId16"/>
    <p:sldId id="264" r:id="rId17"/>
    <p:sldId id="273" r:id="rId18"/>
    <p:sldId id="292" r:id="rId19"/>
    <p:sldId id="271" r:id="rId20"/>
    <p:sldId id="270" r:id="rId21"/>
    <p:sldId id="272" r:id="rId22"/>
    <p:sldId id="266" r:id="rId23"/>
    <p:sldId id="282" r:id="rId24"/>
    <p:sldId id="287" r:id="rId25"/>
    <p:sldId id="288" r:id="rId26"/>
    <p:sldId id="267" r:id="rId27"/>
    <p:sldId id="289" r:id="rId28"/>
    <p:sldId id="302" r:id="rId29"/>
    <p:sldId id="290" r:id="rId30"/>
    <p:sldId id="285" r:id="rId31"/>
    <p:sldId id="308" r:id="rId32"/>
    <p:sldId id="309" r:id="rId33"/>
    <p:sldId id="295" r:id="rId34"/>
    <p:sldId id="297" r:id="rId35"/>
    <p:sldId id="296" r:id="rId36"/>
    <p:sldId id="298" r:id="rId37"/>
    <p:sldId id="304" r:id="rId38"/>
    <p:sldId id="306" r:id="rId39"/>
    <p:sldId id="305" r:id="rId40"/>
    <p:sldId id="307"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702" autoAdjust="0"/>
    <p:restoredTop sz="67981" autoAdjust="0"/>
  </p:normalViewPr>
  <p:slideViewPr>
    <p:cSldViewPr snapToGrid="0" snapToObjects="1">
      <p:cViewPr varScale="1">
        <p:scale>
          <a:sx n="90" d="100"/>
          <a:sy n="90" d="100"/>
        </p:scale>
        <p:origin x="2094" y="84"/>
      </p:cViewPr>
      <p:guideLst>
        <p:guide orient="horz" pos="2160"/>
        <p:guide pos="2880"/>
      </p:guideLst>
    </p:cSldViewPr>
  </p:slideViewPr>
  <p:notesTextViewPr>
    <p:cViewPr>
      <p:scale>
        <a:sx n="100" d="100"/>
        <a:sy n="100" d="100"/>
      </p:scale>
      <p:origin x="0" y="0"/>
    </p:cViewPr>
  </p:notesTextViewPr>
  <p:sorterViewPr>
    <p:cViewPr>
      <p:scale>
        <a:sx n="59" d="100"/>
        <a:sy n="5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375FFB4-A4E5-FC4B-AF45-936E5F55C64F}" type="doc">
      <dgm:prSet loTypeId="urn:microsoft.com/office/officeart/2005/8/layout/radial5" loCatId="" qsTypeId="urn:microsoft.com/office/officeart/2005/8/quickstyle/simple4" qsCatId="simple" csTypeId="urn:microsoft.com/office/officeart/2005/8/colors/accent1_2" csCatId="accent1" phldr="1"/>
      <dgm:spPr/>
      <dgm:t>
        <a:bodyPr/>
        <a:lstStyle/>
        <a:p>
          <a:endParaRPr lang="en-US"/>
        </a:p>
      </dgm:t>
    </dgm:pt>
    <dgm:pt modelId="{49A1E8A9-9824-5D48-924E-D5DD586CE7B3}">
      <dgm:prSet phldrT="[Text]" custT="1">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sz="2400" dirty="0" smtClean="0"/>
            <a:t>Nutrition</a:t>
          </a:r>
          <a:endParaRPr lang="en-US" sz="2400" dirty="0"/>
        </a:p>
      </dgm:t>
    </dgm:pt>
    <dgm:pt modelId="{FDA12F26-08B0-6C4A-A77E-0C897F64A6EE}" type="parTrans" cxnId="{D8A237FE-8C86-3B49-A98F-210D47A77042}">
      <dgm:prSet/>
      <dgm:spPr/>
      <dgm:t>
        <a:bodyPr/>
        <a:lstStyle/>
        <a:p>
          <a:endParaRPr lang="en-US" sz="2400"/>
        </a:p>
      </dgm:t>
    </dgm:pt>
    <dgm:pt modelId="{05804717-37DC-1D44-9AED-B0D0E27EC894}" type="sibTrans" cxnId="{D8A237FE-8C86-3B49-A98F-210D47A77042}">
      <dgm:prSet/>
      <dgm:spPr/>
      <dgm:t>
        <a:bodyPr/>
        <a:lstStyle/>
        <a:p>
          <a:endParaRPr lang="en-US" sz="2400"/>
        </a:p>
      </dgm:t>
    </dgm:pt>
    <dgm:pt modelId="{4691CBAF-15CF-F440-BA4F-E67FF91E70E2}">
      <dgm:prSet phldrT="[Text]" custT="1">
        <dgm:style>
          <a:lnRef idx="2">
            <a:schemeClr val="accent2"/>
          </a:lnRef>
          <a:fillRef idx="1">
            <a:schemeClr val="lt1"/>
          </a:fillRef>
          <a:effectRef idx="0">
            <a:schemeClr val="accent2"/>
          </a:effectRef>
          <a:fontRef idx="minor">
            <a:schemeClr val="dk1"/>
          </a:fontRef>
        </dgm:style>
      </dgm:prSet>
      <dgm:spPr/>
      <dgm:t>
        <a:bodyPr/>
        <a:lstStyle/>
        <a:p>
          <a:r>
            <a:rPr lang="en-US" sz="1800" dirty="0" smtClean="0"/>
            <a:t>Masticatory function</a:t>
          </a:r>
          <a:endParaRPr lang="en-US" sz="1800" dirty="0"/>
        </a:p>
      </dgm:t>
    </dgm:pt>
    <dgm:pt modelId="{A4835367-124C-A840-A927-40013AC07735}" type="parTrans" cxnId="{442F0325-6C29-3A4E-975D-23BC0AE8DBD2}">
      <dgm:prSet custT="1"/>
      <dgm:spPr/>
      <dgm:t>
        <a:bodyPr/>
        <a:lstStyle/>
        <a:p>
          <a:endParaRPr lang="en-US" sz="2400"/>
        </a:p>
      </dgm:t>
    </dgm:pt>
    <dgm:pt modelId="{77BB8874-4521-8344-867A-E8433A1F7049}" type="sibTrans" cxnId="{442F0325-6C29-3A4E-975D-23BC0AE8DBD2}">
      <dgm:prSet/>
      <dgm:spPr/>
      <dgm:t>
        <a:bodyPr/>
        <a:lstStyle/>
        <a:p>
          <a:endParaRPr lang="en-US" sz="2400"/>
        </a:p>
      </dgm:t>
    </dgm:pt>
    <dgm:pt modelId="{CF1F9AB2-AA5D-A949-A8FE-1FDBC8F822FD}">
      <dgm:prSet phldrT="[Text]" custT="1">
        <dgm:style>
          <a:lnRef idx="2">
            <a:schemeClr val="accent2"/>
          </a:lnRef>
          <a:fillRef idx="1">
            <a:schemeClr val="lt1"/>
          </a:fillRef>
          <a:effectRef idx="0">
            <a:schemeClr val="accent2"/>
          </a:effectRef>
          <a:fontRef idx="minor">
            <a:schemeClr val="dk1"/>
          </a:fontRef>
        </dgm:style>
      </dgm:prSet>
      <dgm:spPr/>
      <dgm:t>
        <a:bodyPr/>
        <a:lstStyle/>
        <a:p>
          <a:r>
            <a:rPr lang="en-US" sz="2000" dirty="0" smtClean="0"/>
            <a:t>Medical conditions</a:t>
          </a:r>
          <a:endParaRPr lang="en-US" sz="2000" dirty="0"/>
        </a:p>
      </dgm:t>
    </dgm:pt>
    <dgm:pt modelId="{CF2FB288-48C5-2044-A435-41D82F2873A7}" type="parTrans" cxnId="{A1B60888-262D-DA4C-BC88-CED5EE769698}">
      <dgm:prSet custT="1"/>
      <dgm:spPr/>
      <dgm:t>
        <a:bodyPr/>
        <a:lstStyle/>
        <a:p>
          <a:endParaRPr lang="en-US" sz="2400"/>
        </a:p>
      </dgm:t>
    </dgm:pt>
    <dgm:pt modelId="{8C101CC3-ADA1-4143-80CE-2C89C96C11F5}" type="sibTrans" cxnId="{A1B60888-262D-DA4C-BC88-CED5EE769698}">
      <dgm:prSet/>
      <dgm:spPr/>
      <dgm:t>
        <a:bodyPr/>
        <a:lstStyle/>
        <a:p>
          <a:endParaRPr lang="en-US" sz="2400"/>
        </a:p>
      </dgm:t>
    </dgm:pt>
    <dgm:pt modelId="{5525E8B3-BCFB-C74C-A078-837C2A861AF8}">
      <dgm:prSet phldrT="[Text]" custT="1">
        <dgm:style>
          <a:lnRef idx="2">
            <a:schemeClr val="accent2"/>
          </a:lnRef>
          <a:fillRef idx="1">
            <a:schemeClr val="lt1"/>
          </a:fillRef>
          <a:effectRef idx="0">
            <a:schemeClr val="accent2"/>
          </a:effectRef>
          <a:fontRef idx="minor">
            <a:schemeClr val="dk1"/>
          </a:fontRef>
        </dgm:style>
      </dgm:prSet>
      <dgm:spPr/>
      <dgm:t>
        <a:bodyPr/>
        <a:lstStyle/>
        <a:p>
          <a:r>
            <a:rPr lang="en-US" sz="2000" dirty="0" smtClean="0"/>
            <a:t>Medication</a:t>
          </a:r>
          <a:endParaRPr lang="en-US" sz="2000" dirty="0"/>
        </a:p>
      </dgm:t>
    </dgm:pt>
    <dgm:pt modelId="{34A1BE65-3342-6242-A12B-28F6C978371D}" type="parTrans" cxnId="{D1AD25BE-4F27-6742-BDDE-2305605252E9}">
      <dgm:prSet custT="1"/>
      <dgm:spPr/>
      <dgm:t>
        <a:bodyPr/>
        <a:lstStyle/>
        <a:p>
          <a:endParaRPr lang="en-US" sz="2400"/>
        </a:p>
      </dgm:t>
    </dgm:pt>
    <dgm:pt modelId="{2952DD24-6376-AF46-ABE7-6CCB8DF8AFAE}" type="sibTrans" cxnId="{D1AD25BE-4F27-6742-BDDE-2305605252E9}">
      <dgm:prSet/>
      <dgm:spPr/>
      <dgm:t>
        <a:bodyPr/>
        <a:lstStyle/>
        <a:p>
          <a:endParaRPr lang="en-US" sz="2400"/>
        </a:p>
      </dgm:t>
    </dgm:pt>
    <dgm:pt modelId="{E9C6BD62-506C-8E48-A8B1-5F049421EF62}">
      <dgm:prSet phldrT="[Text]" custT="1">
        <dgm:style>
          <a:lnRef idx="2">
            <a:schemeClr val="accent2"/>
          </a:lnRef>
          <a:fillRef idx="1">
            <a:schemeClr val="lt1"/>
          </a:fillRef>
          <a:effectRef idx="0">
            <a:schemeClr val="accent2"/>
          </a:effectRef>
          <a:fontRef idx="minor">
            <a:schemeClr val="dk1"/>
          </a:fontRef>
        </dgm:style>
      </dgm:prSet>
      <dgm:spPr/>
      <dgm:t>
        <a:bodyPr/>
        <a:lstStyle/>
        <a:p>
          <a:r>
            <a:rPr lang="en-US" sz="1600" dirty="0" smtClean="0"/>
            <a:t>Environmental factors</a:t>
          </a:r>
          <a:endParaRPr lang="en-US" sz="1600" dirty="0"/>
        </a:p>
      </dgm:t>
    </dgm:pt>
    <dgm:pt modelId="{8CC463E9-42E5-0A41-A6ED-45BDD854DFE1}" type="parTrans" cxnId="{71D0934D-0F42-A340-9B7E-CEF17827DD69}">
      <dgm:prSet custT="1"/>
      <dgm:spPr/>
      <dgm:t>
        <a:bodyPr/>
        <a:lstStyle/>
        <a:p>
          <a:endParaRPr lang="en-US" sz="2400"/>
        </a:p>
      </dgm:t>
    </dgm:pt>
    <dgm:pt modelId="{8D8AF46D-B5C2-0B42-B9AC-4E78C2D35AF4}" type="sibTrans" cxnId="{71D0934D-0F42-A340-9B7E-CEF17827DD69}">
      <dgm:prSet/>
      <dgm:spPr/>
      <dgm:t>
        <a:bodyPr/>
        <a:lstStyle/>
        <a:p>
          <a:endParaRPr lang="en-US" sz="2400"/>
        </a:p>
      </dgm:t>
    </dgm:pt>
    <dgm:pt modelId="{C7CD2580-4215-5B4C-A9DF-5BCF2589C865}">
      <dgm:prSet phldrT="[Text]" custT="1">
        <dgm:style>
          <a:lnRef idx="2">
            <a:schemeClr val="accent2"/>
          </a:lnRef>
          <a:fillRef idx="1">
            <a:schemeClr val="lt1"/>
          </a:fillRef>
          <a:effectRef idx="0">
            <a:schemeClr val="accent2"/>
          </a:effectRef>
          <a:fontRef idx="minor">
            <a:schemeClr val="dk1"/>
          </a:fontRef>
        </dgm:style>
      </dgm:prSet>
      <dgm:spPr/>
      <dgm:t>
        <a:bodyPr/>
        <a:lstStyle/>
        <a:p>
          <a:r>
            <a:rPr lang="en-US" sz="2400" dirty="0" smtClean="0"/>
            <a:t>Social factors</a:t>
          </a:r>
          <a:endParaRPr lang="en-US" sz="2400" dirty="0"/>
        </a:p>
      </dgm:t>
    </dgm:pt>
    <dgm:pt modelId="{E130EB47-F013-4B47-9E8E-9DBB25912F33}" type="parTrans" cxnId="{FD9F096B-5C1C-C647-B362-C202C2655C3C}">
      <dgm:prSet custT="1"/>
      <dgm:spPr/>
      <dgm:t>
        <a:bodyPr/>
        <a:lstStyle/>
        <a:p>
          <a:endParaRPr lang="en-US" sz="2400"/>
        </a:p>
      </dgm:t>
    </dgm:pt>
    <dgm:pt modelId="{2EE8DF75-2B09-D147-919C-F1FBF0D55EDE}" type="sibTrans" cxnId="{FD9F096B-5C1C-C647-B362-C202C2655C3C}">
      <dgm:prSet/>
      <dgm:spPr/>
      <dgm:t>
        <a:bodyPr/>
        <a:lstStyle/>
        <a:p>
          <a:endParaRPr lang="en-US" sz="2400"/>
        </a:p>
      </dgm:t>
    </dgm:pt>
    <dgm:pt modelId="{EC2283DA-59AD-614E-ADF2-80DB0D6EE251}">
      <dgm:prSet phldrT="[Text]" custT="1">
        <dgm:style>
          <a:lnRef idx="2">
            <a:schemeClr val="accent2"/>
          </a:lnRef>
          <a:fillRef idx="1">
            <a:schemeClr val="lt1"/>
          </a:fillRef>
          <a:effectRef idx="0">
            <a:schemeClr val="accent2"/>
          </a:effectRef>
          <a:fontRef idx="minor">
            <a:schemeClr val="dk1"/>
          </a:fontRef>
        </dgm:style>
      </dgm:prSet>
      <dgm:spPr/>
      <dgm:t>
        <a:bodyPr/>
        <a:lstStyle/>
        <a:p>
          <a:r>
            <a:rPr lang="en-US" sz="2400" dirty="0" smtClean="0"/>
            <a:t>Physical factors</a:t>
          </a:r>
          <a:endParaRPr lang="en-US" sz="2400" dirty="0"/>
        </a:p>
      </dgm:t>
    </dgm:pt>
    <dgm:pt modelId="{3C8C3AFA-A101-C841-B3D3-CCAB04DA699B}" type="parTrans" cxnId="{319AFEFF-B823-9849-A040-8AABB4FBF697}">
      <dgm:prSet custT="1"/>
      <dgm:spPr/>
      <dgm:t>
        <a:bodyPr/>
        <a:lstStyle/>
        <a:p>
          <a:endParaRPr lang="en-US" sz="2400"/>
        </a:p>
      </dgm:t>
    </dgm:pt>
    <dgm:pt modelId="{F995214F-2971-174A-A2D5-757272B7311D}" type="sibTrans" cxnId="{319AFEFF-B823-9849-A040-8AABB4FBF697}">
      <dgm:prSet/>
      <dgm:spPr/>
      <dgm:t>
        <a:bodyPr/>
        <a:lstStyle/>
        <a:p>
          <a:endParaRPr lang="en-US" sz="2400"/>
        </a:p>
      </dgm:t>
    </dgm:pt>
    <dgm:pt modelId="{E464CC9C-AE5C-2045-B425-9707A143F207}">
      <dgm:prSet phldrT="[Text]" custT="1">
        <dgm:style>
          <a:lnRef idx="2">
            <a:schemeClr val="accent2"/>
          </a:lnRef>
          <a:fillRef idx="1">
            <a:schemeClr val="lt1"/>
          </a:fillRef>
          <a:effectRef idx="0">
            <a:schemeClr val="accent2"/>
          </a:effectRef>
          <a:fontRef idx="minor">
            <a:schemeClr val="dk1"/>
          </a:fontRef>
        </dgm:style>
      </dgm:prSet>
      <dgm:spPr/>
      <dgm:t>
        <a:bodyPr/>
        <a:lstStyle/>
        <a:p>
          <a:r>
            <a:rPr lang="en-US" sz="1800" dirty="0" smtClean="0"/>
            <a:t>Nutritional choices </a:t>
          </a:r>
          <a:endParaRPr lang="en-US" sz="1800" dirty="0"/>
        </a:p>
      </dgm:t>
    </dgm:pt>
    <dgm:pt modelId="{1506B8F6-15D1-8D4F-96EF-D99EE530B545}" type="sibTrans" cxnId="{790E6CAB-7ADE-C242-9884-E0FF05D27572}">
      <dgm:prSet/>
      <dgm:spPr/>
      <dgm:t>
        <a:bodyPr/>
        <a:lstStyle/>
        <a:p>
          <a:endParaRPr lang="en-US" sz="2400"/>
        </a:p>
      </dgm:t>
    </dgm:pt>
    <dgm:pt modelId="{59A0F0B5-F301-9041-9322-65057894A63A}" type="parTrans" cxnId="{790E6CAB-7ADE-C242-9884-E0FF05D27572}">
      <dgm:prSet custT="1"/>
      <dgm:spPr/>
      <dgm:t>
        <a:bodyPr/>
        <a:lstStyle/>
        <a:p>
          <a:endParaRPr lang="en-US" sz="2400"/>
        </a:p>
      </dgm:t>
    </dgm:pt>
    <dgm:pt modelId="{5AD07E0F-97B2-D746-8E75-0B19FBF26FD4}" type="pres">
      <dgm:prSet presAssocID="{1375FFB4-A4E5-FC4B-AF45-936E5F55C64F}" presName="Name0" presStyleCnt="0">
        <dgm:presLayoutVars>
          <dgm:chMax val="1"/>
          <dgm:dir/>
          <dgm:animLvl val="ctr"/>
          <dgm:resizeHandles val="exact"/>
        </dgm:presLayoutVars>
      </dgm:prSet>
      <dgm:spPr/>
      <dgm:t>
        <a:bodyPr/>
        <a:lstStyle/>
        <a:p>
          <a:endParaRPr lang="en-US"/>
        </a:p>
      </dgm:t>
    </dgm:pt>
    <dgm:pt modelId="{72CC7515-3EE5-8F42-923B-017B1C8E404A}" type="pres">
      <dgm:prSet presAssocID="{49A1E8A9-9824-5D48-924E-D5DD586CE7B3}" presName="centerShape" presStyleLbl="node0" presStyleIdx="0" presStyleCnt="1"/>
      <dgm:spPr/>
      <dgm:t>
        <a:bodyPr/>
        <a:lstStyle/>
        <a:p>
          <a:endParaRPr lang="en-US"/>
        </a:p>
      </dgm:t>
    </dgm:pt>
    <dgm:pt modelId="{C49398A7-33F1-7F49-9699-0069F2B73EE5}" type="pres">
      <dgm:prSet presAssocID="{A4835367-124C-A840-A927-40013AC07735}" presName="parTrans" presStyleLbl="sibTrans2D1" presStyleIdx="0" presStyleCnt="7"/>
      <dgm:spPr/>
      <dgm:t>
        <a:bodyPr/>
        <a:lstStyle/>
        <a:p>
          <a:endParaRPr lang="en-US"/>
        </a:p>
      </dgm:t>
    </dgm:pt>
    <dgm:pt modelId="{73159EBC-5389-414F-BA43-4F4E7F0F42F1}" type="pres">
      <dgm:prSet presAssocID="{A4835367-124C-A840-A927-40013AC07735}" presName="connectorText" presStyleLbl="sibTrans2D1" presStyleIdx="0" presStyleCnt="7"/>
      <dgm:spPr/>
      <dgm:t>
        <a:bodyPr/>
        <a:lstStyle/>
        <a:p>
          <a:endParaRPr lang="en-US"/>
        </a:p>
      </dgm:t>
    </dgm:pt>
    <dgm:pt modelId="{006F20EC-C3EA-EC4D-9164-7E04B796DCE4}" type="pres">
      <dgm:prSet presAssocID="{4691CBAF-15CF-F440-BA4F-E67FF91E70E2}" presName="node" presStyleLbl="node1" presStyleIdx="0" presStyleCnt="7">
        <dgm:presLayoutVars>
          <dgm:bulletEnabled val="1"/>
        </dgm:presLayoutVars>
      </dgm:prSet>
      <dgm:spPr/>
      <dgm:t>
        <a:bodyPr/>
        <a:lstStyle/>
        <a:p>
          <a:endParaRPr lang="en-US"/>
        </a:p>
      </dgm:t>
    </dgm:pt>
    <dgm:pt modelId="{8B21B06D-19A4-244E-8ECC-4214036E0322}" type="pres">
      <dgm:prSet presAssocID="{CF2FB288-48C5-2044-A435-41D82F2873A7}" presName="parTrans" presStyleLbl="sibTrans2D1" presStyleIdx="1" presStyleCnt="7"/>
      <dgm:spPr/>
      <dgm:t>
        <a:bodyPr/>
        <a:lstStyle/>
        <a:p>
          <a:endParaRPr lang="en-US"/>
        </a:p>
      </dgm:t>
    </dgm:pt>
    <dgm:pt modelId="{64A9EE29-40EF-5F4F-A8F3-C75BD88FCF37}" type="pres">
      <dgm:prSet presAssocID="{CF2FB288-48C5-2044-A435-41D82F2873A7}" presName="connectorText" presStyleLbl="sibTrans2D1" presStyleIdx="1" presStyleCnt="7"/>
      <dgm:spPr/>
      <dgm:t>
        <a:bodyPr/>
        <a:lstStyle/>
        <a:p>
          <a:endParaRPr lang="en-US"/>
        </a:p>
      </dgm:t>
    </dgm:pt>
    <dgm:pt modelId="{27998010-D911-EF45-9BF9-0C0185883C5E}" type="pres">
      <dgm:prSet presAssocID="{CF1F9AB2-AA5D-A949-A8FE-1FDBC8F822FD}" presName="node" presStyleLbl="node1" presStyleIdx="1" presStyleCnt="7">
        <dgm:presLayoutVars>
          <dgm:bulletEnabled val="1"/>
        </dgm:presLayoutVars>
      </dgm:prSet>
      <dgm:spPr/>
      <dgm:t>
        <a:bodyPr/>
        <a:lstStyle/>
        <a:p>
          <a:endParaRPr lang="en-US"/>
        </a:p>
      </dgm:t>
    </dgm:pt>
    <dgm:pt modelId="{C709AD7A-0FE7-834E-BC97-573105526EDD}" type="pres">
      <dgm:prSet presAssocID="{34A1BE65-3342-6242-A12B-28F6C978371D}" presName="parTrans" presStyleLbl="sibTrans2D1" presStyleIdx="2" presStyleCnt="7"/>
      <dgm:spPr/>
      <dgm:t>
        <a:bodyPr/>
        <a:lstStyle/>
        <a:p>
          <a:endParaRPr lang="en-US"/>
        </a:p>
      </dgm:t>
    </dgm:pt>
    <dgm:pt modelId="{EA9D43AB-3BA1-554C-AF8D-129C345B273B}" type="pres">
      <dgm:prSet presAssocID="{34A1BE65-3342-6242-A12B-28F6C978371D}" presName="connectorText" presStyleLbl="sibTrans2D1" presStyleIdx="2" presStyleCnt="7"/>
      <dgm:spPr/>
      <dgm:t>
        <a:bodyPr/>
        <a:lstStyle/>
        <a:p>
          <a:endParaRPr lang="en-US"/>
        </a:p>
      </dgm:t>
    </dgm:pt>
    <dgm:pt modelId="{A5D157A2-92DF-7940-8455-CE107182ECE3}" type="pres">
      <dgm:prSet presAssocID="{5525E8B3-BCFB-C74C-A078-837C2A861AF8}" presName="node" presStyleLbl="node1" presStyleIdx="2" presStyleCnt="7">
        <dgm:presLayoutVars>
          <dgm:bulletEnabled val="1"/>
        </dgm:presLayoutVars>
      </dgm:prSet>
      <dgm:spPr/>
      <dgm:t>
        <a:bodyPr/>
        <a:lstStyle/>
        <a:p>
          <a:endParaRPr lang="en-US"/>
        </a:p>
      </dgm:t>
    </dgm:pt>
    <dgm:pt modelId="{34726616-26EF-474C-9501-0C792FF263F1}" type="pres">
      <dgm:prSet presAssocID="{59A0F0B5-F301-9041-9322-65057894A63A}" presName="parTrans" presStyleLbl="sibTrans2D1" presStyleIdx="3" presStyleCnt="7"/>
      <dgm:spPr/>
      <dgm:t>
        <a:bodyPr/>
        <a:lstStyle/>
        <a:p>
          <a:endParaRPr lang="en-US"/>
        </a:p>
      </dgm:t>
    </dgm:pt>
    <dgm:pt modelId="{A2986756-F8FC-F545-A0DD-30A78C9D2EB9}" type="pres">
      <dgm:prSet presAssocID="{59A0F0B5-F301-9041-9322-65057894A63A}" presName="connectorText" presStyleLbl="sibTrans2D1" presStyleIdx="3" presStyleCnt="7"/>
      <dgm:spPr/>
      <dgm:t>
        <a:bodyPr/>
        <a:lstStyle/>
        <a:p>
          <a:endParaRPr lang="en-US"/>
        </a:p>
      </dgm:t>
    </dgm:pt>
    <dgm:pt modelId="{5E7D131C-F6DF-5D40-BB93-3076F2D7A6B2}" type="pres">
      <dgm:prSet presAssocID="{E464CC9C-AE5C-2045-B425-9707A143F207}" presName="node" presStyleLbl="node1" presStyleIdx="3" presStyleCnt="7">
        <dgm:presLayoutVars>
          <dgm:bulletEnabled val="1"/>
        </dgm:presLayoutVars>
      </dgm:prSet>
      <dgm:spPr/>
      <dgm:t>
        <a:bodyPr/>
        <a:lstStyle/>
        <a:p>
          <a:endParaRPr lang="en-US"/>
        </a:p>
      </dgm:t>
    </dgm:pt>
    <dgm:pt modelId="{B33BBB39-F365-1A41-8C17-0E0862594AAD}" type="pres">
      <dgm:prSet presAssocID="{8CC463E9-42E5-0A41-A6ED-45BDD854DFE1}" presName="parTrans" presStyleLbl="sibTrans2D1" presStyleIdx="4" presStyleCnt="7"/>
      <dgm:spPr/>
      <dgm:t>
        <a:bodyPr/>
        <a:lstStyle/>
        <a:p>
          <a:endParaRPr lang="en-US"/>
        </a:p>
      </dgm:t>
    </dgm:pt>
    <dgm:pt modelId="{11BFD56C-D194-554A-85F6-A4BAA2C4C4E4}" type="pres">
      <dgm:prSet presAssocID="{8CC463E9-42E5-0A41-A6ED-45BDD854DFE1}" presName="connectorText" presStyleLbl="sibTrans2D1" presStyleIdx="4" presStyleCnt="7"/>
      <dgm:spPr/>
      <dgm:t>
        <a:bodyPr/>
        <a:lstStyle/>
        <a:p>
          <a:endParaRPr lang="en-US"/>
        </a:p>
      </dgm:t>
    </dgm:pt>
    <dgm:pt modelId="{DC936C24-3D82-EE46-8C17-5B172547734D}" type="pres">
      <dgm:prSet presAssocID="{E9C6BD62-506C-8E48-A8B1-5F049421EF62}" presName="node" presStyleLbl="node1" presStyleIdx="4" presStyleCnt="7">
        <dgm:presLayoutVars>
          <dgm:bulletEnabled val="1"/>
        </dgm:presLayoutVars>
      </dgm:prSet>
      <dgm:spPr/>
      <dgm:t>
        <a:bodyPr/>
        <a:lstStyle/>
        <a:p>
          <a:endParaRPr lang="en-US"/>
        </a:p>
      </dgm:t>
    </dgm:pt>
    <dgm:pt modelId="{D1E3CD90-9E5D-C647-B8C5-E4E2F8D91FB6}" type="pres">
      <dgm:prSet presAssocID="{E130EB47-F013-4B47-9E8E-9DBB25912F33}" presName="parTrans" presStyleLbl="sibTrans2D1" presStyleIdx="5" presStyleCnt="7"/>
      <dgm:spPr/>
      <dgm:t>
        <a:bodyPr/>
        <a:lstStyle/>
        <a:p>
          <a:endParaRPr lang="en-US"/>
        </a:p>
      </dgm:t>
    </dgm:pt>
    <dgm:pt modelId="{C4BC00EF-159E-744D-B9B2-2F048612514A}" type="pres">
      <dgm:prSet presAssocID="{E130EB47-F013-4B47-9E8E-9DBB25912F33}" presName="connectorText" presStyleLbl="sibTrans2D1" presStyleIdx="5" presStyleCnt="7"/>
      <dgm:spPr/>
      <dgm:t>
        <a:bodyPr/>
        <a:lstStyle/>
        <a:p>
          <a:endParaRPr lang="en-US"/>
        </a:p>
      </dgm:t>
    </dgm:pt>
    <dgm:pt modelId="{BB8E7A19-7C02-3849-B6BF-8669BA519395}" type="pres">
      <dgm:prSet presAssocID="{C7CD2580-4215-5B4C-A9DF-5BCF2589C865}" presName="node" presStyleLbl="node1" presStyleIdx="5" presStyleCnt="7">
        <dgm:presLayoutVars>
          <dgm:bulletEnabled val="1"/>
        </dgm:presLayoutVars>
      </dgm:prSet>
      <dgm:spPr/>
      <dgm:t>
        <a:bodyPr/>
        <a:lstStyle/>
        <a:p>
          <a:endParaRPr lang="en-US"/>
        </a:p>
      </dgm:t>
    </dgm:pt>
    <dgm:pt modelId="{74BEB18B-FE55-DD4C-B341-461F03E8A582}" type="pres">
      <dgm:prSet presAssocID="{3C8C3AFA-A101-C841-B3D3-CCAB04DA699B}" presName="parTrans" presStyleLbl="sibTrans2D1" presStyleIdx="6" presStyleCnt="7"/>
      <dgm:spPr/>
      <dgm:t>
        <a:bodyPr/>
        <a:lstStyle/>
        <a:p>
          <a:endParaRPr lang="en-US"/>
        </a:p>
      </dgm:t>
    </dgm:pt>
    <dgm:pt modelId="{9E3082DB-6623-214C-AB8B-C100E01EF876}" type="pres">
      <dgm:prSet presAssocID="{3C8C3AFA-A101-C841-B3D3-CCAB04DA699B}" presName="connectorText" presStyleLbl="sibTrans2D1" presStyleIdx="6" presStyleCnt="7"/>
      <dgm:spPr/>
      <dgm:t>
        <a:bodyPr/>
        <a:lstStyle/>
        <a:p>
          <a:endParaRPr lang="en-US"/>
        </a:p>
      </dgm:t>
    </dgm:pt>
    <dgm:pt modelId="{4F430B96-67A4-524C-B82E-8F26A7243572}" type="pres">
      <dgm:prSet presAssocID="{EC2283DA-59AD-614E-ADF2-80DB0D6EE251}" presName="node" presStyleLbl="node1" presStyleIdx="6" presStyleCnt="7">
        <dgm:presLayoutVars>
          <dgm:bulletEnabled val="1"/>
        </dgm:presLayoutVars>
      </dgm:prSet>
      <dgm:spPr/>
      <dgm:t>
        <a:bodyPr/>
        <a:lstStyle/>
        <a:p>
          <a:endParaRPr lang="en-US"/>
        </a:p>
      </dgm:t>
    </dgm:pt>
  </dgm:ptLst>
  <dgm:cxnLst>
    <dgm:cxn modelId="{93C1D345-9541-C841-97B6-EAE3A1DAFC46}" type="presOf" srcId="{E130EB47-F013-4B47-9E8E-9DBB25912F33}" destId="{C4BC00EF-159E-744D-B9B2-2F048612514A}" srcOrd="1" destOrd="0" presId="urn:microsoft.com/office/officeart/2005/8/layout/radial5"/>
    <dgm:cxn modelId="{2EFA7BAB-AA15-D24D-95C2-F3AD2FCB320E}" type="presOf" srcId="{8CC463E9-42E5-0A41-A6ED-45BDD854DFE1}" destId="{11BFD56C-D194-554A-85F6-A4BAA2C4C4E4}" srcOrd="1" destOrd="0" presId="urn:microsoft.com/office/officeart/2005/8/layout/radial5"/>
    <dgm:cxn modelId="{6CBA0E23-F552-5248-81AC-2527E53D3C63}" type="presOf" srcId="{CF1F9AB2-AA5D-A949-A8FE-1FDBC8F822FD}" destId="{27998010-D911-EF45-9BF9-0C0185883C5E}" srcOrd="0" destOrd="0" presId="urn:microsoft.com/office/officeart/2005/8/layout/radial5"/>
    <dgm:cxn modelId="{AD9DC849-59A1-A144-9576-E66FE31FBCD9}" type="presOf" srcId="{E464CC9C-AE5C-2045-B425-9707A143F207}" destId="{5E7D131C-F6DF-5D40-BB93-3076F2D7A6B2}" srcOrd="0" destOrd="0" presId="urn:microsoft.com/office/officeart/2005/8/layout/radial5"/>
    <dgm:cxn modelId="{D7C043C7-F971-FF48-B3CD-86911579BB1B}" type="presOf" srcId="{CF2FB288-48C5-2044-A435-41D82F2873A7}" destId="{64A9EE29-40EF-5F4F-A8F3-C75BD88FCF37}" srcOrd="1" destOrd="0" presId="urn:microsoft.com/office/officeart/2005/8/layout/radial5"/>
    <dgm:cxn modelId="{D1AD25BE-4F27-6742-BDDE-2305605252E9}" srcId="{49A1E8A9-9824-5D48-924E-D5DD586CE7B3}" destId="{5525E8B3-BCFB-C74C-A078-837C2A861AF8}" srcOrd="2" destOrd="0" parTransId="{34A1BE65-3342-6242-A12B-28F6C978371D}" sibTransId="{2952DD24-6376-AF46-ABE7-6CCB8DF8AFAE}"/>
    <dgm:cxn modelId="{26F2E172-00C3-544D-BA45-437D92EB5369}" type="presOf" srcId="{3C8C3AFA-A101-C841-B3D3-CCAB04DA699B}" destId="{74BEB18B-FE55-DD4C-B341-461F03E8A582}" srcOrd="0" destOrd="0" presId="urn:microsoft.com/office/officeart/2005/8/layout/radial5"/>
    <dgm:cxn modelId="{D8A237FE-8C86-3B49-A98F-210D47A77042}" srcId="{1375FFB4-A4E5-FC4B-AF45-936E5F55C64F}" destId="{49A1E8A9-9824-5D48-924E-D5DD586CE7B3}" srcOrd="0" destOrd="0" parTransId="{FDA12F26-08B0-6C4A-A77E-0C897F64A6EE}" sibTransId="{05804717-37DC-1D44-9AED-B0D0E27EC894}"/>
    <dgm:cxn modelId="{71D0934D-0F42-A340-9B7E-CEF17827DD69}" srcId="{49A1E8A9-9824-5D48-924E-D5DD586CE7B3}" destId="{E9C6BD62-506C-8E48-A8B1-5F049421EF62}" srcOrd="4" destOrd="0" parTransId="{8CC463E9-42E5-0A41-A6ED-45BDD854DFE1}" sibTransId="{8D8AF46D-B5C2-0B42-B9AC-4E78C2D35AF4}"/>
    <dgm:cxn modelId="{790E6CAB-7ADE-C242-9884-E0FF05D27572}" srcId="{49A1E8A9-9824-5D48-924E-D5DD586CE7B3}" destId="{E464CC9C-AE5C-2045-B425-9707A143F207}" srcOrd="3" destOrd="0" parTransId="{59A0F0B5-F301-9041-9322-65057894A63A}" sibTransId="{1506B8F6-15D1-8D4F-96EF-D99EE530B545}"/>
    <dgm:cxn modelId="{BEE91217-9C49-1340-95A5-BC7DA9CBE91E}" type="presOf" srcId="{CF2FB288-48C5-2044-A435-41D82F2873A7}" destId="{8B21B06D-19A4-244E-8ECC-4214036E0322}" srcOrd="0" destOrd="0" presId="urn:microsoft.com/office/officeart/2005/8/layout/radial5"/>
    <dgm:cxn modelId="{FD9F096B-5C1C-C647-B362-C202C2655C3C}" srcId="{49A1E8A9-9824-5D48-924E-D5DD586CE7B3}" destId="{C7CD2580-4215-5B4C-A9DF-5BCF2589C865}" srcOrd="5" destOrd="0" parTransId="{E130EB47-F013-4B47-9E8E-9DBB25912F33}" sibTransId="{2EE8DF75-2B09-D147-919C-F1FBF0D55EDE}"/>
    <dgm:cxn modelId="{2F2FC224-9A06-4242-AAA8-D769BE4C6D17}" type="presOf" srcId="{E9C6BD62-506C-8E48-A8B1-5F049421EF62}" destId="{DC936C24-3D82-EE46-8C17-5B172547734D}" srcOrd="0" destOrd="0" presId="urn:microsoft.com/office/officeart/2005/8/layout/radial5"/>
    <dgm:cxn modelId="{76736280-C527-F045-9B57-BF0D19477D3B}" type="presOf" srcId="{E130EB47-F013-4B47-9E8E-9DBB25912F33}" destId="{D1E3CD90-9E5D-C647-B8C5-E4E2F8D91FB6}" srcOrd="0" destOrd="0" presId="urn:microsoft.com/office/officeart/2005/8/layout/radial5"/>
    <dgm:cxn modelId="{87D47FEC-0278-D14B-AD5F-8570F77C6B41}" type="presOf" srcId="{3C8C3AFA-A101-C841-B3D3-CCAB04DA699B}" destId="{9E3082DB-6623-214C-AB8B-C100E01EF876}" srcOrd="1" destOrd="0" presId="urn:microsoft.com/office/officeart/2005/8/layout/radial5"/>
    <dgm:cxn modelId="{202A6946-91A6-FE49-931D-6515E98C1D0E}" type="presOf" srcId="{A4835367-124C-A840-A927-40013AC07735}" destId="{73159EBC-5389-414F-BA43-4F4E7F0F42F1}" srcOrd="1" destOrd="0" presId="urn:microsoft.com/office/officeart/2005/8/layout/radial5"/>
    <dgm:cxn modelId="{84CE039A-E41F-F741-B51C-4F5AA9509908}" type="presOf" srcId="{8CC463E9-42E5-0A41-A6ED-45BDD854DFE1}" destId="{B33BBB39-F365-1A41-8C17-0E0862594AAD}" srcOrd="0" destOrd="0" presId="urn:microsoft.com/office/officeart/2005/8/layout/radial5"/>
    <dgm:cxn modelId="{FD2F8370-2E52-C249-ABB9-8F9602995953}" type="presOf" srcId="{C7CD2580-4215-5B4C-A9DF-5BCF2589C865}" destId="{BB8E7A19-7C02-3849-B6BF-8669BA519395}" srcOrd="0" destOrd="0" presId="urn:microsoft.com/office/officeart/2005/8/layout/radial5"/>
    <dgm:cxn modelId="{1FDD4F0D-68C2-1C4D-96DD-9B17DF7B98F1}" type="presOf" srcId="{34A1BE65-3342-6242-A12B-28F6C978371D}" destId="{EA9D43AB-3BA1-554C-AF8D-129C345B273B}" srcOrd="1" destOrd="0" presId="urn:microsoft.com/office/officeart/2005/8/layout/radial5"/>
    <dgm:cxn modelId="{EB461285-3C85-4245-8A36-D9B62C915AB1}" type="presOf" srcId="{EC2283DA-59AD-614E-ADF2-80DB0D6EE251}" destId="{4F430B96-67A4-524C-B82E-8F26A7243572}" srcOrd="0" destOrd="0" presId="urn:microsoft.com/office/officeart/2005/8/layout/radial5"/>
    <dgm:cxn modelId="{52ED1282-25C4-2342-9DD2-A5F2BE672BEF}" type="presOf" srcId="{34A1BE65-3342-6242-A12B-28F6C978371D}" destId="{C709AD7A-0FE7-834E-BC97-573105526EDD}" srcOrd="0" destOrd="0" presId="urn:microsoft.com/office/officeart/2005/8/layout/radial5"/>
    <dgm:cxn modelId="{A0BC73B0-2504-3441-8E83-BBA58E94F02B}" type="presOf" srcId="{1375FFB4-A4E5-FC4B-AF45-936E5F55C64F}" destId="{5AD07E0F-97B2-D746-8E75-0B19FBF26FD4}" srcOrd="0" destOrd="0" presId="urn:microsoft.com/office/officeart/2005/8/layout/radial5"/>
    <dgm:cxn modelId="{8DC1A37C-E62A-4E42-A0A9-8C9A2E03837D}" type="presOf" srcId="{49A1E8A9-9824-5D48-924E-D5DD586CE7B3}" destId="{72CC7515-3EE5-8F42-923B-017B1C8E404A}" srcOrd="0" destOrd="0" presId="urn:microsoft.com/office/officeart/2005/8/layout/radial5"/>
    <dgm:cxn modelId="{442F0325-6C29-3A4E-975D-23BC0AE8DBD2}" srcId="{49A1E8A9-9824-5D48-924E-D5DD586CE7B3}" destId="{4691CBAF-15CF-F440-BA4F-E67FF91E70E2}" srcOrd="0" destOrd="0" parTransId="{A4835367-124C-A840-A927-40013AC07735}" sibTransId="{77BB8874-4521-8344-867A-E8433A1F7049}"/>
    <dgm:cxn modelId="{DD9AFAAC-E22F-2B41-8C5C-F1B1842790C3}" type="presOf" srcId="{5525E8B3-BCFB-C74C-A078-837C2A861AF8}" destId="{A5D157A2-92DF-7940-8455-CE107182ECE3}" srcOrd="0" destOrd="0" presId="urn:microsoft.com/office/officeart/2005/8/layout/radial5"/>
    <dgm:cxn modelId="{9E442335-5DDD-3546-B43D-D52D9F85CE1B}" type="presOf" srcId="{59A0F0B5-F301-9041-9322-65057894A63A}" destId="{34726616-26EF-474C-9501-0C792FF263F1}" srcOrd="0" destOrd="0" presId="urn:microsoft.com/office/officeart/2005/8/layout/radial5"/>
    <dgm:cxn modelId="{FF8E7F2F-223A-D846-B096-D637DC32A394}" type="presOf" srcId="{59A0F0B5-F301-9041-9322-65057894A63A}" destId="{A2986756-F8FC-F545-A0DD-30A78C9D2EB9}" srcOrd="1" destOrd="0" presId="urn:microsoft.com/office/officeart/2005/8/layout/radial5"/>
    <dgm:cxn modelId="{5166E76D-8A7D-494A-A4DD-17038BF4512F}" type="presOf" srcId="{4691CBAF-15CF-F440-BA4F-E67FF91E70E2}" destId="{006F20EC-C3EA-EC4D-9164-7E04B796DCE4}" srcOrd="0" destOrd="0" presId="urn:microsoft.com/office/officeart/2005/8/layout/radial5"/>
    <dgm:cxn modelId="{E56110DA-9F71-DC4E-A24A-0BA1EE387790}" type="presOf" srcId="{A4835367-124C-A840-A927-40013AC07735}" destId="{C49398A7-33F1-7F49-9699-0069F2B73EE5}" srcOrd="0" destOrd="0" presId="urn:microsoft.com/office/officeart/2005/8/layout/radial5"/>
    <dgm:cxn modelId="{319AFEFF-B823-9849-A040-8AABB4FBF697}" srcId="{49A1E8A9-9824-5D48-924E-D5DD586CE7B3}" destId="{EC2283DA-59AD-614E-ADF2-80DB0D6EE251}" srcOrd="6" destOrd="0" parTransId="{3C8C3AFA-A101-C841-B3D3-CCAB04DA699B}" sibTransId="{F995214F-2971-174A-A2D5-757272B7311D}"/>
    <dgm:cxn modelId="{A1B60888-262D-DA4C-BC88-CED5EE769698}" srcId="{49A1E8A9-9824-5D48-924E-D5DD586CE7B3}" destId="{CF1F9AB2-AA5D-A949-A8FE-1FDBC8F822FD}" srcOrd="1" destOrd="0" parTransId="{CF2FB288-48C5-2044-A435-41D82F2873A7}" sibTransId="{8C101CC3-ADA1-4143-80CE-2C89C96C11F5}"/>
    <dgm:cxn modelId="{741C3AE1-F3D2-4846-81EF-2D77464E3105}" type="presParOf" srcId="{5AD07E0F-97B2-D746-8E75-0B19FBF26FD4}" destId="{72CC7515-3EE5-8F42-923B-017B1C8E404A}" srcOrd="0" destOrd="0" presId="urn:microsoft.com/office/officeart/2005/8/layout/radial5"/>
    <dgm:cxn modelId="{C738B7BE-C49F-084A-9D1E-0A7D70A38826}" type="presParOf" srcId="{5AD07E0F-97B2-D746-8E75-0B19FBF26FD4}" destId="{C49398A7-33F1-7F49-9699-0069F2B73EE5}" srcOrd="1" destOrd="0" presId="urn:microsoft.com/office/officeart/2005/8/layout/radial5"/>
    <dgm:cxn modelId="{9E9E05D6-4823-CF4F-95D4-85DCE221D299}" type="presParOf" srcId="{C49398A7-33F1-7F49-9699-0069F2B73EE5}" destId="{73159EBC-5389-414F-BA43-4F4E7F0F42F1}" srcOrd="0" destOrd="0" presId="urn:microsoft.com/office/officeart/2005/8/layout/radial5"/>
    <dgm:cxn modelId="{11B0C955-D602-2944-9050-6AF9C7686E9D}" type="presParOf" srcId="{5AD07E0F-97B2-D746-8E75-0B19FBF26FD4}" destId="{006F20EC-C3EA-EC4D-9164-7E04B796DCE4}" srcOrd="2" destOrd="0" presId="urn:microsoft.com/office/officeart/2005/8/layout/radial5"/>
    <dgm:cxn modelId="{EEC57493-65A9-574A-9CA7-0959482F26D3}" type="presParOf" srcId="{5AD07E0F-97B2-D746-8E75-0B19FBF26FD4}" destId="{8B21B06D-19A4-244E-8ECC-4214036E0322}" srcOrd="3" destOrd="0" presId="urn:microsoft.com/office/officeart/2005/8/layout/radial5"/>
    <dgm:cxn modelId="{C5EC0E07-C45E-A441-A0B4-5C5FF338E66C}" type="presParOf" srcId="{8B21B06D-19A4-244E-8ECC-4214036E0322}" destId="{64A9EE29-40EF-5F4F-A8F3-C75BD88FCF37}" srcOrd="0" destOrd="0" presId="urn:microsoft.com/office/officeart/2005/8/layout/radial5"/>
    <dgm:cxn modelId="{2F600F45-CFDD-5742-9ED7-ADC1E4009E50}" type="presParOf" srcId="{5AD07E0F-97B2-D746-8E75-0B19FBF26FD4}" destId="{27998010-D911-EF45-9BF9-0C0185883C5E}" srcOrd="4" destOrd="0" presId="urn:microsoft.com/office/officeart/2005/8/layout/radial5"/>
    <dgm:cxn modelId="{1E77A213-0765-1344-B19E-75437F2BB851}" type="presParOf" srcId="{5AD07E0F-97B2-D746-8E75-0B19FBF26FD4}" destId="{C709AD7A-0FE7-834E-BC97-573105526EDD}" srcOrd="5" destOrd="0" presId="urn:microsoft.com/office/officeart/2005/8/layout/radial5"/>
    <dgm:cxn modelId="{81F9D667-A653-924D-A867-69E2BB9BF181}" type="presParOf" srcId="{C709AD7A-0FE7-834E-BC97-573105526EDD}" destId="{EA9D43AB-3BA1-554C-AF8D-129C345B273B}" srcOrd="0" destOrd="0" presId="urn:microsoft.com/office/officeart/2005/8/layout/radial5"/>
    <dgm:cxn modelId="{91B1A066-3E89-7540-9932-36E5C500333C}" type="presParOf" srcId="{5AD07E0F-97B2-D746-8E75-0B19FBF26FD4}" destId="{A5D157A2-92DF-7940-8455-CE107182ECE3}" srcOrd="6" destOrd="0" presId="urn:microsoft.com/office/officeart/2005/8/layout/radial5"/>
    <dgm:cxn modelId="{6C4A3A23-C048-2544-9F63-F70F24BE653B}" type="presParOf" srcId="{5AD07E0F-97B2-D746-8E75-0B19FBF26FD4}" destId="{34726616-26EF-474C-9501-0C792FF263F1}" srcOrd="7" destOrd="0" presId="urn:microsoft.com/office/officeart/2005/8/layout/radial5"/>
    <dgm:cxn modelId="{9F474B48-43B4-7C48-9761-BA5BA0C520E1}" type="presParOf" srcId="{34726616-26EF-474C-9501-0C792FF263F1}" destId="{A2986756-F8FC-F545-A0DD-30A78C9D2EB9}" srcOrd="0" destOrd="0" presId="urn:microsoft.com/office/officeart/2005/8/layout/radial5"/>
    <dgm:cxn modelId="{EE235622-1D84-F74B-8112-9E63FE7CEC1C}" type="presParOf" srcId="{5AD07E0F-97B2-D746-8E75-0B19FBF26FD4}" destId="{5E7D131C-F6DF-5D40-BB93-3076F2D7A6B2}" srcOrd="8" destOrd="0" presId="urn:microsoft.com/office/officeart/2005/8/layout/radial5"/>
    <dgm:cxn modelId="{DAE95401-B57E-724C-87B1-B64BE9FBB98E}" type="presParOf" srcId="{5AD07E0F-97B2-D746-8E75-0B19FBF26FD4}" destId="{B33BBB39-F365-1A41-8C17-0E0862594AAD}" srcOrd="9" destOrd="0" presId="urn:microsoft.com/office/officeart/2005/8/layout/radial5"/>
    <dgm:cxn modelId="{45416EE9-A62A-F543-A538-EB02602E5425}" type="presParOf" srcId="{B33BBB39-F365-1A41-8C17-0E0862594AAD}" destId="{11BFD56C-D194-554A-85F6-A4BAA2C4C4E4}" srcOrd="0" destOrd="0" presId="urn:microsoft.com/office/officeart/2005/8/layout/radial5"/>
    <dgm:cxn modelId="{CF33B61F-42EF-B345-B875-05278CC573E7}" type="presParOf" srcId="{5AD07E0F-97B2-D746-8E75-0B19FBF26FD4}" destId="{DC936C24-3D82-EE46-8C17-5B172547734D}" srcOrd="10" destOrd="0" presId="urn:microsoft.com/office/officeart/2005/8/layout/radial5"/>
    <dgm:cxn modelId="{2837F896-5DC3-9F4C-859E-1DF2CB1BF13A}" type="presParOf" srcId="{5AD07E0F-97B2-D746-8E75-0B19FBF26FD4}" destId="{D1E3CD90-9E5D-C647-B8C5-E4E2F8D91FB6}" srcOrd="11" destOrd="0" presId="urn:microsoft.com/office/officeart/2005/8/layout/radial5"/>
    <dgm:cxn modelId="{C9B06D69-8E46-FA49-A28E-AEEAA8B92B1A}" type="presParOf" srcId="{D1E3CD90-9E5D-C647-B8C5-E4E2F8D91FB6}" destId="{C4BC00EF-159E-744D-B9B2-2F048612514A}" srcOrd="0" destOrd="0" presId="urn:microsoft.com/office/officeart/2005/8/layout/radial5"/>
    <dgm:cxn modelId="{CB4BE546-F0EB-9344-84FD-ABFC55F9DCF5}" type="presParOf" srcId="{5AD07E0F-97B2-D746-8E75-0B19FBF26FD4}" destId="{BB8E7A19-7C02-3849-B6BF-8669BA519395}" srcOrd="12" destOrd="0" presId="urn:microsoft.com/office/officeart/2005/8/layout/radial5"/>
    <dgm:cxn modelId="{F9122BF8-DD17-4F40-8A6A-E1BB6B460424}" type="presParOf" srcId="{5AD07E0F-97B2-D746-8E75-0B19FBF26FD4}" destId="{74BEB18B-FE55-DD4C-B341-461F03E8A582}" srcOrd="13" destOrd="0" presId="urn:microsoft.com/office/officeart/2005/8/layout/radial5"/>
    <dgm:cxn modelId="{3EB0A406-C2D3-BE40-A26F-83F97D060AA2}" type="presParOf" srcId="{74BEB18B-FE55-DD4C-B341-461F03E8A582}" destId="{9E3082DB-6623-214C-AB8B-C100E01EF876}" srcOrd="0" destOrd="0" presId="urn:microsoft.com/office/officeart/2005/8/layout/radial5"/>
    <dgm:cxn modelId="{0B54C048-4625-DF48-B800-BC9CBD7665C3}" type="presParOf" srcId="{5AD07E0F-97B2-D746-8E75-0B19FBF26FD4}" destId="{4F430B96-67A4-524C-B82E-8F26A7243572}" srcOrd="14" destOrd="0" presId="urn:microsoft.com/office/officeart/2005/8/layout/radial5"/>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6B96307-000C-7242-852E-78D921819CF7}" type="datetimeFigureOut">
              <a:rPr lang="en-US" smtClean="0"/>
              <a:t>12/7/2018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84C14C1-5076-0E44-82D2-38FEC480C19B}" type="slidenum">
              <a:rPr lang="en-US" smtClean="0"/>
              <a:t>‹#›</a:t>
            </a:fld>
            <a:endParaRPr lang="en-US"/>
          </a:p>
        </p:txBody>
      </p:sp>
    </p:spTree>
    <p:extLst>
      <p:ext uri="{BB962C8B-B14F-4D97-AF65-F5344CB8AC3E}">
        <p14:creationId xmlns:p14="http://schemas.microsoft.com/office/powerpoint/2010/main" val="381794116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84C14C1-5076-0E44-82D2-38FEC480C19B}" type="slidenum">
              <a:rPr lang="en-US" smtClean="0"/>
              <a:t>1</a:t>
            </a:fld>
            <a:endParaRPr lang="en-US"/>
          </a:p>
        </p:txBody>
      </p:sp>
    </p:spTree>
    <p:extLst>
      <p:ext uri="{BB962C8B-B14F-4D97-AF65-F5344CB8AC3E}">
        <p14:creationId xmlns:p14="http://schemas.microsoft.com/office/powerpoint/2010/main" val="16073867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I’ll begin with a patient case- </a:t>
            </a:r>
            <a:r>
              <a:rPr lang="en-US" sz="1200" kern="1200" dirty="0" err="1" smtClean="0">
                <a:solidFill>
                  <a:schemeClr val="tx1"/>
                </a:solidFill>
                <a:effectLst/>
                <a:latin typeface="+mn-lt"/>
                <a:ea typeface="+mn-ea"/>
                <a:cs typeface="+mn-cs"/>
              </a:rPr>
              <a:t>Mrs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G is a 94 year old lady living in a long term care facility. She was referred to the dental clinic for evaluation of her dentures </a:t>
            </a:r>
            <a:r>
              <a:rPr lang="en-SG" sz="1200" kern="1200" dirty="0" smtClean="0">
                <a:solidFill>
                  <a:schemeClr val="tx1"/>
                </a:solidFill>
                <a:effectLst/>
                <a:latin typeface="+mn-lt"/>
                <a:ea typeface="+mn-ea"/>
                <a:cs typeface="+mn-cs"/>
              </a:rPr>
              <a:t>due to weight loss.</a:t>
            </a:r>
          </a:p>
          <a:p>
            <a:endParaRPr lang="en-US" dirty="0"/>
          </a:p>
        </p:txBody>
      </p:sp>
      <p:sp>
        <p:nvSpPr>
          <p:cNvPr id="4" name="Slide Number Placeholder 3"/>
          <p:cNvSpPr>
            <a:spLocks noGrp="1"/>
          </p:cNvSpPr>
          <p:nvPr>
            <p:ph type="sldNum" sz="quarter" idx="10"/>
          </p:nvPr>
        </p:nvSpPr>
        <p:spPr/>
        <p:txBody>
          <a:bodyPr/>
          <a:lstStyle/>
          <a:p>
            <a:fld id="{584C14C1-5076-0E44-82D2-38FEC480C19B}" type="slidenum">
              <a:rPr lang="en-US" smtClean="0"/>
              <a:t>2</a:t>
            </a:fld>
            <a:endParaRPr lang="en-US"/>
          </a:p>
        </p:txBody>
      </p:sp>
    </p:spTree>
    <p:extLst>
      <p:ext uri="{BB962C8B-B14F-4D97-AF65-F5344CB8AC3E}">
        <p14:creationId xmlns:p14="http://schemas.microsoft.com/office/powerpoint/2010/main" val="38442126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sz="1200" b="1" kern="1200" dirty="0" smtClean="0">
                <a:solidFill>
                  <a:schemeClr val="tx1"/>
                </a:solidFill>
                <a:effectLst/>
                <a:latin typeface="+mn-lt"/>
                <a:ea typeface="+mn-ea"/>
                <a:cs typeface="+mn-cs"/>
              </a:rPr>
              <a:t>Mrs</a:t>
            </a:r>
            <a:r>
              <a:rPr lang="en-SG" sz="1200" b="1" kern="1200" baseline="0" dirty="0" smtClean="0">
                <a:solidFill>
                  <a:schemeClr val="tx1"/>
                </a:solidFill>
                <a:effectLst/>
                <a:latin typeface="+mn-lt"/>
                <a:ea typeface="+mn-ea"/>
                <a:cs typeface="+mn-cs"/>
              </a:rPr>
              <a:t> </a:t>
            </a:r>
            <a:r>
              <a:rPr lang="en-SG" sz="1200" b="1" kern="1200" dirty="0" smtClean="0">
                <a:solidFill>
                  <a:schemeClr val="tx1"/>
                </a:solidFill>
                <a:effectLst/>
                <a:latin typeface="+mn-lt"/>
                <a:ea typeface="+mn-ea"/>
                <a:cs typeface="+mn-cs"/>
              </a:rPr>
              <a:t>G was admitted into this long term care facility in April 2017. At that time she had complained of a loose lower denture and had been placed on a soft diet. </a:t>
            </a:r>
          </a:p>
          <a:p>
            <a:r>
              <a:rPr lang="en-SG" sz="1200" kern="1200" dirty="0" smtClean="0">
                <a:solidFill>
                  <a:schemeClr val="tx1"/>
                </a:solidFill>
                <a:effectLst/>
                <a:latin typeface="+mn-lt"/>
                <a:ea typeface="+mn-ea"/>
                <a:cs typeface="+mn-cs"/>
              </a:rPr>
              <a:t>BMI/ weight at that time:</a:t>
            </a:r>
          </a:p>
          <a:p>
            <a:r>
              <a:rPr lang="en-SG" sz="1200" kern="1200" dirty="0" smtClean="0">
                <a:solidFill>
                  <a:schemeClr val="tx1"/>
                </a:solidFill>
                <a:effectLst/>
                <a:latin typeface="+mn-lt"/>
                <a:ea typeface="+mn-ea"/>
                <a:cs typeface="+mn-cs"/>
              </a:rPr>
              <a:t>4/17 BMI 29.1%, 2/12 later gained 12lbs (validity of records or fluid retention?)</a:t>
            </a:r>
          </a:p>
          <a:p>
            <a:r>
              <a:rPr lang="en-SG" sz="1200" kern="1200" dirty="0" smtClean="0">
                <a:solidFill>
                  <a:schemeClr val="tx1"/>
                </a:solidFill>
                <a:effectLst/>
                <a:latin typeface="+mn-lt"/>
                <a:ea typeface="+mn-ea"/>
                <a:cs typeface="+mn-cs"/>
              </a:rPr>
              <a:t>4/18 BMI 30.8% gained 10lbs since admission 1 year ago</a:t>
            </a:r>
          </a:p>
          <a:p>
            <a:r>
              <a:rPr lang="en-SG" sz="1200" kern="1200" dirty="0" smtClean="0">
                <a:solidFill>
                  <a:schemeClr val="tx1"/>
                </a:solidFill>
                <a:effectLst/>
                <a:latin typeface="+mn-lt"/>
                <a:ea typeface="+mn-ea"/>
                <a:cs typeface="+mn-cs"/>
              </a:rPr>
              <a:t> </a:t>
            </a:r>
          </a:p>
          <a:p>
            <a:r>
              <a:rPr lang="en-SG" sz="1200" b="1" kern="1200" dirty="0" smtClean="0">
                <a:solidFill>
                  <a:schemeClr val="tx1"/>
                </a:solidFill>
                <a:effectLst/>
                <a:latin typeface="+mn-lt"/>
                <a:ea typeface="+mn-ea"/>
                <a:cs typeface="+mn-cs"/>
              </a:rPr>
              <a:t>In June 2018, Mrs</a:t>
            </a:r>
            <a:r>
              <a:rPr lang="en-SG" sz="1200" b="1" kern="1200" baseline="0" dirty="0" smtClean="0">
                <a:solidFill>
                  <a:schemeClr val="tx1"/>
                </a:solidFill>
                <a:effectLst/>
                <a:latin typeface="+mn-lt"/>
                <a:ea typeface="+mn-ea"/>
                <a:cs typeface="+mn-cs"/>
              </a:rPr>
              <a:t> </a:t>
            </a:r>
            <a:r>
              <a:rPr lang="en-SG" sz="1200" b="1" kern="1200" dirty="0" smtClean="0">
                <a:solidFill>
                  <a:schemeClr val="tx1"/>
                </a:solidFill>
                <a:effectLst/>
                <a:latin typeface="+mn-lt"/>
                <a:ea typeface="+mn-ea"/>
                <a:cs typeface="+mn-cs"/>
              </a:rPr>
              <a:t>G had a major URI and was noted to have a decrease in appetite, appeared depressed and had lost 9Ibs in 1 month. This constitutes 6% of her weight. According to the ASPEN guidelines, an involuntary weight loss of </a:t>
            </a:r>
            <a:r>
              <a:rPr lang="en-US" sz="1200" b="1" kern="1200" dirty="0" smtClean="0">
                <a:solidFill>
                  <a:schemeClr val="tx1"/>
                </a:solidFill>
                <a:effectLst/>
                <a:latin typeface="+mn-lt"/>
                <a:ea typeface="+mn-ea"/>
                <a:cs typeface="+mn-cs"/>
              </a:rPr>
              <a:t>5% or more of usual body weight in 1 month is one of the risk factors of malnutrition.</a:t>
            </a:r>
            <a:endParaRPr lang="en-SG" sz="1200" b="1" kern="1200" dirty="0" smtClean="0">
              <a:solidFill>
                <a:schemeClr val="tx1"/>
              </a:solidFill>
              <a:effectLst/>
              <a:latin typeface="+mn-lt"/>
              <a:ea typeface="+mn-ea"/>
              <a:cs typeface="+mn-cs"/>
            </a:endParaRPr>
          </a:p>
          <a:p>
            <a:r>
              <a:rPr lang="en-SG" sz="1200" b="1" kern="1200" dirty="0" smtClean="0">
                <a:solidFill>
                  <a:schemeClr val="tx1"/>
                </a:solidFill>
                <a:effectLst/>
                <a:latin typeface="+mn-lt"/>
                <a:ea typeface="+mn-ea"/>
                <a:cs typeface="+mn-cs"/>
              </a:rPr>
              <a:t>Lost 9lbs in 1 month. BMI 29.5%, clinically significant.</a:t>
            </a:r>
          </a:p>
          <a:p>
            <a:r>
              <a:rPr lang="en-SG" sz="1200" kern="1200" dirty="0" smtClean="0">
                <a:solidFill>
                  <a:schemeClr val="tx1"/>
                </a:solidFill>
                <a:effectLst/>
                <a:latin typeface="+mn-lt"/>
                <a:ea typeface="+mn-ea"/>
                <a:cs typeface="+mn-cs"/>
              </a:rPr>
              <a:t> </a:t>
            </a:r>
          </a:p>
          <a:p>
            <a:r>
              <a:rPr lang="en-SG" sz="1200" kern="1200" dirty="0" smtClean="0">
                <a:solidFill>
                  <a:schemeClr val="tx1"/>
                </a:solidFill>
                <a:effectLst/>
                <a:latin typeface="+mn-lt"/>
                <a:ea typeface="+mn-ea"/>
                <a:cs typeface="+mn-cs"/>
              </a:rPr>
              <a:t>She was started her on Glucerna an oral supplement to increase her caloric and protein.</a:t>
            </a:r>
          </a:p>
          <a:p>
            <a:endParaRPr lang="en-US" dirty="0"/>
          </a:p>
        </p:txBody>
      </p:sp>
      <p:sp>
        <p:nvSpPr>
          <p:cNvPr id="4" name="Slide Number Placeholder 3"/>
          <p:cNvSpPr>
            <a:spLocks noGrp="1"/>
          </p:cNvSpPr>
          <p:nvPr>
            <p:ph type="sldNum" sz="quarter" idx="10"/>
          </p:nvPr>
        </p:nvSpPr>
        <p:spPr/>
        <p:txBody>
          <a:bodyPr/>
          <a:lstStyle/>
          <a:p>
            <a:fld id="{584C14C1-5076-0E44-82D2-38FEC480C19B}" type="slidenum">
              <a:rPr lang="en-US" smtClean="0"/>
              <a:t>3</a:t>
            </a:fld>
            <a:endParaRPr lang="en-US"/>
          </a:p>
        </p:txBody>
      </p:sp>
    </p:spTree>
    <p:extLst>
      <p:ext uri="{BB962C8B-B14F-4D97-AF65-F5344CB8AC3E}">
        <p14:creationId xmlns:p14="http://schemas.microsoft.com/office/powerpoint/2010/main" val="12404200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Acetaminophen</a:t>
            </a:r>
            <a:endParaRPr lang="en-SG" sz="1200" kern="1200" dirty="0" smtClean="0">
              <a:solidFill>
                <a:schemeClr val="tx1"/>
              </a:solidFill>
              <a:effectLst/>
              <a:latin typeface="+mn-lt"/>
              <a:ea typeface="+mn-ea"/>
              <a:cs typeface="+mn-cs"/>
            </a:endParaRPr>
          </a:p>
          <a:p>
            <a:pPr lvl="0"/>
            <a:r>
              <a:rPr lang="en-US" sz="1200" kern="1200" dirty="0" err="1" smtClean="0">
                <a:solidFill>
                  <a:schemeClr val="tx1"/>
                </a:solidFill>
                <a:effectLst/>
                <a:latin typeface="+mn-lt"/>
                <a:ea typeface="+mn-ea"/>
                <a:cs typeface="+mn-cs"/>
              </a:rPr>
              <a:t>Senna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Senokot</a:t>
            </a:r>
            <a:r>
              <a:rPr lang="en-US" sz="1200" kern="1200" dirty="0" smtClean="0">
                <a:solidFill>
                  <a:schemeClr val="tx1"/>
                </a:solidFill>
                <a:effectLst/>
                <a:latin typeface="+mn-lt"/>
                <a:ea typeface="+mn-ea"/>
                <a:cs typeface="+mn-cs"/>
              </a:rPr>
              <a:t>)- laxative </a:t>
            </a:r>
            <a:endParaRPr lang="en-SG"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Insulin (</a:t>
            </a:r>
            <a:r>
              <a:rPr lang="en-US" sz="1200" kern="1200" dirty="0" err="1" smtClean="0">
                <a:solidFill>
                  <a:schemeClr val="tx1"/>
                </a:solidFill>
                <a:effectLst/>
                <a:latin typeface="+mn-lt"/>
                <a:ea typeface="+mn-ea"/>
                <a:cs typeface="+mn-cs"/>
              </a:rPr>
              <a:t>Determir</a:t>
            </a:r>
            <a:r>
              <a:rPr lang="en-US" sz="1200" kern="1200" dirty="0" smtClean="0">
                <a:solidFill>
                  <a:schemeClr val="tx1"/>
                </a:solidFill>
                <a:effectLst/>
                <a:latin typeface="+mn-lt"/>
                <a:ea typeface="+mn-ea"/>
                <a:cs typeface="+mn-cs"/>
              </a:rPr>
              <a:t> 17h, </a:t>
            </a:r>
            <a:r>
              <a:rPr lang="en-US" sz="1200" kern="1200" dirty="0" err="1" smtClean="0">
                <a:solidFill>
                  <a:schemeClr val="tx1"/>
                </a:solidFill>
                <a:effectLst/>
                <a:latin typeface="+mn-lt"/>
                <a:ea typeface="+mn-ea"/>
                <a:cs typeface="+mn-cs"/>
              </a:rPr>
              <a:t>Aspart</a:t>
            </a:r>
            <a:r>
              <a:rPr lang="en-US" sz="1200" kern="1200" dirty="0" smtClean="0">
                <a:solidFill>
                  <a:schemeClr val="tx1"/>
                </a:solidFill>
                <a:effectLst/>
                <a:latin typeface="+mn-lt"/>
                <a:ea typeface="+mn-ea"/>
                <a:cs typeface="+mn-cs"/>
              </a:rPr>
              <a:t> 3-4h)</a:t>
            </a:r>
            <a:endParaRPr lang="en-SG" sz="1200" kern="1200" dirty="0" smtClean="0">
              <a:solidFill>
                <a:schemeClr val="tx1"/>
              </a:solidFill>
              <a:effectLst/>
              <a:latin typeface="+mn-lt"/>
              <a:ea typeface="+mn-ea"/>
              <a:cs typeface="+mn-cs"/>
            </a:endParaRPr>
          </a:p>
          <a:p>
            <a:pPr lvl="0"/>
            <a:r>
              <a:rPr lang="en-US" sz="1200" kern="1200" dirty="0" err="1" smtClean="0">
                <a:solidFill>
                  <a:schemeClr val="tx1"/>
                </a:solidFill>
                <a:effectLst/>
                <a:latin typeface="+mn-lt"/>
                <a:ea typeface="+mn-ea"/>
                <a:cs typeface="+mn-cs"/>
              </a:rPr>
              <a:t>Metoprolol</a:t>
            </a:r>
            <a:r>
              <a:rPr lang="en-US" sz="1200" kern="1200" dirty="0" smtClean="0">
                <a:solidFill>
                  <a:schemeClr val="tx1"/>
                </a:solidFill>
                <a:effectLst/>
                <a:latin typeface="+mn-lt"/>
                <a:ea typeface="+mn-ea"/>
                <a:cs typeface="+mn-cs"/>
              </a:rPr>
              <a:t> (Beta blocker)</a:t>
            </a:r>
            <a:endParaRPr lang="en-SG"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Duloxetine HCL(Cymbalta) (SNRI- serotonin and NE reuptake inhibitor)</a:t>
            </a:r>
            <a:endParaRPr lang="en-SG"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Prednisolone (eye drop)</a:t>
            </a:r>
            <a:endParaRPr lang="en-SG"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Melatonin</a:t>
            </a:r>
            <a:endParaRPr lang="en-SG"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584C14C1-5076-0E44-82D2-38FEC480C19B}" type="slidenum">
              <a:rPr lang="en-US" smtClean="0"/>
              <a:t>4</a:t>
            </a:fld>
            <a:endParaRPr lang="en-US"/>
          </a:p>
        </p:txBody>
      </p:sp>
    </p:spTree>
    <p:extLst>
      <p:ext uri="{BB962C8B-B14F-4D97-AF65-F5344CB8AC3E}">
        <p14:creationId xmlns:p14="http://schemas.microsoft.com/office/powerpoint/2010/main" val="11574266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sz="1200" kern="1200" dirty="0" smtClean="0">
                <a:solidFill>
                  <a:schemeClr val="tx1"/>
                </a:solidFill>
                <a:effectLst/>
                <a:latin typeface="+mn-lt"/>
                <a:ea typeface="+mn-ea"/>
                <a:cs typeface="+mn-cs"/>
              </a:rPr>
              <a:t>She was seen for a dental examination in Oct 29 2018. Findings from the examination revealed:</a:t>
            </a:r>
          </a:p>
          <a:p>
            <a:pPr lvl="0"/>
            <a:r>
              <a:rPr lang="en-SG" sz="1200" kern="1200" dirty="0" smtClean="0">
                <a:solidFill>
                  <a:schemeClr val="tx1"/>
                </a:solidFill>
                <a:effectLst/>
                <a:latin typeface="+mn-lt"/>
                <a:ea typeface="+mn-ea"/>
                <a:cs typeface="+mn-cs"/>
              </a:rPr>
              <a:t>8 remaining natural teeth (6 upper, 2 lower)</a:t>
            </a:r>
          </a:p>
          <a:p>
            <a:pPr lvl="0"/>
            <a:r>
              <a:rPr lang="en-SG" sz="1200" kern="1200" dirty="0" smtClean="0">
                <a:solidFill>
                  <a:schemeClr val="tx1"/>
                </a:solidFill>
                <a:effectLst/>
                <a:latin typeface="+mn-lt"/>
                <a:ea typeface="+mn-ea"/>
                <a:cs typeface="+mn-cs"/>
              </a:rPr>
              <a:t>Wears upper and lower acrylic dentures</a:t>
            </a:r>
          </a:p>
          <a:p>
            <a:pPr lvl="0"/>
            <a:r>
              <a:rPr lang="en-SG" sz="1200" kern="1200" dirty="0" smtClean="0">
                <a:solidFill>
                  <a:schemeClr val="tx1"/>
                </a:solidFill>
                <a:effectLst/>
                <a:latin typeface="+mn-lt"/>
                <a:ea typeface="+mn-ea"/>
                <a:cs typeface="+mn-cs"/>
              </a:rPr>
              <a:t>Upper denture is satisfactory but the lower denture is loose</a:t>
            </a:r>
          </a:p>
          <a:p>
            <a:pPr lvl="0"/>
            <a:r>
              <a:rPr lang="en-SG" sz="1200" kern="1200" dirty="0" smtClean="0">
                <a:solidFill>
                  <a:schemeClr val="tx1"/>
                </a:solidFill>
                <a:effectLst/>
                <a:latin typeface="+mn-lt"/>
                <a:ea typeface="+mn-ea"/>
                <a:cs typeface="+mn-cs"/>
              </a:rPr>
              <a:t>Advanced decay in 4 upper teeth.</a:t>
            </a:r>
          </a:p>
          <a:p>
            <a:pPr lvl="0"/>
            <a:endParaRPr lang="en-SG" sz="1200" kern="1200" dirty="0" smtClean="0">
              <a:solidFill>
                <a:schemeClr val="tx1"/>
              </a:solidFill>
              <a:effectLst/>
              <a:latin typeface="+mn-lt"/>
              <a:ea typeface="+mn-ea"/>
              <a:cs typeface="+mn-cs"/>
            </a:endParaRPr>
          </a:p>
          <a:p>
            <a:r>
              <a:rPr lang="en-SG" sz="1200" kern="1200" dirty="0" smtClean="0">
                <a:solidFill>
                  <a:schemeClr val="tx1"/>
                </a:solidFill>
                <a:effectLst/>
                <a:latin typeface="+mn-lt"/>
                <a:ea typeface="+mn-ea"/>
                <a:cs typeface="+mn-cs"/>
              </a:rPr>
              <a:t>However, the nursing staff had reported loss of her dentures in the home in Nov 2018. </a:t>
            </a:r>
          </a:p>
          <a:p>
            <a:r>
              <a:rPr lang="en-SG" sz="1200" kern="1200" dirty="0" smtClean="0">
                <a:solidFill>
                  <a:schemeClr val="tx1"/>
                </a:solidFill>
                <a:effectLst/>
                <a:latin typeface="+mn-lt"/>
                <a:ea typeface="+mn-ea"/>
                <a:cs typeface="+mn-cs"/>
              </a:rPr>
              <a:t>She was noted to have difficulties with chewing as you can imagine as none of her teeth meet when she bites down. Essentially, she was chewing on her gums.</a:t>
            </a:r>
          </a:p>
          <a:p>
            <a:r>
              <a:rPr lang="en-SG" sz="1200" kern="1200" dirty="0" smtClean="0">
                <a:solidFill>
                  <a:schemeClr val="tx1"/>
                </a:solidFill>
                <a:effectLst/>
                <a:latin typeface="+mn-lt"/>
                <a:ea typeface="+mn-ea"/>
                <a:cs typeface="+mn-cs"/>
              </a:rPr>
              <a:t>her diet was modified to pureed diet.</a:t>
            </a:r>
          </a:p>
          <a:p>
            <a:endParaRPr lang="en-US" dirty="0"/>
          </a:p>
        </p:txBody>
      </p:sp>
      <p:sp>
        <p:nvSpPr>
          <p:cNvPr id="4" name="Slide Number Placeholder 3"/>
          <p:cNvSpPr>
            <a:spLocks noGrp="1"/>
          </p:cNvSpPr>
          <p:nvPr>
            <p:ph type="sldNum" sz="quarter" idx="10"/>
          </p:nvPr>
        </p:nvSpPr>
        <p:spPr/>
        <p:txBody>
          <a:bodyPr/>
          <a:lstStyle/>
          <a:p>
            <a:fld id="{584C14C1-5076-0E44-82D2-38FEC480C19B}" type="slidenum">
              <a:rPr lang="en-US" smtClean="0"/>
              <a:t>5</a:t>
            </a:fld>
            <a:endParaRPr lang="en-US"/>
          </a:p>
        </p:txBody>
      </p:sp>
    </p:spTree>
    <p:extLst>
      <p:ext uri="{BB962C8B-B14F-4D97-AF65-F5344CB8AC3E}">
        <p14:creationId xmlns:p14="http://schemas.microsoft.com/office/powerpoint/2010/main" val="12404200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sz="1200" kern="1200" dirty="0" smtClean="0">
                <a:solidFill>
                  <a:schemeClr val="tx1"/>
                </a:solidFill>
                <a:effectLst/>
                <a:latin typeface="+mn-lt"/>
                <a:ea typeface="+mn-ea"/>
                <a:cs typeface="+mn-cs"/>
              </a:rPr>
              <a:t>And in view of her earlier mentioned risk of malnutrition,</a:t>
            </a:r>
          </a:p>
          <a:p>
            <a:r>
              <a:rPr lang="en-SG" sz="1200" kern="1200" dirty="0" smtClean="0">
                <a:solidFill>
                  <a:schemeClr val="tx1"/>
                </a:solidFill>
                <a:effectLst/>
                <a:latin typeface="+mn-lt"/>
                <a:ea typeface="+mn-ea"/>
                <a:cs typeface="+mn-cs"/>
              </a:rPr>
              <a:t> </a:t>
            </a:r>
          </a:p>
          <a:p>
            <a:r>
              <a:rPr lang="en-SG" sz="1200" kern="1200" dirty="0" smtClean="0">
                <a:solidFill>
                  <a:schemeClr val="tx1"/>
                </a:solidFill>
                <a:effectLst/>
                <a:latin typeface="+mn-lt"/>
                <a:ea typeface="+mn-ea"/>
                <a:cs typeface="+mn-cs"/>
              </a:rPr>
              <a:t>My clinician question derived from this case is "Can dentures improve Mrs G’s nutritional status?”</a:t>
            </a:r>
          </a:p>
          <a:p>
            <a:r>
              <a:rPr lang="en-SG" sz="1200" kern="1200" dirty="0" smtClean="0">
                <a:solidFill>
                  <a:schemeClr val="tx1"/>
                </a:solidFill>
                <a:effectLst/>
                <a:latin typeface="+mn-lt"/>
                <a:ea typeface="+mn-ea"/>
                <a:cs typeface="+mn-cs"/>
              </a:rPr>
              <a:t> </a:t>
            </a:r>
          </a:p>
          <a:p>
            <a:r>
              <a:rPr lang="en-SG" sz="1200" kern="1200" dirty="0" smtClean="0">
                <a:solidFill>
                  <a:schemeClr val="tx1"/>
                </a:solidFill>
                <a:effectLst/>
                <a:latin typeface="+mn-lt"/>
                <a:ea typeface="+mn-ea"/>
                <a:cs typeface="+mn-cs"/>
              </a:rPr>
              <a:t>As such, the PICO question I have formulated looks at</a:t>
            </a:r>
          </a:p>
          <a:p>
            <a:r>
              <a:rPr lang="en-SG" sz="1200" kern="1200" dirty="0" smtClean="0">
                <a:solidFill>
                  <a:schemeClr val="tx1"/>
                </a:solidFill>
                <a:effectLst/>
                <a:latin typeface="+mn-lt"/>
                <a:ea typeface="+mn-ea"/>
                <a:cs typeface="+mn-cs"/>
              </a:rPr>
              <a:t>Population- elderly population living in a LTC facility</a:t>
            </a:r>
          </a:p>
          <a:p>
            <a:r>
              <a:rPr lang="en-SG" sz="1200" kern="1200" dirty="0" smtClean="0">
                <a:solidFill>
                  <a:schemeClr val="tx1"/>
                </a:solidFill>
                <a:effectLst/>
                <a:latin typeface="+mn-lt"/>
                <a:ea typeface="+mn-ea"/>
                <a:cs typeface="+mn-cs"/>
              </a:rPr>
              <a:t>Intervention- is to provide dentures to replace missing teeth, as opposed to the comparison which is to not replace them</a:t>
            </a:r>
          </a:p>
          <a:p>
            <a:r>
              <a:rPr lang="en-SG" sz="1200" kern="1200" dirty="0" smtClean="0">
                <a:solidFill>
                  <a:schemeClr val="tx1"/>
                </a:solidFill>
                <a:effectLst/>
                <a:latin typeface="+mn-lt"/>
                <a:ea typeface="+mn-ea"/>
                <a:cs typeface="+mn-cs"/>
              </a:rPr>
              <a:t>(C- no replacement of missing teeth/ edentulism), and whether this would result in </a:t>
            </a:r>
          </a:p>
          <a:p>
            <a:r>
              <a:rPr lang="en-SG" sz="1200" kern="1200" dirty="0" smtClean="0">
                <a:solidFill>
                  <a:schemeClr val="tx1"/>
                </a:solidFill>
                <a:effectLst/>
                <a:latin typeface="+mn-lt"/>
                <a:ea typeface="+mn-ea"/>
                <a:cs typeface="+mn-cs"/>
              </a:rPr>
              <a:t>O- improvement in malnutrition (in terms of weight gain)</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584C14C1-5076-0E44-82D2-38FEC480C19B}" type="slidenum">
              <a:rPr lang="en-US" smtClean="0"/>
              <a:t>6</a:t>
            </a:fld>
            <a:endParaRPr lang="en-US"/>
          </a:p>
        </p:txBody>
      </p:sp>
    </p:spTree>
    <p:extLst>
      <p:ext uri="{BB962C8B-B14F-4D97-AF65-F5344CB8AC3E}">
        <p14:creationId xmlns:p14="http://schemas.microsoft.com/office/powerpoint/2010/main" val="12436452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a:t>
            </a:r>
            <a:r>
              <a:rPr lang="en-US" sz="1200" kern="1200" baseline="0" dirty="0" smtClean="0">
                <a:solidFill>
                  <a:schemeClr val="tx1"/>
                </a:solidFill>
                <a:effectLst/>
                <a:latin typeface="+mn-lt"/>
                <a:ea typeface="+mn-ea"/>
                <a:cs typeface="+mn-cs"/>
              </a:rPr>
              <a:t> AIM of the</a:t>
            </a:r>
            <a:r>
              <a:rPr lang="en-US" sz="1200" kern="1200" dirty="0" smtClean="0">
                <a:solidFill>
                  <a:schemeClr val="tx1"/>
                </a:solidFill>
                <a:effectLst/>
                <a:latin typeface="+mn-lt"/>
                <a:ea typeface="+mn-ea"/>
                <a:cs typeface="+mn-cs"/>
              </a:rPr>
              <a:t> systematic review and meta-analysis</a:t>
            </a:r>
            <a:r>
              <a:rPr lang="en-US" sz="1200" kern="1200" baseline="0" dirty="0" smtClean="0">
                <a:solidFill>
                  <a:schemeClr val="tx1"/>
                </a:solidFill>
                <a:effectLst/>
                <a:latin typeface="+mn-lt"/>
                <a:ea typeface="+mn-ea"/>
                <a:cs typeface="+mn-cs"/>
              </a:rPr>
              <a:t> was to</a:t>
            </a:r>
            <a:r>
              <a:rPr lang="en-US" sz="1200" kern="1200" dirty="0" smtClean="0">
                <a:solidFill>
                  <a:schemeClr val="tx1"/>
                </a:solidFill>
                <a:effectLst/>
                <a:latin typeface="+mn-lt"/>
                <a:ea typeface="+mn-ea"/>
                <a:cs typeface="+mn-cs"/>
              </a:rPr>
              <a:t> address the focus question “</a:t>
            </a:r>
            <a:r>
              <a:rPr lang="en-SG" sz="1200" kern="1200" dirty="0" smtClean="0">
                <a:solidFill>
                  <a:schemeClr val="tx1"/>
                </a:solidFill>
                <a:effectLst/>
                <a:latin typeface="+mn-lt"/>
                <a:ea typeface="+mn-ea"/>
                <a:cs typeface="+mn-cs"/>
              </a:rPr>
              <a:t>Is malnutrition or risk of malnutrition related with oral health status in older adult subjects?”</a:t>
            </a:r>
          </a:p>
          <a:p>
            <a:endParaRPr lang="en-US" dirty="0"/>
          </a:p>
        </p:txBody>
      </p:sp>
      <p:sp>
        <p:nvSpPr>
          <p:cNvPr id="4" name="Slide Number Placeholder 3"/>
          <p:cNvSpPr>
            <a:spLocks noGrp="1"/>
          </p:cNvSpPr>
          <p:nvPr>
            <p:ph type="sldNum" sz="quarter" idx="10"/>
          </p:nvPr>
        </p:nvSpPr>
        <p:spPr/>
        <p:txBody>
          <a:bodyPr/>
          <a:lstStyle/>
          <a:p>
            <a:fld id="{584C14C1-5076-0E44-82D2-38FEC480C19B}" type="slidenum">
              <a:rPr lang="en-US" smtClean="0"/>
              <a:t>7</a:t>
            </a:fld>
            <a:endParaRPr lang="en-US"/>
          </a:p>
        </p:txBody>
      </p:sp>
    </p:spTree>
    <p:extLst>
      <p:ext uri="{BB962C8B-B14F-4D97-AF65-F5344CB8AC3E}">
        <p14:creationId xmlns:p14="http://schemas.microsoft.com/office/powerpoint/2010/main" val="29836598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A brief explanation of what a meta-analysis is, </a:t>
            </a:r>
            <a:r>
              <a:rPr lang="en-US" sz="1200" b="1" kern="1200" dirty="0" smtClean="0">
                <a:solidFill>
                  <a:schemeClr val="tx1"/>
                </a:solidFill>
                <a:effectLst/>
                <a:latin typeface="+mn-lt"/>
                <a:ea typeface="+mn-ea"/>
                <a:cs typeface="+mn-cs"/>
              </a:rPr>
              <a:t>it is the quantitative summary of study-specific results </a:t>
            </a:r>
            <a:endParaRPr lang="en-SG" sz="1200" b="1" kern="1200" dirty="0" smtClean="0">
              <a:solidFill>
                <a:schemeClr val="tx1"/>
              </a:solidFill>
              <a:effectLst/>
              <a:latin typeface="+mn-lt"/>
              <a:ea typeface="+mn-ea"/>
              <a:cs typeface="+mn-cs"/>
            </a:endParaRPr>
          </a:p>
          <a:p>
            <a:pPr marL="628650" lvl="1" indent="-171450">
              <a:buFont typeface="Arial"/>
              <a:buChar char="•"/>
            </a:pPr>
            <a:r>
              <a:rPr lang="en-US" sz="1200" kern="1200" dirty="0" smtClean="0">
                <a:solidFill>
                  <a:schemeClr val="tx1"/>
                </a:solidFill>
                <a:effectLst/>
                <a:latin typeface="+mn-lt"/>
                <a:ea typeface="+mn-ea"/>
                <a:cs typeface="+mn-cs"/>
              </a:rPr>
              <a:t>When the  data is dichotomized, the analysis is presented as relative risk or odds ratio, and </a:t>
            </a:r>
            <a:endParaRPr lang="en-SG" sz="1200" kern="1200" dirty="0" smtClean="0">
              <a:solidFill>
                <a:schemeClr val="tx1"/>
              </a:solidFill>
              <a:effectLst/>
              <a:latin typeface="+mn-lt"/>
              <a:ea typeface="+mn-ea"/>
              <a:cs typeface="+mn-cs"/>
            </a:endParaRPr>
          </a:p>
          <a:p>
            <a:pPr marL="628650" lvl="1" indent="-171450">
              <a:buFont typeface="Arial"/>
              <a:buChar char="•"/>
            </a:pPr>
            <a:r>
              <a:rPr lang="en-US" sz="1200" kern="1200" dirty="0" smtClean="0">
                <a:solidFill>
                  <a:schemeClr val="tx1"/>
                </a:solidFill>
                <a:effectLst/>
                <a:latin typeface="+mn-lt"/>
                <a:ea typeface="+mn-ea"/>
                <a:cs typeface="+mn-cs"/>
              </a:rPr>
              <a:t>Standardized mean difference (SMD) for continuous data</a:t>
            </a:r>
            <a:endParaRPr lang="en-SG" sz="1200" kern="1200" dirty="0" smtClean="0">
              <a:solidFill>
                <a:schemeClr val="tx1"/>
              </a:solidFill>
              <a:effectLst/>
              <a:latin typeface="+mn-lt"/>
              <a:ea typeface="+mn-ea"/>
              <a:cs typeface="+mn-cs"/>
            </a:endParaRPr>
          </a:p>
          <a:p>
            <a:pPr marL="628650" lvl="1" indent="-171450">
              <a:buFont typeface="Arial"/>
              <a:buChar char="•"/>
            </a:pPr>
            <a:r>
              <a:rPr lang="en-US" sz="1200" kern="1200" dirty="0" smtClean="0">
                <a:solidFill>
                  <a:schemeClr val="tx1"/>
                </a:solidFill>
                <a:effectLst/>
                <a:latin typeface="+mn-lt"/>
                <a:ea typeface="+mn-ea"/>
                <a:cs typeface="+mn-cs"/>
              </a:rPr>
              <a:t>Confidence Intervals describes certainty of treatment effects</a:t>
            </a:r>
          </a:p>
          <a:p>
            <a:pPr marL="628650" lvl="1" indent="-171450">
              <a:buFont typeface="Arial"/>
              <a:buChar char="•"/>
            </a:pPr>
            <a:endParaRPr lang="en-SG" sz="1200" kern="1200" dirty="0" smtClean="0">
              <a:solidFill>
                <a:schemeClr val="tx1"/>
              </a:solidFill>
              <a:effectLst/>
              <a:latin typeface="+mn-lt"/>
              <a:ea typeface="+mn-ea"/>
              <a:cs typeface="+mn-cs"/>
            </a:endParaRPr>
          </a:p>
          <a:p>
            <a:pPr lvl="0"/>
            <a:r>
              <a:rPr lang="en-US" sz="1200" b="1" kern="1200" dirty="0" smtClean="0">
                <a:solidFill>
                  <a:schemeClr val="tx1"/>
                </a:solidFill>
                <a:effectLst/>
                <a:latin typeface="+mn-lt"/>
                <a:ea typeface="+mn-ea"/>
                <a:cs typeface="+mn-cs"/>
              </a:rPr>
              <a:t>The advantage of a MA is it helps to reduces bias through setting an inclusion criteria for studies </a:t>
            </a:r>
            <a:r>
              <a:rPr lang="en-US" sz="1200" b="1" kern="1200" dirty="0" err="1" smtClean="0">
                <a:solidFill>
                  <a:schemeClr val="tx1"/>
                </a:solidFill>
                <a:effectLst/>
                <a:latin typeface="+mn-lt"/>
                <a:ea typeface="+mn-ea"/>
                <a:cs typeface="+mn-cs"/>
              </a:rPr>
              <a:t>analysed</a:t>
            </a:r>
            <a:r>
              <a:rPr lang="en-US" sz="1200" b="1" kern="1200" dirty="0" smtClean="0">
                <a:solidFill>
                  <a:schemeClr val="tx1"/>
                </a:solidFill>
                <a:effectLst/>
                <a:latin typeface="+mn-lt"/>
                <a:ea typeface="+mn-ea"/>
                <a:cs typeface="+mn-cs"/>
              </a:rPr>
              <a:t>.</a:t>
            </a:r>
          </a:p>
          <a:p>
            <a:pPr lvl="0"/>
            <a:endParaRPr lang="en-SG" sz="1200" b="1" kern="1200" dirty="0" smtClean="0">
              <a:solidFill>
                <a:schemeClr val="tx1"/>
              </a:solidFill>
              <a:effectLst/>
              <a:latin typeface="+mn-lt"/>
              <a:ea typeface="+mn-ea"/>
              <a:cs typeface="+mn-cs"/>
            </a:endParaRPr>
          </a:p>
          <a:p>
            <a:pPr lvl="0"/>
            <a:r>
              <a:rPr lang="en-US" sz="1200" b="1" kern="1200" dirty="0" smtClean="0">
                <a:solidFill>
                  <a:schemeClr val="tx1"/>
                </a:solidFill>
                <a:effectLst/>
                <a:latin typeface="+mn-lt"/>
                <a:ea typeface="+mn-ea"/>
                <a:cs typeface="+mn-cs"/>
              </a:rPr>
              <a:t>It also accounts for heterogeneity and is quantified by the I</a:t>
            </a:r>
            <a:r>
              <a:rPr lang="en-US" sz="1200" b="1" kern="1200" baseline="30000" dirty="0" smtClean="0">
                <a:solidFill>
                  <a:schemeClr val="tx1"/>
                </a:solidFill>
                <a:effectLst/>
                <a:latin typeface="+mn-lt"/>
                <a:ea typeface="+mn-ea"/>
                <a:cs typeface="+mn-cs"/>
              </a:rPr>
              <a:t>2 </a:t>
            </a:r>
            <a:r>
              <a:rPr lang="en-US" sz="1200" b="1" kern="1200" dirty="0" smtClean="0">
                <a:solidFill>
                  <a:schemeClr val="tx1"/>
                </a:solidFill>
                <a:effectLst/>
                <a:latin typeface="+mn-lt"/>
                <a:ea typeface="+mn-ea"/>
                <a:cs typeface="+mn-cs"/>
              </a:rPr>
              <a:t> statistics, which is an inconsistency index that describes total variation across studies, presented as a percentage. </a:t>
            </a:r>
            <a:endParaRPr lang="en-SG" sz="1200" b="1" kern="1200" dirty="0" smtClean="0">
              <a:solidFill>
                <a:schemeClr val="tx1"/>
              </a:solidFill>
              <a:effectLst/>
              <a:latin typeface="+mn-lt"/>
              <a:ea typeface="+mn-ea"/>
              <a:cs typeface="+mn-cs"/>
            </a:endParaRPr>
          </a:p>
          <a:p>
            <a:pPr lvl="0"/>
            <a:r>
              <a:rPr lang="en-SG" sz="1200" kern="1200" dirty="0" smtClean="0">
                <a:solidFill>
                  <a:schemeClr val="tx1"/>
                </a:solidFill>
                <a:effectLst/>
                <a:latin typeface="+mn-lt"/>
                <a:ea typeface="+mn-ea"/>
                <a:cs typeface="+mn-cs"/>
              </a:rPr>
              <a:t>When the I2&gt;40% there is high heterogenity between the studies and the </a:t>
            </a:r>
            <a:r>
              <a:rPr lang="en-SG" sz="1200" b="1" kern="1200" dirty="0" smtClean="0">
                <a:solidFill>
                  <a:schemeClr val="tx1"/>
                </a:solidFill>
                <a:effectLst/>
                <a:latin typeface="+mn-lt"/>
                <a:ea typeface="+mn-ea"/>
                <a:cs typeface="+mn-cs"/>
              </a:rPr>
              <a:t>sources of effect modification </a:t>
            </a:r>
            <a:r>
              <a:rPr lang="en-SG" sz="1200" kern="1200" dirty="0" smtClean="0">
                <a:solidFill>
                  <a:schemeClr val="tx1"/>
                </a:solidFill>
                <a:effectLst/>
                <a:latin typeface="+mn-lt"/>
                <a:ea typeface="+mn-ea"/>
                <a:cs typeface="+mn-cs"/>
              </a:rPr>
              <a:t>can be investigated using linear meta-regression. (only age was included in the meta-regression in this model)</a:t>
            </a:r>
          </a:p>
          <a:p>
            <a:pPr lvl="0"/>
            <a:endParaRPr lang="en-SG" sz="1200" kern="1200" dirty="0" smtClean="0">
              <a:solidFill>
                <a:schemeClr val="tx1"/>
              </a:solidFill>
              <a:effectLst/>
              <a:latin typeface="+mn-lt"/>
              <a:ea typeface="+mn-ea"/>
              <a:cs typeface="+mn-cs"/>
            </a:endParaRPr>
          </a:p>
          <a:p>
            <a:pPr lvl="0"/>
            <a:r>
              <a:rPr lang="en-US" sz="1200" b="1" kern="1200" dirty="0" smtClean="0">
                <a:solidFill>
                  <a:schemeClr val="tx1"/>
                </a:solidFill>
                <a:effectLst/>
                <a:latin typeface="+mn-lt"/>
                <a:ea typeface="+mn-ea"/>
                <a:cs typeface="+mn-cs"/>
              </a:rPr>
              <a:t>The I2 can be unstable when only a few studies are included, </a:t>
            </a:r>
            <a:r>
              <a:rPr lang="en-US" sz="1200" kern="1200" dirty="0" smtClean="0">
                <a:solidFill>
                  <a:schemeClr val="tx1"/>
                </a:solidFill>
                <a:effectLst/>
                <a:latin typeface="+mn-lt"/>
                <a:ea typeface="+mn-ea"/>
                <a:cs typeface="+mn-cs"/>
              </a:rPr>
              <a:t>as we can observe later</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a:t>
            </a:r>
            <a:r>
              <a:rPr lang="en-US" sz="1200" kern="1200" baseline="0" dirty="0" smtClean="0">
                <a:solidFill>
                  <a:schemeClr val="tx1"/>
                </a:solidFill>
                <a:effectLst/>
                <a:latin typeface="+mn-lt"/>
                <a:ea typeface="+mn-ea"/>
                <a:cs typeface="+mn-cs"/>
              </a:rPr>
              <a:t> meta regression is a tool used in meta-analyses used to determine the effect of moderator variables on effect size using regression based techniques</a:t>
            </a:r>
            <a:endParaRPr lang="en-SG" sz="10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584C14C1-5076-0E44-82D2-38FEC480C19B}" type="slidenum">
              <a:rPr lang="en-US" smtClean="0"/>
              <a:t>8</a:t>
            </a:fld>
            <a:endParaRPr lang="en-US"/>
          </a:p>
        </p:txBody>
      </p:sp>
    </p:spTree>
    <p:extLst>
      <p:ext uri="{BB962C8B-B14F-4D97-AF65-F5344CB8AC3E}">
        <p14:creationId xmlns:p14="http://schemas.microsoft.com/office/powerpoint/2010/main" val="37290307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We will now move on to the methodology.</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authors searched 3 data bases- MEDLINE- </a:t>
            </a:r>
            <a:r>
              <a:rPr lang="en-US" sz="1200" kern="1200" dirty="0" err="1" smtClean="0">
                <a:solidFill>
                  <a:schemeClr val="tx1"/>
                </a:solidFill>
                <a:effectLst/>
                <a:latin typeface="+mn-lt"/>
                <a:ea typeface="+mn-ea"/>
                <a:cs typeface="+mn-cs"/>
              </a:rPr>
              <a:t>Pubmed</a:t>
            </a:r>
            <a:r>
              <a:rPr lang="en-US" sz="1200" kern="1200" dirty="0" smtClean="0">
                <a:solidFill>
                  <a:schemeClr val="tx1"/>
                </a:solidFill>
                <a:effectLst/>
                <a:latin typeface="+mn-lt"/>
                <a:ea typeface="+mn-ea"/>
                <a:cs typeface="+mn-cs"/>
              </a:rPr>
              <a:t>, Scopus and EMBASE were used to identify potentially relevant articles. </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inclusion criteria include:</a:t>
            </a:r>
            <a:br>
              <a:rPr lang="en-US" sz="1200" kern="1200" dirty="0" smtClean="0">
                <a:solidFill>
                  <a:schemeClr val="tx1"/>
                </a:solidFill>
                <a:effectLst/>
                <a:latin typeface="+mn-lt"/>
                <a:ea typeface="+mn-ea"/>
                <a:cs typeface="+mn-cs"/>
              </a:rPr>
            </a:br>
            <a:endParaRPr lang="en-SG"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Subjects with at least 60 years old; </a:t>
            </a:r>
            <a:endParaRPr lang="en-SG"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Studies that performed a nutritional evaluation, such as MNA or its short-form or SGA; </a:t>
            </a:r>
            <a:endParaRPr lang="en-SG"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The studies had to perform an oral examination by a dental professional, either dentist or a dental hygienist. </a:t>
            </a:r>
            <a:endParaRPr lang="en-SG"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The study should include any of the following oral outcomes: tooth loss, number of present teeth, of edentulous, of subjects using prosthesis, Decayed, Missing or Filled Index (DMF), functional teeth units (FTU), caries, any dental plaque index, any gingival index, probing depth or clinical attachment level. </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type of studies included are observational studies (cross sectional, cohort and case-control) and any interventional studies.</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authors excluded </a:t>
            </a:r>
            <a:endParaRPr lang="en-SG"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Case reports, in vitro studies, experimental animal, letters to the editor, and systematic or narrative reviews; </a:t>
            </a:r>
            <a:endParaRPr lang="en-SG"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Self-reported oral health outcomes; </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An independent search was carried out by the 2 authors, and they had a kappa score of 0.87. When a consensus was not possible, a 3</a:t>
            </a:r>
            <a:r>
              <a:rPr lang="en-US" sz="1200" kern="1200" baseline="30000" dirty="0" smtClean="0">
                <a:solidFill>
                  <a:schemeClr val="tx1"/>
                </a:solidFill>
                <a:effectLst/>
                <a:latin typeface="+mn-lt"/>
                <a:ea typeface="+mn-ea"/>
                <a:cs typeface="+mn-cs"/>
              </a:rPr>
              <a:t>rd</a:t>
            </a:r>
            <a:r>
              <a:rPr lang="en-US" sz="1200" kern="1200" dirty="0" smtClean="0">
                <a:solidFill>
                  <a:schemeClr val="tx1"/>
                </a:solidFill>
                <a:effectLst/>
                <a:latin typeface="+mn-lt"/>
                <a:ea typeface="+mn-ea"/>
                <a:cs typeface="+mn-cs"/>
              </a:rPr>
              <a:t> research was involved. </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3288 potentially relevant articles were identified, </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After excluding titles and abstracts, 110 articles were available for full text analysis. </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Articles were further subjected to methodological appraisal, resulting in 26 articles for this SR (when they had inappropriate designs, dental examination performed by a non dental personnel, self reported outcomes, lack MNA or SGA analysis, or lack oral outcomes.)</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For the meta analysis, there were 8 articles considered for the independent variable- </a:t>
            </a:r>
            <a:r>
              <a:rPr lang="en-US" sz="1200" kern="1200" dirty="0" err="1" smtClean="0">
                <a:solidFill>
                  <a:schemeClr val="tx1"/>
                </a:solidFill>
                <a:effectLst/>
                <a:latin typeface="+mn-lt"/>
                <a:ea typeface="+mn-ea"/>
                <a:cs typeface="+mn-cs"/>
              </a:rPr>
              <a:t>edentulism</a:t>
            </a:r>
            <a:r>
              <a:rPr lang="en-US" sz="1200" kern="1200" dirty="0" smtClean="0">
                <a:solidFill>
                  <a:schemeClr val="tx1"/>
                </a:solidFill>
                <a:effectLst/>
                <a:latin typeface="+mn-lt"/>
                <a:ea typeface="+mn-ea"/>
                <a:cs typeface="+mn-cs"/>
              </a:rPr>
              <a:t>, which is the complete lack of teeth. 4 articles for the use of prosthesis (which means dentures), and 5 articles for the remaining number of teeth present in the mouth. </a:t>
            </a:r>
            <a:endParaRPr lang="en-SG"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84C14C1-5076-0E44-82D2-38FEC480C19B}" type="slidenum">
              <a:rPr lang="en-US" smtClean="0"/>
              <a:t>10</a:t>
            </a:fld>
            <a:endParaRPr lang="en-US"/>
          </a:p>
        </p:txBody>
      </p:sp>
    </p:spTree>
    <p:extLst>
      <p:ext uri="{BB962C8B-B14F-4D97-AF65-F5344CB8AC3E}">
        <p14:creationId xmlns:p14="http://schemas.microsoft.com/office/powerpoint/2010/main" val="31341599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independent variables investigated were</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1. </a:t>
            </a:r>
            <a:r>
              <a:rPr lang="en-US" sz="1200" b="1" kern="1200" dirty="0" smtClean="0">
                <a:solidFill>
                  <a:schemeClr val="tx1"/>
                </a:solidFill>
                <a:effectLst/>
                <a:latin typeface="+mn-lt"/>
                <a:ea typeface="+mn-ea"/>
                <a:cs typeface="+mn-cs"/>
              </a:rPr>
              <a:t>Prosthesis use-</a:t>
            </a:r>
            <a:r>
              <a:rPr lang="en-US" sz="1200" kern="1200" dirty="0" smtClean="0">
                <a:solidFill>
                  <a:schemeClr val="tx1"/>
                </a:solidFill>
                <a:effectLst/>
                <a:latin typeface="+mn-lt"/>
                <a:ea typeface="+mn-ea"/>
                <a:cs typeface="+mn-cs"/>
              </a:rPr>
              <a:t> which refers to the use of dentures to replace teeth. This can be in the form of complete dentures or partial dentures depending on the number of natural teeth the patient has. </a:t>
            </a:r>
            <a:r>
              <a:rPr lang="en-US" sz="1200" b="1" kern="1200" dirty="0" smtClean="0">
                <a:solidFill>
                  <a:schemeClr val="tx1"/>
                </a:solidFill>
                <a:effectLst/>
                <a:latin typeface="+mn-lt"/>
                <a:ea typeface="+mn-ea"/>
                <a:cs typeface="+mn-cs"/>
              </a:rPr>
              <a:t>This is the variable of interest as we wanted to know if dentures will benefit </a:t>
            </a:r>
            <a:r>
              <a:rPr lang="en-US" sz="1200" b="1" kern="1200" dirty="0" err="1" smtClean="0">
                <a:solidFill>
                  <a:schemeClr val="tx1"/>
                </a:solidFill>
                <a:effectLst/>
                <a:latin typeface="+mn-lt"/>
                <a:ea typeface="+mn-ea"/>
                <a:cs typeface="+mn-cs"/>
              </a:rPr>
              <a:t>Mrs’G</a:t>
            </a:r>
            <a:r>
              <a:rPr lang="en-US" sz="1200" b="1" kern="1200" dirty="0" smtClean="0">
                <a:solidFill>
                  <a:schemeClr val="tx1"/>
                </a:solidFill>
                <a:effectLst/>
                <a:latin typeface="+mn-lt"/>
                <a:ea typeface="+mn-ea"/>
                <a:cs typeface="+mn-cs"/>
              </a:rPr>
              <a:t> nutritional status.</a:t>
            </a:r>
            <a:endParaRPr lang="en-SG" sz="1200" b="1"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2. The 2</a:t>
            </a:r>
            <a:r>
              <a:rPr lang="en-US" sz="1200" kern="1200" baseline="30000" dirty="0" smtClean="0">
                <a:solidFill>
                  <a:schemeClr val="tx1"/>
                </a:solidFill>
                <a:effectLst/>
                <a:latin typeface="+mn-lt"/>
                <a:ea typeface="+mn-ea"/>
                <a:cs typeface="+mn-cs"/>
              </a:rPr>
              <a:t>nd</a:t>
            </a:r>
            <a:r>
              <a:rPr lang="en-US" sz="1200" kern="1200" dirty="0" smtClean="0">
                <a:solidFill>
                  <a:schemeClr val="tx1"/>
                </a:solidFill>
                <a:effectLst/>
                <a:latin typeface="+mn-lt"/>
                <a:ea typeface="+mn-ea"/>
                <a:cs typeface="+mn-cs"/>
              </a:rPr>
              <a:t> variable is </a:t>
            </a:r>
            <a:r>
              <a:rPr lang="en-US" sz="1200" kern="1200" dirty="0" err="1" smtClean="0">
                <a:solidFill>
                  <a:schemeClr val="tx1"/>
                </a:solidFill>
                <a:effectLst/>
                <a:latin typeface="+mn-lt"/>
                <a:ea typeface="+mn-ea"/>
                <a:cs typeface="+mn-cs"/>
              </a:rPr>
              <a:t>Edentulism</a:t>
            </a:r>
            <a:r>
              <a:rPr lang="en-US" sz="1200" kern="1200" dirty="0" smtClean="0">
                <a:solidFill>
                  <a:schemeClr val="tx1"/>
                </a:solidFill>
                <a:effectLst/>
                <a:latin typeface="+mn-lt"/>
                <a:ea typeface="+mn-ea"/>
                <a:cs typeface="+mn-cs"/>
              </a:rPr>
              <a:t> refers to the absence of teeth in the mouth.</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What we see in this picture are the gums of the maxilla and mandible, on which, the complete denture will sit on. </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3. The final variable examined is the number of teeth remaining in the mouth</a:t>
            </a:r>
            <a:endParaRPr lang="en-SG"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584C14C1-5076-0E44-82D2-38FEC480C19B}" type="slidenum">
              <a:rPr lang="en-US" smtClean="0"/>
              <a:t>11</a:t>
            </a:fld>
            <a:endParaRPr lang="en-US"/>
          </a:p>
        </p:txBody>
      </p:sp>
    </p:spTree>
    <p:extLst>
      <p:ext uri="{BB962C8B-B14F-4D97-AF65-F5344CB8AC3E}">
        <p14:creationId xmlns:p14="http://schemas.microsoft.com/office/powerpoint/2010/main" val="36645726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dependent variables are classified into 2 groups- the malnourished groups and normal nutrition groups. The subjects are placed in either based on their mini nutritional assessment scores. </a:t>
            </a:r>
            <a:endParaRPr lang="en-SG"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584C14C1-5076-0E44-82D2-38FEC480C19B}" type="slidenum">
              <a:rPr lang="en-US" smtClean="0"/>
              <a:t>12</a:t>
            </a:fld>
            <a:endParaRPr lang="en-US"/>
          </a:p>
        </p:txBody>
      </p:sp>
    </p:spTree>
    <p:extLst>
      <p:ext uri="{BB962C8B-B14F-4D97-AF65-F5344CB8AC3E}">
        <p14:creationId xmlns:p14="http://schemas.microsoft.com/office/powerpoint/2010/main" val="12186485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The MNA is</a:t>
            </a:r>
            <a:r>
              <a:rPr lang="en-US" sz="1200" b="1" kern="1200" baseline="0" dirty="0" smtClean="0">
                <a:solidFill>
                  <a:schemeClr val="tx1"/>
                </a:solidFill>
                <a:effectLst/>
                <a:latin typeface="+mn-lt"/>
                <a:ea typeface="+mn-ea"/>
                <a:cs typeface="+mn-cs"/>
              </a:rPr>
              <a:t> an assessment</a:t>
            </a:r>
            <a:r>
              <a:rPr lang="en-US" sz="1200" b="1" kern="1200" dirty="0" smtClean="0">
                <a:solidFill>
                  <a:schemeClr val="tx1"/>
                </a:solidFill>
                <a:effectLst/>
                <a:latin typeface="+mn-lt"/>
                <a:ea typeface="+mn-ea"/>
                <a:cs typeface="+mn-cs"/>
              </a:rPr>
              <a:t> for malnutrition</a:t>
            </a:r>
            <a:r>
              <a:rPr lang="en-US" sz="1200" b="1" kern="1200" baseline="0" dirty="0" smtClean="0">
                <a:solidFill>
                  <a:schemeClr val="tx1"/>
                </a:solidFill>
                <a:effectLst/>
                <a:latin typeface="+mn-lt"/>
                <a:ea typeface="+mn-ea"/>
                <a:cs typeface="+mn-cs"/>
              </a:rPr>
              <a:t> designed for the elderly population. The short form serves as a screening tool. </a:t>
            </a:r>
          </a:p>
          <a:p>
            <a:endParaRPr lang="en-US" sz="1200" b="1" kern="1200" baseline="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Composed of brief questions and simple measurements that can be administered in outpatient clinics, hospitals and nursing homes, and can be completed in 10 </a:t>
            </a:r>
            <a:r>
              <a:rPr lang="en-US" sz="1200" kern="1200" dirty="0" err="1" smtClean="0">
                <a:solidFill>
                  <a:schemeClr val="tx1"/>
                </a:solidFill>
                <a:effectLst/>
                <a:latin typeface="+mn-lt"/>
                <a:ea typeface="+mn-ea"/>
                <a:cs typeface="+mn-cs"/>
              </a:rPr>
              <a:t>mins</a:t>
            </a:r>
            <a:r>
              <a:rPr lang="en-US" sz="1200" kern="1200" dirty="0" smtClean="0">
                <a:solidFill>
                  <a:schemeClr val="tx1"/>
                </a:solidFill>
                <a:effectLst/>
                <a:latin typeface="+mn-lt"/>
                <a:ea typeface="+mn-ea"/>
                <a:cs typeface="+mn-cs"/>
              </a:rPr>
              <a:t>, by a general person.</a:t>
            </a:r>
            <a:endParaRPr lang="en-SG" sz="1200" kern="1200" dirty="0" smtClean="0">
              <a:solidFill>
                <a:schemeClr val="tx1"/>
              </a:solidFill>
              <a:effectLst/>
              <a:latin typeface="+mn-lt"/>
              <a:ea typeface="+mn-ea"/>
              <a:cs typeface="+mn-cs"/>
            </a:endParaRPr>
          </a:p>
          <a:p>
            <a:endParaRPr lang="en-SG"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Has a sensitivity of 96% and specificity of 98% and predictive value of 97% </a:t>
            </a:r>
            <a:endParaRPr lang="en-SG" sz="1200" b="1"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(Sensitivity is the probability that the TEST result will be positive when the disease is present,</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Specificity is the probability that the TEST result will be negative when the disease is not present</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PPV is the probability that the DISEASE is present when the test is positive, NPV is the probability that the DISEASE is not present when the test is negative)</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SG"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The questions are categorized under 4 general categories</a:t>
            </a:r>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Anthropometric assessment</a:t>
            </a:r>
            <a:r>
              <a:rPr lang="en-US" sz="1200" kern="1200" dirty="0" smtClean="0">
                <a:solidFill>
                  <a:schemeClr val="tx1"/>
                </a:solidFill>
                <a:effectLst/>
                <a:latin typeface="+mn-lt"/>
                <a:ea typeface="+mn-ea"/>
                <a:cs typeface="+mn-cs"/>
              </a:rPr>
              <a:t>: BMI, weight loss in last 3 months</a:t>
            </a:r>
            <a:endParaRPr lang="en-SG"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General </a:t>
            </a:r>
            <a:r>
              <a:rPr lang="en-US" sz="1200" b="1" kern="1200" dirty="0" err="1" smtClean="0">
                <a:solidFill>
                  <a:schemeClr val="tx1"/>
                </a:solidFill>
                <a:effectLst/>
                <a:latin typeface="+mn-lt"/>
                <a:ea typeface="+mn-ea"/>
                <a:cs typeface="+mn-cs"/>
              </a:rPr>
              <a:t>asssessment</a:t>
            </a:r>
            <a:r>
              <a:rPr lang="en-US" sz="1200" kern="1200" dirty="0" smtClean="0">
                <a:solidFill>
                  <a:schemeClr val="tx1"/>
                </a:solidFill>
                <a:effectLst/>
                <a:latin typeface="+mn-lt"/>
                <a:ea typeface="+mn-ea"/>
                <a:cs typeface="+mn-cs"/>
              </a:rPr>
              <a:t>: living independently, takes more than 3 prescription drugs, mobility, pressure sores, neuropsychological problems</a:t>
            </a:r>
            <a:endParaRPr lang="en-SG"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Dietary assessment: </a:t>
            </a:r>
            <a:r>
              <a:rPr lang="en-US" sz="1200" kern="1200" dirty="0" smtClean="0">
                <a:solidFill>
                  <a:schemeClr val="tx1"/>
                </a:solidFill>
                <a:effectLst/>
                <a:latin typeface="+mn-lt"/>
                <a:ea typeface="+mn-ea"/>
                <a:cs typeface="+mn-cs"/>
              </a:rPr>
              <a:t>food intake, appetite, mode of feeding</a:t>
            </a:r>
            <a:endParaRPr lang="en-SG"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Self assessment</a:t>
            </a:r>
            <a:r>
              <a:rPr lang="en-US" sz="1200" kern="1200" dirty="0" smtClean="0">
                <a:solidFill>
                  <a:schemeClr val="tx1"/>
                </a:solidFill>
                <a:effectLst/>
                <a:latin typeface="+mn-lt"/>
                <a:ea typeface="+mn-ea"/>
                <a:cs typeface="+mn-cs"/>
              </a:rPr>
              <a:t>: how do they perceive themselves as having nutritional problems</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SG"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84C14C1-5076-0E44-82D2-38FEC480C19B}" type="slidenum">
              <a:rPr lang="en-US" smtClean="0"/>
              <a:t>13</a:t>
            </a:fld>
            <a:endParaRPr lang="en-US"/>
          </a:p>
        </p:txBody>
      </p:sp>
    </p:spTree>
    <p:extLst>
      <p:ext uri="{BB962C8B-B14F-4D97-AF65-F5344CB8AC3E}">
        <p14:creationId xmlns:p14="http://schemas.microsoft.com/office/powerpoint/2010/main" val="25405377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 score of </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MNA ≥ 24 shows an adequate nutritional status and these are the normal nutrition subjects.</a:t>
            </a:r>
            <a:endParaRPr lang="en-SG" sz="1200" kern="1200" dirty="0" smtClean="0">
              <a:solidFill>
                <a:schemeClr val="tx1"/>
              </a:solidFill>
              <a:effectLst/>
              <a:latin typeface="+mn-lt"/>
              <a:ea typeface="+mn-ea"/>
              <a:cs typeface="+mn-cs"/>
            </a:endParaRPr>
          </a:p>
          <a:p>
            <a:r>
              <a:rPr lang="en-SG"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Risk of malnutrition if between 17- 23.5 </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And Protein-calorie malnutrition if &lt;17</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And they fall into this malnourished group</a:t>
            </a:r>
            <a:endParaRPr lang="en-SG"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584C14C1-5076-0E44-82D2-38FEC480C19B}" type="slidenum">
              <a:rPr lang="en-US" smtClean="0"/>
              <a:t>14</a:t>
            </a:fld>
            <a:endParaRPr lang="en-US"/>
          </a:p>
        </p:txBody>
      </p:sp>
    </p:spTree>
    <p:extLst>
      <p:ext uri="{BB962C8B-B14F-4D97-AF65-F5344CB8AC3E}">
        <p14:creationId xmlns:p14="http://schemas.microsoft.com/office/powerpoint/2010/main" val="19169778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Now moving on to the statistical analysis, these are the independent variables </a:t>
            </a:r>
            <a:r>
              <a:rPr lang="en-US" sz="1200" kern="1200" dirty="0" err="1" smtClean="0">
                <a:solidFill>
                  <a:schemeClr val="tx1"/>
                </a:solidFill>
                <a:effectLst/>
                <a:latin typeface="+mn-lt"/>
                <a:ea typeface="+mn-ea"/>
                <a:cs typeface="+mn-cs"/>
              </a:rPr>
              <a:t>analysed</a:t>
            </a:r>
            <a:r>
              <a:rPr lang="en-US" sz="1200" kern="1200" dirty="0" smtClean="0">
                <a:solidFill>
                  <a:schemeClr val="tx1"/>
                </a:solidFill>
                <a:effectLst/>
                <a:latin typeface="+mn-lt"/>
                <a:ea typeface="+mn-ea"/>
                <a:cs typeface="+mn-cs"/>
              </a:rPr>
              <a:t> in this meta-analysis include </a:t>
            </a:r>
            <a:r>
              <a:rPr lang="en-US" sz="1200" kern="1200" dirty="0" err="1" smtClean="0">
                <a:solidFill>
                  <a:schemeClr val="tx1"/>
                </a:solidFill>
                <a:effectLst/>
                <a:latin typeface="+mn-lt"/>
                <a:ea typeface="+mn-ea"/>
                <a:cs typeface="+mn-cs"/>
              </a:rPr>
              <a:t>edentulism</a:t>
            </a:r>
            <a:r>
              <a:rPr lang="en-US" sz="1200" kern="1200" dirty="0" smtClean="0">
                <a:solidFill>
                  <a:schemeClr val="tx1"/>
                </a:solidFill>
                <a:effectLst/>
                <a:latin typeface="+mn-lt"/>
                <a:ea typeface="+mn-ea"/>
                <a:cs typeface="+mn-cs"/>
              </a:rPr>
              <a:t>, prosthesis use and number of teeth. </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dependent variables are malnourished and normal nutrition groups as earlier mentioned</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Both prosthesis use and </a:t>
            </a:r>
            <a:r>
              <a:rPr lang="en-US" sz="1200" kern="1200" dirty="0" err="1" smtClean="0">
                <a:solidFill>
                  <a:schemeClr val="tx1"/>
                </a:solidFill>
                <a:effectLst/>
                <a:latin typeface="+mn-lt"/>
                <a:ea typeface="+mn-ea"/>
                <a:cs typeface="+mn-cs"/>
              </a:rPr>
              <a:t>edentulism</a:t>
            </a:r>
            <a:r>
              <a:rPr lang="en-US" sz="1200" kern="1200" dirty="0" smtClean="0">
                <a:solidFill>
                  <a:schemeClr val="tx1"/>
                </a:solidFill>
                <a:effectLst/>
                <a:latin typeface="+mn-lt"/>
                <a:ea typeface="+mn-ea"/>
                <a:cs typeface="+mn-cs"/>
              </a:rPr>
              <a:t> were represented as dichotomous data and hence calculated as RR, whereas number of teeth (0-32) lie on a continuous scale and hence is presented the standardized mean difference.</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Institutionalization was the variable considered for subgroup analysis to determine if it is a risk factor for malnutrition.  </a:t>
            </a:r>
            <a:endParaRPr lang="en-SG" sz="1200" kern="1200" dirty="0" smtClean="0">
              <a:solidFill>
                <a:schemeClr val="tx1"/>
              </a:solidFill>
              <a:effectLst/>
              <a:latin typeface="+mn-lt"/>
              <a:ea typeface="+mn-ea"/>
              <a:cs typeface="+mn-cs"/>
            </a:endParaRPr>
          </a:p>
          <a:p>
            <a:endParaRPr lang="en-SG"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84C14C1-5076-0E44-82D2-38FEC480C19B}" type="slidenum">
              <a:rPr lang="en-US" smtClean="0"/>
              <a:t>15</a:t>
            </a:fld>
            <a:endParaRPr lang="en-US"/>
          </a:p>
        </p:txBody>
      </p:sp>
    </p:spTree>
    <p:extLst>
      <p:ext uri="{BB962C8B-B14F-4D97-AF65-F5344CB8AC3E}">
        <p14:creationId xmlns:p14="http://schemas.microsoft.com/office/powerpoint/2010/main" val="24207487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Moving on to results,</a:t>
            </a:r>
            <a:endParaRPr lang="en-SG"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26 studies, 13, 257 participants</a:t>
            </a:r>
            <a:endParaRPr lang="en-SG" sz="12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23 cross sectionals, 1 case-control, 1 cohort, 1 clinical trial</a:t>
            </a:r>
            <a:endParaRPr lang="en-SG"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Oral health outcomes reported in the studies are:</a:t>
            </a:r>
            <a:endParaRPr lang="en-SG" sz="12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Number of remaining teeth</a:t>
            </a:r>
            <a:endParaRPr lang="en-SG" sz="12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Use of dental prosthesis</a:t>
            </a:r>
            <a:endParaRPr lang="en-SG" sz="12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Edentulous individuals</a:t>
            </a:r>
            <a:endParaRPr lang="en-SG" sz="12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Functional teeth units which we can understand as opposing pairs of teeth</a:t>
            </a:r>
            <a:endParaRPr lang="en-SG" sz="12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DMFT</a:t>
            </a:r>
            <a:endParaRPr lang="en-SG" sz="12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Dental plaque </a:t>
            </a:r>
            <a:endParaRPr lang="en-SG" sz="12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Periodontal (or gum) disease parameters</a:t>
            </a:r>
          </a:p>
          <a:p>
            <a:pPr lvl="1"/>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Oral diseases such as dental caries and periodontal disease have a cumulative effect on oral health. It predisposes one to higher chances of tooth loss and masticatory function, imposing restrictions on diet and nutrition. </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converse should also not be neglected- tooth loss and its consequences on dietary restrictions. </a:t>
            </a:r>
            <a:endParaRPr lang="en-SG"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584C14C1-5076-0E44-82D2-38FEC480C19B}" type="slidenum">
              <a:rPr lang="en-US" smtClean="0"/>
              <a:t>17</a:t>
            </a:fld>
            <a:endParaRPr lang="en-US"/>
          </a:p>
        </p:txBody>
      </p:sp>
    </p:spTree>
    <p:extLst>
      <p:ext uri="{BB962C8B-B14F-4D97-AF65-F5344CB8AC3E}">
        <p14:creationId xmlns:p14="http://schemas.microsoft.com/office/powerpoint/2010/main" val="17669424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18 studies reported from the mini nutritional assessment, 7 used the MNA short form, and 1 study conducted the nutritional assessment in the short form but had the complete assessment performed when the SF showed a score for malnutrition or a risk of malnutrition</a:t>
            </a:r>
            <a:endParaRPr lang="en-SG"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584C14C1-5076-0E44-82D2-38FEC480C19B}" type="slidenum">
              <a:rPr lang="en-US" smtClean="0"/>
              <a:t>18</a:t>
            </a:fld>
            <a:endParaRPr lang="en-US"/>
          </a:p>
        </p:txBody>
      </p:sp>
    </p:spTree>
    <p:extLst>
      <p:ext uri="{BB962C8B-B14F-4D97-AF65-F5344CB8AC3E}">
        <p14:creationId xmlns:p14="http://schemas.microsoft.com/office/powerpoint/2010/main" val="17669424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studies that assessed the nutritional status using MNA and provided sufficient data describing the oral condition were included in the meta-analysis. </a:t>
            </a:r>
            <a:endParaRPr lang="en-SG" sz="1200" kern="1200" dirty="0" smtClean="0">
              <a:solidFill>
                <a:schemeClr val="tx1"/>
              </a:solidFill>
              <a:effectLst/>
              <a:latin typeface="+mn-lt"/>
              <a:ea typeface="+mn-ea"/>
              <a:cs typeface="+mn-cs"/>
            </a:endParaRPr>
          </a:p>
          <a:p>
            <a:r>
              <a:rPr lang="en-SG"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We will now look at the analysis for each independent variable. This is a forest plot for the meta analysis for prosthesis use and subgroup analysis for  institutionalized and </a:t>
            </a:r>
            <a:r>
              <a:rPr lang="en-US" sz="1200" kern="1200" dirty="0" err="1" smtClean="0">
                <a:solidFill>
                  <a:schemeClr val="tx1"/>
                </a:solidFill>
                <a:effectLst/>
                <a:latin typeface="+mn-lt"/>
                <a:ea typeface="+mn-ea"/>
                <a:cs typeface="+mn-cs"/>
              </a:rPr>
              <a:t>nonnistitutionalized</a:t>
            </a:r>
            <a:r>
              <a:rPr lang="en-US" sz="1200" kern="1200" dirty="0" smtClean="0">
                <a:solidFill>
                  <a:schemeClr val="tx1"/>
                </a:solidFill>
                <a:effectLst/>
                <a:latin typeface="+mn-lt"/>
                <a:ea typeface="+mn-ea"/>
                <a:cs typeface="+mn-cs"/>
              </a:rPr>
              <a:t> subjects. </a:t>
            </a:r>
            <a:r>
              <a:rPr lang="en-SG" sz="1200" kern="1200" dirty="0" smtClean="0">
                <a:solidFill>
                  <a:schemeClr val="tx1"/>
                </a:solidFill>
                <a:effectLst/>
                <a:latin typeface="+mn-lt"/>
                <a:ea typeface="+mn-ea"/>
                <a:cs typeface="+mn-cs"/>
              </a:rPr>
              <a:t>The line of no difference/ null sits at 1 as we are looking at relative risk.  </a:t>
            </a:r>
            <a:r>
              <a:rPr lang="en-US" sz="1200" kern="1200" dirty="0" smtClean="0">
                <a:solidFill>
                  <a:schemeClr val="tx1"/>
                </a:solidFill>
                <a:effectLst/>
                <a:latin typeface="+mn-lt"/>
                <a:ea typeface="+mn-ea"/>
                <a:cs typeface="+mn-cs"/>
              </a:rPr>
              <a:t>(null here is 1 as we are using 1 as a measure of association)</a:t>
            </a:r>
            <a:endParaRPr lang="en-SG" sz="1200" kern="1200" dirty="0" smtClean="0">
              <a:solidFill>
                <a:schemeClr val="tx1"/>
              </a:solidFill>
              <a:effectLst/>
              <a:latin typeface="+mn-lt"/>
              <a:ea typeface="+mn-ea"/>
              <a:cs typeface="+mn-cs"/>
            </a:endParaRPr>
          </a:p>
          <a:p>
            <a:r>
              <a:rPr lang="en-SG"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overall pooled RR for prosthesis use was 0.87 (95% CI 0.71-1.08), demonstrating no significant difference between malnourished/at risk of malnutrition and normal nutrition individuals in relation to prosthesis use.</a:t>
            </a:r>
            <a:endParaRPr lang="en-SG" sz="1200" kern="1200" dirty="0" smtClean="0">
              <a:solidFill>
                <a:schemeClr val="tx1"/>
              </a:solidFill>
              <a:effectLst/>
              <a:latin typeface="+mn-lt"/>
              <a:ea typeface="+mn-ea"/>
              <a:cs typeface="+mn-cs"/>
            </a:endParaRPr>
          </a:p>
          <a:p>
            <a:r>
              <a:rPr lang="en-SG"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Subgroup analysis did not change the overall results. The 2 studies were analyzed in the </a:t>
            </a:r>
            <a:r>
              <a:rPr lang="en-US" sz="1200" kern="1200" dirty="0" err="1" smtClean="0">
                <a:solidFill>
                  <a:schemeClr val="tx1"/>
                </a:solidFill>
                <a:effectLst/>
                <a:latin typeface="+mn-lt"/>
                <a:ea typeface="+mn-ea"/>
                <a:cs typeface="+mn-cs"/>
              </a:rPr>
              <a:t>noninstitutionalized</a:t>
            </a:r>
            <a:r>
              <a:rPr lang="en-US" sz="1200" kern="1200" dirty="0" smtClean="0">
                <a:solidFill>
                  <a:schemeClr val="tx1"/>
                </a:solidFill>
                <a:effectLst/>
                <a:latin typeface="+mn-lt"/>
                <a:ea typeface="+mn-ea"/>
                <a:cs typeface="+mn-cs"/>
              </a:rPr>
              <a:t> subgroup, both show a trend for malnutrition even with prosthesis use but are highly heterogeneous, as evident by the lack of overlap of effect. </a:t>
            </a:r>
            <a:endParaRPr lang="en-SG" sz="1200" kern="1200" dirty="0" smtClean="0">
              <a:solidFill>
                <a:schemeClr val="tx1"/>
              </a:solidFill>
              <a:effectLst/>
              <a:latin typeface="+mn-lt"/>
              <a:ea typeface="+mn-ea"/>
              <a:cs typeface="+mn-cs"/>
            </a:endParaRPr>
          </a:p>
          <a:p>
            <a:r>
              <a:rPr lang="en-SG"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And in the institutionalized subgroup, the RR of each study show an equivocal association as they lie on either side of the line of no difference.</a:t>
            </a:r>
            <a:endParaRPr lang="en-SG" sz="1200" kern="1200" dirty="0" smtClean="0">
              <a:solidFill>
                <a:schemeClr val="tx1"/>
              </a:solidFill>
              <a:effectLst/>
              <a:latin typeface="+mn-lt"/>
              <a:ea typeface="+mn-ea"/>
              <a:cs typeface="+mn-cs"/>
            </a:endParaRPr>
          </a:p>
          <a:p>
            <a:r>
              <a:rPr lang="en-SG"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A high heterogeneity was found, (I</a:t>
            </a:r>
            <a:r>
              <a:rPr lang="en-US" sz="1200" kern="1200" baseline="30000" dirty="0" smtClean="0">
                <a:solidFill>
                  <a:schemeClr val="tx1"/>
                </a:solidFill>
                <a:effectLst/>
                <a:latin typeface="+mn-lt"/>
                <a:ea typeface="+mn-ea"/>
                <a:cs typeface="+mn-cs"/>
              </a:rPr>
              <a:t>2</a:t>
            </a:r>
            <a:r>
              <a:rPr lang="en-US" sz="1200" kern="1200" dirty="0" smtClean="0">
                <a:solidFill>
                  <a:schemeClr val="tx1"/>
                </a:solidFill>
                <a:effectLst/>
                <a:latin typeface="+mn-lt"/>
                <a:ea typeface="+mn-ea"/>
                <a:cs typeface="+mn-cs"/>
              </a:rPr>
              <a:t> </a:t>
            </a:r>
            <a:r>
              <a:rPr lang="en-US" sz="1200" kern="1200" baseline="30000" dirty="0" smtClean="0">
                <a:solidFill>
                  <a:schemeClr val="tx1"/>
                </a:solidFill>
                <a:effectLst/>
                <a:latin typeface="+mn-lt"/>
                <a:ea typeface="+mn-ea"/>
                <a:cs typeface="+mn-cs"/>
              </a:rPr>
              <a:t>=</a:t>
            </a:r>
            <a:r>
              <a:rPr lang="en-US" sz="1200" kern="1200" dirty="0" smtClean="0">
                <a:solidFill>
                  <a:schemeClr val="tx1"/>
                </a:solidFill>
                <a:effectLst/>
                <a:latin typeface="+mn-lt"/>
                <a:ea typeface="+mn-ea"/>
                <a:cs typeface="+mn-cs"/>
              </a:rPr>
              <a:t> 78%, p= 0.003) and the meta-regression adjusted for age did not explain heterogeneity (coefficient 0.010; p= 0.351) </a:t>
            </a:r>
            <a:endParaRPr lang="en-SG" sz="1200" kern="1200" dirty="0" smtClean="0">
              <a:solidFill>
                <a:schemeClr val="tx1"/>
              </a:solidFill>
              <a:effectLst/>
              <a:latin typeface="+mn-lt"/>
              <a:ea typeface="+mn-ea"/>
              <a:cs typeface="+mn-cs"/>
            </a:endParaRPr>
          </a:p>
          <a:p>
            <a:r>
              <a:rPr lang="en-SG"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Most studies did not show significant differences between malnourished and well-nourished individuals in the use of prosthesis.</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But it may have an impact on food consistency</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SG"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84C14C1-5076-0E44-82D2-38FEC480C19B}" type="slidenum">
              <a:rPr lang="en-US" smtClean="0"/>
              <a:t>19</a:t>
            </a:fld>
            <a:endParaRPr lang="en-US"/>
          </a:p>
        </p:txBody>
      </p:sp>
    </p:spTree>
    <p:extLst>
      <p:ext uri="{BB962C8B-B14F-4D97-AF65-F5344CB8AC3E}">
        <p14:creationId xmlns:p14="http://schemas.microsoft.com/office/powerpoint/2010/main" val="567463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a:t>
            </a:r>
            <a:r>
              <a:rPr lang="en-US" sz="1200" b="1" kern="1200" dirty="0" smtClean="0">
                <a:solidFill>
                  <a:schemeClr val="tx1"/>
                </a:solidFill>
                <a:effectLst/>
                <a:latin typeface="+mn-lt"/>
                <a:ea typeface="+mn-ea"/>
                <a:cs typeface="+mn-cs"/>
              </a:rPr>
              <a:t>meta-analysis for </a:t>
            </a:r>
            <a:r>
              <a:rPr lang="en-US" sz="1200" b="1" kern="1200" dirty="0" err="1" smtClean="0">
                <a:solidFill>
                  <a:schemeClr val="tx1"/>
                </a:solidFill>
                <a:effectLst/>
                <a:latin typeface="+mn-lt"/>
                <a:ea typeface="+mn-ea"/>
                <a:cs typeface="+mn-cs"/>
              </a:rPr>
              <a:t>edentulism</a:t>
            </a:r>
            <a:r>
              <a:rPr lang="en-US" sz="1200" b="1" kern="1200" dirty="0" smtClean="0">
                <a:solidFill>
                  <a:schemeClr val="tx1"/>
                </a:solidFill>
                <a:effectLst/>
                <a:latin typeface="+mn-lt"/>
                <a:ea typeface="+mn-ea"/>
                <a:cs typeface="+mn-cs"/>
              </a:rPr>
              <a:t> was performed with eight studies.</a:t>
            </a:r>
            <a:endParaRPr lang="en-SG" sz="1200" kern="1200" dirty="0" smtClean="0">
              <a:solidFill>
                <a:schemeClr val="tx1"/>
              </a:solidFill>
              <a:effectLst/>
              <a:latin typeface="+mn-lt"/>
              <a:ea typeface="+mn-ea"/>
              <a:cs typeface="+mn-cs"/>
            </a:endParaRPr>
          </a:p>
          <a:p>
            <a:r>
              <a:rPr lang="en-SG"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We can observe a trend that </a:t>
            </a:r>
            <a:r>
              <a:rPr lang="en-US" sz="1200" b="1" kern="1200" dirty="0" err="1" smtClean="0">
                <a:solidFill>
                  <a:schemeClr val="tx1"/>
                </a:solidFill>
                <a:effectLst/>
                <a:latin typeface="+mn-lt"/>
                <a:ea typeface="+mn-ea"/>
                <a:cs typeface="+mn-cs"/>
              </a:rPr>
              <a:t>favours</a:t>
            </a:r>
            <a:r>
              <a:rPr lang="en-US" sz="1200" b="1" kern="1200" dirty="0" smtClean="0">
                <a:solidFill>
                  <a:schemeClr val="tx1"/>
                </a:solidFill>
                <a:effectLst/>
                <a:latin typeface="+mn-lt"/>
                <a:ea typeface="+mn-ea"/>
                <a:cs typeface="+mn-cs"/>
              </a:rPr>
              <a:t> normal nutrition for edentulous subjects in the </a:t>
            </a:r>
            <a:r>
              <a:rPr lang="en-US" sz="1200" b="1" kern="1200" dirty="0" err="1" smtClean="0">
                <a:solidFill>
                  <a:schemeClr val="tx1"/>
                </a:solidFill>
                <a:effectLst/>
                <a:latin typeface="+mn-lt"/>
                <a:ea typeface="+mn-ea"/>
                <a:cs typeface="+mn-cs"/>
              </a:rPr>
              <a:t>noninstitutionalized</a:t>
            </a:r>
            <a:r>
              <a:rPr lang="en-US" sz="1200" b="1" kern="1200" dirty="0" smtClean="0">
                <a:solidFill>
                  <a:schemeClr val="tx1"/>
                </a:solidFill>
                <a:effectLst/>
                <a:latin typeface="+mn-lt"/>
                <a:ea typeface="+mn-ea"/>
                <a:cs typeface="+mn-cs"/>
              </a:rPr>
              <a:t> subgroup</a:t>
            </a:r>
            <a:r>
              <a:rPr lang="en-US" sz="1200" kern="1200" dirty="0" smtClean="0">
                <a:solidFill>
                  <a:schemeClr val="tx1"/>
                </a:solidFill>
                <a:effectLst/>
                <a:latin typeface="+mn-lt"/>
                <a:ea typeface="+mn-ea"/>
                <a:cs typeface="+mn-cs"/>
              </a:rPr>
              <a:t>, </a:t>
            </a:r>
            <a:r>
              <a:rPr lang="en-US" sz="1200" strike="sngStrike" kern="1200" dirty="0" smtClean="0">
                <a:solidFill>
                  <a:schemeClr val="tx1"/>
                </a:solidFill>
                <a:effectLst/>
                <a:latin typeface="+mn-lt"/>
                <a:ea typeface="+mn-ea"/>
                <a:cs typeface="+mn-cs"/>
              </a:rPr>
              <a:t>2 of which are statistically significant (Mesas and </a:t>
            </a:r>
            <a:r>
              <a:rPr lang="en-US" sz="1200" strike="sngStrike" kern="1200" dirty="0" err="1" smtClean="0">
                <a:solidFill>
                  <a:schemeClr val="tx1"/>
                </a:solidFill>
                <a:effectLst/>
                <a:latin typeface="+mn-lt"/>
                <a:ea typeface="+mn-ea"/>
                <a:cs typeface="+mn-cs"/>
              </a:rPr>
              <a:t>Subira</a:t>
            </a:r>
            <a:r>
              <a:rPr lang="en-US" sz="1200" strike="sngStrike" kern="1200" dirty="0" smtClean="0">
                <a:solidFill>
                  <a:schemeClr val="tx1"/>
                </a:solidFill>
                <a:effectLst/>
                <a:latin typeface="+mn-lt"/>
                <a:ea typeface="+mn-ea"/>
                <a:cs typeface="+mn-cs"/>
              </a:rPr>
              <a:t>). The other two studies by the </a:t>
            </a:r>
            <a:r>
              <a:rPr lang="en-US" sz="1200" strike="sngStrike" kern="1200" dirty="0" err="1" smtClean="0">
                <a:solidFill>
                  <a:schemeClr val="tx1"/>
                </a:solidFill>
                <a:effectLst/>
                <a:latin typeface="+mn-lt"/>
                <a:ea typeface="+mn-ea"/>
                <a:cs typeface="+mn-cs"/>
              </a:rPr>
              <a:t>gil-montoya</a:t>
            </a:r>
            <a:r>
              <a:rPr lang="en-US" sz="1200" strike="sngStrike" kern="1200" dirty="0" smtClean="0">
                <a:solidFill>
                  <a:schemeClr val="tx1"/>
                </a:solidFill>
                <a:effectLst/>
                <a:latin typeface="+mn-lt"/>
                <a:ea typeface="+mn-ea"/>
                <a:cs typeface="+mn-cs"/>
              </a:rPr>
              <a:t> et al group demonstrate an equivocal association as the CI cross the line of no difference. Similarly</a:t>
            </a:r>
            <a:r>
              <a:rPr lang="en-US" sz="1200" kern="1200" dirty="0" smtClean="0">
                <a:solidFill>
                  <a:schemeClr val="tx1"/>
                </a:solidFill>
                <a:effectLst/>
                <a:latin typeface="+mn-lt"/>
                <a:ea typeface="+mn-ea"/>
                <a:cs typeface="+mn-cs"/>
              </a:rPr>
              <a:t>, </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and even though the pooled RR for this subgroup also seem to </a:t>
            </a:r>
            <a:r>
              <a:rPr lang="en-US" sz="1200" kern="1200" dirty="0" err="1" smtClean="0">
                <a:solidFill>
                  <a:schemeClr val="tx1"/>
                </a:solidFill>
                <a:effectLst/>
                <a:latin typeface="+mn-lt"/>
                <a:ea typeface="+mn-ea"/>
                <a:cs typeface="+mn-cs"/>
              </a:rPr>
              <a:t>favour</a:t>
            </a:r>
            <a:r>
              <a:rPr lang="en-US" sz="1200" kern="1200" dirty="0" smtClean="0">
                <a:solidFill>
                  <a:schemeClr val="tx1"/>
                </a:solidFill>
                <a:effectLst/>
                <a:latin typeface="+mn-lt"/>
                <a:ea typeface="+mn-ea"/>
                <a:cs typeface="+mn-cs"/>
              </a:rPr>
              <a:t> normal nutrition, is not statistically significant as it crosses the line of no difference.</a:t>
            </a:r>
            <a:endParaRPr lang="en-SG" sz="1200" kern="1200" dirty="0" smtClean="0">
              <a:solidFill>
                <a:schemeClr val="tx1"/>
              </a:solidFill>
              <a:effectLst/>
              <a:latin typeface="+mn-lt"/>
              <a:ea typeface="+mn-ea"/>
              <a:cs typeface="+mn-cs"/>
            </a:endParaRPr>
          </a:p>
          <a:p>
            <a:r>
              <a:rPr lang="en-SG"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Studies </a:t>
            </a:r>
            <a:r>
              <a:rPr lang="en-US" sz="1200" b="1" kern="1200" dirty="0" err="1" smtClean="0">
                <a:solidFill>
                  <a:schemeClr val="tx1"/>
                </a:solidFill>
                <a:effectLst/>
                <a:latin typeface="+mn-lt"/>
                <a:ea typeface="+mn-ea"/>
                <a:cs typeface="+mn-cs"/>
              </a:rPr>
              <a:t>analysed</a:t>
            </a:r>
            <a:r>
              <a:rPr lang="en-US" sz="1200" b="1" kern="1200" dirty="0" smtClean="0">
                <a:solidFill>
                  <a:schemeClr val="tx1"/>
                </a:solidFill>
                <a:effectLst/>
                <a:latin typeface="+mn-lt"/>
                <a:ea typeface="+mn-ea"/>
                <a:cs typeface="+mn-cs"/>
              </a:rPr>
              <a:t> in the </a:t>
            </a:r>
            <a:r>
              <a:rPr lang="en-US" sz="1200" b="1" kern="1200" dirty="0" err="1" smtClean="0">
                <a:solidFill>
                  <a:schemeClr val="tx1"/>
                </a:solidFill>
                <a:effectLst/>
                <a:latin typeface="+mn-lt"/>
                <a:ea typeface="+mn-ea"/>
                <a:cs typeface="+mn-cs"/>
              </a:rPr>
              <a:t>instituitionalized</a:t>
            </a:r>
            <a:r>
              <a:rPr lang="en-US" sz="1200" b="1" kern="1200" dirty="0" smtClean="0">
                <a:solidFill>
                  <a:schemeClr val="tx1"/>
                </a:solidFill>
                <a:effectLst/>
                <a:latin typeface="+mn-lt"/>
                <a:ea typeface="+mn-ea"/>
                <a:cs typeface="+mn-cs"/>
              </a:rPr>
              <a:t> subgroup likewise demonstrate an equivocal association between </a:t>
            </a:r>
            <a:r>
              <a:rPr lang="en-US" sz="1200" b="1" kern="1200" dirty="0" err="1" smtClean="0">
                <a:solidFill>
                  <a:schemeClr val="tx1"/>
                </a:solidFill>
                <a:effectLst/>
                <a:latin typeface="+mn-lt"/>
                <a:ea typeface="+mn-ea"/>
                <a:cs typeface="+mn-cs"/>
              </a:rPr>
              <a:t>edentulism</a:t>
            </a:r>
            <a:r>
              <a:rPr lang="en-US" sz="1200" b="1" kern="1200" dirty="0" smtClean="0">
                <a:solidFill>
                  <a:schemeClr val="tx1"/>
                </a:solidFill>
                <a:effectLst/>
                <a:latin typeface="+mn-lt"/>
                <a:ea typeface="+mn-ea"/>
                <a:cs typeface="+mn-cs"/>
              </a:rPr>
              <a:t> and nutrition,</a:t>
            </a:r>
            <a:r>
              <a:rPr lang="en-US" sz="1200" kern="1200" dirty="0" smtClean="0">
                <a:solidFill>
                  <a:schemeClr val="tx1"/>
                </a:solidFill>
                <a:effectLst/>
                <a:latin typeface="+mn-lt"/>
                <a:ea typeface="+mn-ea"/>
                <a:cs typeface="+mn-cs"/>
              </a:rPr>
              <a:t> </a:t>
            </a:r>
            <a:r>
              <a:rPr lang="en-US" sz="1200" strike="sngStrike" kern="1200" dirty="0" smtClean="0">
                <a:solidFill>
                  <a:schemeClr val="tx1"/>
                </a:solidFill>
                <a:effectLst/>
                <a:latin typeface="+mn-lt"/>
                <a:ea typeface="+mn-ea"/>
                <a:cs typeface="+mn-cs"/>
              </a:rPr>
              <a:t>with the pooled RR for institutionalized subjects lie on the line of no difference.</a:t>
            </a:r>
            <a:endParaRPr lang="en-SG" sz="1200" kern="1200" dirty="0" smtClean="0">
              <a:solidFill>
                <a:schemeClr val="tx1"/>
              </a:solidFill>
              <a:effectLst/>
              <a:latin typeface="+mn-lt"/>
              <a:ea typeface="+mn-ea"/>
              <a:cs typeface="+mn-cs"/>
            </a:endParaRPr>
          </a:p>
          <a:p>
            <a:r>
              <a:rPr lang="en-SG"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Therefore, the overall pooled RR for </a:t>
            </a:r>
            <a:r>
              <a:rPr lang="en-US" sz="1200" b="1" kern="1200" dirty="0" err="1" smtClean="0">
                <a:solidFill>
                  <a:schemeClr val="tx1"/>
                </a:solidFill>
                <a:effectLst/>
                <a:latin typeface="+mn-lt"/>
                <a:ea typeface="+mn-ea"/>
                <a:cs typeface="+mn-cs"/>
              </a:rPr>
              <a:t>edentulism</a:t>
            </a:r>
            <a:r>
              <a:rPr lang="en-US" sz="1200" b="1" kern="1200" dirty="0" smtClean="0">
                <a:solidFill>
                  <a:schemeClr val="tx1"/>
                </a:solidFill>
                <a:effectLst/>
                <a:latin typeface="+mn-lt"/>
                <a:ea typeface="+mn-ea"/>
                <a:cs typeface="+mn-cs"/>
              </a:rPr>
              <a:t> is 1.07 (95% CI 0.9657-1.200),</a:t>
            </a:r>
            <a:r>
              <a:rPr lang="en-US" sz="1200" kern="1200" dirty="0" smtClean="0">
                <a:solidFill>
                  <a:schemeClr val="tx1"/>
                </a:solidFill>
                <a:effectLst/>
                <a:latin typeface="+mn-lt"/>
                <a:ea typeface="+mn-ea"/>
                <a:cs typeface="+mn-cs"/>
              </a:rPr>
              <a:t> which shows that the </a:t>
            </a:r>
            <a:r>
              <a:rPr lang="en-US" sz="1200" kern="1200" dirty="0" err="1" smtClean="0">
                <a:solidFill>
                  <a:schemeClr val="tx1"/>
                </a:solidFill>
                <a:effectLst/>
                <a:latin typeface="+mn-lt"/>
                <a:ea typeface="+mn-ea"/>
                <a:cs typeface="+mn-cs"/>
              </a:rPr>
              <a:t>edentulism</a:t>
            </a:r>
            <a:r>
              <a:rPr lang="en-US" sz="1200" kern="1200" dirty="0" smtClean="0">
                <a:solidFill>
                  <a:schemeClr val="tx1"/>
                </a:solidFill>
                <a:effectLst/>
                <a:latin typeface="+mn-lt"/>
                <a:ea typeface="+mn-ea"/>
                <a:cs typeface="+mn-cs"/>
              </a:rPr>
              <a:t> was not significantly different between groups.</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SG"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A moderate risk of bias was detected (I=50%,</a:t>
            </a:r>
            <a:r>
              <a:rPr lang="en-US" sz="1200" kern="1200" dirty="0" smtClean="0">
                <a:solidFill>
                  <a:schemeClr val="tx1"/>
                </a:solidFill>
                <a:effectLst/>
                <a:latin typeface="+mn-lt"/>
                <a:ea typeface="+mn-ea"/>
                <a:cs typeface="+mn-cs"/>
              </a:rPr>
              <a:t> p-value= 0.051). The meta-regression adjusted for age did not explain heterogeneity (coefficient 0.0072; p= 0.513). </a:t>
            </a:r>
            <a:endParaRPr lang="en-SG" sz="1200" kern="1200" dirty="0" smtClean="0">
              <a:solidFill>
                <a:schemeClr val="tx1"/>
              </a:solidFill>
              <a:effectLst/>
              <a:latin typeface="+mn-lt"/>
              <a:ea typeface="+mn-ea"/>
              <a:cs typeface="+mn-cs"/>
            </a:endParaRPr>
          </a:p>
          <a:p>
            <a:r>
              <a:rPr lang="en-SG" sz="1200" kern="1200" dirty="0" smtClean="0">
                <a:solidFill>
                  <a:schemeClr val="tx1"/>
                </a:solidFill>
                <a:effectLst/>
                <a:latin typeface="+mn-lt"/>
                <a:ea typeface="+mn-ea"/>
                <a:cs typeface="+mn-cs"/>
              </a:rPr>
              <a:t> </a:t>
            </a:r>
          </a:p>
          <a:p>
            <a:r>
              <a:rPr lang="en-SG"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Population- based studies found a correlation with </a:t>
            </a:r>
            <a:r>
              <a:rPr lang="en-US" sz="1200" kern="1200" dirty="0" err="1" smtClean="0">
                <a:solidFill>
                  <a:schemeClr val="tx1"/>
                </a:solidFill>
                <a:effectLst/>
                <a:latin typeface="+mn-lt"/>
                <a:ea typeface="+mn-ea"/>
                <a:cs typeface="+mn-cs"/>
              </a:rPr>
              <a:t>edentulism</a:t>
            </a:r>
            <a:r>
              <a:rPr lang="en-US" sz="1200" kern="1200" dirty="0" smtClean="0">
                <a:solidFill>
                  <a:schemeClr val="tx1"/>
                </a:solidFill>
                <a:effectLst/>
                <a:latin typeface="+mn-lt"/>
                <a:ea typeface="+mn-ea"/>
                <a:cs typeface="+mn-cs"/>
              </a:rPr>
              <a:t> and nutrients consumption and multiples nutritional deficiencies [11,52,53]. The </a:t>
            </a:r>
            <a:r>
              <a:rPr lang="en-US" sz="1200" kern="1200" dirty="0" err="1" smtClean="0">
                <a:solidFill>
                  <a:schemeClr val="tx1"/>
                </a:solidFill>
                <a:effectLst/>
                <a:latin typeface="+mn-lt"/>
                <a:ea typeface="+mn-ea"/>
                <a:cs typeface="+mn-cs"/>
              </a:rPr>
              <a:t>edentulism</a:t>
            </a:r>
            <a:r>
              <a:rPr lang="en-US" sz="1200" kern="1200" dirty="0" smtClean="0">
                <a:solidFill>
                  <a:schemeClr val="tx1"/>
                </a:solidFill>
                <a:effectLst/>
                <a:latin typeface="+mn-lt"/>
                <a:ea typeface="+mn-ea"/>
                <a:cs typeface="+mn-cs"/>
              </a:rPr>
              <a:t> reduce the chewing ability, leading to changes in the eating habits and selection of easily chewed foods. Those foods may not contain all the nutrients to a well balanced diet. </a:t>
            </a:r>
            <a:endParaRPr lang="en-SG" sz="1200" kern="1200" dirty="0" smtClean="0">
              <a:solidFill>
                <a:schemeClr val="tx1"/>
              </a:solidFill>
              <a:effectLst/>
              <a:latin typeface="+mn-lt"/>
              <a:ea typeface="+mn-ea"/>
              <a:cs typeface="+mn-cs"/>
            </a:endParaRPr>
          </a:p>
          <a:p>
            <a:r>
              <a:rPr lang="en-SG" sz="1200" kern="1200" dirty="0" smtClean="0">
                <a:solidFill>
                  <a:schemeClr val="tx1"/>
                </a:solidFill>
                <a:effectLst/>
                <a:latin typeface="+mn-lt"/>
                <a:ea typeface="+mn-ea"/>
                <a:cs typeface="+mn-cs"/>
              </a:rPr>
              <a:t> </a:t>
            </a:r>
            <a:endParaRPr lang="en-SG"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84C14C1-5076-0E44-82D2-38FEC480C19B}" type="slidenum">
              <a:rPr lang="en-US" smtClean="0"/>
              <a:t>20</a:t>
            </a:fld>
            <a:endParaRPr lang="en-US"/>
          </a:p>
        </p:txBody>
      </p:sp>
    </p:spTree>
    <p:extLst>
      <p:ext uri="{BB962C8B-B14F-4D97-AF65-F5344CB8AC3E}">
        <p14:creationId xmlns:p14="http://schemas.microsoft.com/office/powerpoint/2010/main" val="567463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Finally, in the measure of association analyzed for the mean number of teeth:</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We see that malnourished subjects had significantly fewer teeth in comparison with individuals with normal nutrition, the SMD of -0.14; 95% CI -0.28 to -0.005.</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subgroup analysis revealed that the </a:t>
            </a:r>
            <a:r>
              <a:rPr lang="en-US" sz="1200" kern="1200" dirty="0" err="1" smtClean="0">
                <a:solidFill>
                  <a:schemeClr val="tx1"/>
                </a:solidFill>
                <a:effectLst/>
                <a:latin typeface="+mn-lt"/>
                <a:ea typeface="+mn-ea"/>
                <a:cs typeface="+mn-cs"/>
              </a:rPr>
              <a:t>noninstitutionalized</a:t>
            </a:r>
            <a:r>
              <a:rPr lang="en-US" sz="1200" kern="1200" dirty="0" smtClean="0">
                <a:solidFill>
                  <a:schemeClr val="tx1"/>
                </a:solidFill>
                <a:effectLst/>
                <a:latin typeface="+mn-lt"/>
                <a:ea typeface="+mn-ea"/>
                <a:cs typeface="+mn-cs"/>
              </a:rPr>
              <a:t> individuals accounted for this difference (SMD 0.18; 95% CI 0.32 to 0.04). </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There was no risk of bias and low heterogeneity for this analysis (I</a:t>
            </a:r>
            <a:r>
              <a:rPr lang="en-US" sz="1200" kern="1200" baseline="30000" dirty="0" smtClean="0">
                <a:solidFill>
                  <a:schemeClr val="tx1"/>
                </a:solidFill>
                <a:effectLst/>
                <a:latin typeface="+mn-lt"/>
                <a:ea typeface="+mn-ea"/>
                <a:cs typeface="+mn-cs"/>
              </a:rPr>
              <a:t>2</a:t>
            </a:r>
            <a:r>
              <a:rPr lang="en-US" sz="1200" kern="1200" dirty="0" smtClean="0">
                <a:solidFill>
                  <a:schemeClr val="tx1"/>
                </a:solidFill>
                <a:effectLst/>
                <a:latin typeface="+mn-lt"/>
                <a:ea typeface="+mn-ea"/>
                <a:cs typeface="+mn-cs"/>
              </a:rPr>
              <a:t> =9.7%, p=0.351), and no meta-regression was performed. </a:t>
            </a:r>
            <a:endParaRPr lang="en-SG"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584C14C1-5076-0E44-82D2-38FEC480C19B}" type="slidenum">
              <a:rPr lang="en-US" smtClean="0"/>
              <a:t>21</a:t>
            </a:fld>
            <a:endParaRPr lang="en-US"/>
          </a:p>
        </p:txBody>
      </p:sp>
    </p:spTree>
    <p:extLst>
      <p:ext uri="{BB962C8B-B14F-4D97-AF65-F5344CB8AC3E}">
        <p14:creationId xmlns:p14="http://schemas.microsoft.com/office/powerpoint/2010/main" val="567463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Having looked at the results of  the meta-analysis, we now move on to evaluating the validity of this MA.</a:t>
            </a:r>
            <a:endParaRPr lang="en-SG"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584C14C1-5076-0E44-82D2-38FEC480C19B}" type="slidenum">
              <a:rPr lang="en-US" smtClean="0"/>
              <a:t>22</a:t>
            </a:fld>
            <a:endParaRPr lang="en-US"/>
          </a:p>
        </p:txBody>
      </p:sp>
    </p:spTree>
    <p:extLst>
      <p:ext uri="{BB962C8B-B14F-4D97-AF65-F5344CB8AC3E}">
        <p14:creationId xmlns:p14="http://schemas.microsoft.com/office/powerpoint/2010/main" val="26725076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pros of this MA are highlighted by the green bullets:</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1. Authors had a clear aim and addressed a focused clinical question “Is malnutrition or risk of malnutrition, related with oral health status in older adult subjects?”</a:t>
            </a:r>
            <a:endParaRPr lang="en-SG" sz="1200" kern="1200" dirty="0" smtClean="0">
              <a:solidFill>
                <a:schemeClr val="tx1"/>
              </a:solidFill>
              <a:effectLst/>
              <a:latin typeface="+mn-lt"/>
              <a:ea typeface="+mn-ea"/>
              <a:cs typeface="+mn-cs"/>
            </a:endParaRPr>
          </a:p>
          <a:p>
            <a:r>
              <a:rPr lang="en-SG"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2. Individual studies included were also adequately assessed for validity-</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Two researchers (PSA and FWMGM) independently assessed the risk of bias within the studies, and used the Agency for Healthcare Research and Quality (AHRQ) scale for cross-sectional studies [19] and by the Newcastle-Ottawa quality assessment scale for the case-control and cohort studies.</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Researchers also had a kappa agreement of 0.87 in article selection but it was unclear on the researcher agreement in terms of assessing risk of bias in selected studies.</a:t>
            </a:r>
            <a:endParaRPr lang="en-SG" sz="1200" kern="1200" dirty="0" smtClean="0">
              <a:solidFill>
                <a:schemeClr val="tx1"/>
              </a:solidFill>
              <a:effectLst/>
              <a:latin typeface="+mn-lt"/>
              <a:ea typeface="+mn-ea"/>
              <a:cs typeface="+mn-cs"/>
            </a:endParaRPr>
          </a:p>
          <a:p>
            <a:r>
              <a:rPr lang="en-SG"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downside of this MA include:</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1.  SR of mainly cross sectional studies, only 1 cohort study and 1 clinical trial, which limits the quality of the results as cross sectional studies at best show associations but do not </a:t>
            </a:r>
            <a:r>
              <a:rPr lang="en-US" sz="1200" kern="1200" dirty="0" err="1" smtClean="0">
                <a:solidFill>
                  <a:schemeClr val="tx1"/>
                </a:solidFill>
                <a:effectLst/>
                <a:latin typeface="+mn-lt"/>
                <a:ea typeface="+mn-ea"/>
                <a:cs typeface="+mn-cs"/>
              </a:rPr>
              <a:t>evalulate</a:t>
            </a:r>
            <a:r>
              <a:rPr lang="en-US" sz="1200" kern="1200" dirty="0" smtClean="0">
                <a:solidFill>
                  <a:schemeClr val="tx1"/>
                </a:solidFill>
                <a:effectLst/>
                <a:latin typeface="+mn-lt"/>
                <a:ea typeface="+mn-ea"/>
                <a:cs typeface="+mn-cs"/>
              </a:rPr>
              <a:t> temporality.</a:t>
            </a:r>
            <a:endParaRPr lang="en-SG" sz="1200" kern="1200" dirty="0" smtClean="0">
              <a:solidFill>
                <a:schemeClr val="tx1"/>
              </a:solidFill>
              <a:effectLst/>
              <a:latin typeface="+mn-lt"/>
              <a:ea typeface="+mn-ea"/>
              <a:cs typeface="+mn-cs"/>
            </a:endParaRPr>
          </a:p>
          <a:p>
            <a:r>
              <a:rPr lang="en-SG"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2. Perhaps the search criteria could have been more comprehensive. The current search strategy was limited to only 3 databases, although authors of selected studies were contacted if additional data was required</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There was no mention of hand searched articles,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dissertations, conferences, and this could potentially bias results.</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 also felt that independent variables could be more clearly defined.</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For example, in the case of prosthesis use- are all subjects dentate, meaning they had some natural teeth remaining, and wore partial dentures? Or were edentulous subjects who wore complete dentures included in this group too?</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r>
            <a:br>
              <a:rPr lang="en-US"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We know that people with natural teeth have better chewing function in terms of biting force and chewing efficiency compared to complete dentures that rely entirely on their gums for support. This could affect potentially affect food choices and nutrition as people wearing complete dentures may go for softer foods generally higher in fat and sugar and lacking in certain nutrients. </a:t>
            </a:r>
            <a:endParaRPr lang="en-SG"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84C14C1-5076-0E44-82D2-38FEC480C19B}" type="slidenum">
              <a:rPr lang="en-US" smtClean="0"/>
              <a:t>23</a:t>
            </a:fld>
            <a:endParaRPr lang="en-US"/>
          </a:p>
        </p:txBody>
      </p:sp>
    </p:spTree>
    <p:extLst>
      <p:ext uri="{BB962C8B-B14F-4D97-AF65-F5344CB8AC3E}">
        <p14:creationId xmlns:p14="http://schemas.microsoft.com/office/powerpoint/2010/main" val="18095735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Individuals with malnutrition/ at risk of malnutrition had less number of teeth present (0.14 teeth) whereas the use of prosthesis and </a:t>
            </a:r>
            <a:r>
              <a:rPr lang="en-US" dirty="0" err="1" smtClean="0"/>
              <a:t>edentulism</a:t>
            </a:r>
            <a:r>
              <a:rPr lang="en-US" dirty="0" smtClean="0"/>
              <a:t> had no association with nutritional status.</a:t>
            </a:r>
          </a:p>
          <a:p>
            <a:endParaRPr lang="en-US" dirty="0"/>
          </a:p>
        </p:txBody>
      </p:sp>
      <p:sp>
        <p:nvSpPr>
          <p:cNvPr id="4" name="Slide Number Placeholder 3"/>
          <p:cNvSpPr>
            <a:spLocks noGrp="1"/>
          </p:cNvSpPr>
          <p:nvPr>
            <p:ph type="sldNum" sz="quarter" idx="10"/>
          </p:nvPr>
        </p:nvSpPr>
        <p:spPr/>
        <p:txBody>
          <a:bodyPr/>
          <a:lstStyle/>
          <a:p>
            <a:fld id="{584C14C1-5076-0E44-82D2-38FEC480C19B}" type="slidenum">
              <a:rPr lang="en-US" smtClean="0"/>
              <a:t>24</a:t>
            </a:fld>
            <a:endParaRPr lang="en-US"/>
          </a:p>
        </p:txBody>
      </p:sp>
    </p:spTree>
    <p:extLst>
      <p:ext uri="{BB962C8B-B14F-4D97-AF65-F5344CB8AC3E}">
        <p14:creationId xmlns:p14="http://schemas.microsoft.com/office/powerpoint/2010/main" val="24768952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Are the results consistent across studies?</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We observed high heterogeneity in studies included in the edentulous (I</a:t>
            </a:r>
            <a:r>
              <a:rPr lang="en-US" sz="1200" kern="1200" baseline="30000" dirty="0" smtClean="0">
                <a:solidFill>
                  <a:schemeClr val="tx1"/>
                </a:solidFill>
                <a:effectLst/>
                <a:latin typeface="+mn-lt"/>
                <a:ea typeface="+mn-ea"/>
                <a:cs typeface="+mn-cs"/>
              </a:rPr>
              <a:t>2 </a:t>
            </a:r>
            <a:r>
              <a:rPr lang="en-US" sz="1200" kern="1200" dirty="0" smtClean="0">
                <a:solidFill>
                  <a:schemeClr val="tx1"/>
                </a:solidFill>
                <a:effectLst/>
                <a:latin typeface="+mn-lt"/>
                <a:ea typeface="+mn-ea"/>
                <a:cs typeface="+mn-cs"/>
              </a:rPr>
              <a:t>40%) and </a:t>
            </a:r>
            <a:r>
              <a:rPr lang="en-US" sz="1200" kern="1200" dirty="0" err="1" smtClean="0">
                <a:solidFill>
                  <a:schemeClr val="tx1"/>
                </a:solidFill>
                <a:effectLst/>
                <a:latin typeface="+mn-lt"/>
                <a:ea typeface="+mn-ea"/>
                <a:cs typeface="+mn-cs"/>
              </a:rPr>
              <a:t>prothesis</a:t>
            </a:r>
            <a:r>
              <a:rPr lang="en-US" sz="1200" kern="1200" dirty="0" smtClean="0">
                <a:solidFill>
                  <a:schemeClr val="tx1"/>
                </a:solidFill>
                <a:effectLst/>
                <a:latin typeface="+mn-lt"/>
                <a:ea typeface="+mn-ea"/>
                <a:cs typeface="+mn-cs"/>
              </a:rPr>
              <a:t>-use (I</a:t>
            </a:r>
            <a:r>
              <a:rPr lang="en-US" sz="1200" kern="1200" baseline="30000" dirty="0" smtClean="0">
                <a:solidFill>
                  <a:schemeClr val="tx1"/>
                </a:solidFill>
                <a:effectLst/>
                <a:latin typeface="+mn-lt"/>
                <a:ea typeface="+mn-ea"/>
                <a:cs typeface="+mn-cs"/>
              </a:rPr>
              <a:t>2</a:t>
            </a:r>
            <a:r>
              <a:rPr lang="en-US" sz="1200" kern="1200" dirty="0" smtClean="0">
                <a:solidFill>
                  <a:schemeClr val="tx1"/>
                </a:solidFill>
                <a:effectLst/>
                <a:latin typeface="+mn-lt"/>
                <a:ea typeface="+mn-ea"/>
                <a:cs typeface="+mn-cs"/>
              </a:rPr>
              <a:t> 78%) analyses indicating large differences between trials. </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authors were not able to account for the heterogeneity even though they investigated the effect of age in the meta-regression analysis. </a:t>
            </a:r>
            <a:endParaRPr lang="en-SG" sz="1200" kern="1200" dirty="0" smtClean="0">
              <a:solidFill>
                <a:schemeClr val="tx1"/>
              </a:solidFill>
              <a:effectLst/>
              <a:latin typeface="+mn-lt"/>
              <a:ea typeface="+mn-ea"/>
              <a:cs typeface="+mn-cs"/>
            </a:endParaRPr>
          </a:p>
          <a:p>
            <a:r>
              <a:rPr lang="en-SG"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A possible reason could be due to the small number of studies included in meta-analyses.</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Other reasons that may contribute to the heterogeneity include differences in study design, definition of patient groups not clearly specified, </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For example, in the edentulous group- it was not specified if all edentulous subjects were wearing a set of upper and lower complete dentures, or if some were only wearing a single complete denture, or none in both jaws.  Again, this could affect chewing efficiency, food choices and nutrition.</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Only 2 studies reported the analysis of denture use in edentulous subjects-</a:t>
            </a:r>
            <a:r>
              <a:rPr lang="en-US" sz="1200" kern="1200" dirty="0" err="1" smtClean="0">
                <a:solidFill>
                  <a:schemeClr val="tx1"/>
                </a:solidFill>
                <a:effectLst/>
                <a:latin typeface="+mn-lt"/>
                <a:ea typeface="+mn-ea"/>
                <a:cs typeface="+mn-cs"/>
              </a:rPr>
              <a:t>Lamy</a:t>
            </a:r>
            <a:r>
              <a:rPr lang="en-US" sz="1200" kern="1200" dirty="0" smtClean="0">
                <a:solidFill>
                  <a:schemeClr val="tx1"/>
                </a:solidFill>
                <a:effectLst/>
                <a:latin typeface="+mn-lt"/>
                <a:ea typeface="+mn-ea"/>
                <a:cs typeface="+mn-cs"/>
              </a:rPr>
              <a:t> (7) and De </a:t>
            </a:r>
            <a:r>
              <a:rPr lang="en-US" sz="1200" kern="1200" dirty="0" err="1" smtClean="0">
                <a:solidFill>
                  <a:schemeClr val="tx1"/>
                </a:solidFill>
                <a:effectLst/>
                <a:latin typeface="+mn-lt"/>
                <a:ea typeface="+mn-ea"/>
                <a:cs typeface="+mn-cs"/>
              </a:rPr>
              <a:t>Marchi</a:t>
            </a:r>
            <a:r>
              <a:rPr lang="en-US" sz="1200" kern="1200" dirty="0" smtClean="0">
                <a:solidFill>
                  <a:schemeClr val="tx1"/>
                </a:solidFill>
                <a:effectLst/>
                <a:latin typeface="+mn-lt"/>
                <a:ea typeface="+mn-ea"/>
                <a:cs typeface="+mn-cs"/>
              </a:rPr>
              <a:t> (10). </a:t>
            </a:r>
            <a:r>
              <a:rPr lang="en-US" sz="1200" kern="1200" dirty="0" err="1" smtClean="0">
                <a:solidFill>
                  <a:schemeClr val="tx1"/>
                </a:solidFill>
                <a:effectLst/>
                <a:latin typeface="+mn-lt"/>
                <a:ea typeface="+mn-ea"/>
                <a:cs typeface="+mn-cs"/>
              </a:rPr>
              <a:t>Lamy’s</a:t>
            </a:r>
            <a:r>
              <a:rPr lang="en-US" sz="1200" kern="1200" dirty="0" smtClean="0">
                <a:solidFill>
                  <a:schemeClr val="tx1"/>
                </a:solidFill>
                <a:effectLst/>
                <a:latin typeface="+mn-lt"/>
                <a:ea typeface="+mn-ea"/>
                <a:cs typeface="+mn-cs"/>
              </a:rPr>
              <a:t> study was not included in the meta analysis.</a:t>
            </a:r>
            <a:endParaRPr lang="en-SG" sz="1200" kern="1200" dirty="0" smtClean="0">
              <a:solidFill>
                <a:schemeClr val="tx1"/>
              </a:solidFill>
              <a:effectLst/>
              <a:latin typeface="+mn-lt"/>
              <a:ea typeface="+mn-ea"/>
              <a:cs typeface="+mn-cs"/>
            </a:endParaRPr>
          </a:p>
          <a:p>
            <a:r>
              <a:rPr lang="en-SG"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All studies also had a risk of bias in their study design, one of which was the absence of blinding of examiner to nutritional status.</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Case control study 4/9 stars based on the new-castle </a:t>
            </a:r>
            <a:r>
              <a:rPr lang="en-US" sz="1200" kern="1200" dirty="0" err="1" smtClean="0">
                <a:solidFill>
                  <a:schemeClr val="tx1"/>
                </a:solidFill>
                <a:effectLst/>
                <a:latin typeface="+mn-lt"/>
                <a:ea typeface="+mn-ea"/>
                <a:cs typeface="+mn-cs"/>
              </a:rPr>
              <a:t>ottawa</a:t>
            </a:r>
            <a:r>
              <a:rPr lang="en-US" sz="1200" kern="1200" dirty="0" smtClean="0">
                <a:solidFill>
                  <a:schemeClr val="tx1"/>
                </a:solidFill>
                <a:effectLst/>
                <a:latin typeface="+mn-lt"/>
                <a:ea typeface="+mn-ea"/>
                <a:cs typeface="+mn-cs"/>
              </a:rPr>
              <a:t> scale, evaluated according to the case definition, representativeness of cases, definitions of control, comparability of cases and controls. The cohort study had a low risk of bias (8/9 stars). Only 10/23 cross sectional studies received 6-7 “yes” out of 10 of the AHRQ evaluation criteria. All cross sectional studies had no blinding of the examiner to nutritional status.</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Therefore, I would agree with the conclusion of this meta-analysis that the clinical relevance of difference in number of teeth should be interpreted with caution</a:t>
            </a:r>
            <a:endParaRPr lang="en-SG"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84C14C1-5076-0E44-82D2-38FEC480C19B}" type="slidenum">
              <a:rPr lang="en-US" smtClean="0"/>
              <a:t>25</a:t>
            </a:fld>
            <a:endParaRPr lang="en-US"/>
          </a:p>
        </p:txBody>
      </p:sp>
    </p:spTree>
    <p:extLst>
      <p:ext uri="{BB962C8B-B14F-4D97-AF65-F5344CB8AC3E}">
        <p14:creationId xmlns:p14="http://schemas.microsoft.com/office/powerpoint/2010/main" val="39250050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Can we then apply this evidence about denture therapy in caring for our patient </a:t>
            </a:r>
            <a:r>
              <a:rPr lang="en-US" sz="1200" kern="1200" dirty="0" err="1" smtClean="0">
                <a:solidFill>
                  <a:schemeClr val="tx1"/>
                </a:solidFill>
                <a:effectLst/>
                <a:latin typeface="+mn-lt"/>
                <a:ea typeface="+mn-ea"/>
                <a:cs typeface="+mn-cs"/>
              </a:rPr>
              <a:t>Mrs</a:t>
            </a:r>
            <a:r>
              <a:rPr lang="en-US" sz="1200" kern="1200" dirty="0" smtClean="0">
                <a:solidFill>
                  <a:schemeClr val="tx1"/>
                </a:solidFill>
                <a:effectLst/>
                <a:latin typeface="+mn-lt"/>
                <a:ea typeface="+mn-ea"/>
                <a:cs typeface="+mn-cs"/>
              </a:rPr>
              <a:t> G?</a:t>
            </a:r>
            <a:endParaRPr lang="en-SG"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584C14C1-5076-0E44-82D2-38FEC480C19B}" type="slidenum">
              <a:rPr lang="en-US" smtClean="0"/>
              <a:t>26</a:t>
            </a:fld>
            <a:endParaRPr lang="en-US"/>
          </a:p>
        </p:txBody>
      </p:sp>
    </p:spTree>
    <p:extLst>
      <p:ext uri="{BB962C8B-B14F-4D97-AF65-F5344CB8AC3E}">
        <p14:creationId xmlns:p14="http://schemas.microsoft.com/office/powerpoint/2010/main" val="2475590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We then consider the potential benefits and harm:</a:t>
            </a:r>
            <a:endParaRPr lang="en-SG" sz="1200" kern="1200" dirty="0" smtClean="0">
              <a:solidFill>
                <a:schemeClr val="tx1"/>
              </a:solidFill>
              <a:effectLst/>
              <a:latin typeface="+mn-lt"/>
              <a:ea typeface="+mn-ea"/>
              <a:cs typeface="+mn-cs"/>
            </a:endParaRPr>
          </a:p>
          <a:p>
            <a:r>
              <a:rPr lang="en-US" sz="1200" kern="1200" dirty="0" err="1" smtClean="0">
                <a:solidFill>
                  <a:schemeClr val="tx1"/>
                </a:solidFill>
                <a:effectLst/>
                <a:latin typeface="+mn-lt"/>
                <a:ea typeface="+mn-ea"/>
                <a:cs typeface="+mn-cs"/>
              </a:rPr>
              <a:t>Mrs</a:t>
            </a:r>
            <a:r>
              <a:rPr lang="en-US" sz="1200" kern="1200" dirty="0" smtClean="0">
                <a:solidFill>
                  <a:schemeClr val="tx1"/>
                </a:solidFill>
                <a:effectLst/>
                <a:latin typeface="+mn-lt"/>
                <a:ea typeface="+mn-ea"/>
                <a:cs typeface="+mn-cs"/>
              </a:rPr>
              <a:t> G is an institutionalized patient with 8 natural teeth remaining but lacked posterior chewing teeth.</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benefit of providing dentures for this patient can be seen by providing more posterior teeth for chewing. She can be taken off the pureed food and switched back to a normal diet, which can give her a better quality of life.</a:t>
            </a:r>
            <a:endParaRPr lang="en-SG" sz="1200" kern="1200" dirty="0" smtClean="0">
              <a:solidFill>
                <a:schemeClr val="tx1"/>
              </a:solidFill>
              <a:effectLst/>
              <a:latin typeface="+mn-lt"/>
              <a:ea typeface="+mn-ea"/>
              <a:cs typeface="+mn-cs"/>
            </a:endParaRPr>
          </a:p>
          <a:p>
            <a:r>
              <a:rPr lang="en-SG"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It was reported that the number of functional tooth is a reliable indicator of chewing and determines chewing ability. </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It was shown that individuals without posterior occluding pairs were twice more likely to be malnourished and had reduced nutritional intake.</a:t>
            </a:r>
            <a:endParaRPr lang="en-SG" sz="1200" kern="1200" dirty="0" smtClean="0">
              <a:solidFill>
                <a:schemeClr val="tx1"/>
              </a:solidFill>
              <a:effectLst/>
              <a:latin typeface="+mn-lt"/>
              <a:ea typeface="+mn-ea"/>
              <a:cs typeface="+mn-cs"/>
            </a:endParaRPr>
          </a:p>
          <a:p>
            <a:r>
              <a:rPr lang="en-SG"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Treatment was also feasible as she had ready access to dental services in the nursing home</a:t>
            </a:r>
            <a:endParaRPr lang="en-SG" sz="1200" kern="1200" dirty="0" smtClean="0">
              <a:solidFill>
                <a:schemeClr val="tx1"/>
              </a:solidFill>
              <a:effectLst/>
              <a:latin typeface="+mn-lt"/>
              <a:ea typeface="+mn-ea"/>
              <a:cs typeface="+mn-cs"/>
            </a:endParaRPr>
          </a:p>
          <a:p>
            <a:r>
              <a:rPr lang="en-SG" sz="1200" kern="1200" dirty="0" smtClean="0">
                <a:solidFill>
                  <a:schemeClr val="tx1"/>
                </a:solidFill>
                <a:effectLst/>
                <a:latin typeface="+mn-lt"/>
                <a:ea typeface="+mn-ea"/>
                <a:cs typeface="+mn-cs"/>
              </a:rPr>
              <a:t> </a:t>
            </a:r>
            <a:endParaRPr lang="en-SG"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84C14C1-5076-0E44-82D2-38FEC480C19B}" type="slidenum">
              <a:rPr lang="en-US" smtClean="0"/>
              <a:t>27</a:t>
            </a:fld>
            <a:endParaRPr lang="en-US"/>
          </a:p>
        </p:txBody>
      </p:sp>
    </p:spTree>
    <p:extLst>
      <p:ext uri="{BB962C8B-B14F-4D97-AF65-F5344CB8AC3E}">
        <p14:creationId xmlns:p14="http://schemas.microsoft.com/office/powerpoint/2010/main" val="24768952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However, potential harm to the patient include possible inability to tolerate and understand multi-step procedures in denture fabrication, </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Even if we have successfully made her a new set of dentures, she may not necessary have the motor skills and adaptive capabilities to learn to wear and control her dentures given the severity of her dementia. </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Maintain health of oral soft tissues and teeth after introduction of dentures may prove to be a challenge for her. If her hygiene remains </a:t>
            </a:r>
            <a:r>
              <a:rPr lang="en-US" sz="1200" kern="1200" dirty="0" err="1" smtClean="0">
                <a:solidFill>
                  <a:schemeClr val="tx1"/>
                </a:solidFill>
                <a:effectLst/>
                <a:latin typeface="+mn-lt"/>
                <a:ea typeface="+mn-ea"/>
                <a:cs typeface="+mn-cs"/>
              </a:rPr>
              <a:t>poor,she</a:t>
            </a:r>
            <a:r>
              <a:rPr lang="en-US" sz="1200" kern="1200" dirty="0" smtClean="0">
                <a:solidFill>
                  <a:schemeClr val="tx1"/>
                </a:solidFill>
                <a:effectLst/>
                <a:latin typeface="+mn-lt"/>
                <a:ea typeface="+mn-ea"/>
                <a:cs typeface="+mn-cs"/>
              </a:rPr>
              <a:t> might develop more dental caries, gum disease and further loss of teeth. </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Also, she may be unable to express pain or discomfort from her dentures, which could affect her eating.</a:t>
            </a:r>
            <a:endParaRPr lang="en-SG" sz="1200" kern="1200" dirty="0" smtClean="0">
              <a:solidFill>
                <a:schemeClr val="tx1"/>
              </a:solidFill>
              <a:effectLst/>
              <a:latin typeface="+mn-lt"/>
              <a:ea typeface="+mn-ea"/>
              <a:cs typeface="+mn-cs"/>
            </a:endParaRPr>
          </a:p>
          <a:p>
            <a:endParaRPr lang="en-US" dirty="0" smtClean="0"/>
          </a:p>
          <a:p>
            <a:r>
              <a:rPr lang="en-US" sz="1200" kern="1200" dirty="0" smtClean="0">
                <a:solidFill>
                  <a:schemeClr val="tx1"/>
                </a:solidFill>
                <a:effectLst/>
                <a:latin typeface="+mn-lt"/>
                <a:ea typeface="+mn-ea"/>
                <a:cs typeface="+mn-cs"/>
              </a:rPr>
              <a:t>It was reported that the number of functional tooth is a reliable indicator of chewing and determines chewing ability. </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This systematic review included several studies that reported the data of occluding pairs and FTUs, which shows that individuals without posterior occluding pairs were twice more likely to be malnourished and had reduced nutritional intake.</a:t>
            </a:r>
            <a:endParaRPr lang="en-SG"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584C14C1-5076-0E44-82D2-38FEC480C19B}" type="slidenum">
              <a:rPr lang="en-US" smtClean="0"/>
              <a:t>28</a:t>
            </a:fld>
            <a:endParaRPr lang="en-US"/>
          </a:p>
        </p:txBody>
      </p:sp>
    </p:spTree>
    <p:extLst>
      <p:ext uri="{BB962C8B-B14F-4D97-AF65-F5344CB8AC3E}">
        <p14:creationId xmlns:p14="http://schemas.microsoft.com/office/powerpoint/2010/main" val="24768952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So after weighing the benefits and harm of treatment, we proceeded with making new dentures for her.</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Nonetheless, we must understand that masticatory ability and efficiency provided by denture use is not the only contributor to adequate nutrition. </a:t>
            </a:r>
            <a:endParaRPr lang="en-SG" sz="1200" kern="1200" dirty="0" smtClean="0">
              <a:solidFill>
                <a:schemeClr val="tx1"/>
              </a:solidFill>
              <a:effectLst/>
              <a:latin typeface="+mn-lt"/>
              <a:ea typeface="+mn-ea"/>
              <a:cs typeface="+mn-cs"/>
            </a:endParaRPr>
          </a:p>
          <a:p>
            <a:r>
              <a:rPr lang="en-SG"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In </a:t>
            </a:r>
            <a:r>
              <a:rPr lang="en-US" sz="1200" kern="1200" dirty="0" err="1" smtClean="0">
                <a:solidFill>
                  <a:schemeClr val="tx1"/>
                </a:solidFill>
                <a:effectLst/>
                <a:latin typeface="+mn-lt"/>
                <a:ea typeface="+mn-ea"/>
                <a:cs typeface="+mn-cs"/>
              </a:rPr>
              <a:t>Mrs</a:t>
            </a:r>
            <a:r>
              <a:rPr lang="en-US" sz="1200" kern="1200" dirty="0" smtClean="0">
                <a:solidFill>
                  <a:schemeClr val="tx1"/>
                </a:solidFill>
                <a:effectLst/>
                <a:latin typeface="+mn-lt"/>
                <a:ea typeface="+mn-ea"/>
                <a:cs typeface="+mn-cs"/>
              </a:rPr>
              <a:t> G’s case, other contributing factors to her inadequate nutrition and weight loss include:</a:t>
            </a:r>
            <a:endParaRPr lang="en-SG" sz="1200" kern="1200" dirty="0" smtClean="0">
              <a:solidFill>
                <a:schemeClr val="tx1"/>
              </a:solidFill>
              <a:effectLst/>
              <a:latin typeface="+mn-lt"/>
              <a:ea typeface="+mn-ea"/>
              <a:cs typeface="+mn-cs"/>
            </a:endParaRPr>
          </a:p>
          <a:p>
            <a:r>
              <a:rPr lang="en-SG"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Medical conditions: dementia, respiratory infection, depression</a:t>
            </a:r>
            <a:endParaRPr lang="en-SG" sz="1200" kern="1200" dirty="0" smtClean="0">
              <a:solidFill>
                <a:schemeClr val="tx1"/>
              </a:solidFill>
              <a:effectLst/>
              <a:latin typeface="+mn-lt"/>
              <a:ea typeface="+mn-ea"/>
              <a:cs typeface="+mn-cs"/>
            </a:endParaRPr>
          </a:p>
          <a:p>
            <a:r>
              <a:rPr lang="en-SG"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Medications that affect appetite</a:t>
            </a:r>
            <a:endParaRPr lang="en-SG" sz="1200" kern="1200" dirty="0" smtClean="0">
              <a:solidFill>
                <a:schemeClr val="tx1"/>
              </a:solidFill>
              <a:effectLst/>
              <a:latin typeface="+mn-lt"/>
              <a:ea typeface="+mn-ea"/>
              <a:cs typeface="+mn-cs"/>
            </a:endParaRPr>
          </a:p>
          <a:p>
            <a:r>
              <a:rPr lang="en-SG"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Environmental factors: institutionalization, social environment at mealtimes</a:t>
            </a:r>
            <a:endParaRPr lang="en-SG" sz="1200" kern="1200" dirty="0" smtClean="0">
              <a:solidFill>
                <a:schemeClr val="tx1"/>
              </a:solidFill>
              <a:effectLst/>
              <a:latin typeface="+mn-lt"/>
              <a:ea typeface="+mn-ea"/>
              <a:cs typeface="+mn-cs"/>
            </a:endParaRPr>
          </a:p>
          <a:p>
            <a:r>
              <a:rPr lang="en-SG"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Social factors: institutionalization</a:t>
            </a:r>
            <a:endParaRPr lang="en-SG" sz="1200" kern="1200" dirty="0" smtClean="0">
              <a:solidFill>
                <a:schemeClr val="tx1"/>
              </a:solidFill>
              <a:effectLst/>
              <a:latin typeface="+mn-lt"/>
              <a:ea typeface="+mn-ea"/>
              <a:cs typeface="+mn-cs"/>
            </a:endParaRPr>
          </a:p>
          <a:p>
            <a:r>
              <a:rPr lang="en-SG"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Physical factors: loss of independence and ADLs, need for assistance with feeding, getting her out of bed to walk/ stimulate appetite</a:t>
            </a:r>
            <a:endParaRPr lang="en-SG" sz="1200" kern="1200" dirty="0" smtClean="0">
              <a:solidFill>
                <a:schemeClr val="tx1"/>
              </a:solidFill>
              <a:effectLst/>
              <a:latin typeface="+mn-lt"/>
              <a:ea typeface="+mn-ea"/>
              <a:cs typeface="+mn-cs"/>
            </a:endParaRPr>
          </a:p>
          <a:p>
            <a:r>
              <a:rPr lang="en-SG"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All of which can play a role in affecting her nutritional status</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This patient case highlights the fact that oral health can play a small but significant part in the nutritional status our geriatric patients and our care should never be in isolation but always an interdisciplinary approach. </a:t>
            </a:r>
            <a:endParaRPr lang="en-SG"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SG" sz="1200" kern="1200" dirty="0" smtClean="0">
              <a:solidFill>
                <a:schemeClr val="tx1"/>
              </a:solidFill>
              <a:effectLst/>
              <a:latin typeface="+mn-lt"/>
              <a:ea typeface="+mn-ea"/>
              <a:cs typeface="+mn-cs"/>
            </a:endParaRPr>
          </a:p>
          <a:p>
            <a:r>
              <a:rPr lang="en-US" sz="1200" kern="1200" smtClean="0">
                <a:solidFill>
                  <a:schemeClr val="tx1"/>
                </a:solidFill>
                <a:effectLst/>
                <a:latin typeface="+mn-lt"/>
                <a:ea typeface="+mn-ea"/>
                <a:cs typeface="+mn-cs"/>
              </a:rPr>
              <a:t>Thank you.</a:t>
            </a:r>
            <a:endParaRPr lang="en-SG" sz="120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84C14C1-5076-0E44-82D2-38FEC480C19B}" type="slidenum">
              <a:rPr lang="en-US" smtClean="0"/>
              <a:t>29</a:t>
            </a:fld>
            <a:endParaRPr lang="en-US"/>
          </a:p>
        </p:txBody>
      </p:sp>
    </p:spTree>
    <p:extLst>
      <p:ext uri="{BB962C8B-B14F-4D97-AF65-F5344CB8AC3E}">
        <p14:creationId xmlns:p14="http://schemas.microsoft.com/office/powerpoint/2010/main" val="25850641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Several</a:t>
            </a:r>
            <a:r>
              <a:rPr lang="en-US" baseline="0" dirty="0" smtClean="0"/>
              <a:t> studies reported in functional tooth units but a quantitative assessment was not possible for this variable. </a:t>
            </a:r>
          </a:p>
          <a:p>
            <a:endParaRPr lang="en-US" baseline="0" dirty="0" smtClean="0"/>
          </a:p>
          <a:p>
            <a:r>
              <a:rPr lang="en-US" baseline="0" dirty="0" smtClean="0"/>
              <a:t>The literature showed individuals without posterior occluding pairs were twice more likely to be malnourished. </a:t>
            </a:r>
          </a:p>
          <a:p>
            <a:r>
              <a:rPr lang="en-US" baseline="0" dirty="0" smtClean="0"/>
              <a:t/>
            </a:r>
            <a:br>
              <a:rPr lang="en-US" baseline="0" dirty="0" smtClean="0"/>
            </a:br>
            <a:r>
              <a:rPr lang="en-US" baseline="0" dirty="0" smtClean="0"/>
              <a:t>Those with less than 4 FTU have deficient masticatory function and avoided hard to eat foods such as vegetables and meat, which explains the increased risk of malnutrition. </a:t>
            </a:r>
            <a:endParaRPr lang="en-US" dirty="0"/>
          </a:p>
        </p:txBody>
      </p:sp>
      <p:sp>
        <p:nvSpPr>
          <p:cNvPr id="4" name="Slide Number Placeholder 3"/>
          <p:cNvSpPr>
            <a:spLocks noGrp="1"/>
          </p:cNvSpPr>
          <p:nvPr>
            <p:ph type="sldNum" sz="quarter" idx="10"/>
          </p:nvPr>
        </p:nvSpPr>
        <p:spPr/>
        <p:txBody>
          <a:bodyPr/>
          <a:lstStyle/>
          <a:p>
            <a:fld id="{584C14C1-5076-0E44-82D2-38FEC480C19B}" type="slidenum">
              <a:rPr lang="en-US" smtClean="0"/>
              <a:t>31</a:t>
            </a:fld>
            <a:endParaRPr lang="en-US"/>
          </a:p>
        </p:txBody>
      </p:sp>
    </p:spTree>
    <p:extLst>
      <p:ext uri="{BB962C8B-B14F-4D97-AF65-F5344CB8AC3E}">
        <p14:creationId xmlns:p14="http://schemas.microsoft.com/office/powerpoint/2010/main" val="282205914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84C14C1-5076-0E44-82D2-38FEC480C19B}" type="slidenum">
              <a:rPr lang="en-US" smtClean="0"/>
              <a:t>33</a:t>
            </a:fld>
            <a:endParaRPr lang="en-US"/>
          </a:p>
        </p:txBody>
      </p:sp>
    </p:spTree>
    <p:extLst>
      <p:ext uri="{BB962C8B-B14F-4D97-AF65-F5344CB8AC3E}">
        <p14:creationId xmlns:p14="http://schemas.microsoft.com/office/powerpoint/2010/main" val="12404200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728701E-CAF4-4159-9B3E-41C86DFFA30D}" type="datetimeFigureOut">
              <a:rPr lang="en-US" smtClean="0"/>
              <a:t>12/7/2018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84A37A-AFC2-4A01-80A1-FC20F2C0D5BB}" type="slidenum">
              <a:rPr lang="en-US" smtClean="0"/>
              <a:pPr/>
              <a:t>‹#›</a:t>
            </a:fld>
            <a:endParaRPr lang="en-US" dirty="0"/>
          </a:p>
        </p:txBody>
      </p:sp>
    </p:spTree>
    <p:extLst>
      <p:ext uri="{BB962C8B-B14F-4D97-AF65-F5344CB8AC3E}">
        <p14:creationId xmlns:p14="http://schemas.microsoft.com/office/powerpoint/2010/main" val="20546956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28701E-CAF4-4159-9B3E-41C86DFFA30D}" type="datetimeFigureOut">
              <a:rPr lang="en-US" smtClean="0"/>
              <a:t>12/7/2018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F1D00-BD13-4404-86B0-79703945A0A7}" type="slidenum">
              <a:rPr lang="en-US" smtClean="0"/>
              <a:t>‹#›</a:t>
            </a:fld>
            <a:endParaRPr lang="en-US"/>
          </a:p>
        </p:txBody>
      </p:sp>
    </p:spTree>
    <p:extLst>
      <p:ext uri="{BB962C8B-B14F-4D97-AF65-F5344CB8AC3E}">
        <p14:creationId xmlns:p14="http://schemas.microsoft.com/office/powerpoint/2010/main" val="36519830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728701E-CAF4-4159-9B3E-41C86DFFA30D}" type="datetimeFigureOut">
              <a:rPr lang="en-US" smtClean="0"/>
              <a:t>12/7/2018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F1D00-BD13-4404-86B0-79703945A0A7}" type="slidenum">
              <a:rPr lang="en-US" smtClean="0"/>
              <a:t>‹#›</a:t>
            </a:fld>
            <a:endParaRPr lang="en-US"/>
          </a:p>
        </p:txBody>
      </p:sp>
    </p:spTree>
    <p:extLst>
      <p:ext uri="{BB962C8B-B14F-4D97-AF65-F5344CB8AC3E}">
        <p14:creationId xmlns:p14="http://schemas.microsoft.com/office/powerpoint/2010/main" val="24692060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728701E-CAF4-4159-9B3E-41C86DFFA30D}" type="datetimeFigureOut">
              <a:rPr lang="en-US" smtClean="0"/>
              <a:t>12/7/2018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a:p>
        </p:txBody>
      </p:sp>
    </p:spTree>
    <p:extLst>
      <p:ext uri="{BB962C8B-B14F-4D97-AF65-F5344CB8AC3E}">
        <p14:creationId xmlns:p14="http://schemas.microsoft.com/office/powerpoint/2010/main" val="14393139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728701E-CAF4-4159-9B3E-41C86DFFA30D}" type="datetimeFigureOut">
              <a:rPr lang="en-US" smtClean="0"/>
              <a:t>12/7/2018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2F1D00-BD13-4404-86B0-79703945A0A7}" type="slidenum">
              <a:rPr lang="en-US" smtClean="0"/>
              <a:t>‹#›</a:t>
            </a:fld>
            <a:endParaRPr lang="en-US"/>
          </a:p>
        </p:txBody>
      </p:sp>
    </p:spTree>
    <p:extLst>
      <p:ext uri="{BB962C8B-B14F-4D97-AF65-F5344CB8AC3E}">
        <p14:creationId xmlns:p14="http://schemas.microsoft.com/office/powerpoint/2010/main" val="13025868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728701E-CAF4-4159-9B3E-41C86DFFA30D}" type="datetimeFigureOut">
              <a:rPr lang="en-US" smtClean="0"/>
              <a:t>12/7/2018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2F1D00-BD13-4404-86B0-79703945A0A7}" type="slidenum">
              <a:rPr lang="en-US" smtClean="0"/>
              <a:t>‹#›</a:t>
            </a:fld>
            <a:endParaRPr lang="en-US"/>
          </a:p>
        </p:txBody>
      </p:sp>
    </p:spTree>
    <p:extLst>
      <p:ext uri="{BB962C8B-B14F-4D97-AF65-F5344CB8AC3E}">
        <p14:creationId xmlns:p14="http://schemas.microsoft.com/office/powerpoint/2010/main" val="9392571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28701E-CAF4-4159-9B3E-41C86DFFA30D}" type="datetimeFigureOut">
              <a:rPr lang="en-US" smtClean="0"/>
              <a:t>12/7/2018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2F1D00-BD13-4404-86B0-79703945A0A7}" type="slidenum">
              <a:rPr lang="en-US" smtClean="0"/>
              <a:t>‹#›</a:t>
            </a:fld>
            <a:endParaRPr lang="en-US"/>
          </a:p>
        </p:txBody>
      </p:sp>
    </p:spTree>
    <p:extLst>
      <p:ext uri="{BB962C8B-B14F-4D97-AF65-F5344CB8AC3E}">
        <p14:creationId xmlns:p14="http://schemas.microsoft.com/office/powerpoint/2010/main" val="13864079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728701E-CAF4-4159-9B3E-41C86DFFA30D}" type="datetimeFigureOut">
              <a:rPr lang="en-US" smtClean="0"/>
              <a:t>12/7/2018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84A37A-AFC2-4A01-80A1-FC20F2C0D5BB}" type="slidenum">
              <a:rPr lang="en-US" smtClean="0"/>
              <a:pPr/>
              <a:t>‹#›</a:t>
            </a:fld>
            <a:endParaRPr lang="en-US"/>
          </a:p>
        </p:txBody>
      </p:sp>
    </p:spTree>
    <p:extLst>
      <p:ext uri="{BB962C8B-B14F-4D97-AF65-F5344CB8AC3E}">
        <p14:creationId xmlns:p14="http://schemas.microsoft.com/office/powerpoint/2010/main" val="37904631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728701E-CAF4-4159-9B3E-41C86DFFA30D}" type="datetimeFigureOut">
              <a:rPr lang="en-US" smtClean="0"/>
              <a:t>12/7/2018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a:p>
        </p:txBody>
      </p:sp>
    </p:spTree>
    <p:extLst>
      <p:ext uri="{BB962C8B-B14F-4D97-AF65-F5344CB8AC3E}">
        <p14:creationId xmlns:p14="http://schemas.microsoft.com/office/powerpoint/2010/main" val="32957351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28701E-CAF4-4159-9B3E-41C86DFFA30D}" type="datetimeFigureOut">
              <a:rPr lang="en-US" smtClean="0"/>
              <a:t>12/7/2018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F1D00-BD13-4404-86B0-79703945A0A7}" type="slidenum">
              <a:rPr lang="en-US" smtClean="0"/>
              <a:t>‹#›</a:t>
            </a:fld>
            <a:endParaRPr lang="en-US"/>
          </a:p>
        </p:txBody>
      </p:sp>
    </p:spTree>
    <p:extLst>
      <p:ext uri="{BB962C8B-B14F-4D97-AF65-F5344CB8AC3E}">
        <p14:creationId xmlns:p14="http://schemas.microsoft.com/office/powerpoint/2010/main" val="35676248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28701E-CAF4-4159-9B3E-41C86DFFA30D}" type="datetimeFigureOut">
              <a:rPr lang="en-US" smtClean="0"/>
              <a:t>12/7/2018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F1D00-BD13-4404-86B0-79703945A0A7}" type="slidenum">
              <a:rPr lang="en-US" smtClean="0"/>
              <a:t>‹#›</a:t>
            </a:fld>
            <a:endParaRPr lang="en-US"/>
          </a:p>
        </p:txBody>
      </p:sp>
    </p:spTree>
    <p:extLst>
      <p:ext uri="{BB962C8B-B14F-4D97-AF65-F5344CB8AC3E}">
        <p14:creationId xmlns:p14="http://schemas.microsoft.com/office/powerpoint/2010/main" val="30461314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28701E-CAF4-4159-9B3E-41C86DFFA30D}" type="datetimeFigureOut">
              <a:rPr lang="en-US" smtClean="0"/>
              <a:t>12/7/2018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2F1D00-BD13-4404-86B0-79703945A0A7}" type="slidenum">
              <a:rPr lang="en-US" smtClean="0"/>
              <a:t>‹#›</a:t>
            </a:fld>
            <a:endParaRPr lang="en-US"/>
          </a:p>
        </p:txBody>
      </p:sp>
    </p:spTree>
    <p:extLst>
      <p:ext uri="{BB962C8B-B14F-4D97-AF65-F5344CB8AC3E}">
        <p14:creationId xmlns:p14="http://schemas.microsoft.com/office/powerpoint/2010/main" val="3378978744"/>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2.jpe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4.png"/><Relationship Id="rId7" Type="http://schemas.microsoft.com/office/2007/relationships/hdphoto" Target="../media/hdphoto4.wdp"/><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 Id="rId9" Type="http://schemas.microsoft.com/office/2007/relationships/hdphoto" Target="../media/hdphoto5.wdp"/></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Journal Club </a:t>
            </a:r>
            <a:endParaRPr lang="en-US" dirty="0"/>
          </a:p>
        </p:txBody>
      </p:sp>
      <p:sp>
        <p:nvSpPr>
          <p:cNvPr id="3" name="Subtitle 2"/>
          <p:cNvSpPr>
            <a:spLocks noGrp="1"/>
          </p:cNvSpPr>
          <p:nvPr>
            <p:ph type="subTitle" idx="1"/>
          </p:nvPr>
        </p:nvSpPr>
        <p:spPr/>
        <p:txBody>
          <a:bodyPr/>
          <a:lstStyle/>
          <a:p>
            <a:r>
              <a:rPr lang="en-US" dirty="0" smtClean="0"/>
              <a:t>Madeleine Tan</a:t>
            </a:r>
          </a:p>
          <a:p>
            <a:r>
              <a:rPr lang="en-US" dirty="0" smtClean="0"/>
              <a:t>Geriatric Dental Medicine Resident</a:t>
            </a:r>
            <a:endParaRPr lang="en-US" dirty="0"/>
          </a:p>
        </p:txBody>
      </p:sp>
    </p:spTree>
    <p:extLst>
      <p:ext uri="{BB962C8B-B14F-4D97-AF65-F5344CB8AC3E}">
        <p14:creationId xmlns:p14="http://schemas.microsoft.com/office/powerpoint/2010/main" val="32811681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Mrs</a:t>
            </a:r>
            <a:r>
              <a:rPr lang="en-US" dirty="0" smtClean="0"/>
              <a:t> G</a:t>
            </a:r>
            <a:endParaRPr lang="en-US" dirty="0"/>
          </a:p>
        </p:txBody>
      </p:sp>
      <p:sp>
        <p:nvSpPr>
          <p:cNvPr id="3" name="Content Placeholder 2"/>
          <p:cNvSpPr>
            <a:spLocks noGrp="1"/>
          </p:cNvSpPr>
          <p:nvPr>
            <p:ph idx="1"/>
          </p:nvPr>
        </p:nvSpPr>
        <p:spPr/>
        <p:txBody>
          <a:bodyPr/>
          <a:lstStyle/>
          <a:p>
            <a:pPr marL="0" indent="0">
              <a:buNone/>
            </a:pPr>
            <a:r>
              <a:rPr lang="en-SG" dirty="0" smtClean="0"/>
              <a:t>94 </a:t>
            </a:r>
            <a:r>
              <a:rPr lang="en-SG" dirty="0"/>
              <a:t>year old </a:t>
            </a:r>
            <a:r>
              <a:rPr lang="en-SG" dirty="0" smtClean="0"/>
              <a:t>lady </a:t>
            </a:r>
            <a:r>
              <a:rPr lang="en-SG" dirty="0"/>
              <a:t>living in a long term care facility. </a:t>
            </a:r>
            <a:endParaRPr lang="en-SG" dirty="0" smtClean="0"/>
          </a:p>
          <a:p>
            <a:pPr marL="0" indent="0">
              <a:buNone/>
            </a:pPr>
            <a:endParaRPr lang="en-SG" dirty="0" smtClean="0"/>
          </a:p>
          <a:p>
            <a:pPr marL="0" indent="0">
              <a:buNone/>
            </a:pPr>
            <a:r>
              <a:rPr lang="en-SG" b="1" dirty="0" smtClean="0"/>
              <a:t>Presenting complaint:</a:t>
            </a:r>
            <a:endParaRPr lang="en-SG" b="1" dirty="0"/>
          </a:p>
          <a:p>
            <a:pPr marL="0" indent="0">
              <a:buNone/>
            </a:pPr>
            <a:r>
              <a:rPr lang="en-SG" dirty="0"/>
              <a:t>R</a:t>
            </a:r>
            <a:r>
              <a:rPr lang="en-SG" dirty="0" smtClean="0"/>
              <a:t>eferred for </a:t>
            </a:r>
            <a:r>
              <a:rPr lang="en-SG" dirty="0"/>
              <a:t>denture evaluation due to weight loss.</a:t>
            </a:r>
          </a:p>
          <a:p>
            <a:endParaRPr lang="en-US" dirty="0"/>
          </a:p>
        </p:txBody>
      </p:sp>
    </p:spTree>
    <p:extLst>
      <p:ext uri="{BB962C8B-B14F-4D97-AF65-F5344CB8AC3E}">
        <p14:creationId xmlns:p14="http://schemas.microsoft.com/office/powerpoint/2010/main" val="18579417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Mrs</a:t>
            </a:r>
            <a:r>
              <a:rPr lang="en-US" dirty="0" smtClean="0"/>
              <a:t> G</a:t>
            </a:r>
            <a:endParaRPr lang="en-US" dirty="0"/>
          </a:p>
        </p:txBody>
      </p:sp>
      <p:sp>
        <p:nvSpPr>
          <p:cNvPr id="3" name="Content Placeholder 2"/>
          <p:cNvSpPr>
            <a:spLocks noGrp="1"/>
          </p:cNvSpPr>
          <p:nvPr>
            <p:ph idx="1"/>
          </p:nvPr>
        </p:nvSpPr>
        <p:spPr/>
        <p:txBody>
          <a:bodyPr>
            <a:normAutofit fontScale="92500"/>
          </a:bodyPr>
          <a:lstStyle/>
          <a:p>
            <a:pPr marL="0" indent="0">
              <a:buNone/>
            </a:pPr>
            <a:r>
              <a:rPr lang="en-SG" b="1" dirty="0" smtClean="0"/>
              <a:t>History of presenting complaint:</a:t>
            </a:r>
          </a:p>
          <a:p>
            <a:r>
              <a:rPr lang="en-SG" dirty="0" smtClean="0"/>
              <a:t>Soft </a:t>
            </a:r>
            <a:r>
              <a:rPr lang="en-SG" dirty="0"/>
              <a:t>diet due to </a:t>
            </a:r>
            <a:r>
              <a:rPr lang="en-SG" dirty="0" smtClean="0"/>
              <a:t>complaints </a:t>
            </a:r>
            <a:r>
              <a:rPr lang="en-SG" dirty="0"/>
              <a:t>of a loose lower denture  </a:t>
            </a:r>
            <a:endParaRPr lang="en-SG" dirty="0" smtClean="0"/>
          </a:p>
          <a:p>
            <a:pPr marL="0" indent="0">
              <a:buNone/>
            </a:pPr>
            <a:endParaRPr lang="en-SG" dirty="0" smtClean="0"/>
          </a:p>
          <a:p>
            <a:r>
              <a:rPr lang="en-SG" dirty="0" smtClean="0"/>
              <a:t>Decreased appetite, depressed &amp; weight loss (9Ibs in 1 month) after URI (June 2018) </a:t>
            </a:r>
          </a:p>
          <a:p>
            <a:endParaRPr lang="en-SG" dirty="0" smtClean="0"/>
          </a:p>
          <a:p>
            <a:r>
              <a:rPr lang="en-SG" dirty="0" smtClean="0"/>
              <a:t>Started nutritional supplements October </a:t>
            </a:r>
            <a:r>
              <a:rPr lang="en-SG" dirty="0"/>
              <a:t>2018. </a:t>
            </a:r>
          </a:p>
        </p:txBody>
      </p:sp>
    </p:spTree>
    <p:extLst>
      <p:ext uri="{BB962C8B-B14F-4D97-AF65-F5344CB8AC3E}">
        <p14:creationId xmlns:p14="http://schemas.microsoft.com/office/powerpoint/2010/main" val="2666861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Mrs</a:t>
            </a:r>
            <a:r>
              <a:rPr lang="en-US" dirty="0" smtClean="0"/>
              <a:t> G</a:t>
            </a:r>
            <a:endParaRPr lang="en-US" dirty="0"/>
          </a:p>
        </p:txBody>
      </p:sp>
      <p:sp>
        <p:nvSpPr>
          <p:cNvPr id="3" name="Content Placeholder 2"/>
          <p:cNvSpPr>
            <a:spLocks noGrp="1"/>
          </p:cNvSpPr>
          <p:nvPr>
            <p:ph idx="1"/>
          </p:nvPr>
        </p:nvSpPr>
        <p:spPr>
          <a:xfrm>
            <a:off x="863600" y="1417638"/>
            <a:ext cx="3776133" cy="4708525"/>
          </a:xfrm>
        </p:spPr>
        <p:style>
          <a:lnRef idx="2">
            <a:schemeClr val="accent2"/>
          </a:lnRef>
          <a:fillRef idx="1">
            <a:schemeClr val="lt1"/>
          </a:fillRef>
          <a:effectRef idx="0">
            <a:schemeClr val="accent2"/>
          </a:effectRef>
          <a:fontRef idx="minor">
            <a:schemeClr val="dk1"/>
          </a:fontRef>
        </p:style>
        <p:txBody>
          <a:bodyPr numCol="1" spcCol="972000">
            <a:normAutofit fontScale="92500" lnSpcReduction="20000"/>
          </a:bodyPr>
          <a:lstStyle/>
          <a:p>
            <a:pPr marL="0" indent="0">
              <a:buNone/>
            </a:pPr>
            <a:r>
              <a:rPr lang="en-SG" b="1" dirty="0" smtClean="0"/>
              <a:t>Medical History</a:t>
            </a:r>
            <a:r>
              <a:rPr lang="en-SG" dirty="0" smtClean="0"/>
              <a:t>: </a:t>
            </a:r>
            <a:endParaRPr lang="en-SG" dirty="0"/>
          </a:p>
          <a:p>
            <a:r>
              <a:rPr lang="en-SG" dirty="0" smtClean="0"/>
              <a:t>Dementia</a:t>
            </a:r>
          </a:p>
          <a:p>
            <a:r>
              <a:rPr lang="en-SG" dirty="0" smtClean="0"/>
              <a:t>HTN</a:t>
            </a:r>
          </a:p>
          <a:p>
            <a:r>
              <a:rPr lang="en-SG" dirty="0" smtClean="0"/>
              <a:t>DM </a:t>
            </a:r>
            <a:r>
              <a:rPr lang="en-SG" dirty="0"/>
              <a:t>with </a:t>
            </a:r>
            <a:r>
              <a:rPr lang="en-SG" dirty="0" smtClean="0"/>
              <a:t>neuropathy</a:t>
            </a:r>
            <a:endParaRPr lang="en-SG" dirty="0"/>
          </a:p>
          <a:p>
            <a:r>
              <a:rPr lang="en-SG" dirty="0" smtClean="0"/>
              <a:t>CKD</a:t>
            </a:r>
          </a:p>
          <a:p>
            <a:r>
              <a:rPr lang="en-SG" dirty="0"/>
              <a:t>L</a:t>
            </a:r>
            <a:r>
              <a:rPr lang="en-SG" dirty="0" smtClean="0"/>
              <a:t>egally blind</a:t>
            </a:r>
            <a:endParaRPr lang="en-SG" dirty="0"/>
          </a:p>
          <a:p>
            <a:r>
              <a:rPr lang="en-SG" dirty="0" smtClean="0"/>
              <a:t>Dysphagia</a:t>
            </a:r>
          </a:p>
          <a:p>
            <a:r>
              <a:rPr lang="en-SG" dirty="0" smtClean="0"/>
              <a:t>Pressure ulcer</a:t>
            </a:r>
            <a:endParaRPr lang="en-SG" dirty="0"/>
          </a:p>
          <a:p>
            <a:r>
              <a:rPr lang="en-SG" dirty="0"/>
              <a:t>U</a:t>
            </a:r>
            <a:r>
              <a:rPr lang="en-SG" dirty="0" smtClean="0"/>
              <a:t>rinary incontinence </a:t>
            </a:r>
            <a:endParaRPr lang="en-SG" dirty="0"/>
          </a:p>
          <a:p>
            <a:r>
              <a:rPr lang="en-SG" dirty="0"/>
              <a:t>I</a:t>
            </a:r>
            <a:r>
              <a:rPr lang="en-SG" dirty="0" smtClean="0"/>
              <a:t>mpaired gait</a:t>
            </a:r>
          </a:p>
          <a:p>
            <a:endParaRPr lang="en-SG" dirty="0" smtClean="0"/>
          </a:p>
          <a:p>
            <a:pPr marL="0" indent="0">
              <a:buNone/>
            </a:pPr>
            <a:endParaRPr lang="en-SG" dirty="0"/>
          </a:p>
          <a:p>
            <a:pPr marL="0" indent="0">
              <a:buNone/>
            </a:pPr>
            <a:endParaRPr lang="en-SG" dirty="0"/>
          </a:p>
          <a:p>
            <a:endParaRPr lang="en-US" dirty="0"/>
          </a:p>
        </p:txBody>
      </p:sp>
      <p:sp>
        <p:nvSpPr>
          <p:cNvPr id="4" name="Rectangle 3"/>
          <p:cNvSpPr/>
          <p:nvPr/>
        </p:nvSpPr>
        <p:spPr>
          <a:xfrm>
            <a:off x="4893733" y="1417638"/>
            <a:ext cx="3793067" cy="3170099"/>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SG" sz="2500" b="1" dirty="0"/>
              <a:t>Medications</a:t>
            </a:r>
            <a:r>
              <a:rPr lang="en-SG" sz="2500" dirty="0"/>
              <a:t>: </a:t>
            </a:r>
          </a:p>
          <a:p>
            <a:pPr marL="342900" indent="-342900">
              <a:buFont typeface="Arial"/>
              <a:buChar char="•"/>
            </a:pPr>
            <a:r>
              <a:rPr lang="en-SG" sz="2500" dirty="0"/>
              <a:t>Acetaminophen</a:t>
            </a:r>
          </a:p>
          <a:p>
            <a:pPr marL="342900" indent="-342900">
              <a:buFont typeface="Arial"/>
              <a:buChar char="•"/>
            </a:pPr>
            <a:r>
              <a:rPr lang="en-SG" sz="2500" dirty="0" smtClean="0"/>
              <a:t>Senna</a:t>
            </a:r>
            <a:endParaRPr lang="en-SG" sz="2500" dirty="0"/>
          </a:p>
          <a:p>
            <a:pPr marL="342900" indent="-342900">
              <a:buFont typeface="Arial"/>
              <a:buChar char="•"/>
            </a:pPr>
            <a:r>
              <a:rPr lang="en-SG" sz="2500" dirty="0"/>
              <a:t>Insulin</a:t>
            </a:r>
          </a:p>
          <a:p>
            <a:pPr marL="342900" indent="-342900">
              <a:buFont typeface="Arial"/>
              <a:buChar char="•"/>
            </a:pPr>
            <a:r>
              <a:rPr lang="en-SG" sz="2500" dirty="0" smtClean="0"/>
              <a:t>Metoprolol</a:t>
            </a:r>
            <a:endParaRPr lang="en-SG" sz="2500" dirty="0"/>
          </a:p>
          <a:p>
            <a:pPr marL="342900" indent="-342900">
              <a:buFont typeface="Arial"/>
              <a:buChar char="•"/>
            </a:pPr>
            <a:r>
              <a:rPr lang="en-SG" sz="2500" dirty="0" smtClean="0"/>
              <a:t>Duloxetine </a:t>
            </a:r>
            <a:r>
              <a:rPr lang="en-SG" sz="2500" dirty="0"/>
              <a:t>HCL</a:t>
            </a:r>
          </a:p>
          <a:p>
            <a:pPr marL="342900" indent="-342900">
              <a:buFont typeface="Arial"/>
              <a:buChar char="•"/>
            </a:pPr>
            <a:r>
              <a:rPr lang="en-SG" sz="2500" dirty="0"/>
              <a:t>Prednisolone (eye drop)</a:t>
            </a:r>
          </a:p>
          <a:p>
            <a:pPr marL="342900" indent="-342900">
              <a:buFont typeface="Arial"/>
              <a:buChar char="•"/>
            </a:pPr>
            <a:r>
              <a:rPr lang="en-US" sz="2500" dirty="0" smtClean="0"/>
              <a:t>Melatonin</a:t>
            </a:r>
          </a:p>
        </p:txBody>
      </p:sp>
    </p:spTree>
    <p:extLst>
      <p:ext uri="{BB962C8B-B14F-4D97-AF65-F5344CB8AC3E}">
        <p14:creationId xmlns:p14="http://schemas.microsoft.com/office/powerpoint/2010/main" val="4140699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Mrs</a:t>
            </a:r>
            <a:r>
              <a:rPr lang="en-US" dirty="0" smtClean="0"/>
              <a:t> G</a:t>
            </a:r>
            <a:endParaRPr lang="en-US" dirty="0"/>
          </a:p>
        </p:txBody>
      </p:sp>
      <p:sp>
        <p:nvSpPr>
          <p:cNvPr id="3" name="Content Placeholder 2"/>
          <p:cNvSpPr>
            <a:spLocks noGrp="1"/>
          </p:cNvSpPr>
          <p:nvPr>
            <p:ph idx="1"/>
          </p:nvPr>
        </p:nvSpPr>
        <p:spPr>
          <a:xfrm>
            <a:off x="457200" y="1270000"/>
            <a:ext cx="4148667" cy="5350933"/>
          </a:xfrm>
        </p:spPr>
        <p:txBody>
          <a:bodyPr>
            <a:normAutofit lnSpcReduction="10000"/>
          </a:bodyPr>
          <a:lstStyle/>
          <a:p>
            <a:pPr marL="0" indent="0">
              <a:buNone/>
            </a:pPr>
            <a:r>
              <a:rPr lang="en-SG" b="1" dirty="0"/>
              <a:t>D</a:t>
            </a:r>
            <a:r>
              <a:rPr lang="en-SG" b="1" dirty="0" smtClean="0"/>
              <a:t>ental findings (Oct 2018):</a:t>
            </a:r>
            <a:endParaRPr lang="en-SG" b="1" dirty="0"/>
          </a:p>
          <a:p>
            <a:pPr lvl="0"/>
            <a:r>
              <a:rPr lang="en-SG" dirty="0"/>
              <a:t>8 remaining natural teeth</a:t>
            </a:r>
          </a:p>
          <a:p>
            <a:pPr lvl="0"/>
            <a:r>
              <a:rPr lang="en-SG" dirty="0" smtClean="0"/>
              <a:t>Loose lower </a:t>
            </a:r>
            <a:r>
              <a:rPr lang="en-SG" dirty="0"/>
              <a:t>denture </a:t>
            </a:r>
            <a:endParaRPr lang="en-SG" dirty="0" smtClean="0"/>
          </a:p>
          <a:p>
            <a:pPr lvl="0"/>
            <a:r>
              <a:rPr lang="en-SG" dirty="0" smtClean="0"/>
              <a:t>Advanced decay in 4 upper teeth</a:t>
            </a:r>
          </a:p>
          <a:p>
            <a:pPr lvl="0"/>
            <a:endParaRPr lang="en-SG" dirty="0"/>
          </a:p>
          <a:p>
            <a:pPr marL="0" indent="0">
              <a:buNone/>
            </a:pPr>
            <a:r>
              <a:rPr lang="en-SG" dirty="0" smtClean="0"/>
              <a:t>Denture lost in nursing home (Nov 2018)</a:t>
            </a:r>
          </a:p>
          <a:p>
            <a:pPr lvl="0"/>
            <a:endParaRPr lang="en-SG" dirty="0"/>
          </a:p>
        </p:txBody>
      </p:sp>
      <p:pic>
        <p:nvPicPr>
          <p:cNvPr id="4" name="Picture 3" descr="IMG_9313.jpeg"/>
          <p:cNvPicPr>
            <a:picLocks noChangeAspect="1"/>
          </p:cNvPicPr>
          <p:nvPr/>
        </p:nvPicPr>
        <p:blipFill>
          <a:blip r:embed="rId3" cstate="email">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605867" y="1405464"/>
            <a:ext cx="4419600" cy="3113964"/>
          </a:xfrm>
          <a:prstGeom prst="rect">
            <a:avLst/>
          </a:prstGeom>
        </p:spPr>
      </p:pic>
      <p:pic>
        <p:nvPicPr>
          <p:cNvPr id="5" name="Picture 4" descr="IMG_9315.jpeg"/>
          <p:cNvPicPr>
            <a:picLocks noChangeAspect="1"/>
          </p:cNvPicPr>
          <p:nvPr/>
        </p:nvPicPr>
        <p:blipFill>
          <a:blip r:embed="rId5" cstate="email">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605867" y="3959747"/>
            <a:ext cx="4419600" cy="2635412"/>
          </a:xfrm>
          <a:prstGeom prst="rect">
            <a:avLst/>
          </a:prstGeom>
        </p:spPr>
      </p:pic>
    </p:spTree>
    <p:extLst>
      <p:ext uri="{BB962C8B-B14F-4D97-AF65-F5344CB8AC3E}">
        <p14:creationId xmlns:p14="http://schemas.microsoft.com/office/powerpoint/2010/main" val="674388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53080"/>
            <a:ext cx="8229600" cy="1143000"/>
          </a:xfrm>
        </p:spPr>
        <p:txBody>
          <a:bodyPr>
            <a:normAutofit fontScale="90000"/>
          </a:bodyPr>
          <a:lstStyle/>
          <a:p>
            <a:r>
              <a:rPr lang="en-US" b="1" dirty="0" smtClean="0"/>
              <a:t>Can dentures improve this patient’s nutritional status?</a:t>
            </a:r>
            <a:endParaRPr lang="en-US" b="1" dirty="0"/>
          </a:p>
        </p:txBody>
      </p:sp>
      <p:sp>
        <p:nvSpPr>
          <p:cNvPr id="3" name="Content Placeholder 2"/>
          <p:cNvSpPr>
            <a:spLocks noGrp="1"/>
          </p:cNvSpPr>
          <p:nvPr>
            <p:ph idx="1"/>
          </p:nvPr>
        </p:nvSpPr>
        <p:spPr>
          <a:xfrm>
            <a:off x="369186" y="2669062"/>
            <a:ext cx="8457336" cy="3241110"/>
          </a:xfrm>
        </p:spPr>
        <p:txBody>
          <a:bodyPr>
            <a:normAutofit/>
          </a:bodyPr>
          <a:lstStyle/>
          <a:p>
            <a:pPr marL="0" indent="0">
              <a:buNone/>
            </a:pPr>
            <a:r>
              <a:rPr lang="en-SG" b="1" dirty="0"/>
              <a:t>P</a:t>
            </a:r>
            <a:r>
              <a:rPr lang="en-SG" dirty="0"/>
              <a:t>- elderly living </a:t>
            </a:r>
            <a:r>
              <a:rPr lang="en-SG" dirty="0" smtClean="0"/>
              <a:t>in LTC</a:t>
            </a:r>
          </a:p>
          <a:p>
            <a:pPr marL="0" indent="0">
              <a:buNone/>
            </a:pPr>
            <a:r>
              <a:rPr lang="en-SG" b="1" dirty="0" smtClean="0"/>
              <a:t>I</a:t>
            </a:r>
            <a:r>
              <a:rPr lang="en-SG" dirty="0"/>
              <a:t>- provision of </a:t>
            </a:r>
            <a:r>
              <a:rPr lang="en-SG" dirty="0" smtClean="0"/>
              <a:t>denture(s) </a:t>
            </a:r>
            <a:r>
              <a:rPr lang="en-SG" dirty="0"/>
              <a:t>to replace missing teeth</a:t>
            </a:r>
          </a:p>
          <a:p>
            <a:pPr marL="0" indent="0">
              <a:buNone/>
            </a:pPr>
            <a:r>
              <a:rPr lang="en-SG" b="1" dirty="0"/>
              <a:t>C</a:t>
            </a:r>
            <a:r>
              <a:rPr lang="en-SG" dirty="0"/>
              <a:t>- no replacement of missing </a:t>
            </a:r>
            <a:r>
              <a:rPr lang="en-SG" dirty="0" smtClean="0"/>
              <a:t>teeth</a:t>
            </a:r>
          </a:p>
          <a:p>
            <a:pPr marL="0" indent="0">
              <a:buNone/>
            </a:pPr>
            <a:r>
              <a:rPr lang="en-SG" b="1" dirty="0" smtClean="0"/>
              <a:t>O</a:t>
            </a:r>
            <a:r>
              <a:rPr lang="en-SG" dirty="0"/>
              <a:t>- </a:t>
            </a:r>
            <a:r>
              <a:rPr lang="en-SG" dirty="0" smtClean="0"/>
              <a:t>improvement in malnutrition </a:t>
            </a:r>
            <a:r>
              <a:rPr lang="en-SG" dirty="0"/>
              <a:t> </a:t>
            </a:r>
          </a:p>
          <a:p>
            <a:endParaRPr lang="en-US" dirty="0"/>
          </a:p>
        </p:txBody>
      </p:sp>
    </p:spTree>
    <p:extLst>
      <p:ext uri="{BB962C8B-B14F-4D97-AF65-F5344CB8AC3E}">
        <p14:creationId xmlns:p14="http://schemas.microsoft.com/office/powerpoint/2010/main" val="1771121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r="14247"/>
          <a:stretch/>
        </p:blipFill>
        <p:spPr>
          <a:xfrm>
            <a:off x="373335" y="251497"/>
            <a:ext cx="8511162" cy="3810175"/>
          </a:xfrm>
          <a:prstGeom prst="rect">
            <a:avLst/>
          </a:prstGeom>
        </p:spPr>
      </p:pic>
      <p:sp>
        <p:nvSpPr>
          <p:cNvPr id="6" name="Content Placeholder 5"/>
          <p:cNvSpPr>
            <a:spLocks noGrp="1"/>
          </p:cNvSpPr>
          <p:nvPr>
            <p:ph idx="1"/>
          </p:nvPr>
        </p:nvSpPr>
        <p:spPr>
          <a:xfrm>
            <a:off x="538111" y="4362346"/>
            <a:ext cx="8229600" cy="1174855"/>
          </a:xfrm>
        </p:spPr>
        <p:style>
          <a:lnRef idx="2">
            <a:schemeClr val="dk1"/>
          </a:lnRef>
          <a:fillRef idx="1">
            <a:schemeClr val="lt1"/>
          </a:fillRef>
          <a:effectRef idx="0">
            <a:schemeClr val="dk1"/>
          </a:effectRef>
          <a:fontRef idx="minor">
            <a:schemeClr val="dk1"/>
          </a:fontRef>
        </p:style>
        <p:txBody>
          <a:bodyPr>
            <a:normAutofit/>
          </a:bodyPr>
          <a:lstStyle/>
          <a:p>
            <a:pPr marL="0" indent="0">
              <a:buNone/>
            </a:pPr>
            <a:r>
              <a:rPr lang="en-US" dirty="0" smtClean="0"/>
              <a:t>“Is malnutrition or risk of malnutrition related with oral health status in older adult subjects?”</a:t>
            </a:r>
            <a:endParaRPr lang="en-US" dirty="0"/>
          </a:p>
        </p:txBody>
      </p:sp>
    </p:spTree>
    <p:extLst>
      <p:ext uri="{BB962C8B-B14F-4D97-AF65-F5344CB8AC3E}">
        <p14:creationId xmlns:p14="http://schemas.microsoft.com/office/powerpoint/2010/main" val="22334185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Meta-analysis</a:t>
            </a:r>
            <a:endParaRPr lang="en-US" dirty="0"/>
          </a:p>
        </p:txBody>
      </p:sp>
      <p:sp>
        <p:nvSpPr>
          <p:cNvPr id="3" name="Content Placeholder 2"/>
          <p:cNvSpPr>
            <a:spLocks noGrp="1"/>
          </p:cNvSpPr>
          <p:nvPr>
            <p:ph idx="1"/>
          </p:nvPr>
        </p:nvSpPr>
        <p:spPr/>
        <p:txBody>
          <a:bodyPr>
            <a:normAutofit/>
          </a:bodyPr>
          <a:lstStyle/>
          <a:p>
            <a:r>
              <a:rPr lang="en-US" dirty="0" smtClean="0"/>
              <a:t>Quantitative summary of study-specific results </a:t>
            </a:r>
          </a:p>
          <a:p>
            <a:pPr lvl="1"/>
            <a:r>
              <a:rPr lang="en-US" dirty="0" smtClean="0"/>
              <a:t>Relative Risk (RR) for dichotomized data</a:t>
            </a:r>
          </a:p>
          <a:p>
            <a:pPr lvl="1"/>
            <a:r>
              <a:rPr lang="en-US" dirty="0" smtClean="0"/>
              <a:t>Standardized mean difference (SMD) for continuous data</a:t>
            </a:r>
          </a:p>
          <a:p>
            <a:pPr lvl="1"/>
            <a:r>
              <a:rPr lang="en-US" dirty="0" smtClean="0"/>
              <a:t>Confidence Intervals describes certainty of treatment effects</a:t>
            </a:r>
          </a:p>
          <a:p>
            <a:r>
              <a:rPr lang="en-US" dirty="0" smtClean="0"/>
              <a:t>Reduces bias </a:t>
            </a:r>
          </a:p>
          <a:p>
            <a:r>
              <a:rPr lang="en-US" dirty="0" smtClean="0"/>
              <a:t>Accounts for heterogeneity  (I</a:t>
            </a:r>
            <a:r>
              <a:rPr lang="en-US" baseline="30000" dirty="0" smtClean="0"/>
              <a:t>2</a:t>
            </a:r>
            <a:r>
              <a:rPr lang="en-US" dirty="0" smtClean="0"/>
              <a:t>)</a:t>
            </a:r>
          </a:p>
        </p:txBody>
      </p:sp>
    </p:spTree>
    <p:extLst>
      <p:ext uri="{BB962C8B-B14F-4D97-AF65-F5344CB8AC3E}">
        <p14:creationId xmlns:p14="http://schemas.microsoft.com/office/powerpoint/2010/main" val="1976273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a:t>
            </a:r>
            <a:endParaRPr lang="en-US" dirty="0"/>
          </a:p>
        </p:txBody>
      </p:sp>
      <p:sp>
        <p:nvSpPr>
          <p:cNvPr id="3" name="Text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841204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a:xfrm>
            <a:off x="76960" y="1298493"/>
            <a:ext cx="3646285" cy="3179738"/>
          </a:xfrm>
        </p:spPr>
        <p:style>
          <a:lnRef idx="2">
            <a:schemeClr val="accent1"/>
          </a:lnRef>
          <a:fillRef idx="1">
            <a:schemeClr val="lt1"/>
          </a:fillRef>
          <a:effectRef idx="0">
            <a:schemeClr val="accent1"/>
          </a:effectRef>
          <a:fontRef idx="minor">
            <a:schemeClr val="dk1"/>
          </a:fontRef>
        </p:style>
        <p:txBody>
          <a:bodyPr>
            <a:noAutofit/>
          </a:bodyPr>
          <a:lstStyle/>
          <a:p>
            <a:pPr marL="0" indent="0">
              <a:lnSpc>
                <a:spcPct val="120000"/>
              </a:lnSpc>
              <a:buNone/>
            </a:pPr>
            <a:r>
              <a:rPr lang="en-US" sz="2400" dirty="0" smtClean="0"/>
              <a:t>At least 60 years old</a:t>
            </a:r>
          </a:p>
          <a:p>
            <a:pPr marL="0" indent="0">
              <a:lnSpc>
                <a:spcPct val="120000"/>
              </a:lnSpc>
              <a:buNone/>
            </a:pPr>
            <a:r>
              <a:rPr lang="en-US" sz="2400" dirty="0" smtClean="0"/>
              <a:t>Nutritional evaluation performed</a:t>
            </a:r>
          </a:p>
          <a:p>
            <a:pPr marL="0" indent="0">
              <a:lnSpc>
                <a:spcPct val="120000"/>
              </a:lnSpc>
              <a:buNone/>
            </a:pPr>
            <a:r>
              <a:rPr lang="en-US" sz="2400" dirty="0" smtClean="0"/>
              <a:t>Oral examination by dental professional</a:t>
            </a:r>
          </a:p>
          <a:p>
            <a:pPr marL="0" indent="0">
              <a:lnSpc>
                <a:spcPct val="120000"/>
              </a:lnSpc>
              <a:buNone/>
            </a:pPr>
            <a:r>
              <a:rPr lang="en-US" sz="2400" dirty="0" smtClean="0"/>
              <a:t>Oral outcomes reported</a:t>
            </a:r>
            <a:endParaRPr lang="en-US" sz="2400" dirty="0"/>
          </a:p>
        </p:txBody>
      </p:sp>
      <p:sp>
        <p:nvSpPr>
          <p:cNvPr id="7" name="Content Placeholder 4"/>
          <p:cNvSpPr txBox="1">
            <a:spLocks/>
          </p:cNvSpPr>
          <p:nvPr/>
        </p:nvSpPr>
        <p:spPr>
          <a:xfrm>
            <a:off x="96200" y="4613361"/>
            <a:ext cx="3646285" cy="1188426"/>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ormAutofit/>
          </a:bodyPr>
          <a:lstStyle>
            <a:lvl1pPr marL="342900" indent="-342900" algn="l" defTabSz="457200" rtl="0" eaLnBrk="1" latinLnBrk="0" hangingPunct="1">
              <a:spcBef>
                <a:spcPct val="20000"/>
              </a:spcBef>
              <a:buFont typeface="Arial"/>
              <a:buChar char="•"/>
              <a:defRPr sz="2800" kern="1200">
                <a:solidFill>
                  <a:schemeClr val="dk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dk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dk1"/>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chemeClr val="dk1"/>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chemeClr val="dk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dk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dk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dk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dk1"/>
                </a:solidFill>
                <a:latin typeface="+mn-lt"/>
                <a:ea typeface="+mn-ea"/>
                <a:cs typeface="+mn-cs"/>
              </a:defRPr>
            </a:lvl9pPr>
          </a:lstStyle>
          <a:p>
            <a:pPr marL="0" indent="0">
              <a:lnSpc>
                <a:spcPct val="120000"/>
              </a:lnSpc>
              <a:buFont typeface="Arial"/>
              <a:buNone/>
            </a:pPr>
            <a:r>
              <a:rPr lang="en-US" sz="2400" dirty="0" smtClean="0"/>
              <a:t>Observational studies</a:t>
            </a:r>
          </a:p>
          <a:p>
            <a:pPr marL="0" indent="0">
              <a:lnSpc>
                <a:spcPct val="120000"/>
              </a:lnSpc>
              <a:buFont typeface="Arial"/>
              <a:buNone/>
            </a:pPr>
            <a:r>
              <a:rPr lang="en-US" sz="2400" dirty="0" smtClean="0"/>
              <a:t>Interventional studies</a:t>
            </a:r>
            <a:endParaRPr lang="en-US" sz="2400" dirty="0"/>
          </a:p>
        </p:txBody>
      </p:sp>
      <p:sp>
        <p:nvSpPr>
          <p:cNvPr id="9" name="Content Placeholder 4"/>
          <p:cNvSpPr txBox="1">
            <a:spLocks/>
          </p:cNvSpPr>
          <p:nvPr/>
        </p:nvSpPr>
        <p:spPr>
          <a:xfrm>
            <a:off x="3865799" y="110067"/>
            <a:ext cx="5220481" cy="1188426"/>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kern="1200">
                <a:solidFill>
                  <a:schemeClr val="dk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dk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dk1"/>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chemeClr val="dk1"/>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chemeClr val="dk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dk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dk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dk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dk1"/>
                </a:solidFill>
                <a:latin typeface="+mn-lt"/>
                <a:ea typeface="+mn-ea"/>
                <a:cs typeface="+mn-cs"/>
              </a:defRPr>
            </a:lvl9pPr>
          </a:lstStyle>
          <a:p>
            <a:pPr marL="0" indent="0" algn="ctr">
              <a:lnSpc>
                <a:spcPct val="120000"/>
              </a:lnSpc>
              <a:buFont typeface="Arial"/>
              <a:buNone/>
            </a:pPr>
            <a:r>
              <a:rPr lang="en-US" sz="2400" dirty="0" smtClean="0"/>
              <a:t>Potentially relevant articles identified n=3288</a:t>
            </a:r>
            <a:endParaRPr lang="en-US" sz="2400" dirty="0"/>
          </a:p>
        </p:txBody>
      </p:sp>
      <p:sp>
        <p:nvSpPr>
          <p:cNvPr id="10" name="Content Placeholder 4"/>
          <p:cNvSpPr txBox="1">
            <a:spLocks/>
          </p:cNvSpPr>
          <p:nvPr/>
        </p:nvSpPr>
        <p:spPr>
          <a:xfrm>
            <a:off x="3865799" y="1708672"/>
            <a:ext cx="5220481" cy="1043188"/>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0">
            <a:normAutofit/>
          </a:bodyPr>
          <a:lstStyle>
            <a:lvl1pPr marL="342900" indent="-342900" algn="l" defTabSz="457200" rtl="0" eaLnBrk="1" latinLnBrk="0" hangingPunct="1">
              <a:spcBef>
                <a:spcPct val="20000"/>
              </a:spcBef>
              <a:buFont typeface="Arial"/>
              <a:buChar char="•"/>
              <a:defRPr sz="2800" kern="1200">
                <a:solidFill>
                  <a:schemeClr val="dk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dk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dk1"/>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chemeClr val="dk1"/>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chemeClr val="dk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dk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dk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dk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dk1"/>
                </a:solidFill>
                <a:latin typeface="+mn-lt"/>
                <a:ea typeface="+mn-ea"/>
                <a:cs typeface="+mn-cs"/>
              </a:defRPr>
            </a:lvl9pPr>
          </a:lstStyle>
          <a:p>
            <a:pPr marL="0" indent="0" algn="ctr">
              <a:lnSpc>
                <a:spcPct val="120000"/>
              </a:lnSpc>
              <a:buFont typeface="Arial"/>
              <a:buNone/>
            </a:pPr>
            <a:r>
              <a:rPr lang="en-US" sz="2400" dirty="0" smtClean="0"/>
              <a:t>Potentially relevant articles for full text analysis n=110</a:t>
            </a:r>
            <a:endParaRPr lang="en-US" sz="2400" dirty="0"/>
          </a:p>
        </p:txBody>
      </p:sp>
      <p:sp>
        <p:nvSpPr>
          <p:cNvPr id="11" name="Content Placeholder 4"/>
          <p:cNvSpPr txBox="1">
            <a:spLocks/>
          </p:cNvSpPr>
          <p:nvPr/>
        </p:nvSpPr>
        <p:spPr>
          <a:xfrm>
            <a:off x="3865799" y="3125562"/>
            <a:ext cx="5220481" cy="1215460"/>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0">
            <a:normAutofit/>
          </a:bodyPr>
          <a:lstStyle>
            <a:lvl1pPr marL="342900" indent="-342900" algn="l" defTabSz="457200" rtl="0" eaLnBrk="1" latinLnBrk="0" hangingPunct="1">
              <a:spcBef>
                <a:spcPct val="20000"/>
              </a:spcBef>
              <a:buFont typeface="Arial"/>
              <a:buChar char="•"/>
              <a:defRPr sz="2800" kern="1200">
                <a:solidFill>
                  <a:schemeClr val="dk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dk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dk1"/>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chemeClr val="dk1"/>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chemeClr val="dk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dk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dk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dk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dk1"/>
                </a:solidFill>
                <a:latin typeface="+mn-lt"/>
                <a:ea typeface="+mn-ea"/>
                <a:cs typeface="+mn-cs"/>
              </a:defRPr>
            </a:lvl9pPr>
          </a:lstStyle>
          <a:p>
            <a:pPr marL="0" indent="0" algn="ctr">
              <a:lnSpc>
                <a:spcPct val="120000"/>
              </a:lnSpc>
              <a:buFont typeface="Arial"/>
              <a:buNone/>
            </a:pPr>
            <a:r>
              <a:rPr lang="en-US" sz="2400" dirty="0" smtClean="0"/>
              <a:t>Articles included for methodological appraisal n=26</a:t>
            </a:r>
            <a:endParaRPr lang="en-US" sz="2400" dirty="0"/>
          </a:p>
        </p:txBody>
      </p:sp>
      <p:sp>
        <p:nvSpPr>
          <p:cNvPr id="12" name="Content Placeholder 4"/>
          <p:cNvSpPr txBox="1">
            <a:spLocks/>
          </p:cNvSpPr>
          <p:nvPr/>
        </p:nvSpPr>
        <p:spPr>
          <a:xfrm>
            <a:off x="3865799" y="4744604"/>
            <a:ext cx="5220481" cy="2074908"/>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0">
            <a:normAutofit/>
          </a:bodyPr>
          <a:lstStyle>
            <a:lvl1pPr marL="342900" indent="-342900" algn="l" defTabSz="457200" rtl="0" eaLnBrk="1" latinLnBrk="0" hangingPunct="1">
              <a:spcBef>
                <a:spcPct val="20000"/>
              </a:spcBef>
              <a:buFont typeface="Arial"/>
              <a:buChar char="•"/>
              <a:defRPr sz="2800" kern="1200">
                <a:solidFill>
                  <a:schemeClr val="dk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dk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dk1"/>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chemeClr val="dk1"/>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chemeClr val="dk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dk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dk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dk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dk1"/>
                </a:solidFill>
                <a:latin typeface="+mn-lt"/>
                <a:ea typeface="+mn-ea"/>
                <a:cs typeface="+mn-cs"/>
              </a:defRPr>
            </a:lvl9pPr>
          </a:lstStyle>
          <a:p>
            <a:pPr marL="0" indent="0" algn="ctr">
              <a:lnSpc>
                <a:spcPct val="120000"/>
              </a:lnSpc>
              <a:buFont typeface="Arial"/>
              <a:buNone/>
            </a:pPr>
            <a:r>
              <a:rPr lang="en-US" sz="2400" dirty="0" smtClean="0"/>
              <a:t>Meta-analysis (</a:t>
            </a:r>
            <a:r>
              <a:rPr lang="en-US" sz="2400" dirty="0" err="1" smtClean="0"/>
              <a:t>edentulism</a:t>
            </a:r>
            <a:r>
              <a:rPr lang="en-US" sz="2400" dirty="0" smtClean="0"/>
              <a:t>) n= 8</a:t>
            </a:r>
          </a:p>
          <a:p>
            <a:pPr marL="0" indent="0" algn="ctr">
              <a:lnSpc>
                <a:spcPct val="120000"/>
              </a:lnSpc>
              <a:buNone/>
            </a:pPr>
            <a:r>
              <a:rPr lang="en-US" sz="2400" dirty="0"/>
              <a:t>Meta-</a:t>
            </a:r>
            <a:r>
              <a:rPr lang="en-US" sz="2400" dirty="0" smtClean="0"/>
              <a:t>analysis (prosthesis) n=4</a:t>
            </a:r>
          </a:p>
          <a:p>
            <a:pPr marL="0" indent="0" algn="ctr">
              <a:lnSpc>
                <a:spcPct val="120000"/>
              </a:lnSpc>
              <a:buNone/>
            </a:pPr>
            <a:r>
              <a:rPr lang="en-US" sz="2400" dirty="0"/>
              <a:t>Meta-</a:t>
            </a:r>
            <a:r>
              <a:rPr lang="en-US" sz="2400" dirty="0" smtClean="0"/>
              <a:t>analysis (number of teeth) n= 5</a:t>
            </a:r>
            <a:endParaRPr lang="en-US" sz="2400" dirty="0"/>
          </a:p>
        </p:txBody>
      </p:sp>
      <p:sp>
        <p:nvSpPr>
          <p:cNvPr id="13" name="Down Arrow 12"/>
          <p:cNvSpPr/>
          <p:nvPr/>
        </p:nvSpPr>
        <p:spPr>
          <a:xfrm>
            <a:off x="6330091" y="1260005"/>
            <a:ext cx="365567" cy="429423"/>
          </a:xfrm>
          <a:prstGeom prst="downArrow">
            <a:avLst/>
          </a:prstGeom>
          <a:solidFill>
            <a:schemeClr val="accent6"/>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5" name="Down Arrow 14"/>
          <p:cNvSpPr/>
          <p:nvPr/>
        </p:nvSpPr>
        <p:spPr>
          <a:xfrm>
            <a:off x="6330091" y="2694129"/>
            <a:ext cx="365567" cy="429423"/>
          </a:xfrm>
          <a:prstGeom prst="downArrow">
            <a:avLst/>
          </a:prstGeom>
          <a:solidFill>
            <a:schemeClr val="accent6"/>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6" name="Down Arrow 15"/>
          <p:cNvSpPr/>
          <p:nvPr/>
        </p:nvSpPr>
        <p:spPr>
          <a:xfrm>
            <a:off x="6330091" y="4307966"/>
            <a:ext cx="365567" cy="429423"/>
          </a:xfrm>
          <a:prstGeom prst="downArrow">
            <a:avLst/>
          </a:prstGeom>
          <a:solidFill>
            <a:schemeClr val="accent6"/>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927355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P spid="7" grpId="0" animBg="1"/>
      <p:bldP spid="9" grpId="0" animBg="1"/>
      <p:bldP spid="10" grpId="0" animBg="1"/>
      <p:bldP spid="11" grpId="0" animBg="1"/>
      <p:bldP spid="12" grpId="0" animBg="1"/>
      <p:bldP spid="13" grpId="0" animBg="1"/>
      <p:bldP spid="15" grpId="0" animBg="1"/>
      <p:bldP spid="1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Independent Variables</a:t>
            </a:r>
            <a:endParaRPr lang="en-US" dirty="0"/>
          </a:p>
        </p:txBody>
      </p:sp>
      <p:sp>
        <p:nvSpPr>
          <p:cNvPr id="3" name="Content Placeholder 2"/>
          <p:cNvSpPr>
            <a:spLocks noGrp="1"/>
          </p:cNvSpPr>
          <p:nvPr>
            <p:ph sz="half" idx="1"/>
          </p:nvPr>
        </p:nvSpPr>
        <p:spPr>
          <a:xfrm>
            <a:off x="84668" y="1895739"/>
            <a:ext cx="2963331" cy="4284928"/>
          </a:xfrm>
          <a:ln w="57150" cmpd="sng"/>
        </p:spPr>
        <p:style>
          <a:lnRef idx="2">
            <a:schemeClr val="accent2"/>
          </a:lnRef>
          <a:fillRef idx="1">
            <a:schemeClr val="lt1"/>
          </a:fillRef>
          <a:effectRef idx="0">
            <a:schemeClr val="accent2"/>
          </a:effectRef>
          <a:fontRef idx="minor">
            <a:schemeClr val="dk1"/>
          </a:fontRef>
        </p:style>
        <p:txBody>
          <a:bodyPr>
            <a:normAutofit/>
          </a:bodyPr>
          <a:lstStyle/>
          <a:p>
            <a:pPr marL="0" indent="0" algn="ctr">
              <a:buNone/>
            </a:pPr>
            <a:r>
              <a:rPr lang="en-US" b="1" dirty="0" smtClean="0"/>
              <a:t>Prosthesis Use</a:t>
            </a:r>
            <a:endParaRPr lang="en-US" b="1" dirty="0"/>
          </a:p>
        </p:txBody>
      </p:sp>
      <p:sp>
        <p:nvSpPr>
          <p:cNvPr id="4" name="Content Placeholder 3"/>
          <p:cNvSpPr>
            <a:spLocks noGrp="1"/>
          </p:cNvSpPr>
          <p:nvPr>
            <p:ph sz="half" idx="2"/>
          </p:nvPr>
        </p:nvSpPr>
        <p:spPr>
          <a:xfrm>
            <a:off x="6239939" y="1898647"/>
            <a:ext cx="2835679" cy="4284316"/>
          </a:xfrm>
          <a:ln w="57150" cmpd="sng"/>
        </p:spPr>
        <p:style>
          <a:lnRef idx="2">
            <a:schemeClr val="accent6"/>
          </a:lnRef>
          <a:fillRef idx="1">
            <a:schemeClr val="lt1"/>
          </a:fillRef>
          <a:effectRef idx="0">
            <a:schemeClr val="accent6"/>
          </a:effectRef>
          <a:fontRef idx="minor">
            <a:schemeClr val="dk1"/>
          </a:fontRef>
        </p:style>
        <p:txBody>
          <a:bodyPr>
            <a:noAutofit/>
          </a:bodyPr>
          <a:lstStyle/>
          <a:p>
            <a:pPr marL="0" indent="0" algn="ctr">
              <a:buNone/>
            </a:pPr>
            <a:r>
              <a:rPr lang="en-US" b="1" dirty="0" smtClean="0"/>
              <a:t>Number of teeth</a:t>
            </a:r>
            <a:endParaRPr lang="en-US" b="1" dirty="0"/>
          </a:p>
        </p:txBody>
      </p:sp>
      <p:grpSp>
        <p:nvGrpSpPr>
          <p:cNvPr id="15" name="Group 14"/>
          <p:cNvGrpSpPr/>
          <p:nvPr/>
        </p:nvGrpSpPr>
        <p:grpSpPr>
          <a:xfrm>
            <a:off x="3166536" y="1895739"/>
            <a:ext cx="2963331" cy="4287531"/>
            <a:chOff x="3166536" y="1895739"/>
            <a:chExt cx="2963331" cy="4287531"/>
          </a:xfrm>
        </p:grpSpPr>
        <p:sp>
          <p:nvSpPr>
            <p:cNvPr id="5" name="Content Placeholder 2"/>
            <p:cNvSpPr txBox="1">
              <a:spLocks/>
            </p:cNvSpPr>
            <p:nvPr/>
          </p:nvSpPr>
          <p:spPr>
            <a:xfrm>
              <a:off x="3166536" y="1895739"/>
              <a:ext cx="2963331" cy="4287531"/>
            </a:xfrm>
            <a:prstGeom prst="rect">
              <a:avLst/>
            </a:prstGeom>
            <a:ln w="57150" cmpd="sng"/>
          </p:spPr>
          <p:style>
            <a:lnRef idx="2">
              <a:schemeClr val="accent2"/>
            </a:lnRef>
            <a:fillRef idx="1">
              <a:schemeClr val="lt1"/>
            </a:fillRef>
            <a:effectRef idx="0">
              <a:schemeClr val="accent2"/>
            </a:effectRef>
            <a:fontRef idx="minor">
              <a:schemeClr val="dk1"/>
            </a:fontRef>
          </p:style>
          <p:txBody>
            <a:bodyPr vert="horz" lIns="91440" tIns="45720" rIns="91440" bIns="45720" rtlCol="0">
              <a:normAutofit/>
            </a:bodyPr>
            <a:lstStyle>
              <a:lvl1pPr marL="342900" indent="-342900" algn="l" defTabSz="457200" rtl="0" eaLnBrk="1" latinLnBrk="0" hangingPunct="1">
                <a:spcBef>
                  <a:spcPct val="20000"/>
                </a:spcBef>
                <a:buFont typeface="Arial"/>
                <a:buChar char="•"/>
                <a:defRPr sz="28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lgn="ctr">
                <a:buFont typeface="Arial"/>
                <a:buNone/>
              </a:pPr>
              <a:r>
                <a:rPr lang="en-US" b="1" dirty="0" err="1" smtClean="0"/>
                <a:t>Edentulism</a:t>
              </a:r>
              <a:endParaRPr lang="en-US" b="1" dirty="0"/>
            </a:p>
          </p:txBody>
        </p:sp>
        <p:pic>
          <p:nvPicPr>
            <p:cNvPr id="6" name="Picture 5"/>
            <p:cNvPicPr>
              <a:picLocks noChangeAspect="1"/>
            </p:cNvPicPr>
            <p:nvPr/>
          </p:nvPicPr>
          <p:blipFill>
            <a:blip r:embed="rId3"/>
            <a:stretch>
              <a:fillRect/>
            </a:stretch>
          </p:blipFill>
          <p:spPr>
            <a:xfrm>
              <a:off x="3217330" y="3170767"/>
              <a:ext cx="2861738" cy="1737483"/>
            </a:xfrm>
            <a:prstGeom prst="rect">
              <a:avLst/>
            </a:prstGeom>
          </p:spPr>
        </p:pic>
      </p:grpSp>
      <p:pic>
        <p:nvPicPr>
          <p:cNvPr id="7" name="Picture 6"/>
          <p:cNvPicPr>
            <a:picLocks noChangeAspect="1"/>
          </p:cNvPicPr>
          <p:nvPr/>
        </p:nvPicPr>
        <p:blipFill>
          <a:blip r:embed="rId4">
            <a:extLst>
              <a:ext uri="{BEBA8EAE-BF5A-486C-A8C5-ECC9F3942E4B}">
                <a14:imgProps xmlns:a14="http://schemas.microsoft.com/office/drawing/2010/main">
                  <a14:imgLayer r:embed="rId5">
                    <a14:imgEffect>
                      <a14:backgroundRemoval t="1914" b="99043" l="3497" r="97203">
                        <a14:foregroundMark x1="26224" y1="13158" x2="26224" y2="13158"/>
                        <a14:foregroundMark x1="56294" y1="6220" x2="56294" y2="6220"/>
                        <a14:foregroundMark x1="82517" y1="74641" x2="82517" y2="74641"/>
                        <a14:foregroundMark x1="19930" y1="64115" x2="19930" y2="64115"/>
                        <a14:foregroundMark x1="15035" y1="57177" x2="15035" y2="57177"/>
                        <a14:foregroundMark x1="13636" y1="42584" x2="13636" y2="42584"/>
                        <a14:foregroundMark x1="16084" y1="32297" x2="16084" y2="32297"/>
                        <a14:foregroundMark x1="86364" y1="30622" x2="86364" y2="30622"/>
                        <a14:foregroundMark x1="88112" y1="40431" x2="88112" y2="40431"/>
                        <a14:foregroundMark x1="89860" y1="48565" x2="89860" y2="48565"/>
                        <a14:foregroundMark x1="75524" y1="14354" x2="75524" y2="14354"/>
                        <a14:foregroundMark x1="44406" y1="6699" x2="44406" y2="6699"/>
                        <a14:foregroundMark x1="33217" y1="8852" x2="33217" y2="8852"/>
                        <a14:foregroundMark x1="12587" y1="49043" x2="12587" y2="49043"/>
                        <a14:foregroundMark x1="16783" y1="45694" x2="16783" y2="45694"/>
                        <a14:foregroundMark x1="21329" y1="80622" x2="21329" y2="80622"/>
                        <a14:foregroundMark x1="19231" y1="59330" x2="19231" y2="59330"/>
                        <a14:foregroundMark x1="25524" y1="89234" x2="25524" y2="89234"/>
                        <a14:foregroundMark x1="31119" y1="94498" x2="31119" y2="94498"/>
                        <a14:foregroundMark x1="72378" y1="91388" x2="72378" y2="91388"/>
                        <a14:foregroundMark x1="56294" y1="95215" x2="56294" y2="95215"/>
                        <a14:backgroundMark x1="19231" y1="71292" x2="19231" y2="71292"/>
                      </a14:backgroundRemoval>
                    </a14:imgEffect>
                  </a14:imgLayer>
                </a14:imgProps>
              </a:ext>
            </a:extLst>
          </a:blip>
          <a:stretch>
            <a:fillRect/>
          </a:stretch>
        </p:blipFill>
        <p:spPr>
          <a:xfrm>
            <a:off x="6485467" y="2469643"/>
            <a:ext cx="2387598" cy="3489567"/>
          </a:xfrm>
          <a:prstGeom prst="rect">
            <a:avLst/>
          </a:prstGeom>
        </p:spPr>
      </p:pic>
      <p:grpSp>
        <p:nvGrpSpPr>
          <p:cNvPr id="14" name="Group 13"/>
          <p:cNvGrpSpPr/>
          <p:nvPr/>
        </p:nvGrpSpPr>
        <p:grpSpPr>
          <a:xfrm>
            <a:off x="-473490" y="1898647"/>
            <a:ext cx="3725331" cy="4439240"/>
            <a:chOff x="-310696" y="2187311"/>
            <a:chExt cx="3392562" cy="4042700"/>
          </a:xfrm>
        </p:grpSpPr>
        <p:pic>
          <p:nvPicPr>
            <p:cNvPr id="11" name="Picture 10"/>
            <p:cNvPicPr>
              <a:picLocks noChangeAspect="1"/>
            </p:cNvPicPr>
            <p:nvPr/>
          </p:nvPicPr>
          <p:blipFill>
            <a:blip r:embed="rId6">
              <a:extLst>
                <a:ext uri="{BEBA8EAE-BF5A-486C-A8C5-ECC9F3942E4B}">
                  <a14:imgProps xmlns:a14="http://schemas.microsoft.com/office/drawing/2010/main">
                    <a14:imgLayer r:embed="rId7">
                      <a14:imgEffect>
                        <a14:backgroundRemoval t="10000" b="90000" l="10000" r="90000"/>
                      </a14:imgEffect>
                    </a14:imgLayer>
                  </a14:imgProps>
                </a:ext>
              </a:extLst>
            </a:blip>
            <a:stretch>
              <a:fillRect/>
            </a:stretch>
          </p:blipFill>
          <p:spPr>
            <a:xfrm>
              <a:off x="-310696" y="2187311"/>
              <a:ext cx="3392562" cy="2774156"/>
            </a:xfrm>
            <a:prstGeom prst="rect">
              <a:avLst/>
            </a:prstGeom>
          </p:spPr>
        </p:pic>
        <p:pic>
          <p:nvPicPr>
            <p:cNvPr id="12" name="Picture 11"/>
            <p:cNvPicPr>
              <a:picLocks noChangeAspect="1"/>
            </p:cNvPicPr>
            <p:nvPr/>
          </p:nvPicPr>
          <p:blipFill rotWithShape="1">
            <a:blip r:embed="rId8">
              <a:extLst>
                <a:ext uri="{BEBA8EAE-BF5A-486C-A8C5-ECC9F3942E4B}">
                  <a14:imgProps xmlns:a14="http://schemas.microsoft.com/office/drawing/2010/main">
                    <a14:imgLayer r:embed="rId9">
                      <a14:imgEffect>
                        <a14:backgroundRemoval t="9486" b="89328" l="2311" r="97899">
                          <a14:foregroundMark x1="4412" y1="37154" x2="4412" y2="37154"/>
                          <a14:foregroundMark x1="85924" y1="50593" x2="85924" y2="50593"/>
                          <a14:foregroundMark x1="47269" y1="33202" x2="47269" y2="33202"/>
                          <a14:foregroundMark x1="46429" y1="27668" x2="46429" y2="27668"/>
                          <a14:foregroundMark x1="5252" y1="31621" x2="5252" y2="31621"/>
                        </a14:backgroundRemoval>
                      </a14:imgEffect>
                    </a14:imgLayer>
                  </a14:imgProps>
                </a:ext>
              </a:extLst>
            </a:blip>
            <a:srcRect r="51733"/>
            <a:stretch/>
          </p:blipFill>
          <p:spPr>
            <a:xfrm rot="10475606">
              <a:off x="571600" y="3692921"/>
              <a:ext cx="2303930" cy="2537090"/>
            </a:xfrm>
            <a:prstGeom prst="rect">
              <a:avLst/>
            </a:prstGeom>
          </p:spPr>
        </p:pic>
      </p:grpSp>
    </p:spTree>
    <p:extLst>
      <p:ext uri="{BB962C8B-B14F-4D97-AF65-F5344CB8AC3E}">
        <p14:creationId xmlns:p14="http://schemas.microsoft.com/office/powerpoint/2010/main" val="3231538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bg/>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bg/>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4" grpId="0" build="p"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Dependent Variables</a:t>
            </a:r>
            <a:endParaRPr lang="en-US" dirty="0"/>
          </a:p>
        </p:txBody>
      </p:sp>
      <p:pic>
        <p:nvPicPr>
          <p:cNvPr id="5" name="Content Placeholder 4"/>
          <p:cNvPicPr>
            <a:picLocks noGrp="1" noChangeAspect="1"/>
          </p:cNvPicPr>
          <p:nvPr>
            <p:ph sz="half" idx="2"/>
          </p:nvPr>
        </p:nvPicPr>
        <p:blipFill rotWithShape="1">
          <a:blip r:embed="rId3"/>
          <a:srcRect l="9467" t="2500" r="8830" b="2566"/>
          <a:stretch/>
        </p:blipFill>
        <p:spPr>
          <a:xfrm>
            <a:off x="4792133" y="1185331"/>
            <a:ext cx="4351867" cy="5638800"/>
          </a:xfrm>
          <a:prstGeom prst="rect">
            <a:avLst/>
          </a:prstGeom>
        </p:spPr>
      </p:pic>
      <p:sp>
        <p:nvSpPr>
          <p:cNvPr id="6" name="Content Placeholder 5"/>
          <p:cNvSpPr txBox="1">
            <a:spLocks/>
          </p:cNvSpPr>
          <p:nvPr/>
        </p:nvSpPr>
        <p:spPr>
          <a:xfrm>
            <a:off x="500761" y="1951670"/>
            <a:ext cx="4116716" cy="1653422"/>
          </a:xfrm>
          <a:prstGeom prst="rect">
            <a:avLst/>
          </a:prstGeom>
          <a:ln w="57150" cmpd="sng"/>
        </p:spPr>
        <p:style>
          <a:lnRef idx="2">
            <a:schemeClr val="accent3"/>
          </a:lnRef>
          <a:fillRef idx="1">
            <a:schemeClr val="lt1"/>
          </a:fillRef>
          <a:effectRef idx="0">
            <a:schemeClr val="accent3"/>
          </a:effectRef>
          <a:fontRef idx="minor">
            <a:schemeClr val="dk1"/>
          </a:fontRef>
        </p:style>
        <p:txBody>
          <a:bodyPr vert="horz" lIns="91440" tIns="45720" rIns="91440" bIns="45720" rtlCol="0" anchor="ctr">
            <a:noAutofit/>
          </a:bodyPr>
          <a:lstStyle>
            <a:lvl1pPr marL="342900" indent="-342900" algn="l" defTabSz="457200" rtl="0" eaLnBrk="1" latinLnBrk="0" hangingPunct="1">
              <a:spcBef>
                <a:spcPct val="20000"/>
              </a:spcBef>
              <a:buFont typeface="Arial"/>
              <a:buChar char="•"/>
              <a:defRPr sz="2800" kern="1200">
                <a:solidFill>
                  <a:schemeClr val="dk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dk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dk1"/>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chemeClr val="dk1"/>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chemeClr val="dk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dk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dk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dk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dk1"/>
                </a:solidFill>
                <a:latin typeface="+mn-lt"/>
                <a:ea typeface="+mn-ea"/>
                <a:cs typeface="+mn-cs"/>
              </a:defRPr>
            </a:lvl9pPr>
          </a:lstStyle>
          <a:p>
            <a:pPr marL="0" indent="0" algn="ctr">
              <a:buFont typeface="Arial"/>
              <a:buNone/>
            </a:pPr>
            <a:r>
              <a:rPr lang="en-US" dirty="0" smtClean="0"/>
              <a:t>Malnourished (MNA&lt;17)</a:t>
            </a:r>
          </a:p>
          <a:p>
            <a:pPr marL="0" indent="0" algn="ctr">
              <a:buFont typeface="Arial"/>
              <a:buNone/>
            </a:pPr>
            <a:r>
              <a:rPr lang="en-US" dirty="0" smtClean="0"/>
              <a:t>At risk of malnutrition </a:t>
            </a:r>
          </a:p>
          <a:p>
            <a:pPr marL="0" indent="0" algn="ctr">
              <a:buFont typeface="Arial"/>
              <a:buNone/>
            </a:pPr>
            <a:r>
              <a:rPr lang="en-US" dirty="0" smtClean="0"/>
              <a:t>(MNA 17-23.5)</a:t>
            </a:r>
            <a:endParaRPr lang="en-US" dirty="0"/>
          </a:p>
        </p:txBody>
      </p:sp>
      <p:sp>
        <p:nvSpPr>
          <p:cNvPr id="7" name="Content Placeholder 5"/>
          <p:cNvSpPr txBox="1">
            <a:spLocks/>
          </p:cNvSpPr>
          <p:nvPr/>
        </p:nvSpPr>
        <p:spPr>
          <a:xfrm>
            <a:off x="500761" y="3782178"/>
            <a:ext cx="4116716" cy="1653421"/>
          </a:xfrm>
          <a:prstGeom prst="rect">
            <a:avLst/>
          </a:prstGeom>
          <a:ln w="57150" cmpd="sng"/>
        </p:spPr>
        <p:style>
          <a:lnRef idx="2">
            <a:schemeClr val="accent3"/>
          </a:lnRef>
          <a:fillRef idx="1">
            <a:schemeClr val="lt1"/>
          </a:fillRef>
          <a:effectRef idx="0">
            <a:schemeClr val="accent3"/>
          </a:effectRef>
          <a:fontRef idx="minor">
            <a:schemeClr val="dk1"/>
          </a:fontRef>
        </p:style>
        <p:txBody>
          <a:bodyPr vert="horz" lIns="91440" tIns="45720" rIns="91440" bIns="45720" rtlCol="0" anchor="ct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a:buNone/>
            </a:pPr>
            <a:r>
              <a:rPr lang="en-US" sz="2800" dirty="0" smtClean="0"/>
              <a:t>Normal nutrition</a:t>
            </a:r>
          </a:p>
          <a:p>
            <a:pPr marL="0" indent="0" algn="ctr">
              <a:buNone/>
            </a:pPr>
            <a:r>
              <a:rPr lang="en-US" sz="2800" dirty="0"/>
              <a:t>≥ </a:t>
            </a:r>
            <a:r>
              <a:rPr lang="en-US" sz="2800" dirty="0" smtClean="0"/>
              <a:t>24</a:t>
            </a:r>
            <a:endParaRPr lang="en-US" sz="2800" dirty="0"/>
          </a:p>
        </p:txBody>
      </p:sp>
    </p:spTree>
    <p:extLst>
      <p:ext uri="{BB962C8B-B14F-4D97-AF65-F5344CB8AC3E}">
        <p14:creationId xmlns:p14="http://schemas.microsoft.com/office/powerpoint/2010/main" val="2743409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nimBg="1"/>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Dependent Variables</a:t>
            </a:r>
            <a:endParaRPr lang="en-US" dirty="0"/>
          </a:p>
        </p:txBody>
      </p:sp>
      <p:sp>
        <p:nvSpPr>
          <p:cNvPr id="3" name="Content Placeholder 2"/>
          <p:cNvSpPr>
            <a:spLocks noGrp="1"/>
          </p:cNvSpPr>
          <p:nvPr>
            <p:ph sz="half" idx="1"/>
          </p:nvPr>
        </p:nvSpPr>
        <p:spPr>
          <a:xfrm>
            <a:off x="728133" y="1600200"/>
            <a:ext cx="4064000" cy="4665133"/>
          </a:xfrm>
        </p:spPr>
        <p:txBody>
          <a:bodyPr>
            <a:normAutofit/>
          </a:bodyPr>
          <a:lstStyle/>
          <a:p>
            <a:pPr marL="0" indent="0">
              <a:buNone/>
            </a:pPr>
            <a:endParaRPr lang="en-US" sz="3200" dirty="0" smtClean="0"/>
          </a:p>
          <a:p>
            <a:r>
              <a:rPr lang="en-US" sz="3200" dirty="0" smtClean="0"/>
              <a:t>Anthropometric </a:t>
            </a:r>
            <a:r>
              <a:rPr lang="en-US" sz="3200" dirty="0"/>
              <a:t>assessment</a:t>
            </a:r>
          </a:p>
          <a:p>
            <a:r>
              <a:rPr lang="en-US" sz="3200" dirty="0"/>
              <a:t>General assessment</a:t>
            </a:r>
          </a:p>
          <a:p>
            <a:r>
              <a:rPr lang="en-US" sz="3200" dirty="0"/>
              <a:t>Dietary assessment</a:t>
            </a:r>
          </a:p>
          <a:p>
            <a:r>
              <a:rPr lang="en-US" sz="3200" dirty="0"/>
              <a:t>Self assessment</a:t>
            </a:r>
          </a:p>
          <a:p>
            <a:endParaRPr lang="en-US" sz="3200" dirty="0"/>
          </a:p>
        </p:txBody>
      </p:sp>
      <p:pic>
        <p:nvPicPr>
          <p:cNvPr id="5" name="Content Placeholder 4"/>
          <p:cNvPicPr>
            <a:picLocks noGrp="1" noChangeAspect="1"/>
          </p:cNvPicPr>
          <p:nvPr>
            <p:ph sz="half" idx="2"/>
          </p:nvPr>
        </p:nvPicPr>
        <p:blipFill rotWithShape="1">
          <a:blip r:embed="rId3"/>
          <a:srcRect l="9467" t="2500" r="8830" b="2566"/>
          <a:stretch/>
        </p:blipFill>
        <p:spPr>
          <a:xfrm>
            <a:off x="4792132" y="1185331"/>
            <a:ext cx="4351867" cy="5638800"/>
          </a:xfrm>
          <a:prstGeom prst="rect">
            <a:avLst/>
          </a:prstGeom>
        </p:spPr>
      </p:pic>
    </p:spTree>
    <p:extLst>
      <p:ext uri="{BB962C8B-B14F-4D97-AF65-F5344CB8AC3E}">
        <p14:creationId xmlns:p14="http://schemas.microsoft.com/office/powerpoint/2010/main" val="42659380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Dependent Variables</a:t>
            </a:r>
            <a:endParaRPr lang="en-US" dirty="0"/>
          </a:p>
        </p:txBody>
      </p:sp>
      <p:pic>
        <p:nvPicPr>
          <p:cNvPr id="5" name="Content Placeholder 4"/>
          <p:cNvPicPr>
            <a:picLocks noGrp="1" noChangeAspect="1"/>
          </p:cNvPicPr>
          <p:nvPr>
            <p:ph sz="half" idx="2"/>
          </p:nvPr>
        </p:nvPicPr>
        <p:blipFill rotWithShape="1">
          <a:blip r:embed="rId3"/>
          <a:srcRect l="9467" t="2500" r="8830" b="2566"/>
          <a:stretch/>
        </p:blipFill>
        <p:spPr>
          <a:xfrm>
            <a:off x="4792133" y="1185331"/>
            <a:ext cx="4351867" cy="5638800"/>
          </a:xfrm>
          <a:prstGeom prst="rect">
            <a:avLst/>
          </a:prstGeom>
        </p:spPr>
      </p:pic>
      <p:sp>
        <p:nvSpPr>
          <p:cNvPr id="6" name="Content Placeholder 5"/>
          <p:cNvSpPr txBox="1">
            <a:spLocks/>
          </p:cNvSpPr>
          <p:nvPr/>
        </p:nvSpPr>
        <p:spPr>
          <a:xfrm>
            <a:off x="500761" y="1951670"/>
            <a:ext cx="4116716" cy="1653422"/>
          </a:xfrm>
          <a:prstGeom prst="rect">
            <a:avLst/>
          </a:prstGeom>
          <a:ln w="57150" cmpd="sng"/>
        </p:spPr>
        <p:style>
          <a:lnRef idx="2">
            <a:schemeClr val="accent3"/>
          </a:lnRef>
          <a:fillRef idx="1">
            <a:schemeClr val="lt1"/>
          </a:fillRef>
          <a:effectRef idx="0">
            <a:schemeClr val="accent3"/>
          </a:effectRef>
          <a:fontRef idx="minor">
            <a:schemeClr val="dk1"/>
          </a:fontRef>
        </p:style>
        <p:txBody>
          <a:bodyPr vert="horz" lIns="91440" tIns="45720" rIns="91440" bIns="45720" rtlCol="0" anchor="ctr">
            <a:noAutofit/>
          </a:bodyPr>
          <a:lstStyle>
            <a:lvl1pPr marL="342900" indent="-342900" algn="l" defTabSz="457200" rtl="0" eaLnBrk="1" latinLnBrk="0" hangingPunct="1">
              <a:spcBef>
                <a:spcPct val="20000"/>
              </a:spcBef>
              <a:buFont typeface="Arial"/>
              <a:buChar char="•"/>
              <a:defRPr sz="2800" kern="1200">
                <a:solidFill>
                  <a:schemeClr val="dk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dk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dk1"/>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chemeClr val="dk1"/>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chemeClr val="dk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dk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dk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dk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dk1"/>
                </a:solidFill>
                <a:latin typeface="+mn-lt"/>
                <a:ea typeface="+mn-ea"/>
                <a:cs typeface="+mn-cs"/>
              </a:defRPr>
            </a:lvl9pPr>
          </a:lstStyle>
          <a:p>
            <a:pPr marL="0" indent="0" algn="ctr">
              <a:buFont typeface="Arial"/>
              <a:buNone/>
            </a:pPr>
            <a:r>
              <a:rPr lang="en-US" dirty="0" smtClean="0"/>
              <a:t>Malnourished (MNA&lt;17)</a:t>
            </a:r>
          </a:p>
          <a:p>
            <a:pPr marL="0" indent="0" algn="ctr">
              <a:buFont typeface="Arial"/>
              <a:buNone/>
            </a:pPr>
            <a:r>
              <a:rPr lang="en-US" dirty="0" smtClean="0"/>
              <a:t>At risk of malnutrition </a:t>
            </a:r>
          </a:p>
          <a:p>
            <a:pPr marL="0" indent="0" algn="ctr">
              <a:buFont typeface="Arial"/>
              <a:buNone/>
            </a:pPr>
            <a:r>
              <a:rPr lang="en-US" dirty="0" smtClean="0"/>
              <a:t>(MNA 17-23.5)</a:t>
            </a:r>
            <a:endParaRPr lang="en-US" dirty="0"/>
          </a:p>
        </p:txBody>
      </p:sp>
      <p:sp>
        <p:nvSpPr>
          <p:cNvPr id="7" name="Content Placeholder 5"/>
          <p:cNvSpPr txBox="1">
            <a:spLocks/>
          </p:cNvSpPr>
          <p:nvPr/>
        </p:nvSpPr>
        <p:spPr>
          <a:xfrm>
            <a:off x="500761" y="3782178"/>
            <a:ext cx="4116716" cy="1653421"/>
          </a:xfrm>
          <a:prstGeom prst="rect">
            <a:avLst/>
          </a:prstGeom>
          <a:ln w="57150" cmpd="sng"/>
        </p:spPr>
        <p:style>
          <a:lnRef idx="2">
            <a:schemeClr val="accent3"/>
          </a:lnRef>
          <a:fillRef idx="1">
            <a:schemeClr val="lt1"/>
          </a:fillRef>
          <a:effectRef idx="0">
            <a:schemeClr val="accent3"/>
          </a:effectRef>
          <a:fontRef idx="minor">
            <a:schemeClr val="dk1"/>
          </a:fontRef>
        </p:style>
        <p:txBody>
          <a:bodyPr vert="horz" lIns="91440" tIns="45720" rIns="91440" bIns="45720" rtlCol="0" anchor="ct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a:buNone/>
            </a:pPr>
            <a:r>
              <a:rPr lang="en-US" sz="2800" dirty="0" smtClean="0"/>
              <a:t>Normal nutrition</a:t>
            </a:r>
          </a:p>
          <a:p>
            <a:pPr marL="0" indent="0" algn="ctr">
              <a:buNone/>
            </a:pPr>
            <a:r>
              <a:rPr lang="en-US" sz="2800" dirty="0"/>
              <a:t>≥ </a:t>
            </a:r>
            <a:r>
              <a:rPr lang="en-US" sz="2800" dirty="0" smtClean="0"/>
              <a:t>24</a:t>
            </a:r>
            <a:endParaRPr lang="en-US" sz="2800" dirty="0"/>
          </a:p>
        </p:txBody>
      </p:sp>
    </p:spTree>
    <p:extLst>
      <p:ext uri="{BB962C8B-B14F-4D97-AF65-F5344CB8AC3E}">
        <p14:creationId xmlns:p14="http://schemas.microsoft.com/office/powerpoint/2010/main" val="140403520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Statistical Analysis </a:t>
            </a:r>
            <a:endParaRPr lang="en-US" dirty="0"/>
          </a:p>
        </p:txBody>
      </p:sp>
      <p:sp>
        <p:nvSpPr>
          <p:cNvPr id="6" name="Content Placeholder 5"/>
          <p:cNvSpPr>
            <a:spLocks noGrp="1"/>
          </p:cNvSpPr>
          <p:nvPr>
            <p:ph idx="1"/>
          </p:nvPr>
        </p:nvSpPr>
        <p:spPr>
          <a:xfrm>
            <a:off x="500761" y="4005365"/>
            <a:ext cx="4116716" cy="1429217"/>
          </a:xfrm>
        </p:spPr>
        <p:style>
          <a:lnRef idx="2">
            <a:schemeClr val="accent3"/>
          </a:lnRef>
          <a:fillRef idx="1">
            <a:schemeClr val="lt1"/>
          </a:fillRef>
          <a:effectRef idx="0">
            <a:schemeClr val="accent3"/>
          </a:effectRef>
          <a:fontRef idx="minor">
            <a:schemeClr val="dk1"/>
          </a:fontRef>
        </p:style>
        <p:txBody>
          <a:bodyPr anchor="ctr">
            <a:normAutofit lnSpcReduction="10000"/>
          </a:bodyPr>
          <a:lstStyle/>
          <a:p>
            <a:pPr marL="0" indent="0" algn="ctr">
              <a:buNone/>
            </a:pPr>
            <a:r>
              <a:rPr lang="en-US" sz="2600" dirty="0"/>
              <a:t>Malnourished (MNA&lt;17)</a:t>
            </a:r>
          </a:p>
          <a:p>
            <a:pPr marL="0" indent="0" algn="ctr">
              <a:buNone/>
            </a:pPr>
            <a:r>
              <a:rPr lang="en-US" sz="2600" dirty="0"/>
              <a:t>At risk of malnutrition </a:t>
            </a:r>
          </a:p>
          <a:p>
            <a:pPr marL="0" indent="0" algn="ctr">
              <a:buNone/>
            </a:pPr>
            <a:r>
              <a:rPr lang="en-US" sz="2600" dirty="0"/>
              <a:t>(MNA 17-24</a:t>
            </a:r>
            <a:r>
              <a:rPr lang="en-US" sz="2600" dirty="0" smtClean="0"/>
              <a:t>)</a:t>
            </a:r>
            <a:endParaRPr lang="en-US" sz="2600" dirty="0"/>
          </a:p>
        </p:txBody>
      </p:sp>
      <p:sp>
        <p:nvSpPr>
          <p:cNvPr id="7" name="Content Placeholder 5"/>
          <p:cNvSpPr txBox="1">
            <a:spLocks/>
          </p:cNvSpPr>
          <p:nvPr/>
        </p:nvSpPr>
        <p:spPr>
          <a:xfrm>
            <a:off x="4774275" y="4005366"/>
            <a:ext cx="4116716" cy="1429216"/>
          </a:xfrm>
          <a:prstGeom prst="rect">
            <a:avLst/>
          </a:prstGeom>
        </p:spPr>
        <p:style>
          <a:lnRef idx="2">
            <a:schemeClr val="accent3"/>
          </a:lnRef>
          <a:fillRef idx="1">
            <a:schemeClr val="lt1"/>
          </a:fillRef>
          <a:effectRef idx="0">
            <a:schemeClr val="accent3"/>
          </a:effectRef>
          <a:fontRef idx="minor">
            <a:schemeClr val="dk1"/>
          </a:fontRef>
        </p:style>
        <p:txBody>
          <a:bodyPr vert="horz" lIns="91440" tIns="45720" rIns="91440" bIns="45720" rtlCol="0" anchor="ct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a:buNone/>
            </a:pPr>
            <a:r>
              <a:rPr lang="en-US" sz="2600" dirty="0" smtClean="0"/>
              <a:t>Normal nutrition</a:t>
            </a:r>
            <a:endParaRPr lang="en-US" sz="2600" dirty="0"/>
          </a:p>
        </p:txBody>
      </p:sp>
      <p:sp>
        <p:nvSpPr>
          <p:cNvPr id="8" name="Content Placeholder 5"/>
          <p:cNvSpPr txBox="1">
            <a:spLocks/>
          </p:cNvSpPr>
          <p:nvPr/>
        </p:nvSpPr>
        <p:spPr>
          <a:xfrm>
            <a:off x="99325" y="1603852"/>
            <a:ext cx="2885908" cy="822222"/>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normAutofit/>
          </a:bodyPr>
          <a:lstStyle>
            <a:lvl1pPr marL="342900" indent="-342900" algn="l" defTabSz="457200" rtl="0" eaLnBrk="1" latinLnBrk="0" hangingPunct="1">
              <a:spcBef>
                <a:spcPct val="20000"/>
              </a:spcBef>
              <a:buFont typeface="Arial"/>
              <a:buChar char="•"/>
              <a:defRPr sz="3200" kern="1200">
                <a:solidFill>
                  <a:schemeClr val="dk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dk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dk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dk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dk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dk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dk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dk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dk1"/>
                </a:solidFill>
                <a:latin typeface="+mn-lt"/>
                <a:ea typeface="+mn-ea"/>
                <a:cs typeface="+mn-cs"/>
              </a:defRPr>
            </a:lvl9pPr>
          </a:lstStyle>
          <a:p>
            <a:pPr marL="0" indent="0" algn="ctr">
              <a:buFont typeface="Arial"/>
              <a:buNone/>
            </a:pPr>
            <a:r>
              <a:rPr lang="en-US" sz="2600" dirty="0" smtClean="0"/>
              <a:t>Prosthesis use</a:t>
            </a:r>
            <a:endParaRPr lang="en-US" sz="2600" dirty="0"/>
          </a:p>
        </p:txBody>
      </p:sp>
      <p:sp>
        <p:nvSpPr>
          <p:cNvPr id="9" name="Content Placeholder 5"/>
          <p:cNvSpPr txBox="1">
            <a:spLocks/>
          </p:cNvSpPr>
          <p:nvPr/>
        </p:nvSpPr>
        <p:spPr>
          <a:xfrm>
            <a:off x="3061348" y="1599246"/>
            <a:ext cx="2885908" cy="822222"/>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normAutofit/>
          </a:bodyPr>
          <a:lstStyle>
            <a:lvl1pPr marL="342900" indent="-342900" algn="l" defTabSz="457200" rtl="0" eaLnBrk="1" latinLnBrk="0" hangingPunct="1">
              <a:spcBef>
                <a:spcPct val="20000"/>
              </a:spcBef>
              <a:buFont typeface="Arial"/>
              <a:buChar char="•"/>
              <a:defRPr sz="3200" kern="1200">
                <a:solidFill>
                  <a:schemeClr val="dk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dk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dk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dk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dk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dk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dk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dk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dk1"/>
                </a:solidFill>
                <a:latin typeface="+mn-lt"/>
                <a:ea typeface="+mn-ea"/>
                <a:cs typeface="+mn-cs"/>
              </a:defRPr>
            </a:lvl9pPr>
          </a:lstStyle>
          <a:p>
            <a:pPr marL="0" indent="0" algn="ctr">
              <a:buFont typeface="Arial"/>
              <a:buNone/>
            </a:pPr>
            <a:r>
              <a:rPr lang="en-US" sz="2600" dirty="0" err="1" smtClean="0"/>
              <a:t>Edentulism</a:t>
            </a:r>
            <a:endParaRPr lang="en-US" sz="2600" dirty="0"/>
          </a:p>
        </p:txBody>
      </p:sp>
      <p:sp>
        <p:nvSpPr>
          <p:cNvPr id="10" name="Content Placeholder 5"/>
          <p:cNvSpPr txBox="1">
            <a:spLocks/>
          </p:cNvSpPr>
          <p:nvPr/>
        </p:nvSpPr>
        <p:spPr>
          <a:xfrm>
            <a:off x="6012944" y="1603852"/>
            <a:ext cx="3058550" cy="822222"/>
          </a:xfrm>
          <a:prstGeom prst="rect">
            <a:avLst/>
          </a:prstGeom>
        </p:spPr>
        <p:style>
          <a:lnRef idx="2">
            <a:schemeClr val="accent6"/>
          </a:lnRef>
          <a:fillRef idx="1">
            <a:schemeClr val="lt1"/>
          </a:fillRef>
          <a:effectRef idx="0">
            <a:schemeClr val="accent6"/>
          </a:effectRef>
          <a:fontRef idx="minor">
            <a:schemeClr val="dk1"/>
          </a:fontRef>
        </p:style>
        <p:txBody>
          <a:bodyPr vert="horz" lIns="91440" tIns="45720" rIns="91440" bIns="45720" rtlCol="0" anchor="ctr">
            <a:normAutofit/>
          </a:bodyPr>
          <a:lstStyle>
            <a:lvl1pPr marL="342900" indent="-342900" algn="l" defTabSz="457200" rtl="0" eaLnBrk="1" latinLnBrk="0" hangingPunct="1">
              <a:spcBef>
                <a:spcPct val="20000"/>
              </a:spcBef>
              <a:buFont typeface="Arial"/>
              <a:buChar char="•"/>
              <a:defRPr sz="3200" kern="1200">
                <a:solidFill>
                  <a:schemeClr val="dk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dk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dk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dk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dk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dk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dk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dk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dk1"/>
                </a:solidFill>
                <a:latin typeface="+mn-lt"/>
                <a:ea typeface="+mn-ea"/>
                <a:cs typeface="+mn-cs"/>
              </a:defRPr>
            </a:lvl9pPr>
          </a:lstStyle>
          <a:p>
            <a:pPr marL="0" indent="0" algn="ctr">
              <a:buFont typeface="Arial"/>
              <a:buNone/>
            </a:pPr>
            <a:r>
              <a:rPr lang="en-US" sz="2600" dirty="0" smtClean="0"/>
              <a:t>Number of teeth</a:t>
            </a:r>
            <a:endParaRPr lang="en-US" sz="2600" dirty="0"/>
          </a:p>
        </p:txBody>
      </p:sp>
      <p:sp>
        <p:nvSpPr>
          <p:cNvPr id="11" name="Content Placeholder 5"/>
          <p:cNvSpPr txBox="1">
            <a:spLocks/>
          </p:cNvSpPr>
          <p:nvPr/>
        </p:nvSpPr>
        <p:spPr>
          <a:xfrm>
            <a:off x="562711" y="2870191"/>
            <a:ext cx="2292255" cy="717345"/>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normAutofit/>
          </a:bodyPr>
          <a:lstStyle>
            <a:lvl1pPr marL="342900" indent="-342900" algn="l" defTabSz="457200" rtl="0" eaLnBrk="1" latinLnBrk="0" hangingPunct="1">
              <a:spcBef>
                <a:spcPct val="20000"/>
              </a:spcBef>
              <a:buFont typeface="Arial"/>
              <a:buChar char="•"/>
              <a:defRPr sz="3200" kern="1200">
                <a:solidFill>
                  <a:schemeClr val="dk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dk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dk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dk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dk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dk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dk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dk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dk1"/>
                </a:solidFill>
                <a:latin typeface="+mn-lt"/>
                <a:ea typeface="+mn-ea"/>
                <a:cs typeface="+mn-cs"/>
              </a:defRPr>
            </a:lvl9pPr>
          </a:lstStyle>
          <a:p>
            <a:pPr marL="0" indent="0" algn="ctr">
              <a:buFont typeface="Arial"/>
              <a:buNone/>
            </a:pPr>
            <a:r>
              <a:rPr lang="en-US" sz="2600" dirty="0" smtClean="0"/>
              <a:t>Relative Risk</a:t>
            </a:r>
            <a:endParaRPr lang="en-US" sz="2600" dirty="0"/>
          </a:p>
        </p:txBody>
      </p:sp>
      <p:sp>
        <p:nvSpPr>
          <p:cNvPr id="12" name="Content Placeholder 5"/>
          <p:cNvSpPr txBox="1">
            <a:spLocks/>
          </p:cNvSpPr>
          <p:nvPr/>
        </p:nvSpPr>
        <p:spPr>
          <a:xfrm>
            <a:off x="5947256" y="2886281"/>
            <a:ext cx="2997803" cy="717346"/>
          </a:xfrm>
          <a:prstGeom prst="rect">
            <a:avLst/>
          </a:prstGeom>
        </p:spPr>
        <p:style>
          <a:lnRef idx="2">
            <a:schemeClr val="accent6"/>
          </a:lnRef>
          <a:fillRef idx="1">
            <a:schemeClr val="lt1"/>
          </a:fillRef>
          <a:effectRef idx="0">
            <a:schemeClr val="accent6"/>
          </a:effectRef>
          <a:fontRef idx="minor">
            <a:schemeClr val="dk1"/>
          </a:fontRef>
        </p:style>
        <p:txBody>
          <a:bodyPr vert="horz" lIns="91440" tIns="45720" rIns="91440" bIns="45720" rtlCol="0" anchor="ctr">
            <a:normAutofit fontScale="92500" lnSpcReduction="20000"/>
          </a:bodyPr>
          <a:lstStyle>
            <a:lvl1pPr marL="342900" indent="-342900" algn="l" defTabSz="457200" rtl="0" eaLnBrk="1" latinLnBrk="0" hangingPunct="1">
              <a:spcBef>
                <a:spcPct val="20000"/>
              </a:spcBef>
              <a:buFont typeface="Arial"/>
              <a:buChar char="•"/>
              <a:defRPr sz="3200" kern="1200">
                <a:solidFill>
                  <a:schemeClr val="dk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dk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dk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dk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dk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dk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dk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dk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dk1"/>
                </a:solidFill>
                <a:latin typeface="+mn-lt"/>
                <a:ea typeface="+mn-ea"/>
                <a:cs typeface="+mn-cs"/>
              </a:defRPr>
            </a:lvl9pPr>
          </a:lstStyle>
          <a:p>
            <a:pPr marL="0" indent="0" algn="ctr">
              <a:buFont typeface="Arial"/>
              <a:buNone/>
            </a:pPr>
            <a:r>
              <a:rPr lang="en-US" sz="2600" dirty="0" smtClean="0"/>
              <a:t>Standardized Mean </a:t>
            </a:r>
            <a:r>
              <a:rPr lang="en-US" sz="2600" dirty="0"/>
              <a:t>D</a:t>
            </a:r>
            <a:r>
              <a:rPr lang="en-US" sz="2600" dirty="0" smtClean="0"/>
              <a:t>ifference</a:t>
            </a:r>
            <a:endParaRPr lang="en-US" sz="2600" dirty="0"/>
          </a:p>
        </p:txBody>
      </p:sp>
      <p:sp>
        <p:nvSpPr>
          <p:cNvPr id="13" name="Content Placeholder 5"/>
          <p:cNvSpPr txBox="1">
            <a:spLocks/>
          </p:cNvSpPr>
          <p:nvPr/>
        </p:nvSpPr>
        <p:spPr>
          <a:xfrm>
            <a:off x="1708839" y="5868904"/>
            <a:ext cx="3386238" cy="692573"/>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0" anchor="ctr">
            <a:normAutofit/>
          </a:bodyPr>
          <a:lstStyle>
            <a:lvl1pPr marL="342900" indent="-342900" algn="l" defTabSz="457200" rtl="0" eaLnBrk="1" latinLnBrk="0" hangingPunct="1">
              <a:spcBef>
                <a:spcPct val="20000"/>
              </a:spcBef>
              <a:buFont typeface="Arial"/>
              <a:buChar char="•"/>
              <a:defRPr sz="3200" kern="1200">
                <a:solidFill>
                  <a:schemeClr val="dk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dk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dk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dk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dk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dk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dk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dk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dk1"/>
                </a:solidFill>
                <a:latin typeface="+mn-lt"/>
                <a:ea typeface="+mn-ea"/>
                <a:cs typeface="+mn-cs"/>
              </a:defRPr>
            </a:lvl9pPr>
          </a:lstStyle>
          <a:p>
            <a:pPr marL="0" indent="0" algn="ctr">
              <a:buFont typeface="Arial"/>
              <a:buNone/>
            </a:pPr>
            <a:r>
              <a:rPr lang="en-US" sz="2600" dirty="0" smtClean="0"/>
              <a:t>Institutionalized </a:t>
            </a:r>
            <a:endParaRPr lang="en-US" sz="2600" dirty="0"/>
          </a:p>
        </p:txBody>
      </p:sp>
      <p:sp>
        <p:nvSpPr>
          <p:cNvPr id="14" name="Content Placeholder 5"/>
          <p:cNvSpPr txBox="1">
            <a:spLocks/>
          </p:cNvSpPr>
          <p:nvPr/>
        </p:nvSpPr>
        <p:spPr>
          <a:xfrm>
            <a:off x="5255376" y="5868904"/>
            <a:ext cx="3386238" cy="692573"/>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0" anchor="ctr">
            <a:normAutofit/>
          </a:bodyPr>
          <a:lstStyle>
            <a:lvl1pPr marL="342900" indent="-342900" algn="l" defTabSz="457200" rtl="0" eaLnBrk="1" latinLnBrk="0" hangingPunct="1">
              <a:spcBef>
                <a:spcPct val="20000"/>
              </a:spcBef>
              <a:buFont typeface="Arial"/>
              <a:buChar char="•"/>
              <a:defRPr sz="3200" kern="1200">
                <a:solidFill>
                  <a:schemeClr val="dk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dk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dk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dk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dk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dk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dk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dk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dk1"/>
                </a:solidFill>
                <a:latin typeface="+mn-lt"/>
                <a:ea typeface="+mn-ea"/>
                <a:cs typeface="+mn-cs"/>
              </a:defRPr>
            </a:lvl9pPr>
          </a:lstStyle>
          <a:p>
            <a:pPr marL="0" indent="0" algn="ctr">
              <a:buFont typeface="Arial"/>
              <a:buNone/>
            </a:pPr>
            <a:r>
              <a:rPr lang="en-US" sz="2600" dirty="0" err="1" smtClean="0"/>
              <a:t>Noninstitutionalized</a:t>
            </a:r>
            <a:r>
              <a:rPr lang="en-US" sz="2600" dirty="0" smtClean="0"/>
              <a:t> </a:t>
            </a:r>
            <a:endParaRPr lang="en-US" sz="2600" dirty="0"/>
          </a:p>
        </p:txBody>
      </p:sp>
      <p:sp>
        <p:nvSpPr>
          <p:cNvPr id="15" name="Rectangle 14"/>
          <p:cNvSpPr/>
          <p:nvPr/>
        </p:nvSpPr>
        <p:spPr>
          <a:xfrm>
            <a:off x="0" y="5435391"/>
            <a:ext cx="2492689" cy="461665"/>
          </a:xfrm>
          <a:prstGeom prst="rect">
            <a:avLst/>
          </a:prstGeom>
        </p:spPr>
        <p:txBody>
          <a:bodyPr wrap="none">
            <a:spAutoFit/>
          </a:bodyPr>
          <a:lstStyle/>
          <a:p>
            <a:r>
              <a:rPr lang="en-US" sz="2400" b="1" dirty="0" smtClean="0"/>
              <a:t>Subgroup analysis</a:t>
            </a:r>
            <a:endParaRPr lang="en-US" sz="2400" b="1" dirty="0"/>
          </a:p>
        </p:txBody>
      </p:sp>
      <p:grpSp>
        <p:nvGrpSpPr>
          <p:cNvPr id="36" name="Group 35"/>
          <p:cNvGrpSpPr/>
          <p:nvPr/>
        </p:nvGrpSpPr>
        <p:grpSpPr>
          <a:xfrm>
            <a:off x="1708839" y="2421468"/>
            <a:ext cx="5945028" cy="1577211"/>
            <a:chOff x="1708839" y="2421468"/>
            <a:chExt cx="5945028" cy="1577211"/>
          </a:xfrm>
        </p:grpSpPr>
        <p:cxnSp>
          <p:nvCxnSpPr>
            <p:cNvPr id="3" name="Straight Connector 2"/>
            <p:cNvCxnSpPr/>
            <p:nvPr/>
          </p:nvCxnSpPr>
          <p:spPr>
            <a:xfrm>
              <a:off x="1708839" y="2446568"/>
              <a:ext cx="0" cy="313564"/>
            </a:xfrm>
            <a:prstGeom prst="line">
              <a:avLst/>
            </a:prstGeom>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V="1">
              <a:off x="1708839" y="2756571"/>
              <a:ext cx="5945028" cy="3562"/>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7653867" y="2421468"/>
              <a:ext cx="0" cy="318170"/>
            </a:xfrm>
            <a:prstGeom prst="line">
              <a:avLst/>
            </a:prstGeom>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4583610" y="2441962"/>
              <a:ext cx="0" cy="318170"/>
            </a:xfrm>
            <a:prstGeom prst="line">
              <a:avLst/>
            </a:prstGeom>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a:off x="4583610" y="2774734"/>
              <a:ext cx="0" cy="888842"/>
            </a:xfrm>
            <a:prstGeom prst="line">
              <a:avLst/>
            </a:prstGeom>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2492689" y="3692386"/>
              <a:ext cx="4466911"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a:off x="2496178" y="3682434"/>
              <a:ext cx="0" cy="313564"/>
            </a:xfrm>
            <a:prstGeom prst="line">
              <a:avLst/>
            </a:prstGeom>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a:off x="6959601" y="3680509"/>
              <a:ext cx="0" cy="318170"/>
            </a:xfrm>
            <a:prstGeom prst="line">
              <a:avLst/>
            </a:prstGeom>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193173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bg/>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nimBg="1"/>
      <p:bldP spid="7" grpId="0" animBg="1"/>
      <p:bldP spid="8" grpId="0" animBg="1"/>
      <p:bldP spid="9" grpId="0" animBg="1"/>
      <p:bldP spid="10" grpId="0" animBg="1"/>
      <p:bldP spid="11" grpId="0" animBg="1"/>
      <p:bldP spid="12" grpId="0" animBg="1"/>
      <p:bldP spid="13" grpId="0" animBg="1"/>
      <p:bldP spid="14" grpId="0" animBg="1"/>
      <p:bldP spid="1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09309102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Descriptive analysis</a:t>
            </a:r>
            <a:endParaRPr lang="en-US" dirty="0"/>
          </a:p>
        </p:txBody>
      </p:sp>
      <p:sp>
        <p:nvSpPr>
          <p:cNvPr id="5" name="Content Placeholder 4"/>
          <p:cNvSpPr>
            <a:spLocks noGrp="1"/>
          </p:cNvSpPr>
          <p:nvPr>
            <p:ph idx="1"/>
          </p:nvPr>
        </p:nvSpPr>
        <p:spPr>
          <a:xfrm>
            <a:off x="457200" y="1600200"/>
            <a:ext cx="8229600" cy="4998663"/>
          </a:xfrm>
        </p:spPr>
        <p:txBody>
          <a:bodyPr>
            <a:normAutofit fontScale="92500" lnSpcReduction="10000"/>
          </a:bodyPr>
          <a:lstStyle/>
          <a:p>
            <a:r>
              <a:rPr lang="en-US" b="1" dirty="0" smtClean="0"/>
              <a:t>26 studies, 13, 257 participants</a:t>
            </a:r>
          </a:p>
          <a:p>
            <a:pPr lvl="1"/>
            <a:r>
              <a:rPr lang="en-US" dirty="0" smtClean="0"/>
              <a:t>23 cross sectionals, 1 case-control, 1 cohort, 1 clinical trial</a:t>
            </a:r>
          </a:p>
          <a:p>
            <a:r>
              <a:rPr lang="en-US" b="1" dirty="0" smtClean="0"/>
              <a:t>Oral health outcomes </a:t>
            </a:r>
          </a:p>
          <a:p>
            <a:pPr lvl="1"/>
            <a:r>
              <a:rPr lang="en-US" dirty="0" smtClean="0"/>
              <a:t>Number of remaining teeth</a:t>
            </a:r>
          </a:p>
          <a:p>
            <a:pPr lvl="1"/>
            <a:r>
              <a:rPr lang="en-US" dirty="0" smtClean="0"/>
              <a:t>Use of dental prosthesis</a:t>
            </a:r>
          </a:p>
          <a:p>
            <a:pPr lvl="1"/>
            <a:r>
              <a:rPr lang="en-US" dirty="0" smtClean="0"/>
              <a:t>Edentulous individuals</a:t>
            </a:r>
          </a:p>
          <a:p>
            <a:pPr lvl="1"/>
            <a:r>
              <a:rPr lang="en-US" dirty="0" smtClean="0"/>
              <a:t>Functional teeth units</a:t>
            </a:r>
          </a:p>
          <a:p>
            <a:pPr lvl="1"/>
            <a:r>
              <a:rPr lang="en-US" dirty="0" smtClean="0"/>
              <a:t>DMFT</a:t>
            </a:r>
          </a:p>
          <a:p>
            <a:pPr lvl="1"/>
            <a:r>
              <a:rPr lang="en-US" dirty="0" smtClean="0"/>
              <a:t>Dental plaque </a:t>
            </a:r>
          </a:p>
          <a:p>
            <a:pPr lvl="1"/>
            <a:r>
              <a:rPr lang="en-US" dirty="0" smtClean="0"/>
              <a:t>Periodontal disease parameters</a:t>
            </a:r>
          </a:p>
        </p:txBody>
      </p:sp>
      <p:pic>
        <p:nvPicPr>
          <p:cNvPr id="2" name="Picture 1"/>
          <p:cNvPicPr>
            <a:picLocks noChangeAspect="1"/>
          </p:cNvPicPr>
          <p:nvPr/>
        </p:nvPicPr>
        <p:blipFill rotWithShape="1">
          <a:blip r:embed="rId3"/>
          <a:srcRect t="5688"/>
          <a:stretch/>
        </p:blipFill>
        <p:spPr>
          <a:xfrm>
            <a:off x="5163962" y="3572933"/>
            <a:ext cx="3522838" cy="2345265"/>
          </a:xfrm>
          <a:prstGeom prst="rect">
            <a:avLst/>
          </a:prstGeom>
        </p:spPr>
      </p:pic>
    </p:spTree>
    <p:extLst>
      <p:ext uri="{BB962C8B-B14F-4D97-AF65-F5344CB8AC3E}">
        <p14:creationId xmlns:p14="http://schemas.microsoft.com/office/powerpoint/2010/main" val="805064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Descriptive analysis</a:t>
            </a:r>
            <a:endParaRPr lang="en-US" dirty="0"/>
          </a:p>
        </p:txBody>
      </p:sp>
      <p:sp>
        <p:nvSpPr>
          <p:cNvPr id="5" name="Content Placeholder 4"/>
          <p:cNvSpPr>
            <a:spLocks noGrp="1"/>
          </p:cNvSpPr>
          <p:nvPr>
            <p:ph idx="1"/>
          </p:nvPr>
        </p:nvSpPr>
        <p:spPr>
          <a:xfrm>
            <a:off x="457200" y="1600200"/>
            <a:ext cx="8229600" cy="1179689"/>
          </a:xfrm>
        </p:spPr>
        <p:txBody>
          <a:bodyPr>
            <a:normAutofit/>
          </a:bodyPr>
          <a:lstStyle/>
          <a:p>
            <a:r>
              <a:rPr lang="en-US" b="1" dirty="0" smtClean="0"/>
              <a:t>Nutritional assessment</a:t>
            </a:r>
          </a:p>
          <a:p>
            <a:pPr lvl="1"/>
            <a:r>
              <a:rPr lang="en-US" dirty="0" smtClean="0"/>
              <a:t>MNA (18), MNA-SF (7), SF + MNA (1)</a:t>
            </a:r>
          </a:p>
          <a:p>
            <a:pPr marL="457200" lvl="1" indent="0">
              <a:buNone/>
            </a:pPr>
            <a:endParaRPr lang="en-US" dirty="0" smtClean="0"/>
          </a:p>
          <a:p>
            <a:pPr lvl="1"/>
            <a:endParaRPr lang="en-US" dirty="0" smtClean="0"/>
          </a:p>
        </p:txBody>
      </p:sp>
    </p:spTree>
    <p:extLst>
      <p:ext uri="{BB962C8B-B14F-4D97-AF65-F5344CB8AC3E}">
        <p14:creationId xmlns:p14="http://schemas.microsoft.com/office/powerpoint/2010/main" val="2281659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479667" y="3290501"/>
            <a:ext cx="184666" cy="646331"/>
          </a:xfrm>
          <a:prstGeom prst="rect">
            <a:avLst/>
          </a:prstGeom>
        </p:spPr>
        <p:txBody>
          <a:bodyPr wrap="none">
            <a:spAutoFit/>
          </a:bodyPr>
          <a:lstStyle/>
          <a:p>
            <a:endParaRPr lang="en-US" dirty="0"/>
          </a:p>
          <a:p>
            <a:endParaRPr lang="en-US" dirty="0"/>
          </a:p>
        </p:txBody>
      </p:sp>
      <p:sp>
        <p:nvSpPr>
          <p:cNvPr id="9" name="Rectangle 8"/>
          <p:cNvSpPr/>
          <p:nvPr/>
        </p:nvSpPr>
        <p:spPr>
          <a:xfrm>
            <a:off x="4479667" y="3290501"/>
            <a:ext cx="184666" cy="276999"/>
          </a:xfrm>
          <a:prstGeom prst="rect">
            <a:avLst/>
          </a:prstGeom>
        </p:spPr>
        <p:txBody>
          <a:bodyPr wrap="none">
            <a:spAutoFit/>
          </a:bodyPr>
          <a:lstStyle/>
          <a:p>
            <a:r>
              <a:rPr lang="en-US" baseline="30000" dirty="0"/>
              <a:t> </a:t>
            </a:r>
            <a:endParaRPr lang="en-US" dirty="0"/>
          </a:p>
        </p:txBody>
      </p:sp>
      <p:sp>
        <p:nvSpPr>
          <p:cNvPr id="11" name="Title 10"/>
          <p:cNvSpPr>
            <a:spLocks noGrp="1"/>
          </p:cNvSpPr>
          <p:nvPr>
            <p:ph type="title"/>
          </p:nvPr>
        </p:nvSpPr>
        <p:spPr>
          <a:xfrm>
            <a:off x="-152397" y="159458"/>
            <a:ext cx="6837471" cy="688913"/>
          </a:xfrm>
        </p:spPr>
        <p:txBody>
          <a:bodyPr>
            <a:normAutofit/>
          </a:bodyPr>
          <a:lstStyle/>
          <a:p>
            <a:r>
              <a:rPr lang="en-US" sz="3200" dirty="0" smtClean="0"/>
              <a:t>Forest plot for prosthesis use</a:t>
            </a:r>
            <a:endParaRPr lang="en-US" sz="3200" dirty="0"/>
          </a:p>
        </p:txBody>
      </p:sp>
      <p:grpSp>
        <p:nvGrpSpPr>
          <p:cNvPr id="3" name="Group 2"/>
          <p:cNvGrpSpPr/>
          <p:nvPr/>
        </p:nvGrpSpPr>
        <p:grpSpPr>
          <a:xfrm>
            <a:off x="1460211" y="779592"/>
            <a:ext cx="5896643" cy="4987952"/>
            <a:chOff x="1163548" y="1226913"/>
            <a:chExt cx="6423263" cy="5433418"/>
          </a:xfrm>
        </p:grpSpPr>
        <p:pic>
          <p:nvPicPr>
            <p:cNvPr id="2" name="Picture 1"/>
            <p:cNvPicPr>
              <a:picLocks noChangeAspect="1"/>
            </p:cNvPicPr>
            <p:nvPr/>
          </p:nvPicPr>
          <p:blipFill>
            <a:blip r:embed="rId3"/>
            <a:stretch>
              <a:fillRect/>
            </a:stretch>
          </p:blipFill>
          <p:spPr>
            <a:xfrm>
              <a:off x="1163548" y="1226913"/>
              <a:ext cx="6423263" cy="5031555"/>
            </a:xfrm>
            <a:prstGeom prst="rect">
              <a:avLst/>
            </a:prstGeom>
          </p:spPr>
        </p:pic>
        <p:sp>
          <p:nvSpPr>
            <p:cNvPr id="7" name="TextBox 6"/>
            <p:cNvSpPr txBox="1"/>
            <p:nvPr/>
          </p:nvSpPr>
          <p:spPr>
            <a:xfrm>
              <a:off x="1361981" y="2378554"/>
              <a:ext cx="2618033" cy="377658"/>
            </a:xfrm>
            <a:prstGeom prst="rect">
              <a:avLst/>
            </a:prstGeom>
            <a:solidFill>
              <a:schemeClr val="bg1"/>
            </a:solidFill>
          </p:spPr>
          <p:txBody>
            <a:bodyPr wrap="square" rtlCol="0">
              <a:spAutoFit/>
            </a:bodyPr>
            <a:lstStyle/>
            <a:p>
              <a:r>
                <a:rPr lang="en-US" sz="2000" dirty="0" err="1" smtClean="0"/>
                <a:t>Noninstitutionalized</a:t>
              </a:r>
              <a:endParaRPr lang="en-US" sz="2000" dirty="0"/>
            </a:p>
          </p:txBody>
        </p:sp>
        <p:sp>
          <p:nvSpPr>
            <p:cNvPr id="12" name="TextBox 11"/>
            <p:cNvSpPr txBox="1"/>
            <p:nvPr/>
          </p:nvSpPr>
          <p:spPr>
            <a:xfrm>
              <a:off x="1361981" y="3635897"/>
              <a:ext cx="2208879" cy="377658"/>
            </a:xfrm>
            <a:prstGeom prst="rect">
              <a:avLst/>
            </a:prstGeom>
            <a:solidFill>
              <a:srgbClr val="FFFFFF"/>
            </a:solidFill>
          </p:spPr>
          <p:txBody>
            <a:bodyPr wrap="square" rtlCol="0">
              <a:spAutoFit/>
            </a:bodyPr>
            <a:lstStyle/>
            <a:p>
              <a:r>
                <a:rPr lang="en-US" sz="2000" dirty="0" smtClean="0"/>
                <a:t>Institutionalized</a:t>
              </a:r>
              <a:endParaRPr lang="en-US" sz="2000" dirty="0"/>
            </a:p>
          </p:txBody>
        </p:sp>
        <p:sp>
          <p:nvSpPr>
            <p:cNvPr id="13" name="TextBox 12"/>
            <p:cNvSpPr txBox="1"/>
            <p:nvPr/>
          </p:nvSpPr>
          <p:spPr>
            <a:xfrm>
              <a:off x="1163548" y="5889225"/>
              <a:ext cx="3281672" cy="771106"/>
            </a:xfrm>
            <a:prstGeom prst="rect">
              <a:avLst/>
            </a:prstGeom>
            <a:solidFill>
              <a:schemeClr val="bg1"/>
            </a:solidFill>
          </p:spPr>
          <p:txBody>
            <a:bodyPr wrap="square" rtlCol="0">
              <a:spAutoFit/>
            </a:bodyPr>
            <a:lstStyle/>
            <a:p>
              <a:r>
                <a:rPr lang="en-US" sz="2000" dirty="0" smtClean="0"/>
                <a:t>Favors malnutrition/ risk of malnutrition</a:t>
              </a:r>
              <a:endParaRPr lang="en-US" sz="2000" dirty="0"/>
            </a:p>
          </p:txBody>
        </p:sp>
        <p:sp>
          <p:nvSpPr>
            <p:cNvPr id="14" name="TextBox 13"/>
            <p:cNvSpPr txBox="1"/>
            <p:nvPr/>
          </p:nvSpPr>
          <p:spPr>
            <a:xfrm>
              <a:off x="4850871" y="5888874"/>
              <a:ext cx="2618033" cy="771106"/>
            </a:xfrm>
            <a:prstGeom prst="rect">
              <a:avLst/>
            </a:prstGeom>
            <a:solidFill>
              <a:schemeClr val="bg1"/>
            </a:solidFill>
          </p:spPr>
          <p:txBody>
            <a:bodyPr wrap="square" rtlCol="0">
              <a:spAutoFit/>
            </a:bodyPr>
            <a:lstStyle/>
            <a:p>
              <a:r>
                <a:rPr lang="en-US" sz="2000" dirty="0" smtClean="0"/>
                <a:t>Favors normal nutrition</a:t>
              </a:r>
              <a:endParaRPr lang="en-US" sz="2000" dirty="0"/>
            </a:p>
          </p:txBody>
        </p:sp>
      </p:grpSp>
      <p:sp>
        <p:nvSpPr>
          <p:cNvPr id="15" name="Rectangle 14"/>
          <p:cNvSpPr/>
          <p:nvPr/>
        </p:nvSpPr>
        <p:spPr>
          <a:xfrm>
            <a:off x="1220791" y="5868772"/>
            <a:ext cx="6988682" cy="830997"/>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en-US" sz="2400" dirty="0" smtClean="0"/>
              <a:t>Pooled </a:t>
            </a:r>
            <a:r>
              <a:rPr lang="en-US" sz="2400" dirty="0"/>
              <a:t>RR </a:t>
            </a:r>
            <a:r>
              <a:rPr lang="en-US" sz="2400" dirty="0" smtClean="0"/>
              <a:t>for prosthesis use 0.87 </a:t>
            </a:r>
            <a:r>
              <a:rPr lang="en-US" sz="2400" dirty="0"/>
              <a:t>(95% CI </a:t>
            </a:r>
            <a:r>
              <a:rPr lang="en-US" sz="2400" dirty="0" smtClean="0"/>
              <a:t>0.71-1.08)</a:t>
            </a:r>
          </a:p>
          <a:p>
            <a:pPr algn="ctr"/>
            <a:r>
              <a:rPr lang="en-US" sz="2400" dirty="0">
                <a:solidFill>
                  <a:schemeClr val="tx1"/>
                </a:solidFill>
              </a:rPr>
              <a:t>I</a:t>
            </a:r>
            <a:r>
              <a:rPr lang="en-US" sz="2400" baseline="30000" dirty="0">
                <a:solidFill>
                  <a:schemeClr val="tx1"/>
                </a:solidFill>
              </a:rPr>
              <a:t>2</a:t>
            </a:r>
            <a:r>
              <a:rPr lang="en-US" sz="2400" dirty="0">
                <a:solidFill>
                  <a:schemeClr val="tx1"/>
                </a:solidFill>
              </a:rPr>
              <a:t> </a:t>
            </a:r>
            <a:r>
              <a:rPr lang="en-US" sz="2400" baseline="30000" dirty="0">
                <a:solidFill>
                  <a:schemeClr val="tx1"/>
                </a:solidFill>
              </a:rPr>
              <a:t>=</a:t>
            </a:r>
            <a:r>
              <a:rPr lang="en-US" sz="2400" dirty="0">
                <a:solidFill>
                  <a:schemeClr val="tx1"/>
                </a:solidFill>
              </a:rPr>
              <a:t> 78%, p= 0.003</a:t>
            </a:r>
            <a:endParaRPr lang="en-US" sz="2400" dirty="0"/>
          </a:p>
        </p:txBody>
      </p:sp>
    </p:spTree>
    <p:extLst>
      <p:ext uri="{BB962C8B-B14F-4D97-AF65-F5344CB8AC3E}">
        <p14:creationId xmlns:p14="http://schemas.microsoft.com/office/powerpoint/2010/main" val="337188608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479667" y="3290501"/>
            <a:ext cx="184666" cy="646331"/>
          </a:xfrm>
          <a:prstGeom prst="rect">
            <a:avLst/>
          </a:prstGeom>
        </p:spPr>
        <p:txBody>
          <a:bodyPr wrap="none">
            <a:spAutoFit/>
          </a:bodyPr>
          <a:lstStyle/>
          <a:p>
            <a:endParaRPr lang="en-US" dirty="0"/>
          </a:p>
          <a:p>
            <a:endParaRPr lang="en-US" dirty="0"/>
          </a:p>
        </p:txBody>
      </p:sp>
      <p:sp>
        <p:nvSpPr>
          <p:cNvPr id="9" name="Rectangle 8"/>
          <p:cNvSpPr/>
          <p:nvPr/>
        </p:nvSpPr>
        <p:spPr>
          <a:xfrm>
            <a:off x="4479667" y="3290501"/>
            <a:ext cx="184666" cy="276999"/>
          </a:xfrm>
          <a:prstGeom prst="rect">
            <a:avLst/>
          </a:prstGeom>
        </p:spPr>
        <p:txBody>
          <a:bodyPr wrap="none">
            <a:spAutoFit/>
          </a:bodyPr>
          <a:lstStyle/>
          <a:p>
            <a:r>
              <a:rPr lang="en-US" baseline="30000" dirty="0"/>
              <a:t> </a:t>
            </a:r>
            <a:endParaRPr lang="en-US" dirty="0"/>
          </a:p>
        </p:txBody>
      </p:sp>
      <p:sp>
        <p:nvSpPr>
          <p:cNvPr id="11" name="Title 10"/>
          <p:cNvSpPr>
            <a:spLocks noGrp="1"/>
          </p:cNvSpPr>
          <p:nvPr>
            <p:ph type="title"/>
          </p:nvPr>
        </p:nvSpPr>
        <p:spPr>
          <a:xfrm>
            <a:off x="141512" y="208940"/>
            <a:ext cx="5557293" cy="688913"/>
          </a:xfrm>
        </p:spPr>
        <p:txBody>
          <a:bodyPr>
            <a:normAutofit/>
          </a:bodyPr>
          <a:lstStyle/>
          <a:p>
            <a:r>
              <a:rPr lang="en-US" sz="3200" dirty="0" smtClean="0"/>
              <a:t>Forest plot for </a:t>
            </a:r>
            <a:r>
              <a:rPr lang="en-US" sz="3200" dirty="0" err="1" smtClean="0"/>
              <a:t>edentulism</a:t>
            </a:r>
            <a:endParaRPr lang="en-US" sz="3200" dirty="0"/>
          </a:p>
        </p:txBody>
      </p:sp>
      <p:grpSp>
        <p:nvGrpSpPr>
          <p:cNvPr id="19" name="Group 18"/>
          <p:cNvGrpSpPr/>
          <p:nvPr/>
        </p:nvGrpSpPr>
        <p:grpSpPr>
          <a:xfrm>
            <a:off x="1781423" y="931719"/>
            <a:ext cx="5935150" cy="4989499"/>
            <a:chOff x="1826889" y="1093604"/>
            <a:chExt cx="6630991" cy="5574472"/>
          </a:xfrm>
        </p:grpSpPr>
        <p:grpSp>
          <p:nvGrpSpPr>
            <p:cNvPr id="16" name="Group 15"/>
            <p:cNvGrpSpPr/>
            <p:nvPr/>
          </p:nvGrpSpPr>
          <p:grpSpPr>
            <a:xfrm>
              <a:off x="1826889" y="1093604"/>
              <a:ext cx="6630991" cy="5181380"/>
              <a:chOff x="1826889" y="1093604"/>
              <a:chExt cx="6630991" cy="5181380"/>
            </a:xfrm>
          </p:grpSpPr>
          <p:pic>
            <p:nvPicPr>
              <p:cNvPr id="10" name="Picture 9"/>
              <p:cNvPicPr>
                <a:picLocks noChangeAspect="1"/>
              </p:cNvPicPr>
              <p:nvPr/>
            </p:nvPicPr>
            <p:blipFill>
              <a:blip r:embed="rId3"/>
              <a:stretch>
                <a:fillRect/>
              </a:stretch>
            </p:blipFill>
            <p:spPr>
              <a:xfrm>
                <a:off x="1826889" y="1093604"/>
                <a:ext cx="6630991" cy="5181380"/>
              </a:xfrm>
              <a:prstGeom prst="rect">
                <a:avLst/>
              </a:prstGeom>
            </p:spPr>
          </p:pic>
          <p:sp>
            <p:nvSpPr>
              <p:cNvPr id="13" name="TextBox 12"/>
              <p:cNvSpPr txBox="1"/>
              <p:nvPr/>
            </p:nvSpPr>
            <p:spPr>
              <a:xfrm>
                <a:off x="2045863" y="3536722"/>
                <a:ext cx="2340196" cy="400110"/>
              </a:xfrm>
              <a:prstGeom prst="rect">
                <a:avLst/>
              </a:prstGeom>
              <a:solidFill>
                <a:srgbClr val="FFFFFF"/>
              </a:solidFill>
            </p:spPr>
            <p:txBody>
              <a:bodyPr wrap="square" rtlCol="0">
                <a:spAutoFit/>
              </a:bodyPr>
              <a:lstStyle/>
              <a:p>
                <a:r>
                  <a:rPr lang="en-US" sz="2000" dirty="0" smtClean="0"/>
                  <a:t>Institutionalized</a:t>
                </a:r>
                <a:endParaRPr lang="en-US" sz="2000" dirty="0"/>
              </a:p>
            </p:txBody>
          </p:sp>
          <p:sp>
            <p:nvSpPr>
              <p:cNvPr id="14" name="TextBox 13"/>
              <p:cNvSpPr txBox="1"/>
              <p:nvPr/>
            </p:nvSpPr>
            <p:spPr>
              <a:xfrm>
                <a:off x="2065835" y="1976182"/>
                <a:ext cx="2773674" cy="400110"/>
              </a:xfrm>
              <a:prstGeom prst="rect">
                <a:avLst/>
              </a:prstGeom>
              <a:solidFill>
                <a:schemeClr val="bg1"/>
              </a:solidFill>
            </p:spPr>
            <p:txBody>
              <a:bodyPr wrap="square" rtlCol="0">
                <a:spAutoFit/>
              </a:bodyPr>
              <a:lstStyle/>
              <a:p>
                <a:r>
                  <a:rPr lang="en-US" sz="2000" dirty="0" err="1" smtClean="0"/>
                  <a:t>Noninstitutionalized</a:t>
                </a:r>
                <a:endParaRPr lang="en-US" sz="2000" dirty="0"/>
              </a:p>
            </p:txBody>
          </p:sp>
        </p:grpSp>
        <p:sp>
          <p:nvSpPr>
            <p:cNvPr id="15" name="TextBox 14"/>
            <p:cNvSpPr txBox="1"/>
            <p:nvPr/>
          </p:nvSpPr>
          <p:spPr>
            <a:xfrm>
              <a:off x="2137767" y="5877197"/>
              <a:ext cx="2773674" cy="790879"/>
            </a:xfrm>
            <a:prstGeom prst="rect">
              <a:avLst/>
            </a:prstGeom>
            <a:solidFill>
              <a:schemeClr val="bg1"/>
            </a:solidFill>
          </p:spPr>
          <p:txBody>
            <a:bodyPr wrap="square" rtlCol="0">
              <a:spAutoFit/>
            </a:bodyPr>
            <a:lstStyle/>
            <a:p>
              <a:r>
                <a:rPr lang="en-US" sz="2000" dirty="0" smtClean="0"/>
                <a:t>Favors malnutrition/ risk of malnutrition</a:t>
              </a:r>
              <a:endParaRPr lang="en-US" sz="2000" dirty="0"/>
            </a:p>
          </p:txBody>
        </p:sp>
        <p:sp>
          <p:nvSpPr>
            <p:cNvPr id="17" name="TextBox 16"/>
            <p:cNvSpPr txBox="1"/>
            <p:nvPr/>
          </p:nvSpPr>
          <p:spPr>
            <a:xfrm>
              <a:off x="5341208" y="5876825"/>
              <a:ext cx="2773674" cy="790879"/>
            </a:xfrm>
            <a:prstGeom prst="rect">
              <a:avLst/>
            </a:prstGeom>
            <a:solidFill>
              <a:schemeClr val="bg1"/>
            </a:solidFill>
          </p:spPr>
          <p:txBody>
            <a:bodyPr wrap="square" rtlCol="0">
              <a:spAutoFit/>
            </a:bodyPr>
            <a:lstStyle/>
            <a:p>
              <a:r>
                <a:rPr lang="en-US" sz="2000" dirty="0" smtClean="0"/>
                <a:t>Favors normal nutrition</a:t>
              </a:r>
              <a:endParaRPr lang="en-US" sz="2000" dirty="0"/>
            </a:p>
          </p:txBody>
        </p:sp>
      </p:grpSp>
      <p:sp>
        <p:nvSpPr>
          <p:cNvPr id="20" name="Rectangle 19"/>
          <p:cNvSpPr/>
          <p:nvPr/>
        </p:nvSpPr>
        <p:spPr>
          <a:xfrm>
            <a:off x="1313258" y="5866815"/>
            <a:ext cx="6702150" cy="830997"/>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en-US" sz="2400" dirty="0" smtClean="0"/>
              <a:t>Pooled </a:t>
            </a:r>
            <a:r>
              <a:rPr lang="en-US" sz="2400" dirty="0"/>
              <a:t>RR for </a:t>
            </a:r>
            <a:r>
              <a:rPr lang="en-US" sz="2400" dirty="0" err="1"/>
              <a:t>edentulism</a:t>
            </a:r>
            <a:r>
              <a:rPr lang="en-US" sz="2400" dirty="0"/>
              <a:t> </a:t>
            </a:r>
            <a:r>
              <a:rPr lang="en-US" sz="2400" dirty="0" smtClean="0"/>
              <a:t>1.07 </a:t>
            </a:r>
            <a:r>
              <a:rPr lang="en-US" sz="2400" dirty="0"/>
              <a:t>(95% CI </a:t>
            </a:r>
            <a:r>
              <a:rPr lang="en-US" sz="2400" dirty="0" smtClean="0"/>
              <a:t>0.97-1.20)</a:t>
            </a:r>
          </a:p>
          <a:p>
            <a:pPr algn="ctr"/>
            <a:r>
              <a:rPr lang="en-US" sz="2400" dirty="0" smtClean="0"/>
              <a:t>I</a:t>
            </a:r>
            <a:r>
              <a:rPr lang="en-US" sz="2400" baseline="30000" dirty="0" smtClean="0"/>
              <a:t>2</a:t>
            </a:r>
            <a:r>
              <a:rPr lang="en-US" sz="2400" dirty="0" smtClean="0"/>
              <a:t>=</a:t>
            </a:r>
            <a:r>
              <a:rPr lang="en-US" sz="2400" dirty="0"/>
              <a:t>50%, p-value= 0.051</a:t>
            </a:r>
            <a:r>
              <a:rPr lang="en-SG" sz="2400" dirty="0"/>
              <a:t> </a:t>
            </a:r>
            <a:endParaRPr lang="en-US" sz="2400" dirty="0"/>
          </a:p>
        </p:txBody>
      </p:sp>
    </p:spTree>
    <p:extLst>
      <p:ext uri="{BB962C8B-B14F-4D97-AF65-F5344CB8AC3E}">
        <p14:creationId xmlns:p14="http://schemas.microsoft.com/office/powerpoint/2010/main" val="40914354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479667" y="3290501"/>
            <a:ext cx="184666" cy="646331"/>
          </a:xfrm>
          <a:prstGeom prst="rect">
            <a:avLst/>
          </a:prstGeom>
        </p:spPr>
        <p:txBody>
          <a:bodyPr wrap="none">
            <a:spAutoFit/>
          </a:bodyPr>
          <a:lstStyle/>
          <a:p>
            <a:endParaRPr lang="en-US" dirty="0"/>
          </a:p>
          <a:p>
            <a:endParaRPr lang="en-US" dirty="0"/>
          </a:p>
        </p:txBody>
      </p:sp>
      <p:sp>
        <p:nvSpPr>
          <p:cNvPr id="9" name="Rectangle 8"/>
          <p:cNvSpPr/>
          <p:nvPr/>
        </p:nvSpPr>
        <p:spPr>
          <a:xfrm>
            <a:off x="4479667" y="3290501"/>
            <a:ext cx="184666" cy="276999"/>
          </a:xfrm>
          <a:prstGeom prst="rect">
            <a:avLst/>
          </a:prstGeom>
        </p:spPr>
        <p:txBody>
          <a:bodyPr wrap="none">
            <a:spAutoFit/>
          </a:bodyPr>
          <a:lstStyle/>
          <a:p>
            <a:r>
              <a:rPr lang="en-US" baseline="30000" dirty="0"/>
              <a:t> </a:t>
            </a:r>
            <a:endParaRPr lang="en-US" dirty="0"/>
          </a:p>
        </p:txBody>
      </p:sp>
      <p:sp>
        <p:nvSpPr>
          <p:cNvPr id="11" name="Title 10"/>
          <p:cNvSpPr>
            <a:spLocks noGrp="1"/>
          </p:cNvSpPr>
          <p:nvPr>
            <p:ph type="title"/>
          </p:nvPr>
        </p:nvSpPr>
        <p:spPr>
          <a:xfrm>
            <a:off x="262769" y="314785"/>
            <a:ext cx="6837471" cy="688913"/>
          </a:xfrm>
        </p:spPr>
        <p:txBody>
          <a:bodyPr>
            <a:normAutofit/>
          </a:bodyPr>
          <a:lstStyle/>
          <a:p>
            <a:r>
              <a:rPr lang="en-US" sz="3200" dirty="0" smtClean="0"/>
              <a:t>Forest plot for mean number of teeth</a:t>
            </a:r>
            <a:endParaRPr lang="en-US" sz="3200" dirty="0"/>
          </a:p>
        </p:txBody>
      </p:sp>
      <p:grpSp>
        <p:nvGrpSpPr>
          <p:cNvPr id="4" name="Group 3"/>
          <p:cNvGrpSpPr/>
          <p:nvPr/>
        </p:nvGrpSpPr>
        <p:grpSpPr>
          <a:xfrm>
            <a:off x="1626491" y="1003698"/>
            <a:ext cx="5706352" cy="4845813"/>
            <a:chOff x="1389366" y="1072277"/>
            <a:chExt cx="6549934" cy="5562181"/>
          </a:xfrm>
        </p:grpSpPr>
        <p:pic>
          <p:nvPicPr>
            <p:cNvPr id="3" name="Picture 2"/>
            <p:cNvPicPr>
              <a:picLocks noChangeAspect="1"/>
            </p:cNvPicPr>
            <p:nvPr/>
          </p:nvPicPr>
          <p:blipFill>
            <a:blip r:embed="rId3"/>
            <a:stretch>
              <a:fillRect/>
            </a:stretch>
          </p:blipFill>
          <p:spPr>
            <a:xfrm>
              <a:off x="1389366" y="1072277"/>
              <a:ext cx="6549934" cy="5157190"/>
            </a:xfrm>
            <a:prstGeom prst="rect">
              <a:avLst/>
            </a:prstGeom>
          </p:spPr>
        </p:pic>
        <p:sp>
          <p:nvSpPr>
            <p:cNvPr id="7" name="TextBox 6"/>
            <p:cNvSpPr txBox="1"/>
            <p:nvPr/>
          </p:nvSpPr>
          <p:spPr>
            <a:xfrm>
              <a:off x="1498725" y="2022956"/>
              <a:ext cx="2719404" cy="444418"/>
            </a:xfrm>
            <a:prstGeom prst="rect">
              <a:avLst/>
            </a:prstGeom>
            <a:solidFill>
              <a:schemeClr val="bg1"/>
            </a:solidFill>
          </p:spPr>
          <p:txBody>
            <a:bodyPr wrap="square" rtlCol="0">
              <a:spAutoFit/>
            </a:bodyPr>
            <a:lstStyle/>
            <a:p>
              <a:r>
                <a:rPr lang="en-US" sz="2000" dirty="0" err="1" smtClean="0"/>
                <a:t>Noninstitutionalized</a:t>
              </a:r>
              <a:endParaRPr lang="en-US" sz="2000" dirty="0"/>
            </a:p>
          </p:txBody>
        </p:sp>
        <p:sp>
          <p:nvSpPr>
            <p:cNvPr id="10" name="TextBox 9"/>
            <p:cNvSpPr txBox="1"/>
            <p:nvPr/>
          </p:nvSpPr>
          <p:spPr>
            <a:xfrm>
              <a:off x="1601689" y="3541266"/>
              <a:ext cx="2265527" cy="459259"/>
            </a:xfrm>
            <a:prstGeom prst="rect">
              <a:avLst/>
            </a:prstGeom>
            <a:solidFill>
              <a:srgbClr val="FFFFFF"/>
            </a:solidFill>
          </p:spPr>
          <p:txBody>
            <a:bodyPr wrap="square" rtlCol="0">
              <a:spAutoFit/>
            </a:bodyPr>
            <a:lstStyle/>
            <a:p>
              <a:r>
                <a:rPr lang="en-US" sz="2000" dirty="0" smtClean="0"/>
                <a:t>Institutionalized</a:t>
              </a:r>
              <a:endParaRPr lang="en-US" sz="2000" dirty="0"/>
            </a:p>
          </p:txBody>
        </p:sp>
        <p:sp>
          <p:nvSpPr>
            <p:cNvPr id="12" name="TextBox 11"/>
            <p:cNvSpPr txBox="1"/>
            <p:nvPr/>
          </p:nvSpPr>
          <p:spPr>
            <a:xfrm>
              <a:off x="1389366" y="5821924"/>
              <a:ext cx="2946324" cy="812534"/>
            </a:xfrm>
            <a:prstGeom prst="rect">
              <a:avLst/>
            </a:prstGeom>
            <a:solidFill>
              <a:schemeClr val="bg1"/>
            </a:solidFill>
          </p:spPr>
          <p:txBody>
            <a:bodyPr wrap="square" rtlCol="0">
              <a:spAutoFit/>
            </a:bodyPr>
            <a:lstStyle/>
            <a:p>
              <a:r>
                <a:rPr lang="en-US" sz="2000" dirty="0" smtClean="0"/>
                <a:t>Favors malnutrition/ risk of malnutrition</a:t>
              </a:r>
              <a:endParaRPr lang="en-US" sz="2000" dirty="0"/>
            </a:p>
          </p:txBody>
        </p:sp>
        <p:sp>
          <p:nvSpPr>
            <p:cNvPr id="13" name="TextBox 12"/>
            <p:cNvSpPr txBox="1"/>
            <p:nvPr/>
          </p:nvSpPr>
          <p:spPr>
            <a:xfrm>
              <a:off x="4929402" y="5811903"/>
              <a:ext cx="2807688" cy="812534"/>
            </a:xfrm>
            <a:prstGeom prst="rect">
              <a:avLst/>
            </a:prstGeom>
            <a:solidFill>
              <a:schemeClr val="bg1"/>
            </a:solidFill>
          </p:spPr>
          <p:txBody>
            <a:bodyPr wrap="square" rtlCol="0">
              <a:spAutoFit/>
            </a:bodyPr>
            <a:lstStyle/>
            <a:p>
              <a:r>
                <a:rPr lang="en-US" sz="2000" dirty="0" smtClean="0"/>
                <a:t>Favors normal nutrition</a:t>
              </a:r>
              <a:endParaRPr lang="en-US" sz="2000" dirty="0"/>
            </a:p>
          </p:txBody>
        </p:sp>
      </p:grpSp>
      <p:sp>
        <p:nvSpPr>
          <p:cNvPr id="14" name="Rectangle 13"/>
          <p:cNvSpPr/>
          <p:nvPr/>
        </p:nvSpPr>
        <p:spPr>
          <a:xfrm>
            <a:off x="1930400" y="5880121"/>
            <a:ext cx="4893733" cy="830997"/>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en-US" sz="2400" dirty="0" smtClean="0"/>
              <a:t>SMD -0.14 (95</a:t>
            </a:r>
            <a:r>
              <a:rPr lang="en-US" sz="2400" dirty="0"/>
              <a:t>% CI </a:t>
            </a:r>
            <a:r>
              <a:rPr lang="en-US" sz="2400" dirty="0" smtClean="0"/>
              <a:t>-0.28 to -0.005)</a:t>
            </a:r>
          </a:p>
          <a:p>
            <a:pPr algn="ctr"/>
            <a:r>
              <a:rPr lang="en-US" sz="2400" dirty="0">
                <a:solidFill>
                  <a:schemeClr val="tx1"/>
                </a:solidFill>
              </a:rPr>
              <a:t>I</a:t>
            </a:r>
            <a:r>
              <a:rPr lang="en-US" sz="2400" baseline="30000" dirty="0">
                <a:solidFill>
                  <a:schemeClr val="tx1"/>
                </a:solidFill>
              </a:rPr>
              <a:t>2</a:t>
            </a:r>
            <a:r>
              <a:rPr lang="en-US" sz="2400" dirty="0">
                <a:solidFill>
                  <a:schemeClr val="tx1"/>
                </a:solidFill>
              </a:rPr>
              <a:t> =9.7%, p=0.351</a:t>
            </a:r>
            <a:endParaRPr lang="en-US" sz="2400" dirty="0"/>
          </a:p>
        </p:txBody>
      </p:sp>
    </p:spTree>
    <p:extLst>
      <p:ext uri="{BB962C8B-B14F-4D97-AF65-F5344CB8AC3E}">
        <p14:creationId xmlns:p14="http://schemas.microsoft.com/office/powerpoint/2010/main" val="10581713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Study validity</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82079509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Study validity</a:t>
            </a:r>
            <a:endParaRPr lang="en-US" dirty="0"/>
          </a:p>
        </p:txBody>
      </p:sp>
      <p:sp>
        <p:nvSpPr>
          <p:cNvPr id="5" name="Content Placeholder 4"/>
          <p:cNvSpPr>
            <a:spLocks noGrp="1"/>
          </p:cNvSpPr>
          <p:nvPr>
            <p:ph idx="1"/>
          </p:nvPr>
        </p:nvSpPr>
        <p:spPr/>
        <p:txBody>
          <a:bodyPr>
            <a:normAutofit/>
          </a:bodyPr>
          <a:lstStyle/>
          <a:p>
            <a:pPr>
              <a:buClr>
                <a:srgbClr val="008000"/>
              </a:buClr>
              <a:buFont typeface="Wingdings" charset="2"/>
              <a:buChar char="ü"/>
            </a:pPr>
            <a:r>
              <a:rPr lang="en-US" dirty="0" smtClean="0"/>
              <a:t>Addressed a focused clinical question</a:t>
            </a:r>
          </a:p>
          <a:p>
            <a:pPr>
              <a:buClr>
                <a:srgbClr val="008000"/>
              </a:buClr>
              <a:buFont typeface="Wingdings" charset="2"/>
              <a:buChar char="ü"/>
            </a:pPr>
            <a:r>
              <a:rPr lang="en-US" dirty="0" smtClean="0"/>
              <a:t>Individual studies were adequately assessed for validity</a:t>
            </a:r>
          </a:p>
          <a:p>
            <a:pPr marL="0" indent="0">
              <a:buClr>
                <a:srgbClr val="008000"/>
              </a:buClr>
              <a:buNone/>
            </a:pPr>
            <a:endParaRPr lang="en-US" dirty="0"/>
          </a:p>
          <a:p>
            <a:pPr>
              <a:buClr>
                <a:srgbClr val="FF0000"/>
              </a:buClr>
              <a:buFont typeface="Lucida Grande"/>
              <a:buChar char="x"/>
            </a:pPr>
            <a:r>
              <a:rPr lang="en-US" dirty="0" smtClean="0"/>
              <a:t>Meta-analyses limited to cross-sectional studies</a:t>
            </a:r>
          </a:p>
          <a:p>
            <a:pPr>
              <a:buClr>
                <a:srgbClr val="FF0000"/>
              </a:buClr>
              <a:buFont typeface="Lucida Grande"/>
              <a:buChar char="x"/>
            </a:pPr>
            <a:r>
              <a:rPr lang="en-US" dirty="0" smtClean="0"/>
              <a:t>Search criteria</a:t>
            </a:r>
          </a:p>
          <a:p>
            <a:pPr>
              <a:buClr>
                <a:srgbClr val="FF0000"/>
              </a:buClr>
              <a:buFont typeface="Lucida Grande"/>
              <a:buChar char="x"/>
            </a:pPr>
            <a:r>
              <a:rPr lang="en-US" dirty="0" smtClean="0"/>
              <a:t>No clear definition of independent variables</a:t>
            </a:r>
          </a:p>
        </p:txBody>
      </p:sp>
    </p:spTree>
    <p:extLst>
      <p:ext uri="{BB962C8B-B14F-4D97-AF65-F5344CB8AC3E}">
        <p14:creationId xmlns:p14="http://schemas.microsoft.com/office/powerpoint/2010/main" val="3082395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1417638"/>
            <a:ext cx="8229600" cy="4708525"/>
          </a:xfrm>
        </p:spPr>
        <p:txBody>
          <a:bodyPr>
            <a:normAutofit fontScale="92500" lnSpcReduction="10000"/>
          </a:bodyPr>
          <a:lstStyle/>
          <a:p>
            <a:pPr marL="514350" indent="-514350">
              <a:buFont typeface="+mj-lt"/>
              <a:buAutoNum type="arabicPeriod"/>
            </a:pPr>
            <a:r>
              <a:rPr lang="en-US" dirty="0" err="1" smtClean="0"/>
              <a:t>Edentulism</a:t>
            </a:r>
            <a:r>
              <a:rPr lang="en-US" dirty="0" smtClean="0"/>
              <a:t> and prosthesis use was not associated with nutritional status.</a:t>
            </a:r>
          </a:p>
          <a:p>
            <a:pPr marL="0" indent="0">
              <a:buNone/>
            </a:pPr>
            <a:endParaRPr lang="en-US" dirty="0" smtClean="0"/>
          </a:p>
          <a:p>
            <a:pPr marL="514350" indent="-514350">
              <a:buFont typeface="+mj-lt"/>
              <a:buAutoNum type="arabicPeriod"/>
            </a:pPr>
            <a:r>
              <a:rPr lang="en-US" dirty="0" smtClean="0"/>
              <a:t>Number of teeth was associated with nutritional status. </a:t>
            </a:r>
          </a:p>
          <a:p>
            <a:pPr marL="0" indent="0">
              <a:buNone/>
            </a:pPr>
            <a:r>
              <a:rPr lang="en-US" dirty="0"/>
              <a:t>	</a:t>
            </a:r>
            <a:r>
              <a:rPr lang="en-US" dirty="0" smtClean="0"/>
              <a:t>Individuals with malnutrition/ at risk of 	malnutrition had fewer number of teeth present 	(0.14 teeth).</a:t>
            </a:r>
          </a:p>
          <a:p>
            <a:pPr marL="0" indent="0">
              <a:buNone/>
            </a:pPr>
            <a:r>
              <a:rPr lang="en-US" dirty="0" smtClean="0"/>
              <a:t/>
            </a:r>
            <a:br>
              <a:rPr lang="en-US" dirty="0" smtClean="0"/>
            </a:br>
            <a:endParaRPr lang="en-US" dirty="0" smtClean="0"/>
          </a:p>
          <a:p>
            <a:pPr marL="0" indent="0">
              <a:buNone/>
            </a:pPr>
            <a:endParaRPr lang="en-US" dirty="0"/>
          </a:p>
          <a:p>
            <a:pPr marL="0" indent="0">
              <a:buNone/>
            </a:pPr>
            <a:endParaRPr lang="en-US" dirty="0"/>
          </a:p>
        </p:txBody>
      </p:sp>
      <p:sp>
        <p:nvSpPr>
          <p:cNvPr id="3" name="Title 3"/>
          <p:cNvSpPr>
            <a:spLocks noGrp="1"/>
          </p:cNvSpPr>
          <p:nvPr>
            <p:ph type="title"/>
          </p:nvPr>
        </p:nvSpPr>
        <p:spPr>
          <a:xfrm>
            <a:off x="457200" y="274638"/>
            <a:ext cx="8229600" cy="1143000"/>
          </a:xfrm>
        </p:spPr>
        <p:txBody>
          <a:bodyPr/>
          <a:lstStyle/>
          <a:p>
            <a:r>
              <a:rPr lang="en-US" dirty="0" smtClean="0"/>
              <a:t>Results appraisal</a:t>
            </a:r>
            <a:endParaRPr lang="en-US" dirty="0"/>
          </a:p>
        </p:txBody>
      </p:sp>
    </p:spTree>
    <p:extLst>
      <p:ext uri="{BB962C8B-B14F-4D97-AF65-F5344CB8AC3E}">
        <p14:creationId xmlns:p14="http://schemas.microsoft.com/office/powerpoint/2010/main" val="352268677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Results appraisal</a:t>
            </a:r>
            <a:endParaRPr lang="en-US" dirty="0"/>
          </a:p>
        </p:txBody>
      </p:sp>
      <p:sp>
        <p:nvSpPr>
          <p:cNvPr id="5" name="Content Placeholder 4"/>
          <p:cNvSpPr>
            <a:spLocks noGrp="1"/>
          </p:cNvSpPr>
          <p:nvPr>
            <p:ph idx="1"/>
          </p:nvPr>
        </p:nvSpPr>
        <p:spPr>
          <a:xfrm>
            <a:off x="457200" y="1600200"/>
            <a:ext cx="8229600" cy="4961467"/>
          </a:xfrm>
        </p:spPr>
        <p:txBody>
          <a:bodyPr>
            <a:normAutofit/>
          </a:bodyPr>
          <a:lstStyle/>
          <a:p>
            <a:pPr marL="0" indent="0">
              <a:buClr>
                <a:srgbClr val="FF0000"/>
              </a:buClr>
              <a:buNone/>
            </a:pPr>
            <a:r>
              <a:rPr lang="en-US" b="1" dirty="0" smtClean="0"/>
              <a:t>Are the results consistent across studies?</a:t>
            </a:r>
          </a:p>
          <a:p>
            <a:pPr marL="0" indent="0">
              <a:buClr>
                <a:srgbClr val="FF0000"/>
              </a:buClr>
              <a:buNone/>
            </a:pPr>
            <a:endParaRPr lang="en-US" b="1" dirty="0" smtClean="0"/>
          </a:p>
          <a:p>
            <a:pPr>
              <a:buClr>
                <a:srgbClr val="FF0000"/>
              </a:buClr>
              <a:buFont typeface="Lucida Grande"/>
              <a:buChar char="x"/>
            </a:pPr>
            <a:r>
              <a:rPr lang="en-US" dirty="0" smtClean="0"/>
              <a:t>High heterogeneity in studies</a:t>
            </a:r>
          </a:p>
          <a:p>
            <a:pPr>
              <a:buClr>
                <a:srgbClr val="FF0000"/>
              </a:buClr>
              <a:buFont typeface="Lucida Grande"/>
              <a:buChar char="x"/>
            </a:pPr>
            <a:r>
              <a:rPr lang="en-US" dirty="0" smtClean="0"/>
              <a:t>Small number of studies in meta-analysis</a:t>
            </a:r>
          </a:p>
          <a:p>
            <a:pPr>
              <a:buClr>
                <a:srgbClr val="FF0000"/>
              </a:buClr>
              <a:buFont typeface="Lucida Grande"/>
              <a:buChar char="x"/>
            </a:pPr>
            <a:r>
              <a:rPr lang="en-US" dirty="0" smtClean="0"/>
              <a:t>Risk </a:t>
            </a:r>
            <a:r>
              <a:rPr lang="en-US" dirty="0"/>
              <a:t>of bias</a:t>
            </a:r>
          </a:p>
          <a:p>
            <a:pPr marL="0" indent="0">
              <a:buClr>
                <a:srgbClr val="FF0000"/>
              </a:buClr>
              <a:buNone/>
            </a:pPr>
            <a:endParaRPr lang="en-US" dirty="0"/>
          </a:p>
          <a:p>
            <a:pPr marL="0" indent="0">
              <a:buClr>
                <a:srgbClr val="FF0000"/>
              </a:buClr>
              <a:buNone/>
            </a:pPr>
            <a:r>
              <a:rPr lang="en-US" dirty="0"/>
              <a:t>Clinical relevance of difference in number of teeth should be interpreted with caution</a:t>
            </a:r>
          </a:p>
          <a:p>
            <a:pPr>
              <a:buClr>
                <a:srgbClr val="FF0000"/>
              </a:buClr>
              <a:buFont typeface="Lucida Grande"/>
              <a:buChar char="x"/>
            </a:pPr>
            <a:endParaRPr lang="en-US" dirty="0" smtClean="0"/>
          </a:p>
          <a:p>
            <a:pPr marL="0" indent="0">
              <a:buClr>
                <a:srgbClr val="FF0000"/>
              </a:buClr>
              <a:buNone/>
            </a:pPr>
            <a:endParaRPr lang="en-US" dirty="0" smtClean="0"/>
          </a:p>
          <a:p>
            <a:pPr>
              <a:buClr>
                <a:srgbClr val="FF0000"/>
              </a:buClr>
              <a:buFont typeface="Lucida Grande"/>
              <a:buChar char="x"/>
            </a:pPr>
            <a:endParaRPr lang="en-US" dirty="0" smtClean="0"/>
          </a:p>
          <a:p>
            <a:pPr>
              <a:buClr>
                <a:srgbClr val="FF0000"/>
              </a:buClr>
              <a:buFont typeface="Lucida Grande"/>
              <a:buChar char="x"/>
            </a:pPr>
            <a:endParaRPr lang="en-US" dirty="0"/>
          </a:p>
        </p:txBody>
      </p:sp>
    </p:spTree>
    <p:extLst>
      <p:ext uri="{BB962C8B-B14F-4D97-AF65-F5344CB8AC3E}">
        <p14:creationId xmlns:p14="http://schemas.microsoft.com/office/powerpoint/2010/main" val="2643227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Application To patient care</a:t>
            </a:r>
            <a:endParaRPr lang="en-US" dirty="0"/>
          </a:p>
        </p:txBody>
      </p:sp>
      <p:sp>
        <p:nvSpPr>
          <p:cNvPr id="3" name="Text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9984507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316089" y="246280"/>
            <a:ext cx="8229600" cy="3665319"/>
          </a:xfrm>
        </p:spPr>
        <p:txBody>
          <a:bodyPr>
            <a:normAutofit fontScale="92500" lnSpcReduction="20000"/>
          </a:bodyPr>
          <a:lstStyle/>
          <a:p>
            <a:pPr marL="0" indent="0">
              <a:buNone/>
            </a:pPr>
            <a:r>
              <a:rPr lang="en-US" sz="3900" b="1" dirty="0" smtClean="0"/>
              <a:t>Potential benefits?</a:t>
            </a:r>
          </a:p>
          <a:p>
            <a:pPr marL="0" indent="0">
              <a:buNone/>
            </a:pPr>
            <a:endParaRPr lang="en-US" dirty="0" smtClean="0"/>
          </a:p>
          <a:p>
            <a:pPr marL="0" indent="0">
              <a:buNone/>
            </a:pPr>
            <a:r>
              <a:rPr lang="en-US" dirty="0" err="1" smtClean="0"/>
              <a:t>Mrs</a:t>
            </a:r>
            <a:r>
              <a:rPr lang="en-US" dirty="0" smtClean="0"/>
              <a:t> G has 8 natural teeth remaining and lack of posterior chewing teeth.</a:t>
            </a:r>
          </a:p>
          <a:p>
            <a:pPr marL="0" indent="0">
              <a:buNone/>
            </a:pPr>
            <a:endParaRPr lang="en-US" dirty="0"/>
          </a:p>
          <a:p>
            <a:pPr>
              <a:buClr>
                <a:srgbClr val="008000"/>
              </a:buClr>
              <a:buFont typeface="Wingdings" charset="2"/>
              <a:buChar char="ü"/>
            </a:pPr>
            <a:r>
              <a:rPr lang="en-US" dirty="0"/>
              <a:t>D</a:t>
            </a:r>
            <a:r>
              <a:rPr lang="en-US" dirty="0" smtClean="0"/>
              <a:t>entures would provide more chewing units to help with masticatory function</a:t>
            </a:r>
          </a:p>
          <a:p>
            <a:pPr>
              <a:buClr>
                <a:srgbClr val="008000"/>
              </a:buClr>
              <a:buFont typeface="Wingdings" charset="2"/>
              <a:buChar char="ü"/>
            </a:pPr>
            <a:r>
              <a:rPr lang="en-US" dirty="0" smtClean="0"/>
              <a:t>Access to dental services available in LTC</a:t>
            </a:r>
          </a:p>
          <a:p>
            <a:pPr>
              <a:buFont typeface="Wingdings" charset="2"/>
              <a:buChar char="ü"/>
            </a:pPr>
            <a:endParaRPr lang="en-US" dirty="0"/>
          </a:p>
        </p:txBody>
      </p:sp>
      <p:pic>
        <p:nvPicPr>
          <p:cNvPr id="4" name="Picture 3" descr="DSC_0149.jpe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450748" y="3926193"/>
            <a:ext cx="4111874" cy="2684416"/>
          </a:xfrm>
          <a:prstGeom prst="rect">
            <a:avLst/>
          </a:prstGeom>
        </p:spPr>
      </p:pic>
      <p:pic>
        <p:nvPicPr>
          <p:cNvPr id="6" name="Picture 5" descr="DSC_0976.jpg"/>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16089" y="3926193"/>
            <a:ext cx="4004733" cy="2669822"/>
          </a:xfrm>
          <a:prstGeom prst="rect">
            <a:avLst/>
          </a:prstGeom>
        </p:spPr>
      </p:pic>
    </p:spTree>
    <p:extLst>
      <p:ext uri="{BB962C8B-B14F-4D97-AF65-F5344CB8AC3E}">
        <p14:creationId xmlns:p14="http://schemas.microsoft.com/office/powerpoint/2010/main" val="112955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316089" y="246280"/>
            <a:ext cx="7778044" cy="3485538"/>
          </a:xfrm>
        </p:spPr>
        <p:txBody>
          <a:bodyPr>
            <a:normAutofit fontScale="77500" lnSpcReduction="20000"/>
          </a:bodyPr>
          <a:lstStyle/>
          <a:p>
            <a:pPr marL="0" indent="0">
              <a:buNone/>
            </a:pPr>
            <a:r>
              <a:rPr lang="en-US" sz="3900" b="1" dirty="0" smtClean="0"/>
              <a:t>Potential harm?</a:t>
            </a:r>
          </a:p>
          <a:p>
            <a:pPr marL="0" indent="0">
              <a:buNone/>
            </a:pPr>
            <a:endParaRPr lang="en-US" dirty="0" smtClean="0"/>
          </a:p>
          <a:p>
            <a:pPr marL="0" indent="0">
              <a:buNone/>
            </a:pPr>
            <a:r>
              <a:rPr lang="en-US" dirty="0" err="1" smtClean="0"/>
              <a:t>Mrs</a:t>
            </a:r>
            <a:r>
              <a:rPr lang="en-US" dirty="0" smtClean="0"/>
              <a:t> G has 8 natural teeth remaining and lack of posterior chewing units.</a:t>
            </a:r>
          </a:p>
          <a:p>
            <a:pPr marL="0" indent="0">
              <a:buNone/>
            </a:pPr>
            <a:endParaRPr lang="en-US" dirty="0"/>
          </a:p>
          <a:p>
            <a:pPr>
              <a:buClr>
                <a:srgbClr val="FF0000"/>
              </a:buClr>
              <a:buFont typeface="Lucida Grande"/>
              <a:buChar char="x"/>
            </a:pPr>
            <a:r>
              <a:rPr lang="en-US" dirty="0" smtClean="0"/>
              <a:t>Inability to undergo clinical procedures</a:t>
            </a:r>
          </a:p>
          <a:p>
            <a:pPr>
              <a:buClr>
                <a:srgbClr val="FF0000"/>
              </a:buClr>
              <a:buFont typeface="Lucida Grande"/>
              <a:buChar char="x"/>
            </a:pPr>
            <a:r>
              <a:rPr lang="en-US" dirty="0" smtClean="0"/>
              <a:t>Difficulties with adapting to new dentures</a:t>
            </a:r>
          </a:p>
          <a:p>
            <a:pPr>
              <a:buClr>
                <a:srgbClr val="FF0000"/>
              </a:buClr>
              <a:buFont typeface="Lucida Grande"/>
              <a:buChar char="x"/>
            </a:pPr>
            <a:r>
              <a:rPr lang="en-US" dirty="0" smtClean="0"/>
              <a:t>Inability to maintain dentition</a:t>
            </a:r>
          </a:p>
          <a:p>
            <a:pPr>
              <a:buClr>
                <a:srgbClr val="FF0000"/>
              </a:buClr>
              <a:buFont typeface="Lucida Grande"/>
              <a:buChar char="x"/>
            </a:pPr>
            <a:r>
              <a:rPr lang="en-US" dirty="0" smtClean="0"/>
              <a:t>Inability to report pain with dentures</a:t>
            </a:r>
          </a:p>
          <a:p>
            <a:pPr>
              <a:buClr>
                <a:srgbClr val="FF0000"/>
              </a:buClr>
              <a:buFont typeface="Lucida Grande"/>
              <a:buChar char="x"/>
            </a:pPr>
            <a:endParaRPr lang="en-US" dirty="0" smtClean="0"/>
          </a:p>
          <a:p>
            <a:pPr>
              <a:buFont typeface="Wingdings" charset="2"/>
              <a:buChar char="ü"/>
            </a:pPr>
            <a:endParaRPr lang="en-US" dirty="0"/>
          </a:p>
        </p:txBody>
      </p:sp>
      <p:pic>
        <p:nvPicPr>
          <p:cNvPr id="2" name="Picture 1"/>
          <p:cNvPicPr>
            <a:picLocks noChangeAspect="1"/>
          </p:cNvPicPr>
          <p:nvPr/>
        </p:nvPicPr>
        <p:blipFill>
          <a:blip r:embed="rId3"/>
          <a:stretch>
            <a:fillRect/>
          </a:stretch>
        </p:blipFill>
        <p:spPr>
          <a:xfrm>
            <a:off x="0" y="3877732"/>
            <a:ext cx="3222978" cy="2261884"/>
          </a:xfrm>
          <a:prstGeom prst="rect">
            <a:avLst/>
          </a:prstGeom>
        </p:spPr>
      </p:pic>
      <p:pic>
        <p:nvPicPr>
          <p:cNvPr id="4" name="Picture 3"/>
          <p:cNvPicPr>
            <a:picLocks noChangeAspect="1"/>
          </p:cNvPicPr>
          <p:nvPr/>
        </p:nvPicPr>
        <p:blipFill>
          <a:blip r:embed="rId4"/>
          <a:stretch>
            <a:fillRect/>
          </a:stretch>
        </p:blipFill>
        <p:spPr>
          <a:xfrm>
            <a:off x="2816578" y="3877732"/>
            <a:ext cx="3401329" cy="2261884"/>
          </a:xfrm>
          <a:prstGeom prst="rect">
            <a:avLst/>
          </a:prstGeom>
        </p:spPr>
      </p:pic>
      <p:pic>
        <p:nvPicPr>
          <p:cNvPr id="6" name="Picture 5"/>
          <p:cNvPicPr>
            <a:picLocks noChangeAspect="1"/>
          </p:cNvPicPr>
          <p:nvPr/>
        </p:nvPicPr>
        <p:blipFill>
          <a:blip r:embed="rId5"/>
          <a:stretch>
            <a:fillRect/>
          </a:stretch>
        </p:blipFill>
        <p:spPr>
          <a:xfrm>
            <a:off x="5970066" y="3877732"/>
            <a:ext cx="3173934" cy="2261884"/>
          </a:xfrm>
          <a:prstGeom prst="rect">
            <a:avLst/>
          </a:prstGeom>
        </p:spPr>
      </p:pic>
    </p:spTree>
    <p:extLst>
      <p:ext uri="{BB962C8B-B14F-4D97-AF65-F5344CB8AC3E}">
        <p14:creationId xmlns:p14="http://schemas.microsoft.com/office/powerpoint/2010/main" val="4037593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3813461093"/>
              </p:ext>
            </p:extLst>
          </p:nvPr>
        </p:nvGraphicFramePr>
        <p:xfrm>
          <a:off x="-141111" y="0"/>
          <a:ext cx="9412111"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49354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graphicEl>
                                              <a:dgm id="{72CC7515-3EE5-8F42-923B-017B1C8E404A}"/>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graphicEl>
                                              <a:dgm id="{C49398A7-33F1-7F49-9699-0069F2B73EE5}"/>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graphicEl>
                                              <a:dgm id="{006F20EC-C3EA-EC4D-9164-7E04B796DCE4}"/>
                                            </p:graphic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graphicEl>
                                              <a:dgm id="{8B21B06D-19A4-244E-8ECC-4214036E0322}"/>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graphicEl>
                                              <a:dgm id="{27998010-D911-EF45-9BF9-0C0185883C5E}"/>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graphicEl>
                                              <a:dgm id="{C709AD7A-0FE7-834E-BC97-573105526EDD}"/>
                                            </p:graphic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graphicEl>
                                              <a:dgm id="{A5D157A2-92DF-7940-8455-CE107182ECE3}"/>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graphicEl>
                                              <a:dgm id="{34726616-26EF-474C-9501-0C792FF263F1}"/>
                                            </p:graphic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
                                            <p:graphicEl>
                                              <a:dgm id="{5E7D131C-F6DF-5D40-BB93-3076F2D7A6B2}"/>
                                            </p:graphic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
                                            <p:graphicEl>
                                              <a:dgm id="{B33BBB39-F365-1A41-8C17-0E0862594AAD}"/>
                                            </p:graphic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
                                            <p:graphicEl>
                                              <a:dgm id="{DC936C24-3D82-EE46-8C17-5B172547734D}"/>
                                            </p:graphic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
                                            <p:graphicEl>
                                              <a:dgm id="{D1E3CD90-9E5D-C647-B8C5-E4E2F8D91FB6}"/>
                                            </p:graphic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
                                            <p:graphicEl>
                                              <a:dgm id="{BB8E7A19-7C02-3849-B6BF-8669BA519395}"/>
                                            </p:graphic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
                                            <p:graphicEl>
                                              <a:dgm id="{74BEB18B-FE55-DD4C-B341-461F03E8A582}"/>
                                            </p:graphic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
                                            <p:graphicEl>
                                              <a:dgm id="{4F430B96-67A4-524C-B82E-8F26A7243572}"/>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Thank you</a:t>
            </a:r>
            <a:endParaRPr lang="en-US" dirty="0"/>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382097712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1270000"/>
            <a:ext cx="9144000" cy="4304774"/>
          </a:xfrm>
          <a:prstGeom prst="rect">
            <a:avLst/>
          </a:prstGeom>
        </p:spPr>
      </p:pic>
    </p:spTree>
    <p:extLst>
      <p:ext uri="{BB962C8B-B14F-4D97-AF65-F5344CB8AC3E}">
        <p14:creationId xmlns:p14="http://schemas.microsoft.com/office/powerpoint/2010/main" val="36082007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12679" y="105050"/>
            <a:ext cx="6951830" cy="2745554"/>
          </a:xfrm>
          <a:prstGeom prst="rect">
            <a:avLst/>
          </a:prstGeom>
          <a:noFill/>
          <a:ln>
            <a:noFill/>
          </a:ln>
        </p:spPr>
      </p:pic>
      <p:pic>
        <p:nvPicPr>
          <p:cNvPr id="2" name="Picture 1"/>
          <p:cNvPicPr/>
          <p:nvPr/>
        </p:nvPicPr>
        <p:blipFill rotWithShape="1">
          <a:blip r:embed="rId3" cstate="email">
            <a:extLst>
              <a:ext uri="{28A0092B-C50C-407E-A947-70E740481C1C}">
                <a14:useLocalDpi xmlns:a14="http://schemas.microsoft.com/office/drawing/2010/main" val="0"/>
              </a:ext>
            </a:extLst>
          </a:blip>
          <a:srcRect b="2252"/>
          <a:stretch/>
        </p:blipFill>
        <p:spPr bwMode="auto">
          <a:xfrm>
            <a:off x="3374189" y="1999476"/>
            <a:ext cx="5354328" cy="4755510"/>
          </a:xfrm>
          <a:prstGeom prst="rect">
            <a:avLst/>
          </a:prstGeom>
          <a:noFill/>
          <a:ln>
            <a:noFill/>
          </a:ln>
        </p:spPr>
      </p:pic>
    </p:spTree>
    <p:extLst>
      <p:ext uri="{BB962C8B-B14F-4D97-AF65-F5344CB8AC3E}">
        <p14:creationId xmlns:p14="http://schemas.microsoft.com/office/powerpoint/2010/main" val="34956881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45533" y="274638"/>
            <a:ext cx="8229600" cy="1143000"/>
          </a:xfrm>
        </p:spPr>
        <p:txBody>
          <a:bodyPr/>
          <a:lstStyle/>
          <a:p>
            <a:r>
              <a:rPr lang="en-US" dirty="0" err="1" smtClean="0"/>
              <a:t>Mrs</a:t>
            </a:r>
            <a:r>
              <a:rPr lang="en-US" dirty="0" smtClean="0"/>
              <a:t> G</a:t>
            </a:r>
            <a:endParaRPr lang="en-US" dirty="0"/>
          </a:p>
        </p:txBody>
      </p:sp>
      <p:sp>
        <p:nvSpPr>
          <p:cNvPr id="3" name="Content Placeholder 2"/>
          <p:cNvSpPr>
            <a:spLocks noGrp="1"/>
          </p:cNvSpPr>
          <p:nvPr>
            <p:ph idx="1"/>
          </p:nvPr>
        </p:nvSpPr>
        <p:spPr/>
        <p:txBody>
          <a:bodyPr>
            <a:normAutofit/>
          </a:bodyPr>
          <a:lstStyle/>
          <a:p>
            <a:pPr marL="0" indent="0">
              <a:buNone/>
            </a:pPr>
            <a:r>
              <a:rPr lang="en-SG" dirty="0" smtClean="0"/>
              <a:t>Problem list:</a:t>
            </a:r>
            <a:endParaRPr lang="en-SG" dirty="0"/>
          </a:p>
          <a:p>
            <a:pPr lvl="0"/>
            <a:r>
              <a:rPr lang="en-SG" dirty="0" smtClean="0"/>
              <a:t>Missing teeth</a:t>
            </a:r>
          </a:p>
          <a:p>
            <a:pPr lvl="0"/>
            <a:r>
              <a:rPr lang="en-SG" dirty="0" smtClean="0"/>
              <a:t>Malnutrition (Weight loss)</a:t>
            </a:r>
          </a:p>
          <a:p>
            <a:pPr lvl="0"/>
            <a:r>
              <a:rPr lang="en-SG" dirty="0" smtClean="0"/>
              <a:t>Multiple comorbidities</a:t>
            </a:r>
            <a:endParaRPr lang="en-SG" dirty="0"/>
          </a:p>
        </p:txBody>
      </p:sp>
    </p:spTree>
    <p:extLst>
      <p:ext uri="{BB962C8B-B14F-4D97-AF65-F5344CB8AC3E}">
        <p14:creationId xmlns:p14="http://schemas.microsoft.com/office/powerpoint/2010/main" val="148442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Malnutrition</a:t>
            </a:r>
            <a:endParaRPr lang="en-US" dirty="0"/>
          </a:p>
        </p:txBody>
      </p:sp>
      <p:sp>
        <p:nvSpPr>
          <p:cNvPr id="3" name="Content Placeholder 2"/>
          <p:cNvSpPr>
            <a:spLocks noGrp="1"/>
          </p:cNvSpPr>
          <p:nvPr>
            <p:ph idx="1"/>
          </p:nvPr>
        </p:nvSpPr>
        <p:spPr/>
        <p:txBody>
          <a:bodyPr>
            <a:normAutofit/>
          </a:bodyPr>
          <a:lstStyle/>
          <a:p>
            <a:pPr marL="0" indent="0" algn="just">
              <a:buNone/>
            </a:pPr>
            <a:r>
              <a:rPr lang="en-US" dirty="0" smtClean="0"/>
              <a:t>Acute, </a:t>
            </a:r>
            <a:r>
              <a:rPr lang="en-US" dirty="0" err="1" smtClean="0"/>
              <a:t>subacute</a:t>
            </a:r>
            <a:r>
              <a:rPr lang="en-US" dirty="0" smtClean="0"/>
              <a:t> or chronic state of nutrition, in which a combination of varying degrees of </a:t>
            </a:r>
            <a:r>
              <a:rPr lang="en-US" dirty="0" err="1" smtClean="0"/>
              <a:t>overnutrition</a:t>
            </a:r>
            <a:r>
              <a:rPr lang="en-US" dirty="0" smtClean="0"/>
              <a:t> or </a:t>
            </a:r>
            <a:r>
              <a:rPr lang="en-US" dirty="0" err="1" smtClean="0"/>
              <a:t>undernutrition</a:t>
            </a:r>
            <a:r>
              <a:rPr lang="en-US" dirty="0" smtClean="0"/>
              <a:t> with or without inflammatory activity have led to a change in body composition and diminished function </a:t>
            </a:r>
          </a:p>
          <a:p>
            <a:pPr marL="457200" lvl="1" indent="0">
              <a:buNone/>
            </a:pPr>
            <a:r>
              <a:rPr lang="en-US" dirty="0" smtClean="0"/>
              <a:t>	</a:t>
            </a:r>
          </a:p>
          <a:p>
            <a:pPr marL="457200" lvl="1" indent="0">
              <a:buNone/>
            </a:pPr>
            <a:r>
              <a:rPr lang="en-US" dirty="0"/>
              <a:t>	</a:t>
            </a:r>
            <a:r>
              <a:rPr lang="en-US" dirty="0" smtClean="0"/>
              <a:t>ASPEN, the American Society for Parenteral and 	Enteral Nutrition</a:t>
            </a:r>
          </a:p>
        </p:txBody>
      </p:sp>
    </p:spTree>
    <p:extLst>
      <p:ext uri="{BB962C8B-B14F-4D97-AF65-F5344CB8AC3E}">
        <p14:creationId xmlns:p14="http://schemas.microsoft.com/office/powerpoint/2010/main" val="9793634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Malnutrition</a:t>
            </a:r>
            <a:endParaRPr lang="en-US" dirty="0"/>
          </a:p>
        </p:txBody>
      </p:sp>
      <p:pic>
        <p:nvPicPr>
          <p:cNvPr id="4" name="Picture 3"/>
          <p:cNvPicPr>
            <a:picLocks noChangeAspect="1"/>
          </p:cNvPicPr>
          <p:nvPr/>
        </p:nvPicPr>
        <p:blipFill>
          <a:blip r:embed="rId2"/>
          <a:stretch>
            <a:fillRect/>
          </a:stretch>
        </p:blipFill>
        <p:spPr>
          <a:xfrm>
            <a:off x="457200" y="1836446"/>
            <a:ext cx="7813246" cy="2866495"/>
          </a:xfrm>
          <a:prstGeom prst="rect">
            <a:avLst/>
          </a:prstGeom>
        </p:spPr>
      </p:pic>
    </p:spTree>
    <p:extLst>
      <p:ext uri="{BB962C8B-B14F-4D97-AF65-F5344CB8AC3E}">
        <p14:creationId xmlns:p14="http://schemas.microsoft.com/office/powerpoint/2010/main" val="1354910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Malnutrition</a:t>
            </a:r>
            <a:endParaRPr lang="en-US" dirty="0"/>
          </a:p>
        </p:txBody>
      </p:sp>
      <p:sp>
        <p:nvSpPr>
          <p:cNvPr id="3" name="Content Placeholder 2"/>
          <p:cNvSpPr>
            <a:spLocks noGrp="1"/>
          </p:cNvSpPr>
          <p:nvPr>
            <p:ph idx="1"/>
          </p:nvPr>
        </p:nvSpPr>
        <p:spPr>
          <a:xfrm>
            <a:off x="592666" y="1443038"/>
            <a:ext cx="8229600" cy="4525963"/>
          </a:xfrm>
        </p:spPr>
        <p:txBody>
          <a:bodyPr/>
          <a:lstStyle/>
          <a:p>
            <a:pPr marL="0" lvl="0" indent="0">
              <a:buNone/>
            </a:pPr>
            <a:r>
              <a:rPr lang="en-US" dirty="0" smtClean="0"/>
              <a:t>Diagnosis</a:t>
            </a:r>
          </a:p>
          <a:p>
            <a:pPr lvl="0"/>
            <a:r>
              <a:rPr lang="en-US" dirty="0" smtClean="0"/>
              <a:t>1 </a:t>
            </a:r>
            <a:r>
              <a:rPr lang="en-US" b="1" dirty="0"/>
              <a:t>phenotype criterion</a:t>
            </a:r>
            <a:r>
              <a:rPr lang="en-US" dirty="0"/>
              <a:t>: non-volitional weight loss, low BMI/ reduced muscle mass (muscle wasting, fluid (edema), hand grip strength, energy intake </a:t>
            </a:r>
            <a:endParaRPr lang="en-SG" dirty="0"/>
          </a:p>
          <a:p>
            <a:pPr lvl="0"/>
            <a:r>
              <a:rPr lang="en-US" dirty="0"/>
              <a:t>1 </a:t>
            </a:r>
            <a:r>
              <a:rPr lang="en-US" b="1" dirty="0"/>
              <a:t>etiology criterion</a:t>
            </a:r>
            <a:r>
              <a:rPr lang="en-US" dirty="0"/>
              <a:t>: reduced food intake/ </a:t>
            </a:r>
            <a:r>
              <a:rPr lang="en-US" dirty="0" err="1"/>
              <a:t>malabsorption</a:t>
            </a:r>
            <a:r>
              <a:rPr lang="en-US" dirty="0"/>
              <a:t>/ severe disease with inflammation </a:t>
            </a:r>
            <a:endParaRPr lang="en-SG" dirty="0"/>
          </a:p>
          <a:p>
            <a:endParaRPr lang="en-US" dirty="0"/>
          </a:p>
        </p:txBody>
      </p:sp>
    </p:spTree>
    <p:extLst>
      <p:ext uri="{BB962C8B-B14F-4D97-AF65-F5344CB8AC3E}">
        <p14:creationId xmlns:p14="http://schemas.microsoft.com/office/powerpoint/2010/main" val="1624540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Random effect model</a:t>
            </a:r>
            <a:endParaRPr lang="en-US" dirty="0"/>
          </a:p>
        </p:txBody>
      </p:sp>
      <p:sp>
        <p:nvSpPr>
          <p:cNvPr id="3" name="Content Placeholder 2"/>
          <p:cNvSpPr>
            <a:spLocks noGrp="1"/>
          </p:cNvSpPr>
          <p:nvPr>
            <p:ph idx="1"/>
          </p:nvPr>
        </p:nvSpPr>
        <p:spPr/>
        <p:txBody>
          <a:bodyPr>
            <a:normAutofit fontScale="92500"/>
          </a:bodyPr>
          <a:lstStyle/>
          <a:p>
            <a:r>
              <a:rPr lang="en-US" dirty="0" smtClean="0"/>
              <a:t>True effect vary from study to study</a:t>
            </a:r>
          </a:p>
          <a:p>
            <a:r>
              <a:rPr lang="en-US" dirty="0" smtClean="0"/>
              <a:t>REM estimates mean distribution of true effect</a:t>
            </a:r>
          </a:p>
          <a:p>
            <a:r>
              <a:rPr lang="en-US" dirty="0" smtClean="0"/>
              <a:t>Each study is estimating a different effect size</a:t>
            </a:r>
          </a:p>
          <a:p>
            <a:pPr lvl="1"/>
            <a:r>
              <a:rPr lang="en-US" dirty="0" smtClean="0"/>
              <a:t>Weights are more balanced</a:t>
            </a:r>
          </a:p>
          <a:p>
            <a:r>
              <a:rPr lang="en-US" dirty="0" smtClean="0"/>
              <a:t>2 sources of error</a:t>
            </a:r>
          </a:p>
          <a:p>
            <a:pPr lvl="1"/>
            <a:r>
              <a:rPr lang="en-US" dirty="0" smtClean="0"/>
              <a:t>Each study used to estimate true effect (error depends on number of subject)</a:t>
            </a:r>
          </a:p>
          <a:p>
            <a:pPr lvl="1"/>
            <a:r>
              <a:rPr lang="en-US" dirty="0" smtClean="0"/>
              <a:t>All true effects are used to estimate mean of true effects (error depends on number of studies)</a:t>
            </a:r>
            <a:endParaRPr lang="en-US" dirty="0"/>
          </a:p>
        </p:txBody>
      </p:sp>
    </p:spTree>
    <p:extLst>
      <p:ext uri="{BB962C8B-B14F-4D97-AF65-F5344CB8AC3E}">
        <p14:creationId xmlns:p14="http://schemas.microsoft.com/office/powerpoint/2010/main" val="2973250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Random effect model</a:t>
            </a:r>
            <a:endParaRPr lang="en-US" dirty="0"/>
          </a:p>
        </p:txBody>
      </p:sp>
      <p:sp>
        <p:nvSpPr>
          <p:cNvPr id="3" name="Content Placeholder 2"/>
          <p:cNvSpPr>
            <a:spLocks noGrp="1"/>
          </p:cNvSpPr>
          <p:nvPr>
            <p:ph idx="1"/>
          </p:nvPr>
        </p:nvSpPr>
        <p:spPr/>
        <p:txBody>
          <a:bodyPr/>
          <a:lstStyle/>
          <a:p>
            <a:r>
              <a:rPr lang="en-US" dirty="0" smtClean="0"/>
              <a:t>Assumptions:</a:t>
            </a:r>
          </a:p>
          <a:p>
            <a:pPr lvl="1"/>
            <a:r>
              <a:rPr lang="en-US" dirty="0" smtClean="0"/>
              <a:t>Individual specific effects not related to independent variable </a:t>
            </a:r>
          </a:p>
        </p:txBody>
      </p:sp>
    </p:spTree>
    <p:extLst>
      <p:ext uri="{BB962C8B-B14F-4D97-AF65-F5344CB8AC3E}">
        <p14:creationId xmlns:p14="http://schemas.microsoft.com/office/powerpoint/2010/main" val="10622612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Fixed effect model</a:t>
            </a:r>
            <a:endParaRPr lang="en-US" dirty="0"/>
          </a:p>
        </p:txBody>
      </p:sp>
      <p:sp>
        <p:nvSpPr>
          <p:cNvPr id="3" name="Content Placeholder 2"/>
          <p:cNvSpPr>
            <a:spLocks noGrp="1"/>
          </p:cNvSpPr>
          <p:nvPr>
            <p:ph idx="1"/>
          </p:nvPr>
        </p:nvSpPr>
        <p:spPr/>
        <p:txBody>
          <a:bodyPr/>
          <a:lstStyle/>
          <a:p>
            <a:r>
              <a:rPr lang="en-US" dirty="0" smtClean="0"/>
              <a:t>Assumes one true effect size shared by all studies</a:t>
            </a:r>
          </a:p>
          <a:p>
            <a:r>
              <a:rPr lang="en-US" dirty="0" smtClean="0"/>
              <a:t>Weights assigned based on information captured in study</a:t>
            </a:r>
          </a:p>
          <a:p>
            <a:r>
              <a:rPr lang="en-US" dirty="0" smtClean="0"/>
              <a:t>Large study = more weight</a:t>
            </a:r>
          </a:p>
          <a:p>
            <a:r>
              <a:rPr lang="en-US" dirty="0" smtClean="0"/>
              <a:t>Random error is the only source of error</a:t>
            </a:r>
            <a:endParaRPr lang="en-US" dirty="0"/>
          </a:p>
        </p:txBody>
      </p:sp>
    </p:spTree>
    <p:extLst>
      <p:ext uri="{BB962C8B-B14F-4D97-AF65-F5344CB8AC3E}">
        <p14:creationId xmlns:p14="http://schemas.microsoft.com/office/powerpoint/2010/main" val="21255153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Fixed effect model</a:t>
            </a:r>
            <a:endParaRPr lang="en-US" dirty="0"/>
          </a:p>
        </p:txBody>
      </p:sp>
      <p:sp>
        <p:nvSpPr>
          <p:cNvPr id="3" name="Content Placeholder 2"/>
          <p:cNvSpPr>
            <a:spLocks noGrp="1"/>
          </p:cNvSpPr>
          <p:nvPr>
            <p:ph idx="1"/>
          </p:nvPr>
        </p:nvSpPr>
        <p:spPr/>
        <p:txBody>
          <a:bodyPr/>
          <a:lstStyle/>
          <a:p>
            <a:r>
              <a:rPr lang="en-US" dirty="0" smtClean="0"/>
              <a:t>Assumption:</a:t>
            </a:r>
          </a:p>
          <a:p>
            <a:pPr lvl="1"/>
            <a:r>
              <a:rPr lang="en-US" dirty="0" err="1" smtClean="0"/>
              <a:t>Indiviudal</a:t>
            </a:r>
            <a:r>
              <a:rPr lang="en-US" dirty="0" smtClean="0"/>
              <a:t> specific effect is related with independent variable</a:t>
            </a:r>
            <a:endParaRPr lang="en-US" dirty="0"/>
          </a:p>
        </p:txBody>
      </p:sp>
    </p:spTree>
    <p:extLst>
      <p:ext uri="{BB962C8B-B14F-4D97-AF65-F5344CB8AC3E}">
        <p14:creationId xmlns:p14="http://schemas.microsoft.com/office/powerpoint/2010/main" val="19672996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6499</TotalTime>
  <Words>2185</Words>
  <Application>Microsoft Office PowerPoint</Application>
  <PresentationFormat>On-screen Show (4:3)</PresentationFormat>
  <Paragraphs>495</Paragraphs>
  <Slides>40</Slides>
  <Notes>29</Notes>
  <HiddenSlides>10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40</vt:i4>
      </vt:variant>
    </vt:vector>
  </HeadingPairs>
  <TitlesOfParts>
    <vt:vector size="45" baseType="lpstr">
      <vt:lpstr>Arial</vt:lpstr>
      <vt:lpstr>Calibri</vt:lpstr>
      <vt:lpstr>Lucida Grande</vt:lpstr>
      <vt:lpstr>Wingdings</vt:lpstr>
      <vt:lpstr>Office Theme</vt:lpstr>
      <vt:lpstr>Journal Club </vt:lpstr>
      <vt:lpstr>Mrs G</vt:lpstr>
      <vt:lpstr>Mrs G</vt:lpstr>
      <vt:lpstr>Mrs G</vt:lpstr>
      <vt:lpstr>Mrs G</vt:lpstr>
      <vt:lpstr>Can dentures improve this patient’s nutritional status?</vt:lpstr>
      <vt:lpstr>PowerPoint Presentation</vt:lpstr>
      <vt:lpstr>Meta-analysis</vt:lpstr>
      <vt:lpstr>Methods</vt:lpstr>
      <vt:lpstr>PowerPoint Presentation</vt:lpstr>
      <vt:lpstr>Independent Variables</vt:lpstr>
      <vt:lpstr>Dependent Variables</vt:lpstr>
      <vt:lpstr>Dependent Variables</vt:lpstr>
      <vt:lpstr>Dependent Variables</vt:lpstr>
      <vt:lpstr>Statistical Analysis </vt:lpstr>
      <vt:lpstr>results</vt:lpstr>
      <vt:lpstr>Descriptive analysis</vt:lpstr>
      <vt:lpstr>Descriptive analysis</vt:lpstr>
      <vt:lpstr>Forest plot for prosthesis use</vt:lpstr>
      <vt:lpstr>Forest plot for edentulism</vt:lpstr>
      <vt:lpstr>Forest plot for mean number of teeth</vt:lpstr>
      <vt:lpstr>Study validity</vt:lpstr>
      <vt:lpstr>Study validity</vt:lpstr>
      <vt:lpstr>Results appraisal</vt:lpstr>
      <vt:lpstr>Results appraisal</vt:lpstr>
      <vt:lpstr>Application To patient care</vt:lpstr>
      <vt:lpstr>PowerPoint Presentation</vt:lpstr>
      <vt:lpstr>PowerPoint Presentation</vt:lpstr>
      <vt:lpstr>PowerPoint Presentation</vt:lpstr>
      <vt:lpstr>Thank you</vt:lpstr>
      <vt:lpstr>PowerPoint Presentation</vt:lpstr>
      <vt:lpstr>PowerPoint Presentation</vt:lpstr>
      <vt:lpstr>Mrs G</vt:lpstr>
      <vt:lpstr>Malnutrition</vt:lpstr>
      <vt:lpstr>Malnutrition</vt:lpstr>
      <vt:lpstr>Malnutrition</vt:lpstr>
      <vt:lpstr>Random effect model</vt:lpstr>
      <vt:lpstr>Random effect model</vt:lpstr>
      <vt:lpstr>Fixed effect model</vt:lpstr>
      <vt:lpstr>Fixed effect model</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Journal Club</dc:title>
  <dc:creator>Madeleine Tan</dc:creator>
  <cp:lastModifiedBy>Tran, Amanda</cp:lastModifiedBy>
  <cp:revision>143</cp:revision>
  <dcterms:created xsi:type="dcterms:W3CDTF">2018-11-22T14:39:47Z</dcterms:created>
  <dcterms:modified xsi:type="dcterms:W3CDTF">2018-12-07T13:22:52Z</dcterms:modified>
</cp:coreProperties>
</file>