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  <p:sldId id="283" r:id="rId14"/>
    <p:sldId id="284" r:id="rId15"/>
    <p:sldId id="268" r:id="rId16"/>
    <p:sldId id="269" r:id="rId17"/>
    <p:sldId id="271" r:id="rId18"/>
    <p:sldId id="270" r:id="rId19"/>
    <p:sldId id="273" r:id="rId20"/>
    <p:sldId id="274" r:id="rId21"/>
    <p:sldId id="275" r:id="rId22"/>
    <p:sldId id="272" r:id="rId23"/>
    <p:sldId id="276" r:id="rId24"/>
    <p:sldId id="279" r:id="rId25"/>
    <p:sldId id="280" r:id="rId26"/>
    <p:sldId id="281" r:id="rId27"/>
    <p:sldId id="277" r:id="rId28"/>
    <p:sldId id="278" r:id="rId29"/>
    <p:sldId id="285" r:id="rId30"/>
    <p:sldId id="291" r:id="rId31"/>
    <p:sldId id="290" r:id="rId32"/>
    <p:sldId id="287" r:id="rId33"/>
    <p:sldId id="288" r:id="rId34"/>
    <p:sldId id="289" r:id="rId35"/>
    <p:sldId id="292" r:id="rId36"/>
    <p:sldId id="28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F069A-1301-4A20-A2DB-34C01F05DACB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5D2A6-B11F-4749-8154-605F959A1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15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5D2A6-B11F-4749-8154-605F959A158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77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07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32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2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7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79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8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6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08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65F37D5-57E5-486B-95FE-BE3C85D37522}" type="datetimeFigureOut">
              <a:rPr lang="en-US" smtClean="0"/>
              <a:t>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52D17F-67F9-49C2-9335-7BC91A98122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01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Pre-operative </a:t>
            </a:r>
            <a:r>
              <a:rPr lang="en-US" smtClean="0"/>
              <a:t>Geriatric Evaluations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Leah Taffel, md</a:t>
            </a:r>
          </a:p>
          <a:p>
            <a:r>
              <a:rPr lang="en-US" dirty="0" smtClean="0"/>
              <a:t>Journal club 1/19/18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6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6626" lvl="1"/>
            <a:r>
              <a:rPr lang="en-US" sz="2800" dirty="0" smtClean="0"/>
              <a:t>Ms. F is a 76 </a:t>
            </a:r>
            <a:r>
              <a:rPr lang="en-US" sz="2800" dirty="0" err="1" smtClean="0"/>
              <a:t>yo</a:t>
            </a:r>
            <a:r>
              <a:rPr lang="en-US" sz="2800" dirty="0" smtClean="0"/>
              <a:t> Haitian woman with HTN, HLD, obesity, diet controlled diabetes, and osteoarthritis of bilateral knees</a:t>
            </a:r>
          </a:p>
          <a:p>
            <a:pPr marL="802386" lvl="3"/>
            <a:r>
              <a:rPr lang="en-US" sz="2600" dirty="0" smtClean="0"/>
              <a:t>Knee pain causes her significant distress</a:t>
            </a:r>
          </a:p>
          <a:p>
            <a:pPr marL="802386" lvl="3"/>
            <a:r>
              <a:rPr lang="en-US" sz="2600" dirty="0" smtClean="0"/>
              <a:t>ADLs: 12/12</a:t>
            </a:r>
          </a:p>
          <a:p>
            <a:pPr marL="802386" lvl="3"/>
            <a:r>
              <a:rPr lang="en-US" sz="2600" dirty="0" smtClean="0"/>
              <a:t>IADLs: 6/12</a:t>
            </a:r>
          </a:p>
          <a:p>
            <a:pPr marL="802386" lvl="3"/>
            <a:r>
              <a:rPr lang="en-US" sz="2600" dirty="0" smtClean="0"/>
              <a:t>Has trialed acetaminophen 1000mg TID</a:t>
            </a:r>
          </a:p>
          <a:p>
            <a:pPr marL="802386" lvl="3"/>
            <a:r>
              <a:rPr lang="en-US" sz="2600" dirty="0" smtClean="0"/>
              <a:t>Minimal improvement with steroid injection</a:t>
            </a:r>
          </a:p>
          <a:p>
            <a:pPr marL="802386" lvl="3"/>
            <a:r>
              <a:rPr lang="en-US" sz="2600" dirty="0" smtClean="0"/>
              <a:t>Has not tried PT due to cost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5912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Exam consistent with severe osteoarthritis</a:t>
            </a:r>
          </a:p>
          <a:p>
            <a:pPr lvl="1"/>
            <a:r>
              <a:rPr lang="en-US" sz="2600" dirty="0" smtClean="0"/>
              <a:t>Prescribed: </a:t>
            </a:r>
          </a:p>
          <a:p>
            <a:pPr lvl="3"/>
            <a:r>
              <a:rPr lang="en-US" sz="2400" dirty="0" smtClean="0"/>
              <a:t>Acetaminophen 1000mg TID</a:t>
            </a:r>
          </a:p>
          <a:p>
            <a:pPr lvl="3"/>
            <a:r>
              <a:rPr lang="en-US" sz="2400" dirty="0" err="1" smtClean="0"/>
              <a:t>Capsacin</a:t>
            </a:r>
            <a:r>
              <a:rPr lang="en-US" sz="2400" dirty="0" smtClean="0"/>
              <a:t> BID</a:t>
            </a:r>
          </a:p>
          <a:p>
            <a:pPr lvl="3"/>
            <a:r>
              <a:rPr lang="en-US" sz="2400" dirty="0" smtClean="0"/>
              <a:t>Tramadol 25mg daily prn </a:t>
            </a:r>
          </a:p>
          <a:p>
            <a:pPr lvl="3"/>
            <a:r>
              <a:rPr lang="en-US" sz="2400" dirty="0" smtClean="0"/>
              <a:t>Gave cane</a:t>
            </a:r>
          </a:p>
          <a:p>
            <a:pPr lvl="1"/>
            <a:r>
              <a:rPr lang="en-US" sz="2600" dirty="0" smtClean="0"/>
              <a:t>Also discussed possibility of needing bilateral knee replacements in the future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4376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b="1" dirty="0" smtClean="0"/>
              <a:t>P</a:t>
            </a:r>
            <a:r>
              <a:rPr lang="en-US" sz="2800" dirty="0" smtClean="0"/>
              <a:t> – Older adults requiring elective surgery</a:t>
            </a:r>
          </a:p>
          <a:p>
            <a:pPr lvl="1"/>
            <a:r>
              <a:rPr lang="en-US" sz="2800" b="1" dirty="0" smtClean="0"/>
              <a:t>I</a:t>
            </a:r>
            <a:r>
              <a:rPr lang="en-US" sz="2800" b="1" i="1" dirty="0" smtClean="0"/>
              <a:t> </a:t>
            </a:r>
            <a:r>
              <a:rPr lang="en-US" sz="2800" i="1" dirty="0" smtClean="0"/>
              <a:t>–</a:t>
            </a:r>
            <a:r>
              <a:rPr lang="en-US" sz="2800" dirty="0" smtClean="0"/>
              <a:t> Preoperative intervention</a:t>
            </a:r>
          </a:p>
          <a:p>
            <a:pPr lvl="1"/>
            <a:r>
              <a:rPr lang="en-US" sz="2800" b="1" dirty="0" smtClean="0"/>
              <a:t>C </a:t>
            </a:r>
            <a:r>
              <a:rPr lang="en-US" sz="2800" dirty="0" smtClean="0"/>
              <a:t>– No intervention </a:t>
            </a:r>
          </a:p>
          <a:p>
            <a:pPr lvl="1"/>
            <a:r>
              <a:rPr lang="en-US" sz="2800" b="1" dirty="0" smtClean="0"/>
              <a:t>O</a:t>
            </a:r>
            <a:r>
              <a:rPr lang="en-US" sz="2800" dirty="0" smtClean="0"/>
              <a:t> – Improve outcomes </a:t>
            </a:r>
          </a:p>
          <a:p>
            <a:pPr lvl="6"/>
            <a:r>
              <a:rPr lang="en-US" sz="2600" dirty="0"/>
              <a:t>M</a:t>
            </a:r>
            <a:r>
              <a:rPr lang="en-US" sz="2600" dirty="0" smtClean="0"/>
              <a:t>ortality</a:t>
            </a:r>
          </a:p>
          <a:p>
            <a:pPr lvl="6"/>
            <a:r>
              <a:rPr lang="en-US" sz="2600" dirty="0"/>
              <a:t>R</a:t>
            </a:r>
            <a:r>
              <a:rPr lang="en-US" sz="2600" dirty="0" smtClean="0"/>
              <a:t>eadmissions</a:t>
            </a:r>
          </a:p>
          <a:p>
            <a:pPr lvl="6"/>
            <a:r>
              <a:rPr lang="en-US" sz="2600" dirty="0"/>
              <a:t>F</a:t>
            </a:r>
            <a:r>
              <a:rPr lang="en-US" sz="2600" dirty="0" smtClean="0"/>
              <a:t>unctional status</a:t>
            </a:r>
          </a:p>
        </p:txBody>
      </p:sp>
    </p:spTree>
    <p:extLst>
      <p:ext uri="{BB962C8B-B14F-4D97-AF65-F5344CB8AC3E}">
        <p14:creationId xmlns:p14="http://schemas.microsoft.com/office/powerpoint/2010/main" val="379800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420" y="796714"/>
            <a:ext cx="9514404" cy="2294216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2959" y="3206838"/>
            <a:ext cx="7543801" cy="2662255"/>
          </a:xfrm>
        </p:spPr>
        <p:txBody>
          <a:bodyPr>
            <a:normAutofit/>
          </a:bodyPr>
          <a:lstStyle/>
          <a:p>
            <a:pPr lvl="1"/>
            <a:r>
              <a:rPr lang="en-US" sz="2400" dirty="0" smtClean="0"/>
              <a:t>Retrospective Cohort study </a:t>
            </a:r>
          </a:p>
          <a:p>
            <a:pPr lvl="1"/>
            <a:r>
              <a:rPr lang="en-US" sz="2400" dirty="0" smtClean="0"/>
              <a:t>Canadian hospital system </a:t>
            </a:r>
          </a:p>
          <a:p>
            <a:pPr lvl="1"/>
            <a:r>
              <a:rPr lang="en-US" sz="2400" dirty="0" smtClean="0"/>
              <a:t>Published in JAGS in 2017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534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600" dirty="0" smtClean="0"/>
              <a:t>Older people are fastest growing group of individuals undergoing surgery </a:t>
            </a:r>
          </a:p>
          <a:p>
            <a:pPr marL="201168" lvl="1" indent="0">
              <a:buNone/>
            </a:pPr>
            <a:endParaRPr lang="en-US" sz="2400" dirty="0" smtClean="0"/>
          </a:p>
          <a:p>
            <a:pPr lvl="1"/>
            <a:r>
              <a:rPr lang="en-US" sz="2600" dirty="0" smtClean="0"/>
              <a:t>Advanced age associated with morbidity, mortality, and increase resource use after surgery </a:t>
            </a:r>
          </a:p>
          <a:p>
            <a:pPr marL="201168" lvl="1" indent="0">
              <a:buNone/>
            </a:pPr>
            <a:endParaRPr lang="en-US" sz="2400" dirty="0" smtClean="0"/>
          </a:p>
          <a:p>
            <a:pPr lvl="1"/>
            <a:r>
              <a:rPr lang="en-US" sz="2600" dirty="0" smtClean="0"/>
              <a:t>Reason for poorer outcomes include</a:t>
            </a:r>
            <a:r>
              <a:rPr lang="en-US" sz="2400" dirty="0" smtClean="0"/>
              <a:t>: </a:t>
            </a:r>
          </a:p>
          <a:p>
            <a:pPr lvl="3"/>
            <a:r>
              <a:rPr lang="en-US" sz="2400" dirty="0" smtClean="0"/>
              <a:t>Frailty </a:t>
            </a:r>
          </a:p>
          <a:p>
            <a:pPr lvl="3"/>
            <a:r>
              <a:rPr lang="en-US" sz="2400" dirty="0" smtClean="0"/>
              <a:t>Cognitive impairment </a:t>
            </a:r>
          </a:p>
          <a:p>
            <a:pPr lvl="3"/>
            <a:r>
              <a:rPr lang="en-US" sz="2400" dirty="0" err="1" smtClean="0"/>
              <a:t>Multimorbidity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945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Single center and non randomized control studies have shown that perioperative geriatric care leads to: </a:t>
            </a:r>
          </a:p>
          <a:p>
            <a:pPr lvl="3"/>
            <a:r>
              <a:rPr lang="en-US" sz="2400" dirty="0" smtClean="0"/>
              <a:t>Decreased length of stay (LOS)</a:t>
            </a:r>
          </a:p>
          <a:p>
            <a:pPr lvl="3"/>
            <a:r>
              <a:rPr lang="en-US" sz="2400" dirty="0" smtClean="0"/>
              <a:t>Lower rates of complications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600" dirty="0" smtClean="0"/>
              <a:t>Population level effect of geriatric evaluation has not been studied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8464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Population based cohort study in Ontario 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9 national health administrative databases 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Created analytic data set 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Study analyst, lead author, senior author looked over data</a:t>
            </a:r>
            <a:r>
              <a:rPr lang="en-US" sz="2400" dirty="0" smtClean="0"/>
              <a:t> </a:t>
            </a:r>
          </a:p>
          <a:p>
            <a:pPr lvl="1"/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816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All individuals ≥ 65 years old in dataset</a:t>
            </a:r>
          </a:p>
          <a:p>
            <a:pPr marL="201168" lvl="1" indent="0">
              <a:buNone/>
            </a:pPr>
            <a:endParaRPr lang="en-US" sz="2400" dirty="0" smtClean="0"/>
          </a:p>
          <a:p>
            <a:pPr lvl="1"/>
            <a:r>
              <a:rPr lang="en-US" sz="2600" dirty="0" smtClean="0"/>
              <a:t>Undergoing elective non-cardiac surgery </a:t>
            </a:r>
          </a:p>
          <a:p>
            <a:pPr lvl="3"/>
            <a:r>
              <a:rPr lang="en-US" sz="2400" dirty="0" smtClean="0"/>
              <a:t>Total hip and knee replacements</a:t>
            </a:r>
          </a:p>
          <a:p>
            <a:pPr lvl="3"/>
            <a:r>
              <a:rPr lang="en-US" sz="2400" dirty="0" smtClean="0"/>
              <a:t>Peripheral arterial bypass</a:t>
            </a:r>
          </a:p>
          <a:p>
            <a:pPr lvl="3"/>
            <a:r>
              <a:rPr lang="en-US" sz="2400" dirty="0" smtClean="0"/>
              <a:t>Carotid endarterectomy </a:t>
            </a:r>
          </a:p>
          <a:p>
            <a:pPr lvl="3"/>
            <a:r>
              <a:rPr lang="en-US" sz="2400" dirty="0" smtClean="0"/>
              <a:t>Colorectal surgery </a:t>
            </a:r>
          </a:p>
          <a:p>
            <a:pPr lvl="3"/>
            <a:r>
              <a:rPr lang="en-US" sz="2400" dirty="0" smtClean="0"/>
              <a:t>Nephrectomy, lobectomy, cystectomy </a:t>
            </a:r>
          </a:p>
        </p:txBody>
      </p:sp>
    </p:spTree>
    <p:extLst>
      <p:ext uri="{BB962C8B-B14F-4D97-AF65-F5344CB8AC3E}">
        <p14:creationId xmlns:p14="http://schemas.microsoft.com/office/powerpoint/2010/main" val="154308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600" dirty="0"/>
              <a:t>Surgeries were gender neutral </a:t>
            </a:r>
            <a:endParaRPr lang="en-US" sz="2600" dirty="0" smtClean="0"/>
          </a:p>
          <a:p>
            <a:pPr marL="201168" lvl="1" indent="0">
              <a:buNone/>
            </a:pPr>
            <a:endParaRPr lang="en-US" sz="2000" dirty="0"/>
          </a:p>
          <a:p>
            <a:pPr lvl="1"/>
            <a:r>
              <a:rPr lang="en-US" sz="2600" dirty="0"/>
              <a:t>Intermediate-high risk operations </a:t>
            </a:r>
            <a:endParaRPr lang="en-US" sz="2600" dirty="0" smtClean="0"/>
          </a:p>
          <a:p>
            <a:pPr marL="201168" lvl="1" indent="0">
              <a:buNone/>
            </a:pPr>
            <a:endParaRPr lang="en-US" sz="2000" dirty="0"/>
          </a:p>
          <a:p>
            <a:pPr lvl="1"/>
            <a:r>
              <a:rPr lang="en-US" sz="2600" dirty="0"/>
              <a:t>Used codes for tracking </a:t>
            </a:r>
            <a:endParaRPr lang="en-US" sz="2600" dirty="0" smtClean="0"/>
          </a:p>
          <a:p>
            <a:pPr marL="201168" lvl="1" indent="0">
              <a:buNone/>
            </a:pPr>
            <a:endParaRPr lang="en-US" sz="2000" dirty="0"/>
          </a:p>
          <a:p>
            <a:pPr lvl="1"/>
            <a:r>
              <a:rPr lang="en-US" sz="2600" dirty="0"/>
              <a:t>Participant level cohort </a:t>
            </a:r>
          </a:p>
          <a:p>
            <a:pPr lvl="3"/>
            <a:r>
              <a:rPr lang="en-US" sz="2400" dirty="0"/>
              <a:t>Only </a:t>
            </a:r>
            <a:r>
              <a:rPr lang="en-US" sz="2400" dirty="0" smtClean="0"/>
              <a:t>first surgery for each participant was included </a:t>
            </a:r>
          </a:p>
          <a:p>
            <a:pPr marL="384048" lvl="2" indent="0">
              <a:buNone/>
            </a:pPr>
            <a:endParaRPr lang="en-US" sz="2000" dirty="0"/>
          </a:p>
          <a:p>
            <a:pPr lvl="1"/>
            <a:r>
              <a:rPr lang="en-US" sz="2600" dirty="0" smtClean="0"/>
              <a:t>Enrolled from 2002-2012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5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Outpatient geriatric evaluations 4 months prior to surgery </a:t>
            </a:r>
            <a:endParaRPr lang="en-US" sz="2600" dirty="0"/>
          </a:p>
          <a:p>
            <a:pPr lvl="3"/>
            <a:r>
              <a:rPr lang="en-US" sz="2400" dirty="0" smtClean="0"/>
              <a:t>Comprehensive Geriatric Assessment (CGA)</a:t>
            </a:r>
            <a:r>
              <a:rPr lang="en-US" sz="2400" dirty="0"/>
              <a:t>	</a:t>
            </a:r>
            <a:endParaRPr lang="en-US" sz="2400" dirty="0" smtClean="0"/>
          </a:p>
          <a:p>
            <a:pPr lvl="5"/>
            <a:r>
              <a:rPr lang="en-US" sz="2400" dirty="0" smtClean="0"/>
              <a:t>≥ 90 minutes </a:t>
            </a:r>
          </a:p>
          <a:p>
            <a:pPr lvl="3"/>
            <a:r>
              <a:rPr lang="en-US" sz="2400" dirty="0" smtClean="0"/>
              <a:t>Focused consultation </a:t>
            </a:r>
          </a:p>
          <a:p>
            <a:pPr lvl="5"/>
            <a:r>
              <a:rPr lang="en-US" sz="2400" dirty="0" smtClean="0"/>
              <a:t>20-75 minutes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600" dirty="0" smtClean="0"/>
              <a:t>Used billing codes that had been previously validated to capture desired assessments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4102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COMPREHENSIVE GERIATRIC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Multidisciplinary diagnostic and treatment process that identifie</a:t>
            </a:r>
            <a:r>
              <a:rPr lang="en-US" sz="2600" dirty="0"/>
              <a:t>s</a:t>
            </a:r>
            <a:r>
              <a:rPr lang="en-US" sz="2600" dirty="0" smtClean="0"/>
              <a:t> medical, psychosocial, and functional limitations of older frail adults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Goal is to create a comprehensive and coordinated treatment plan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/>
              <a:t>L</a:t>
            </a:r>
            <a:r>
              <a:rPr lang="en-US" sz="2600" dirty="0" smtClean="0"/>
              <a:t>ead to better health outcomes </a:t>
            </a:r>
          </a:p>
        </p:txBody>
      </p:sp>
    </p:spTree>
    <p:extLst>
      <p:ext uri="{BB962C8B-B14F-4D97-AF65-F5344CB8AC3E}">
        <p14:creationId xmlns:p14="http://schemas.microsoft.com/office/powerpoint/2010/main" val="329150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COMPREHENSIVE GERIATRIC ASSESSMENT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Who should be referred:</a:t>
            </a:r>
          </a:p>
          <a:p>
            <a:pPr lvl="3"/>
            <a:r>
              <a:rPr lang="en-US" sz="2200" dirty="0" smtClean="0"/>
              <a:t>Older Age</a:t>
            </a:r>
          </a:p>
          <a:p>
            <a:pPr lvl="3"/>
            <a:r>
              <a:rPr lang="en-US" sz="2200" dirty="0" smtClean="0"/>
              <a:t>Medical comorbidities </a:t>
            </a:r>
          </a:p>
          <a:p>
            <a:pPr lvl="3"/>
            <a:r>
              <a:rPr lang="en-US" sz="2200" dirty="0" smtClean="0"/>
              <a:t>Psychosocial disorders</a:t>
            </a:r>
          </a:p>
          <a:p>
            <a:pPr lvl="3"/>
            <a:r>
              <a:rPr lang="en-US" sz="2200" dirty="0" smtClean="0"/>
              <a:t>Dementia</a:t>
            </a:r>
          </a:p>
          <a:p>
            <a:pPr lvl="3"/>
            <a:r>
              <a:rPr lang="en-US" sz="2200" dirty="0" smtClean="0"/>
              <a:t>Frequent Falls</a:t>
            </a:r>
          </a:p>
          <a:p>
            <a:pPr lvl="3"/>
            <a:r>
              <a:rPr lang="en-US" sz="2200" dirty="0" smtClean="0"/>
              <a:t>Functional disability </a:t>
            </a:r>
          </a:p>
          <a:p>
            <a:pPr lvl="3"/>
            <a:r>
              <a:rPr lang="en-US" sz="2200" dirty="0" smtClean="0"/>
              <a:t>High health care utilization </a:t>
            </a:r>
          </a:p>
          <a:p>
            <a:pPr lvl="3"/>
            <a:r>
              <a:rPr lang="en-US" sz="2200" dirty="0" smtClean="0"/>
              <a:t>Considering changing living situation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820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COMPREHENSIVE GERIATRIC ASSESSMENT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Core components: </a:t>
            </a:r>
          </a:p>
          <a:p>
            <a:pPr lvl="3"/>
            <a:r>
              <a:rPr lang="en-US" sz="2200" dirty="0" smtClean="0"/>
              <a:t>Functional capacity </a:t>
            </a:r>
          </a:p>
          <a:p>
            <a:pPr lvl="3"/>
            <a:r>
              <a:rPr lang="en-US" sz="2200" dirty="0" smtClean="0"/>
              <a:t>Fall risk</a:t>
            </a:r>
          </a:p>
          <a:p>
            <a:pPr lvl="3"/>
            <a:r>
              <a:rPr lang="en-US" sz="2200" dirty="0" smtClean="0"/>
              <a:t>Cognition</a:t>
            </a:r>
          </a:p>
          <a:p>
            <a:pPr lvl="3"/>
            <a:r>
              <a:rPr lang="en-US" sz="2200" dirty="0" smtClean="0"/>
              <a:t>Mood</a:t>
            </a:r>
          </a:p>
          <a:p>
            <a:pPr lvl="3"/>
            <a:r>
              <a:rPr lang="en-US" sz="2200" dirty="0" smtClean="0"/>
              <a:t>Polypharmacy</a:t>
            </a:r>
          </a:p>
          <a:p>
            <a:pPr lvl="3"/>
            <a:r>
              <a:rPr lang="en-US" sz="2200" dirty="0" smtClean="0"/>
              <a:t>Social support</a:t>
            </a:r>
          </a:p>
          <a:p>
            <a:pPr lvl="3"/>
            <a:r>
              <a:rPr lang="en-US" sz="2200" dirty="0" smtClean="0"/>
              <a:t>Financial concerns</a:t>
            </a:r>
          </a:p>
          <a:p>
            <a:pPr lvl="3"/>
            <a:r>
              <a:rPr lang="en-US" sz="2200" dirty="0" smtClean="0"/>
              <a:t>Goals of care</a:t>
            </a:r>
          </a:p>
          <a:p>
            <a:pPr lvl="3"/>
            <a:r>
              <a:rPr lang="en-US" sz="2200" dirty="0" smtClean="0"/>
              <a:t>Advance care preferences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827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b="1" dirty="0" smtClean="0"/>
              <a:t>Primary outcome:</a:t>
            </a:r>
            <a:r>
              <a:rPr lang="en-US" sz="2600" dirty="0" smtClean="0"/>
              <a:t> 90 day postoperative survival </a:t>
            </a:r>
          </a:p>
          <a:p>
            <a:pPr marL="201168" lvl="1" indent="0">
              <a:buNone/>
            </a:pPr>
            <a:endParaRPr lang="en-US" sz="2400" dirty="0" smtClean="0"/>
          </a:p>
          <a:p>
            <a:pPr lvl="1"/>
            <a:r>
              <a:rPr lang="en-US" sz="2600" b="1" dirty="0" smtClean="0"/>
              <a:t>Secondary outcomes:</a:t>
            </a:r>
            <a:r>
              <a:rPr lang="en-US" sz="2600" dirty="0" smtClean="0"/>
              <a:t> </a:t>
            </a:r>
          </a:p>
          <a:p>
            <a:pPr lvl="3"/>
            <a:r>
              <a:rPr lang="en-US" sz="2400" dirty="0" smtClean="0"/>
              <a:t>Complications </a:t>
            </a:r>
          </a:p>
          <a:p>
            <a:pPr lvl="3"/>
            <a:r>
              <a:rPr lang="en-US" sz="2400" dirty="0" smtClean="0"/>
              <a:t>Length of stay</a:t>
            </a:r>
          </a:p>
          <a:p>
            <a:pPr lvl="3"/>
            <a:r>
              <a:rPr lang="en-US" sz="2400" dirty="0" smtClean="0"/>
              <a:t>Supported discharge </a:t>
            </a:r>
          </a:p>
          <a:p>
            <a:pPr lvl="3"/>
            <a:r>
              <a:rPr lang="en-US" sz="2400" dirty="0" smtClean="0"/>
              <a:t>30 day readmission rate</a:t>
            </a:r>
          </a:p>
          <a:p>
            <a:pPr lvl="3"/>
            <a:r>
              <a:rPr lang="en-US" sz="2400" dirty="0" smtClean="0"/>
              <a:t>Total healthcare cost in 90 days post surgery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976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COVARIATES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 smtClean="0"/>
              <a:t>Demographic characteristics </a:t>
            </a:r>
          </a:p>
          <a:p>
            <a:pPr lvl="1"/>
            <a:r>
              <a:rPr lang="en-US" sz="2400" dirty="0" smtClean="0"/>
              <a:t>Frailty defining diagnoses </a:t>
            </a:r>
          </a:p>
          <a:p>
            <a:pPr lvl="1"/>
            <a:r>
              <a:rPr lang="en-US" sz="2400" dirty="0" smtClean="0"/>
              <a:t>Polypharmacy </a:t>
            </a:r>
          </a:p>
          <a:p>
            <a:pPr lvl="1"/>
            <a:r>
              <a:rPr lang="en-US" sz="2400" dirty="0" smtClean="0"/>
              <a:t>High risk medications in 6 months prior to surgery</a:t>
            </a:r>
          </a:p>
          <a:p>
            <a:pPr lvl="1"/>
            <a:r>
              <a:rPr lang="en-US" sz="2400" dirty="0" smtClean="0"/>
              <a:t>Hospitalized-patient one year mortality risk score (HOMR)</a:t>
            </a:r>
          </a:p>
          <a:p>
            <a:pPr lvl="1"/>
            <a:r>
              <a:rPr lang="en-US" sz="2400" dirty="0" smtClean="0"/>
              <a:t>Rural vs. urban </a:t>
            </a:r>
          </a:p>
          <a:p>
            <a:pPr lvl="1"/>
            <a:r>
              <a:rPr lang="en-US" sz="2400" dirty="0" smtClean="0"/>
              <a:t>Participant’s neighborhood income </a:t>
            </a:r>
          </a:p>
          <a:p>
            <a:pPr lvl="1"/>
            <a:r>
              <a:rPr lang="en-US" sz="2400" dirty="0" smtClean="0"/>
              <a:t>Emergency visits or hospitalizations the year before surgery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168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Population based study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Enrolled ALL ELIGIBLE individuals in Ottawa, </a:t>
            </a:r>
            <a:r>
              <a:rPr lang="en-US" sz="2600" dirty="0" err="1" smtClean="0"/>
              <a:t>Onario</a:t>
            </a:r>
            <a:r>
              <a:rPr lang="en-US" sz="2600" dirty="0" smtClean="0"/>
              <a:t> </a:t>
            </a:r>
          </a:p>
          <a:p>
            <a:pPr marL="201168" lvl="1" indent="0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With estimated 2% short term mortality in similar populations</a:t>
            </a:r>
          </a:p>
          <a:p>
            <a:pPr lvl="3"/>
            <a:r>
              <a:rPr lang="en-US" sz="2200" dirty="0" smtClean="0"/>
              <a:t>Powered to 80%</a:t>
            </a:r>
          </a:p>
          <a:p>
            <a:pPr lvl="3"/>
            <a:r>
              <a:rPr lang="en-US" sz="2200" dirty="0" smtClean="0"/>
              <a:t>5% level of significance</a:t>
            </a:r>
          </a:p>
          <a:p>
            <a:pPr lvl="3"/>
            <a:r>
              <a:rPr lang="en-US" sz="2200" dirty="0" smtClean="0"/>
              <a:t>Only needed 7,286 participants per arm to detect a 30% relative decrease in mortality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0149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6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8338" y="2246648"/>
            <a:ext cx="2897746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Preoperative Geriatric Evaluations</a:t>
            </a:r>
          </a:p>
          <a:p>
            <a:pPr algn="ctr"/>
            <a:r>
              <a:rPr lang="en-US" sz="2000" dirty="0" smtClean="0"/>
              <a:t>n = 7,352</a:t>
            </a:r>
          </a:p>
          <a:p>
            <a:pPr algn="ctr"/>
            <a:r>
              <a:rPr lang="en-US" sz="2000" dirty="0" smtClean="0"/>
              <a:t>(2.8% patients)</a:t>
            </a:r>
            <a:endParaRPr lang="en-US" sz="2000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606084" y="1545464"/>
            <a:ext cx="1197736" cy="9530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803820" y="1197735"/>
            <a:ext cx="273032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Geriatric Consultations </a:t>
            </a:r>
          </a:p>
          <a:p>
            <a:pPr algn="ctr"/>
            <a:r>
              <a:rPr lang="en-US" dirty="0" smtClean="0"/>
              <a:t>n = 6,506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606084" y="3322749"/>
            <a:ext cx="1197736" cy="73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03820" y="3595845"/>
            <a:ext cx="273032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Comprehensive Geriatric Assessment </a:t>
            </a:r>
          </a:p>
          <a:p>
            <a:pPr algn="ctr"/>
            <a:r>
              <a:rPr lang="en-US" dirty="0" smtClean="0"/>
              <a:t>n = 846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24" y="895796"/>
            <a:ext cx="9272111" cy="42042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81082" y="3116687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16828" y="3116686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81082" y="4336602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16828" y="4336601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81082" y="4718318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16828" y="4718318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81081" y="4909176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16828" y="4901039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6786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209523"/>
            <a:ext cx="9196555" cy="27159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0346"/>
            <a:ext cx="9247031" cy="9391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5910" y="2369713"/>
            <a:ext cx="8525814" cy="3348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Looked at proportional hazard regressions and hazard ratios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Unadjusted and adjusted analysis on primary and secondary outcomes 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641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8490" y="662189"/>
            <a:ext cx="7443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90 DAY POST OPERATIVE MORTALITY </a:t>
            </a:r>
            <a:endParaRPr lang="en-US" sz="36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11887"/>
              </p:ext>
            </p:extLst>
          </p:nvPr>
        </p:nvGraphicFramePr>
        <p:xfrm>
          <a:off x="1524000" y="1397000"/>
          <a:ext cx="60960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845"/>
                <a:gridCol w="1854558"/>
                <a:gridCol w="17085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Exposure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Expired</a:t>
                      </a:r>
                      <a:r>
                        <a:rPr lang="en-US" sz="2400" baseline="0" dirty="0" smtClean="0"/>
                        <a:t> (n)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Expired (%)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Pre-op</a:t>
                      </a:r>
                      <a:r>
                        <a:rPr lang="en-US" sz="2000" baseline="0" dirty="0" smtClean="0"/>
                        <a:t> Geriatric Evaluations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1.4% 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 Geriatric Evaluations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6,172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2.4% 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613625"/>
              </p:ext>
            </p:extLst>
          </p:nvPr>
        </p:nvGraphicFramePr>
        <p:xfrm>
          <a:off x="1524000" y="3923048"/>
          <a:ext cx="60960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Hazard Ratio 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Unadjusted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HR = 0.59 </a:t>
                      </a:r>
                    </a:p>
                    <a:p>
                      <a:pPr algn="ctr"/>
                      <a:r>
                        <a:rPr lang="en-US" sz="2000" dirty="0" smtClean="0"/>
                        <a:t>(0.48-0.71, P&lt;0.01)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Adjusted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/>
                        <a:t>aHR</a:t>
                      </a:r>
                      <a:r>
                        <a:rPr lang="en-US" sz="2000" b="1" dirty="0" smtClean="0"/>
                        <a:t> =</a:t>
                      </a:r>
                      <a:r>
                        <a:rPr lang="en-US" sz="2000" b="1" baseline="0" dirty="0" smtClean="0"/>
                        <a:t> 0.81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(0.68-0.95, P= 0.01)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93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SUBANALYSIS OF PRIMARY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b="1" dirty="0" smtClean="0"/>
              <a:t>Preoperative geriatric consultations </a:t>
            </a:r>
            <a:r>
              <a:rPr lang="en-US" sz="2600" dirty="0" smtClean="0"/>
              <a:t>were significantly associated with </a:t>
            </a:r>
            <a:r>
              <a:rPr lang="en-US" sz="2600" b="1" dirty="0" smtClean="0"/>
              <a:t>longer survival </a:t>
            </a:r>
          </a:p>
          <a:p>
            <a:pPr lvl="3"/>
            <a:r>
              <a:rPr lang="en-US" sz="2400" dirty="0" err="1" smtClean="0"/>
              <a:t>aHR</a:t>
            </a:r>
            <a:r>
              <a:rPr lang="en-US" sz="2400" dirty="0" smtClean="0"/>
              <a:t> = 0.79 (0.65-0.97, P = 0.02)</a:t>
            </a:r>
          </a:p>
          <a:p>
            <a:pPr marL="566928" lvl="3" indent="0">
              <a:buNone/>
            </a:pPr>
            <a:endParaRPr lang="en-US" sz="2200" dirty="0" smtClean="0"/>
          </a:p>
          <a:p>
            <a:pPr lvl="1"/>
            <a:r>
              <a:rPr lang="en-US" sz="2600" dirty="0" smtClean="0"/>
              <a:t>Survival was longer for </a:t>
            </a:r>
            <a:r>
              <a:rPr lang="en-US" sz="2600" b="1" dirty="0" smtClean="0"/>
              <a:t>CGA</a:t>
            </a:r>
            <a:r>
              <a:rPr lang="en-US" sz="2600" dirty="0" smtClean="0"/>
              <a:t> patients, but </a:t>
            </a:r>
            <a:r>
              <a:rPr lang="en-US" sz="2600" b="1" dirty="0" smtClean="0"/>
              <a:t>not statistically significant </a:t>
            </a:r>
          </a:p>
          <a:p>
            <a:pPr lvl="3"/>
            <a:r>
              <a:rPr lang="en-US" sz="2400" dirty="0" err="1" smtClean="0"/>
              <a:t>aHR</a:t>
            </a:r>
            <a:r>
              <a:rPr lang="en-US" sz="2400" dirty="0" smtClean="0"/>
              <a:t> = 0.88 (0.61-1.27, P = 0.50)</a:t>
            </a:r>
          </a:p>
          <a:p>
            <a:pPr lvl="3"/>
            <a:r>
              <a:rPr lang="en-US" sz="2400" dirty="0" smtClean="0"/>
              <a:t>Unclear if powered appropriately to detect subgroup analysis </a:t>
            </a:r>
          </a:p>
          <a:p>
            <a:pPr lvl="3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6305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SUBANALYSIS OF PRIMARY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000" dirty="0"/>
              <a:t>When</a:t>
            </a:r>
            <a:r>
              <a:rPr lang="en-US" sz="2600" dirty="0"/>
              <a:t> comparing patients </a:t>
            </a:r>
            <a:r>
              <a:rPr lang="en-US" sz="2600" dirty="0" smtClean="0"/>
              <a:t>with: </a:t>
            </a:r>
            <a:endParaRPr lang="en-US" sz="2600" dirty="0"/>
          </a:p>
          <a:p>
            <a:pPr lvl="4"/>
            <a:r>
              <a:rPr lang="en-US" sz="2400" dirty="0"/>
              <a:t>N</a:t>
            </a:r>
            <a:r>
              <a:rPr lang="en-US" sz="2400" dirty="0" smtClean="0"/>
              <a:t>o </a:t>
            </a:r>
            <a:r>
              <a:rPr lang="en-US" sz="2400" dirty="0" err="1" smtClean="0"/>
              <a:t>geri</a:t>
            </a:r>
            <a:r>
              <a:rPr lang="en-US" sz="2400" dirty="0" smtClean="0"/>
              <a:t> evaluation</a:t>
            </a:r>
            <a:endParaRPr lang="en-US" sz="2400" dirty="0"/>
          </a:p>
          <a:p>
            <a:pPr lvl="4"/>
            <a:r>
              <a:rPr lang="en-US" sz="2400" dirty="0"/>
              <a:t>P</a:t>
            </a:r>
            <a:r>
              <a:rPr lang="en-US" sz="2400" dirty="0" smtClean="0"/>
              <a:t>re-op </a:t>
            </a:r>
            <a:r>
              <a:rPr lang="en-US" sz="2400" dirty="0" err="1"/>
              <a:t>geri</a:t>
            </a:r>
            <a:r>
              <a:rPr lang="en-US" sz="2400" dirty="0"/>
              <a:t> </a:t>
            </a:r>
            <a:r>
              <a:rPr lang="en-US" sz="2400" dirty="0" smtClean="0"/>
              <a:t>evaluation</a:t>
            </a:r>
            <a:endParaRPr lang="en-US" sz="2400" dirty="0"/>
          </a:p>
          <a:p>
            <a:pPr lvl="4"/>
            <a:r>
              <a:rPr lang="en-US" sz="2400" dirty="0"/>
              <a:t>P</a:t>
            </a:r>
            <a:r>
              <a:rPr lang="en-US" sz="2400" dirty="0" smtClean="0"/>
              <a:t>re-op </a:t>
            </a:r>
            <a:r>
              <a:rPr lang="en-US" sz="2400" dirty="0"/>
              <a:t>and post </a:t>
            </a:r>
            <a:r>
              <a:rPr lang="en-US" sz="2400" dirty="0" smtClean="0"/>
              <a:t>op </a:t>
            </a:r>
            <a:r>
              <a:rPr lang="en-US" sz="2400" dirty="0" err="1" smtClean="0"/>
              <a:t>geri</a:t>
            </a:r>
            <a:r>
              <a:rPr lang="en-US" sz="2400" dirty="0" smtClean="0"/>
              <a:t> evaluation</a:t>
            </a:r>
          </a:p>
          <a:p>
            <a:pPr lvl="4"/>
            <a:endParaRPr lang="en-US" sz="2200" dirty="0"/>
          </a:p>
          <a:p>
            <a:pPr lvl="1"/>
            <a:r>
              <a:rPr lang="en-US" sz="2600" dirty="0" smtClean="0"/>
              <a:t>Increase in survival </a:t>
            </a:r>
            <a:r>
              <a:rPr lang="en-US" sz="2600" u="sng" dirty="0" smtClean="0"/>
              <a:t>only</a:t>
            </a:r>
            <a:r>
              <a:rPr lang="en-US" sz="2600" dirty="0" smtClean="0"/>
              <a:t> seen in those with </a:t>
            </a:r>
            <a:r>
              <a:rPr lang="en-US" sz="2600" b="1" dirty="0" smtClean="0"/>
              <a:t>pre-op geriatric evaluation</a:t>
            </a:r>
            <a:endParaRPr lang="en-US" dirty="0" smtClean="0"/>
          </a:p>
          <a:p>
            <a:pPr lvl="4"/>
            <a:r>
              <a:rPr lang="en-US" sz="2400" dirty="0" err="1" smtClean="0"/>
              <a:t>aHR</a:t>
            </a:r>
            <a:r>
              <a:rPr lang="en-US" sz="2400" dirty="0" smtClean="0"/>
              <a:t> = 0.77 (0.62-0.93, P = 0.008)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882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SUBANALYSIS OF PRIMARY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When only looked at </a:t>
            </a:r>
            <a:r>
              <a:rPr lang="en-US" sz="2600" b="1" dirty="0" smtClean="0"/>
              <a:t>orthopedic surgeries</a:t>
            </a:r>
            <a:r>
              <a:rPr lang="en-US" sz="2600" dirty="0" smtClean="0"/>
              <a:t>, still had </a:t>
            </a:r>
            <a:r>
              <a:rPr lang="en-US" sz="2600" b="1" dirty="0" smtClean="0"/>
              <a:t>longer survival </a:t>
            </a:r>
            <a:r>
              <a:rPr lang="en-US" sz="2600" dirty="0" smtClean="0"/>
              <a:t>in those with </a:t>
            </a:r>
            <a:r>
              <a:rPr lang="en-US" sz="2600" b="1" dirty="0" smtClean="0"/>
              <a:t>geriatric evaluations</a:t>
            </a:r>
          </a:p>
          <a:p>
            <a:pPr lvl="3"/>
            <a:r>
              <a:rPr lang="en-US" sz="2400" dirty="0" err="1" smtClean="0"/>
              <a:t>aHR</a:t>
            </a:r>
            <a:r>
              <a:rPr lang="en-US" sz="2400" dirty="0" smtClean="0"/>
              <a:t> = 0.71, (0.52-0.98, P= 0.04)</a:t>
            </a:r>
          </a:p>
        </p:txBody>
      </p:sp>
    </p:spTree>
    <p:extLst>
      <p:ext uri="{BB962C8B-B14F-4D97-AF65-F5344CB8AC3E}">
        <p14:creationId xmlns:p14="http://schemas.microsoft.com/office/powerpoint/2010/main" val="425065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224" y="1867437"/>
            <a:ext cx="9247477" cy="31295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20508" y="3322749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20506" y="3541690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20507" y="3908737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8354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Once results adjusted: </a:t>
            </a:r>
          </a:p>
          <a:p>
            <a:pPr lvl="3"/>
            <a:r>
              <a:rPr lang="en-US" sz="2400" dirty="0" smtClean="0"/>
              <a:t>Suggests </a:t>
            </a:r>
            <a:r>
              <a:rPr lang="en-US" sz="2400" b="1" dirty="0" smtClean="0"/>
              <a:t>no difference</a:t>
            </a:r>
            <a:r>
              <a:rPr lang="en-US" sz="2400" dirty="0" smtClean="0"/>
              <a:t> in </a:t>
            </a:r>
            <a:r>
              <a:rPr lang="en-US" sz="2400" b="1" dirty="0" smtClean="0"/>
              <a:t>complication rate</a:t>
            </a:r>
            <a:r>
              <a:rPr lang="en-US" sz="2400" dirty="0" smtClean="0"/>
              <a:t> or </a:t>
            </a:r>
            <a:r>
              <a:rPr lang="en-US" sz="2400" b="1" dirty="0" smtClean="0"/>
              <a:t>length of stay</a:t>
            </a:r>
            <a:r>
              <a:rPr lang="en-US" sz="2400" dirty="0" smtClean="0"/>
              <a:t> </a:t>
            </a:r>
          </a:p>
          <a:p>
            <a:pPr marL="566928" lvl="3" indent="0">
              <a:buNone/>
            </a:pPr>
            <a:endParaRPr lang="en-US" sz="2400" dirty="0" smtClean="0"/>
          </a:p>
          <a:p>
            <a:pPr lvl="3"/>
            <a:r>
              <a:rPr lang="en-US" sz="2400" dirty="0" smtClean="0"/>
              <a:t>Those who had </a:t>
            </a:r>
            <a:r>
              <a:rPr lang="en-US" sz="2400" b="1" dirty="0" smtClean="0"/>
              <a:t>pre-op geriatric evaluation</a:t>
            </a:r>
            <a:r>
              <a:rPr lang="en-US" sz="2400" dirty="0" smtClean="0"/>
              <a:t>: </a:t>
            </a:r>
          </a:p>
          <a:p>
            <a:pPr lvl="5"/>
            <a:r>
              <a:rPr lang="en-US" sz="2400" b="1" dirty="0" smtClean="0"/>
              <a:t>More</a:t>
            </a:r>
            <a:r>
              <a:rPr lang="en-US" sz="2400" dirty="0" smtClean="0"/>
              <a:t> likely to be discharged to supportive care </a:t>
            </a:r>
          </a:p>
          <a:p>
            <a:pPr lvl="5"/>
            <a:r>
              <a:rPr lang="en-US" sz="2400" b="1" dirty="0" smtClean="0"/>
              <a:t>Higher</a:t>
            </a:r>
            <a:r>
              <a:rPr lang="en-US" sz="2400" dirty="0" smtClean="0"/>
              <a:t> rate of readmissions</a:t>
            </a:r>
          </a:p>
          <a:p>
            <a:pPr lvl="5"/>
            <a:r>
              <a:rPr lang="en-US" sz="2400" b="1" dirty="0" smtClean="0"/>
              <a:t>Higher</a:t>
            </a:r>
            <a:r>
              <a:rPr lang="en-US" sz="2400" dirty="0" smtClean="0"/>
              <a:t> cost of car</a:t>
            </a:r>
            <a:r>
              <a:rPr lang="en-US" sz="2000" dirty="0" smtClean="0"/>
              <a:t>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6663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APPRAISAL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Were there clearly defined groups of patients, similar in all important ways other than exposure to treatment?</a:t>
            </a:r>
          </a:p>
          <a:p>
            <a:pPr lvl="4"/>
            <a:r>
              <a:rPr lang="en-US" sz="2400" i="1" dirty="0" smtClean="0"/>
              <a:t>No, the geriatric evaluation group had significantly higher frailty, polypharmacy, and acute hospitalizations/ED visits </a:t>
            </a:r>
          </a:p>
          <a:p>
            <a:pPr marL="201168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2964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24" y="895796"/>
            <a:ext cx="9272111" cy="42042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81082" y="3116687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16828" y="3116686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81082" y="4336602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16828" y="4336601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81082" y="4718318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16828" y="4718318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81081" y="4909176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16828" y="4901039"/>
            <a:ext cx="1056067" cy="2189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821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Were there clearly defined groups of patients, similar in all important ways other than exposure to treatment?</a:t>
            </a:r>
          </a:p>
          <a:p>
            <a:pPr lvl="4"/>
            <a:r>
              <a:rPr lang="en-US" sz="2400" i="1" dirty="0" smtClean="0"/>
              <a:t>No, the geriatric assessment group had significantly higher frailty, polypharmacy, and acute hospitalizations </a:t>
            </a:r>
          </a:p>
          <a:p>
            <a:pPr lvl="4"/>
            <a:r>
              <a:rPr lang="en-US" sz="2400" i="1" dirty="0" smtClean="0"/>
              <a:t>Therefore, results biased against the geriatric evaluation group</a:t>
            </a:r>
          </a:p>
          <a:p>
            <a:pPr lvl="4"/>
            <a:r>
              <a:rPr lang="en-US" sz="2400" i="1" dirty="0" smtClean="0"/>
              <a:t>Tried to account for these biases by covariate analysis</a:t>
            </a:r>
          </a:p>
          <a:p>
            <a:pPr lvl="3"/>
            <a:endParaRPr lang="en-US" sz="2200" i="1" dirty="0" smtClean="0"/>
          </a:p>
          <a:p>
            <a:pPr marL="201168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4266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600" dirty="0" smtClean="0"/>
              <a:t>Were treatments and clinical outcomes measured in the same ways in both groups?</a:t>
            </a:r>
          </a:p>
          <a:p>
            <a:pPr lvl="4"/>
            <a:r>
              <a:rPr lang="en-US" sz="2400" i="1" dirty="0" smtClean="0"/>
              <a:t>Treatments and outcomes were measured by codes extracted from data sets</a:t>
            </a:r>
          </a:p>
          <a:p>
            <a:pPr lvl="4"/>
            <a:r>
              <a:rPr lang="en-US" sz="2400" i="1" dirty="0" smtClean="0"/>
              <a:t>Not randomized groups, but outcomes being measured were not known at the time of intervention </a:t>
            </a:r>
            <a:endParaRPr lang="en-US" sz="2400" dirty="0"/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Was the follow-up of the study patients sufficiently long enough?</a:t>
            </a:r>
          </a:p>
          <a:p>
            <a:pPr lvl="4"/>
            <a:r>
              <a:rPr lang="en-US" sz="2400" i="1" dirty="0" smtClean="0"/>
              <a:t>Yes, because primary outcomes being measured were 90 day mortality</a:t>
            </a:r>
          </a:p>
          <a:p>
            <a:pPr lvl="3"/>
            <a:endParaRPr lang="en-US" sz="2200" i="1" dirty="0" smtClean="0"/>
          </a:p>
          <a:p>
            <a:pPr marL="201168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353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Is it clear that the exposure preceded the onset of the outcome? </a:t>
            </a:r>
          </a:p>
          <a:p>
            <a:pPr lvl="4"/>
            <a:r>
              <a:rPr lang="en-US" sz="2200" i="1" dirty="0" smtClean="0"/>
              <a:t>Yes, patients underwent geriatric evaluation within 4 months prior to surgery </a:t>
            </a:r>
          </a:p>
          <a:p>
            <a:pPr lvl="4"/>
            <a:endParaRPr lang="en-US" sz="2400" dirty="0" smtClean="0"/>
          </a:p>
          <a:p>
            <a:pPr lvl="1"/>
            <a:r>
              <a:rPr lang="en-US" sz="2600" dirty="0" smtClean="0"/>
              <a:t>Does the association make biological sense?</a:t>
            </a:r>
          </a:p>
          <a:p>
            <a:pPr lvl="4"/>
            <a:r>
              <a:rPr lang="en-US" sz="2200" i="1" dirty="0" smtClean="0"/>
              <a:t>Yes, as geriatricians, we believe that doing geriatric assessments helps identify vulnerabilities that would otherwise be missed. By identifying syndromes, we can help prevent adverse outcomes and provide support </a:t>
            </a:r>
          </a:p>
        </p:txBody>
      </p:sp>
    </p:spTree>
    <p:extLst>
      <p:ext uri="{BB962C8B-B14F-4D97-AF65-F5344CB8AC3E}">
        <p14:creationId xmlns:p14="http://schemas.microsoft.com/office/powerpoint/2010/main" val="410396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Can we apply the valid, important results of this study to our patient?</a:t>
            </a:r>
          </a:p>
          <a:p>
            <a:pPr lvl="4"/>
            <a:r>
              <a:rPr lang="en-US" sz="2400" i="1" dirty="0" smtClean="0"/>
              <a:t>Our patient is similar in demographics to the study participants </a:t>
            </a:r>
          </a:p>
          <a:p>
            <a:pPr lvl="4"/>
            <a:r>
              <a:rPr lang="en-US" sz="2400" i="1" dirty="0" smtClean="0"/>
              <a:t>No harm identified by undergoing geriatric evaluation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31916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How does this affect my patient?</a:t>
            </a:r>
          </a:p>
          <a:p>
            <a:pPr lvl="3"/>
            <a:r>
              <a:rPr lang="en-US" sz="2400" dirty="0" smtClean="0"/>
              <a:t>Plan to do a full geriatric assessment prior to her undergoing surgery in the future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544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600" dirty="0" smtClean="0"/>
              <a:t>In patients undergoing elective, non-cardiac surgery, preoperative geriatric evaluations: </a:t>
            </a:r>
          </a:p>
          <a:p>
            <a:pPr lvl="3"/>
            <a:r>
              <a:rPr lang="en-US" sz="2400" dirty="0"/>
              <a:t>A</a:t>
            </a:r>
            <a:r>
              <a:rPr lang="en-US" sz="2400" dirty="0" smtClean="0"/>
              <a:t>ssociated with greater likelihood of 90 day survival </a:t>
            </a:r>
          </a:p>
          <a:p>
            <a:pPr lvl="3"/>
            <a:r>
              <a:rPr lang="en-US" sz="2400" dirty="0" smtClean="0"/>
              <a:t>More likely to have supportive discharges</a:t>
            </a:r>
          </a:p>
          <a:p>
            <a:pPr lvl="3"/>
            <a:r>
              <a:rPr lang="en-US" sz="2400" dirty="0" smtClean="0"/>
              <a:t>Did not identify improvement in costs, LOS, complication rates, readmissions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629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8899</TotalTime>
  <Words>1080</Words>
  <Application>Microsoft Office PowerPoint</Application>
  <PresentationFormat>On-screen Show (4:3)</PresentationFormat>
  <Paragraphs>224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Calibri Light</vt:lpstr>
      <vt:lpstr>Retrospect</vt:lpstr>
      <vt:lpstr>Pre-operative Geriatric Evaluations</vt:lpstr>
      <vt:lpstr>CASE</vt:lpstr>
      <vt:lpstr>CASE</vt:lpstr>
      <vt:lpstr>PICO</vt:lpstr>
      <vt:lpstr>PowerPoint Presentation</vt:lpstr>
      <vt:lpstr>RATIONALE</vt:lpstr>
      <vt:lpstr>RATIONALE</vt:lpstr>
      <vt:lpstr>METHODS</vt:lpstr>
      <vt:lpstr>STUDY POPULATION</vt:lpstr>
      <vt:lpstr>STUDY POPULATION</vt:lpstr>
      <vt:lpstr>EXPOSURE </vt:lpstr>
      <vt:lpstr>COMPREHENSIVE GERIATRIC ASSESSMENT</vt:lpstr>
      <vt:lpstr>COMPREHENSIVE GERIATRIC ASSESSMENT </vt:lpstr>
      <vt:lpstr>COMPREHENSIVE GERIATRIC ASSESSMENT </vt:lpstr>
      <vt:lpstr>OUTCOMES</vt:lpstr>
      <vt:lpstr>COVARIATES</vt:lpstr>
      <vt:lpstr>SAMPLE SIZE</vt:lpstr>
      <vt:lpstr>PowerPoint Presentation</vt:lpstr>
      <vt:lpstr>PowerPoint Presentation</vt:lpstr>
      <vt:lpstr>PowerPoint Presentation</vt:lpstr>
      <vt:lpstr>PowerPoint Presentation</vt:lpstr>
      <vt:lpstr>ANALYSIS</vt:lpstr>
      <vt:lpstr>PowerPoint Presentation</vt:lpstr>
      <vt:lpstr>SUBANALYSIS OF PRIMARY OUTCOME</vt:lpstr>
      <vt:lpstr>SUBANALYSIS OF PRIMARY OUTCOME</vt:lpstr>
      <vt:lpstr>SUBANALYSIS OF PRIMARY OUTCOME</vt:lpstr>
      <vt:lpstr>PowerPoint Presentation</vt:lpstr>
      <vt:lpstr>SECONDARY OUTCOMES</vt:lpstr>
      <vt:lpstr>CLINICAL APPRAISAL</vt:lpstr>
      <vt:lpstr>PowerPoint Presentation</vt:lpstr>
      <vt:lpstr>CLINICAL APPRAISAL</vt:lpstr>
      <vt:lpstr>CLINICAL APPRAISAL</vt:lpstr>
      <vt:lpstr>CLINICAL APPRAISAL</vt:lpstr>
      <vt:lpstr>CLINICAL APPRAISAL</vt:lpstr>
      <vt:lpstr>CASE</vt:lpstr>
      <vt:lpstr>KEY POINTS:</vt:lpstr>
    </vt:vector>
  </TitlesOfParts>
  <Company>Boston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Pre-operative Geriatric Assessments</dc:title>
  <dc:creator>Taffel, Leah</dc:creator>
  <cp:lastModifiedBy>Taffel, Leah</cp:lastModifiedBy>
  <cp:revision>71</cp:revision>
  <dcterms:created xsi:type="dcterms:W3CDTF">2018-01-12T23:00:53Z</dcterms:created>
  <dcterms:modified xsi:type="dcterms:W3CDTF">2018-01-19T03:20:10Z</dcterms:modified>
</cp:coreProperties>
</file>