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0" r:id="rId5"/>
    <p:sldId id="262" r:id="rId6"/>
    <p:sldId id="261" r:id="rId7"/>
    <p:sldId id="283" r:id="rId8"/>
    <p:sldId id="284" r:id="rId9"/>
    <p:sldId id="263" r:id="rId10"/>
    <p:sldId id="273" r:id="rId11"/>
    <p:sldId id="265" r:id="rId12"/>
    <p:sldId id="266" r:id="rId13"/>
    <p:sldId id="288" r:id="rId14"/>
    <p:sldId id="267" r:id="rId15"/>
    <p:sldId id="274" r:id="rId16"/>
    <p:sldId id="276" r:id="rId17"/>
    <p:sldId id="275" r:id="rId18"/>
    <p:sldId id="278" r:id="rId19"/>
    <p:sldId id="287" r:id="rId20"/>
    <p:sldId id="281" r:id="rId21"/>
    <p:sldId id="282" r:id="rId22"/>
    <p:sldId id="269" r:id="rId23"/>
    <p:sldId id="270" r:id="rId24"/>
    <p:sldId id="285" r:id="rId25"/>
    <p:sldId id="286" r:id="rId26"/>
    <p:sldId id="271" r:id="rId27"/>
    <p:sldId id="27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9"/>
    <p:restoredTop sz="94646"/>
  </p:normalViewPr>
  <p:slideViewPr>
    <p:cSldViewPr snapToGrid="0" snapToObjects="1">
      <p:cViewPr varScale="1">
        <p:scale>
          <a:sx n="27" d="100"/>
          <a:sy n="27" d="100"/>
        </p:scale>
        <p:origin x="208" y="1432"/>
      </p:cViewPr>
      <p:guideLst/>
    </p:cSldViewPr>
  </p:slideViewPr>
  <p:notesTextViewPr>
    <p:cViewPr>
      <p:scale>
        <a:sx n="1" d="1"/>
        <a:sy n="1" d="1"/>
      </p:scale>
      <p:origin x="0" y="-18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1921A-B260-3C41-BA7F-F6983E317FA1}" type="datetimeFigureOut">
              <a:rPr lang="en-US" smtClean="0"/>
              <a:t>3/21/18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50E19-B2E7-944A-8527-2FAEF86A0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4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Hgb</a:t>
            </a:r>
            <a:r>
              <a:rPr lang="en-US" dirty="0" smtClean="0"/>
              <a:t> measured</a:t>
            </a:r>
            <a:r>
              <a:rPr lang="en-US" baseline="0" dirty="0" smtClean="0"/>
              <a:t> at baseline, and 4 year follow up for </a:t>
            </a:r>
            <a:r>
              <a:rPr lang="en-US" baseline="0" dirty="0" err="1" smtClean="0"/>
              <a:t>fucntional</a:t>
            </a:r>
            <a:r>
              <a:rPr lang="en-US" baseline="0" dirty="0" smtClean="0"/>
              <a:t> status with ADLs, cognition with SPMSQ, death national death index.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0E19-B2E7-944A-8527-2FAEF86A03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04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WMH (consequence of small vessel disease)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0E19-B2E7-944A-8527-2FAEF86A03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66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Covariates were chosen for multivariable models based on previous data from the CHS and the association of the covariates with measures of hemoglobin change.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0E19-B2E7-944A-8527-2FAEF86A03F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59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baseline hemoglobin was 14.2 (1.2) g/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15.0 (1.0) for men and 13.8 (0.9) for women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  Increased </a:t>
            </a:r>
            <a:r>
              <a:rPr lang="en-US" dirty="0" smtClean="0"/>
              <a:t>Age, Black race, lower BMI, CKD, higher </a:t>
            </a:r>
            <a:r>
              <a:rPr lang="en-US" dirty="0" err="1" smtClean="0"/>
              <a:t>creatine</a:t>
            </a:r>
            <a:r>
              <a:rPr lang="en-US" dirty="0" smtClean="0"/>
              <a:t> and lower hemoglobin were more common among those with incident anemia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0E19-B2E7-944A-8527-2FAEF86A03F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22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median 3 year change in hemoglobin was -0.4 overall, 0.5 for women and 0.3</a:t>
            </a:r>
            <a:r>
              <a:rPr lang="en-US" baseline="0" dirty="0" smtClean="0"/>
              <a:t> for men.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0E19-B2E7-944A-8527-2FAEF86A03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28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Increasing age, male,</a:t>
            </a:r>
            <a:r>
              <a:rPr lang="en-US" baseline="0" dirty="0" smtClean="0"/>
              <a:t> higher baseline </a:t>
            </a:r>
            <a:r>
              <a:rPr lang="en-US" baseline="0" dirty="0" err="1" smtClean="0"/>
              <a:t>hgb</a:t>
            </a:r>
            <a:r>
              <a:rPr lang="en-US" baseline="0" dirty="0" smtClean="0"/>
              <a:t>, baseline </a:t>
            </a:r>
            <a:r>
              <a:rPr lang="en-US" baseline="0" dirty="0" err="1" smtClean="0"/>
              <a:t>cvd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dm</a:t>
            </a:r>
            <a:r>
              <a:rPr lang="en-US" baseline="0" dirty="0" smtClean="0"/>
              <a:t>, and </a:t>
            </a:r>
            <a:r>
              <a:rPr lang="en-US" baseline="0" dirty="0" err="1" smtClean="0"/>
              <a:t>ckd</a:t>
            </a:r>
            <a:r>
              <a:rPr lang="en-US" baseline="0" dirty="0" smtClean="0"/>
              <a:t> were associated with an </a:t>
            </a:r>
            <a:r>
              <a:rPr lang="en-US" baseline="0" dirty="0" err="1" smtClean="0"/>
              <a:t>Hgb</a:t>
            </a:r>
            <a:r>
              <a:rPr lang="en-US" baseline="0" dirty="0" smtClean="0"/>
              <a:t> decline over 3 years.  And age, male, black, lower baseline </a:t>
            </a:r>
            <a:r>
              <a:rPr lang="en-US" baseline="0" dirty="0" err="1" smtClean="0"/>
              <a:t>hgb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ckd</a:t>
            </a:r>
            <a:r>
              <a:rPr lang="en-US" baseline="0" dirty="0" smtClean="0"/>
              <a:t> were associated with </a:t>
            </a:r>
            <a:r>
              <a:rPr lang="en-US" baseline="0" dirty="0" err="1" smtClean="0"/>
              <a:t>anemai</a:t>
            </a:r>
            <a:r>
              <a:rPr lang="en-US" baseline="0" dirty="0" smtClean="0"/>
              <a:t> development.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 multivariable linear regression models including age, gender, race, and baseline hemoglobin; increasing age, being male, higher baseline hemoglobin, baseline CVD, diabetes, and CKD were associated with a hemoglobin decline over 3 years (Table II). Older age, male sex, black race, lower baseline hemoglobin and CKD were associated with anemia development (Table II).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0E19-B2E7-944A-8527-2FAEF86A03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80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After adjusting for baseline age, sex, race, </a:t>
            </a:r>
            <a:r>
              <a:rPr lang="en-US" dirty="0" err="1" smtClean="0"/>
              <a:t>htn</a:t>
            </a:r>
            <a:r>
              <a:rPr lang="en-US" dirty="0" smtClean="0"/>
              <a:t>, </a:t>
            </a:r>
            <a:r>
              <a:rPr lang="en-US" dirty="0" err="1" smtClean="0"/>
              <a:t>cvd</a:t>
            </a:r>
            <a:r>
              <a:rPr lang="en-US" dirty="0" smtClean="0"/>
              <a:t>, </a:t>
            </a:r>
            <a:r>
              <a:rPr lang="en-US" dirty="0" err="1" smtClean="0"/>
              <a:t>dm</a:t>
            </a:r>
            <a:r>
              <a:rPr lang="en-US" dirty="0" smtClean="0"/>
              <a:t>, </a:t>
            </a:r>
            <a:r>
              <a:rPr lang="en-US" dirty="0" err="1" smtClean="0"/>
              <a:t>ckd</a:t>
            </a:r>
            <a:r>
              <a:rPr lang="en-US" dirty="0" smtClean="0"/>
              <a:t> and follow up hemoglobin both incident anemia and hemoglobin decline were associated with increased mortality. There was a significant interaction between </a:t>
            </a:r>
            <a:r>
              <a:rPr lang="en-US" dirty="0" err="1" smtClean="0"/>
              <a:t>Hgb</a:t>
            </a:r>
            <a:r>
              <a:rPr lang="en-US" dirty="0" smtClean="0"/>
              <a:t> change and follow up </a:t>
            </a:r>
            <a:r>
              <a:rPr lang="en-US" dirty="0" err="1" smtClean="0"/>
              <a:t>Hgb</a:t>
            </a:r>
            <a:r>
              <a:rPr lang="en-US" dirty="0" smtClean="0"/>
              <a:t> and subsequent mortality p = 0.03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0E19-B2E7-944A-8527-2FAEF86A03F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64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Hemoglobin</a:t>
            </a:r>
            <a:r>
              <a:rPr lang="en-US" baseline="0" dirty="0" smtClean="0"/>
              <a:t> decreases at lower baseline levels were associated with a greater risk of mortality than decreases at higher baselines.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0E19-B2E7-944A-8527-2FAEF86A03F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42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Decline in all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50E19-B2E7-944A-8527-2FAEF86A03F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90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55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1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22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4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42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8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4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14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4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0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50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A4332-FF9A-0F46-BA1E-C782FE348190}" type="datetimeFigureOut">
              <a:rPr lang="en-US" smtClean="0"/>
              <a:t>3/21/18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960E1-4C88-2940-A6B6-9D406B7C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/>
              <a:t>Journal Club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Meredith Rees </a:t>
            </a:r>
            <a:r>
              <a:rPr lang="en-US" sz="3200" b="1" dirty="0" err="1" smtClean="0"/>
              <a:t>Halpin</a:t>
            </a:r>
            <a:r>
              <a:rPr lang="en-US" sz="3200" b="1" dirty="0" smtClean="0"/>
              <a:t>, MD</a:t>
            </a:r>
          </a:p>
          <a:p>
            <a:r>
              <a:rPr lang="en-US" sz="3200" b="1" dirty="0" smtClean="0"/>
              <a:t>Geriatric Oncology Fellow</a:t>
            </a:r>
          </a:p>
          <a:p>
            <a:r>
              <a:rPr lang="en-US" sz="3200" b="1" dirty="0" smtClean="0"/>
              <a:t>Boston University Medical Center</a:t>
            </a:r>
          </a:p>
          <a:p>
            <a:r>
              <a:rPr lang="en-US" sz="3200" b="1" dirty="0" smtClean="0"/>
              <a:t>March 23, 2018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3692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81 year old clinic patient with CAD s/p CABG in 1990, HTN and glaucoma presents for follow up.</a:t>
            </a:r>
          </a:p>
          <a:p>
            <a:r>
              <a:rPr lang="en-US" dirty="0" smtClean="0"/>
              <a:t>He is an active man and reports feeling well.  He travels to </a:t>
            </a:r>
            <a:r>
              <a:rPr lang="en-US" dirty="0"/>
              <a:t>F</a:t>
            </a:r>
            <a:r>
              <a:rPr lang="en-US" dirty="0" smtClean="0"/>
              <a:t>lorida each winter and regularly plays golf, and is seen in clinic to assure all is well prior to travel.</a:t>
            </a:r>
          </a:p>
          <a:p>
            <a:r>
              <a:rPr lang="en-US" dirty="0" smtClean="0"/>
              <a:t>His HTN is well controlled, he follows with cardiology annually, and has had no </a:t>
            </a:r>
            <a:r>
              <a:rPr lang="en-US" dirty="0" err="1" smtClean="0"/>
              <a:t>anginal</a:t>
            </a:r>
            <a:r>
              <a:rPr lang="en-US" dirty="0" smtClean="0"/>
              <a:t> symptoms.</a:t>
            </a:r>
          </a:p>
          <a:p>
            <a:r>
              <a:rPr lang="en-US" dirty="0" smtClean="0"/>
              <a:t>Routine laboratories reveal a hemoglobin of 13.1 g/</a:t>
            </a:r>
            <a:r>
              <a:rPr lang="en-US" dirty="0" err="1" smtClean="0"/>
              <a:t>dL</a:t>
            </a:r>
            <a:r>
              <a:rPr lang="en-US" dirty="0" smtClean="0"/>
              <a:t>, 1 year ago was 13.7, and 2 years prior was 14.1.  </a:t>
            </a:r>
          </a:p>
          <a:p>
            <a:r>
              <a:rPr lang="en-US" dirty="0" smtClean="0"/>
              <a:t>CBC normal in all parameters, FIT testing this year negative.  Normal renal function and no evidence of blood loss or nutritional deficiency.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28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P: Community dwelling geriatrics clinic patients with declining hemoglobin </a:t>
            </a:r>
          </a:p>
          <a:p>
            <a:r>
              <a:rPr lang="en-US" dirty="0" smtClean="0"/>
              <a:t>I: None</a:t>
            </a:r>
          </a:p>
          <a:p>
            <a:r>
              <a:rPr lang="en-US" dirty="0" smtClean="0"/>
              <a:t>C: Patients without a decline in hemoglobin</a:t>
            </a:r>
          </a:p>
          <a:p>
            <a:r>
              <a:rPr lang="en-US" dirty="0" smtClean="0"/>
              <a:t>O: Difference in health outcomes</a:t>
            </a:r>
          </a:p>
        </p:txBody>
      </p:sp>
    </p:spTree>
    <p:extLst>
      <p:ext uri="{BB962C8B-B14F-4D97-AF65-F5344CB8AC3E}">
        <p14:creationId xmlns:p14="http://schemas.microsoft.com/office/powerpoint/2010/main" val="54473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Anemia is associated with increased morbidity and mortality in the elderly.</a:t>
            </a:r>
          </a:p>
          <a:p>
            <a:r>
              <a:rPr lang="en-US" dirty="0" smtClean="0"/>
              <a:t>Hemoglobin levels decrease with age, and are determined by a complex interplay of environmental and genetic factors.</a:t>
            </a:r>
          </a:p>
          <a:p>
            <a:r>
              <a:rPr lang="en-US" dirty="0" smtClean="0"/>
              <a:t>What a normal hemoglobin level for older adults is not as clear, and studies question if WHO anemia criteria are sensitive enough.</a:t>
            </a:r>
          </a:p>
          <a:p>
            <a:r>
              <a:rPr lang="en-US" dirty="0" smtClean="0"/>
              <a:t> Known differences exist between racial groups. </a:t>
            </a:r>
          </a:p>
          <a:p>
            <a:r>
              <a:rPr lang="en-US" dirty="0" smtClean="0"/>
              <a:t>Anemia has been associated with functional, cognitive and mortality endpoints in population studies.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38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Suggested by committee and published in 1968</a:t>
            </a:r>
          </a:p>
          <a:p>
            <a:r>
              <a:rPr lang="en-US" dirty="0" smtClean="0"/>
              <a:t>Defines anemia as</a:t>
            </a:r>
          </a:p>
          <a:p>
            <a:r>
              <a:rPr lang="en-US" dirty="0" err="1" smtClean="0"/>
              <a:t>Hgb</a:t>
            </a:r>
            <a:r>
              <a:rPr lang="en-US" dirty="0" smtClean="0"/>
              <a:t> &lt;13 g/</a:t>
            </a:r>
            <a:r>
              <a:rPr lang="en-US" dirty="0" err="1" smtClean="0"/>
              <a:t>dL</a:t>
            </a:r>
            <a:r>
              <a:rPr lang="en-US" dirty="0" smtClean="0"/>
              <a:t> in adult men </a:t>
            </a:r>
          </a:p>
          <a:p>
            <a:r>
              <a:rPr lang="en-US" dirty="0" err="1" smtClean="0"/>
              <a:t>Hgb</a:t>
            </a:r>
            <a:r>
              <a:rPr lang="en-US" dirty="0" smtClean="0"/>
              <a:t> &lt;12 g/</a:t>
            </a:r>
            <a:r>
              <a:rPr lang="en-US" dirty="0" err="1" smtClean="0"/>
              <a:t>dL</a:t>
            </a:r>
            <a:r>
              <a:rPr lang="en-US" dirty="0" smtClean="0"/>
              <a:t> in adult women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445" y="365125"/>
            <a:ext cx="8979109" cy="1325563"/>
          </a:xfrm>
        </p:spPr>
      </p:pic>
    </p:spTree>
    <p:extLst>
      <p:ext uri="{BB962C8B-B14F-4D97-AF65-F5344CB8AC3E}">
        <p14:creationId xmlns:p14="http://schemas.microsoft.com/office/powerpoint/2010/main" val="166145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Impact of anemia on mortality, cognition, and function in community dwelling elderly</a:t>
            </a:r>
            <a:r>
              <a:rPr lang="en-US" dirty="0" smtClean="0"/>
              <a:t>.  American Journal of Medicine 2006</a:t>
            </a:r>
          </a:p>
          <a:p>
            <a:r>
              <a:rPr lang="en-US" dirty="0" smtClean="0"/>
              <a:t>Prospective cohort study of 1700 men and women over age 71.</a:t>
            </a:r>
          </a:p>
          <a:p>
            <a:r>
              <a:rPr lang="en-US" dirty="0" smtClean="0"/>
              <a:t>Anemia (WHO criteria) prevalence 24%</a:t>
            </a:r>
          </a:p>
          <a:p>
            <a:r>
              <a:rPr lang="en-US" dirty="0" smtClean="0"/>
              <a:t>8 year mortality HR 1.7 (95% CI, 1.5-2) for anemic subjects and did not differ by sex or race</a:t>
            </a:r>
          </a:p>
          <a:p>
            <a:r>
              <a:rPr lang="en-US" dirty="0" smtClean="0"/>
              <a:t>Anemia associated with poorer physical function and cognitive status (p = 0.0001)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0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prospective cohort study looking at anemia and MRI correlation with white matter hyper-intensities showed an increased risk of worsening in patients with anemia and hypertension.</a:t>
            </a:r>
          </a:p>
          <a:p>
            <a:r>
              <a:rPr lang="en-US" dirty="0"/>
              <a:t>In heart failure patients</a:t>
            </a:r>
            <a:r>
              <a:rPr lang="en-US" dirty="0" smtClean="0"/>
              <a:t>, a study showed that </a:t>
            </a:r>
            <a:r>
              <a:rPr lang="en-US" dirty="0"/>
              <a:t>a 1.6 g/</a:t>
            </a:r>
            <a:r>
              <a:rPr lang="en-US" dirty="0" err="1"/>
              <a:t>dL</a:t>
            </a:r>
            <a:r>
              <a:rPr lang="en-US" dirty="0"/>
              <a:t> decrease in hemoglobin over 1 year was associated with a 1.6-fold increased mortality over subsequent </a:t>
            </a:r>
            <a:r>
              <a:rPr lang="en-US" dirty="0" smtClean="0"/>
              <a:t>follow-up.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476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08" y="365125"/>
            <a:ext cx="10748055" cy="5701137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704226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4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Prospective observational cohort study</a:t>
            </a:r>
          </a:p>
          <a:p>
            <a:r>
              <a:rPr lang="en-US" dirty="0" smtClean="0"/>
              <a:t>Conducted in 4 US communities of risk factors for and consequences of cardiovascular disease in adults &gt;65 years.</a:t>
            </a:r>
          </a:p>
          <a:p>
            <a:r>
              <a:rPr lang="en-US" dirty="0" smtClean="0"/>
              <a:t>Baseline and follow up interviews and physical exams using standardized tools</a:t>
            </a:r>
          </a:p>
          <a:p>
            <a:r>
              <a:rPr lang="en-US" dirty="0" smtClean="0"/>
              <a:t>MMSE </a:t>
            </a:r>
          </a:p>
          <a:p>
            <a:r>
              <a:rPr lang="en-US" dirty="0" smtClean="0"/>
              <a:t>Grip strength</a:t>
            </a:r>
          </a:p>
          <a:p>
            <a:r>
              <a:rPr lang="en-US" dirty="0" smtClean="0"/>
              <a:t>Gait speed</a:t>
            </a:r>
          </a:p>
          <a:p>
            <a:r>
              <a:rPr lang="en-US" dirty="0" smtClean="0"/>
              <a:t>Labs: Complete blood counts, creatinine and inflammatory markers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Contacted semi-annually alternating between phone and in person interviews.  </a:t>
            </a:r>
          </a:p>
          <a:p>
            <a:r>
              <a:rPr lang="en-US" dirty="0" smtClean="0"/>
              <a:t>Repeat assessments </a:t>
            </a:r>
          </a:p>
          <a:p>
            <a:r>
              <a:rPr lang="en-US" dirty="0" smtClean="0"/>
              <a:t>Labs drawn at baseline and 3 years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13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Wheelchair bound</a:t>
            </a:r>
          </a:p>
          <a:p>
            <a:r>
              <a:rPr lang="en-US" dirty="0" smtClean="0"/>
              <a:t>Receiving active treatment for cancer</a:t>
            </a:r>
          </a:p>
          <a:p>
            <a:r>
              <a:rPr lang="en-US" dirty="0" smtClean="0"/>
              <a:t>Institutionalized</a:t>
            </a:r>
          </a:p>
          <a:p>
            <a:r>
              <a:rPr lang="en-US" dirty="0" smtClean="0"/>
              <a:t>Inability to consent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14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examine if decline in hemoglobin levels, would identify a group of elders at risk for subsequent physical and cognitive decline and increased mortality independent of absolute hemoglobin concentration.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Baseline </a:t>
            </a:r>
            <a:r>
              <a:rPr lang="en-US" dirty="0"/>
              <a:t>characteristics were compared across groups using </a:t>
            </a:r>
            <a:r>
              <a:rPr lang="en-US" i="1" dirty="0"/>
              <a:t>t</a:t>
            </a:r>
            <a:r>
              <a:rPr lang="en-US" dirty="0"/>
              <a:t>-tests, χ2 tests, or Wilcoxon rank-sum </a:t>
            </a:r>
            <a:r>
              <a:rPr lang="en-US" dirty="0" smtClean="0"/>
              <a:t>tests. </a:t>
            </a:r>
          </a:p>
          <a:p>
            <a:r>
              <a:rPr lang="en-US" dirty="0" smtClean="0"/>
              <a:t>Linear or </a:t>
            </a:r>
            <a:r>
              <a:rPr lang="en-US" dirty="0"/>
              <a:t>logistic regression models were used to evaluate the association of baseline </a:t>
            </a:r>
            <a:r>
              <a:rPr lang="en-US" dirty="0" smtClean="0"/>
              <a:t>characteristics and hemoglobin </a:t>
            </a:r>
            <a:r>
              <a:rPr lang="en-US" dirty="0"/>
              <a:t>decline. </a:t>
            </a:r>
            <a:endParaRPr lang="en-US" dirty="0" smtClean="0"/>
          </a:p>
          <a:p>
            <a:r>
              <a:rPr lang="en-US" dirty="0"/>
              <a:t>Generalized estimating equations with an exchangeable correlation structure were used to investigate the association between measures of hemoglobin change and longitudinal measures of cognitive and physical </a:t>
            </a:r>
            <a:r>
              <a:rPr lang="en-US" dirty="0" smtClean="0"/>
              <a:t>function. </a:t>
            </a:r>
          </a:p>
          <a:p>
            <a:r>
              <a:rPr lang="en-US" dirty="0"/>
              <a:t>We used age-, sex-, race-, hypertension-, CVD-, diabetes, CKD-, and baseline hemoglobin- adjusted Cox proportional hazard models to quantify the association between hemoglobin change and all-cause mortality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21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20834"/>
            <a:ext cx="10515599" cy="6298023"/>
          </a:xfrm>
        </p:spPr>
      </p:pic>
    </p:spTree>
    <p:extLst>
      <p:ext uri="{BB962C8B-B14F-4D97-AF65-F5344CB8AC3E}">
        <p14:creationId xmlns:p14="http://schemas.microsoft.com/office/powerpoint/2010/main" val="21725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08" y="365125"/>
            <a:ext cx="7538224" cy="6132259"/>
          </a:xfrm>
        </p:spPr>
      </p:pic>
      <p:sp>
        <p:nvSpPr>
          <p:cNvPr id="5" name="Right Arrow 4"/>
          <p:cNvSpPr/>
          <p:nvPr/>
        </p:nvSpPr>
        <p:spPr>
          <a:xfrm>
            <a:off x="837168" y="820600"/>
            <a:ext cx="1005840" cy="3657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868547" y="5771214"/>
            <a:ext cx="1005840" cy="3657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868547" y="3834928"/>
            <a:ext cx="1005840" cy="3657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37168" y="1293509"/>
            <a:ext cx="1005840" cy="3657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852858" y="1523518"/>
            <a:ext cx="1005840" cy="3657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8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65% of patients who developed anemia had a &gt;1 g/</a:t>
            </a:r>
            <a:r>
              <a:rPr lang="en-US" sz="3600" dirty="0" err="1" smtClean="0"/>
              <a:t>dL</a:t>
            </a:r>
            <a:r>
              <a:rPr lang="en-US" sz="3600" dirty="0" smtClean="0"/>
              <a:t> drop in hemoglobin</a:t>
            </a:r>
          </a:p>
          <a:p>
            <a:r>
              <a:rPr lang="en-US" sz="3600" dirty="0" smtClean="0"/>
              <a:t>Only 27% of patients with a hemoglobin decline of &gt;1g/</a:t>
            </a:r>
            <a:r>
              <a:rPr lang="en-US" sz="3600" dirty="0" err="1" smtClean="0"/>
              <a:t>dL</a:t>
            </a:r>
            <a:r>
              <a:rPr lang="en-US" sz="3600" dirty="0" smtClean="0"/>
              <a:t> developed anemia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000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13" y="713678"/>
            <a:ext cx="10953616" cy="5463285"/>
          </a:xfrm>
        </p:spPr>
      </p:pic>
    </p:spTree>
    <p:extLst>
      <p:ext uri="{BB962C8B-B14F-4D97-AF65-F5344CB8AC3E}">
        <p14:creationId xmlns:p14="http://schemas.microsoft.com/office/powerpoint/2010/main" val="49142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24" y="365124"/>
            <a:ext cx="10915875" cy="6282939"/>
          </a:xfrm>
        </p:spPr>
      </p:pic>
    </p:spTree>
    <p:extLst>
      <p:ext uri="{BB962C8B-B14F-4D97-AF65-F5344CB8AC3E}">
        <p14:creationId xmlns:p14="http://schemas.microsoft.com/office/powerpoint/2010/main" val="183148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 Ratio for Mortality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33818"/>
              </p:ext>
            </p:extLst>
          </p:nvPr>
        </p:nvGraphicFramePr>
        <p:xfrm>
          <a:off x="838200" y="1825623"/>
          <a:ext cx="10515600" cy="4173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1391244">
                <a:tc>
                  <a:txBody>
                    <a:bodyPr/>
                    <a:lstStyle/>
                    <a:p>
                      <a:r>
                        <a:rPr lang="en-US" sz="2800" baseline="0" dirty="0" smtClean="0"/>
                        <a:t>Category</a:t>
                      </a:r>
                      <a:endParaRPr lang="en-US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Hazard</a:t>
                      </a:r>
                      <a:r>
                        <a:rPr lang="en-US" sz="2800" baseline="0" dirty="0" smtClean="0"/>
                        <a:t> Ratio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95%</a:t>
                      </a:r>
                      <a:r>
                        <a:rPr lang="en-US" sz="2800" baseline="0" dirty="0" smtClean="0"/>
                        <a:t> CI</a:t>
                      </a:r>
                      <a:endParaRPr lang="en-US" sz="2800" dirty="0"/>
                    </a:p>
                  </a:txBody>
                  <a:tcPr/>
                </a:tc>
              </a:tr>
              <a:tr h="139124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Incident Anemia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1.39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1.15-1.69</a:t>
                      </a:r>
                      <a:endParaRPr lang="en-US" sz="2800" dirty="0"/>
                    </a:p>
                  </a:txBody>
                  <a:tcPr/>
                </a:tc>
              </a:tr>
              <a:tr h="139124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Hemoglobin</a:t>
                      </a:r>
                      <a:r>
                        <a:rPr lang="en-US" sz="2800" baseline="0" dirty="0" smtClean="0"/>
                        <a:t> Decline (&gt;1g/</a:t>
                      </a:r>
                      <a:r>
                        <a:rPr lang="en-US" sz="2800" baseline="0" dirty="0" err="1" smtClean="0"/>
                        <a:t>dL</a:t>
                      </a:r>
                      <a:r>
                        <a:rPr lang="en-US" sz="2800" baseline="0" dirty="0" smtClean="0"/>
                        <a:t>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1.11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1.04-1.18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2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711" y="365124"/>
            <a:ext cx="6836962" cy="6162263"/>
          </a:xfrm>
        </p:spPr>
      </p:pic>
    </p:spTree>
    <p:extLst>
      <p:ext uri="{BB962C8B-B14F-4D97-AF65-F5344CB8AC3E}">
        <p14:creationId xmlns:p14="http://schemas.microsoft.com/office/powerpoint/2010/main" val="206781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Median hemoglobin level declined 0.4 g/</a:t>
            </a:r>
            <a:r>
              <a:rPr lang="en-US" dirty="0" err="1" smtClean="0"/>
              <a:t>dL</a:t>
            </a:r>
            <a:r>
              <a:rPr lang="en-US" dirty="0" smtClean="0"/>
              <a:t> over 3 years.</a:t>
            </a:r>
          </a:p>
          <a:p>
            <a:r>
              <a:rPr lang="en-US" dirty="0" smtClean="0"/>
              <a:t>9% of participants developed anemia.</a:t>
            </a:r>
          </a:p>
          <a:p>
            <a:r>
              <a:rPr lang="en-US" dirty="0" smtClean="0"/>
              <a:t>Each 1 g/</a:t>
            </a:r>
            <a:r>
              <a:rPr lang="en-US" dirty="0" err="1" smtClean="0"/>
              <a:t>dL</a:t>
            </a:r>
            <a:r>
              <a:rPr lang="en-US" dirty="0" smtClean="0"/>
              <a:t> decrease in hemoglobin was associated with increased odds of developing CKD, inflammation, and other </a:t>
            </a:r>
            <a:r>
              <a:rPr lang="en-US" dirty="0" err="1" smtClean="0"/>
              <a:t>cytopenias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Lower hemoglobin was associated with future lower gait speed and MMSE scores in women, and decreased future grip strength in men and women.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5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Appraisal-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Was there a representative and well defined sample of patients at a similar point in the course of disease?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3758 community dwelling adults, predominantly white, representative mix of comorbidities at baseline.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Was follow up sufficiently long and complete?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Yes, 16 years.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/>
              <a:t>Was there adjustment for important prognostic factors?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Yes,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adjusted for baseline age, sex, race, hypertension, cardiovascular disease, diabetes,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ckd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and follow up hemoglobin.  Still anemia and hemoglobin decline were associated with increased mortality.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60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Appraisal-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large is the likelihood of the outcome events in a specified period of time?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Hazard ratio of mortality with anemia was 1.39, and for decline in hemoglobin was 1.11</a:t>
            </a:r>
          </a:p>
          <a:p>
            <a:r>
              <a:rPr lang="en-US" dirty="0" smtClean="0"/>
              <a:t>How precise are the estimates of likelihood?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Fair, confidence intervals are narrow, but for decline in hemoglobin is very close to 1.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7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for patient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Were the study participants similar to my own?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Not as racially diverse.</a:t>
            </a:r>
          </a:p>
          <a:p>
            <a:r>
              <a:rPr lang="en-US" dirty="0" smtClean="0"/>
              <a:t>Will the results lead directly to selecting or avoiding therapy?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No, these results do not help guide therapy, work up and treatment of anemia should be managed as per existing guidelines.</a:t>
            </a:r>
          </a:p>
          <a:p>
            <a:r>
              <a:rPr lang="en-US" dirty="0" smtClean="0"/>
              <a:t>Are the results useful for reassuring or counseling patients?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Not enough information at this time, although having read this paper change in hemoglobin and development of anemia are associated with mortality.  May serve as a marker, and help when thinking about goals of care.  </a:t>
            </a:r>
          </a:p>
        </p:txBody>
      </p:sp>
    </p:spTree>
    <p:extLst>
      <p:ext uri="{BB962C8B-B14F-4D97-AF65-F5344CB8AC3E}">
        <p14:creationId xmlns:p14="http://schemas.microsoft.com/office/powerpoint/2010/main" val="152641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raised but not answered</a:t>
            </a:r>
            <a:r>
              <a:rPr lang="mr-IN" dirty="0" smtClean="0"/>
              <a:t>…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anemia causal or a marker? </a:t>
            </a:r>
          </a:p>
          <a:p>
            <a:r>
              <a:rPr lang="en-US" dirty="0" smtClean="0"/>
              <a:t>Will interventions to increase hemoglobin or stop decline improve outcomes?</a:t>
            </a:r>
          </a:p>
          <a:p>
            <a:r>
              <a:rPr lang="en-US" dirty="0" smtClean="0"/>
              <a:t>Should we be using change in hemoglobin over time as opposed to WHO cutoffs?</a:t>
            </a:r>
          </a:p>
          <a:p>
            <a:r>
              <a:rPr lang="en-US" dirty="0" smtClean="0"/>
              <a:t>Do </a:t>
            </a:r>
            <a:r>
              <a:rPr lang="en-US" dirty="0"/>
              <a:t>interventions to increase hemoglobin other than treating nutritional deficiencies, addressing blood loss, and managing chronic diseases </a:t>
            </a:r>
            <a:r>
              <a:rPr lang="en-US" dirty="0" smtClean="0"/>
              <a:t>have any role?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5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for my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 decrease in hemoglobin by 1 g/</a:t>
            </a:r>
            <a:r>
              <a:rPr lang="en-US" dirty="0" err="1" smtClean="0"/>
              <a:t>dL</a:t>
            </a:r>
            <a:r>
              <a:rPr lang="en-US" dirty="0" smtClean="0"/>
              <a:t> over the last 2 years may be associated with worse functional outcomes and mortality.  Will continue to monitor, although at this time does not warrant any intervention.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06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73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2349</TotalTime>
  <Words>1424</Words>
  <Application>Microsoft Macintosh PowerPoint</Application>
  <PresentationFormat>Widescreen</PresentationFormat>
  <Paragraphs>116</Paragraphs>
  <Slides>27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Calibri</vt:lpstr>
      <vt:lpstr>Calibri Light</vt:lpstr>
      <vt:lpstr>Mangal</vt:lpstr>
      <vt:lpstr>Arial</vt:lpstr>
      <vt:lpstr>Office Theme</vt:lpstr>
      <vt:lpstr>Journal Club</vt:lpstr>
      <vt:lpstr>Clinical Case</vt:lpstr>
      <vt:lpstr>PICO</vt:lpstr>
      <vt:lpstr>Background</vt:lpstr>
      <vt:lpstr>WHO CRITERIA</vt:lpstr>
      <vt:lpstr>Background</vt:lpstr>
      <vt:lpstr>Background</vt:lpstr>
      <vt:lpstr>PowerPoint Presentation</vt:lpstr>
      <vt:lpstr>Study Design</vt:lpstr>
      <vt:lpstr>Study Design</vt:lpstr>
      <vt:lpstr>Exclusion Criteria</vt:lpstr>
      <vt:lpstr>Objectives</vt:lpstr>
      <vt:lpstr>Statistics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Hazard Ratio for Mortality</vt:lpstr>
      <vt:lpstr>PowerPoint Presentation</vt:lpstr>
      <vt:lpstr>PowerPoint Presentation</vt:lpstr>
      <vt:lpstr>Critical Appraisal- Validity</vt:lpstr>
      <vt:lpstr>Critical Appraisal- Results</vt:lpstr>
      <vt:lpstr>Implications for patient care</vt:lpstr>
      <vt:lpstr>Questions raised but not answered….</vt:lpstr>
      <vt:lpstr>Conclusion for my patient</vt:lpstr>
      <vt:lpstr>Questions?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Halplin, Meredith R.</dc:creator>
  <cp:lastModifiedBy>Halplin, Meredith R.</cp:lastModifiedBy>
  <cp:revision>34</cp:revision>
  <dcterms:created xsi:type="dcterms:W3CDTF">2018-03-21T21:24:19Z</dcterms:created>
  <dcterms:modified xsi:type="dcterms:W3CDTF">2018-03-23T12:33:33Z</dcterms:modified>
</cp:coreProperties>
</file>