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handoutMasterIdLst>
    <p:handoutMasterId r:id="rId39"/>
  </p:handoutMasterIdLst>
  <p:sldIdLst>
    <p:sldId id="258" r:id="rId2"/>
    <p:sldId id="257" r:id="rId3"/>
    <p:sldId id="259" r:id="rId4"/>
    <p:sldId id="296" r:id="rId5"/>
    <p:sldId id="282" r:id="rId6"/>
    <p:sldId id="297" r:id="rId7"/>
    <p:sldId id="312" r:id="rId8"/>
    <p:sldId id="300" r:id="rId9"/>
    <p:sldId id="302" r:id="rId10"/>
    <p:sldId id="288" r:id="rId11"/>
    <p:sldId id="284" r:id="rId12"/>
    <p:sldId id="260" r:id="rId13"/>
    <p:sldId id="262" r:id="rId14"/>
    <p:sldId id="263" r:id="rId15"/>
    <p:sldId id="336" r:id="rId16"/>
    <p:sldId id="317" r:id="rId17"/>
    <p:sldId id="270" r:id="rId18"/>
    <p:sldId id="271" r:id="rId19"/>
    <p:sldId id="321" r:id="rId20"/>
    <p:sldId id="328" r:id="rId21"/>
    <p:sldId id="334" r:id="rId22"/>
    <p:sldId id="322" r:id="rId23"/>
    <p:sldId id="338" r:id="rId24"/>
    <p:sldId id="319" r:id="rId25"/>
    <p:sldId id="324" r:id="rId26"/>
    <p:sldId id="325" r:id="rId27"/>
    <p:sldId id="326" r:id="rId28"/>
    <p:sldId id="327" r:id="rId29"/>
    <p:sldId id="333" r:id="rId30"/>
    <p:sldId id="278" r:id="rId31"/>
    <p:sldId id="329" r:id="rId32"/>
    <p:sldId id="332" r:id="rId33"/>
    <p:sldId id="281" r:id="rId34"/>
    <p:sldId id="310" r:id="rId35"/>
    <p:sldId id="311" r:id="rId36"/>
    <p:sldId id="339" r:id="rId37"/>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drzadeh, Hossein" initials="S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54"/>
    <a:srgbClr val="125E7B"/>
    <a:srgbClr val="629F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85451" autoAdjust="0"/>
  </p:normalViewPr>
  <p:slideViewPr>
    <p:cSldViewPr snapToObjects="1">
      <p:cViewPr varScale="1">
        <p:scale>
          <a:sx n="113" d="100"/>
          <a:sy n="113" d="100"/>
        </p:scale>
        <p:origin x="168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3" name="Date Placeholder 2">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E3D456E3-4466-C64C-A212-A91A7EF1FBFC}" type="datetime1">
              <a:rPr lang="en-US"/>
              <a:pPr>
                <a:defRPr/>
              </a:pPr>
              <a:t>9/4/2019</a:t>
            </a:fld>
            <a:endParaRPr lang="en-US"/>
          </a:p>
        </p:txBody>
      </p:sp>
      <p:sp>
        <p:nvSpPr>
          <p:cNvPr id="4" name="Footer Placeholder 3">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5" name="Slide Number Placeholder 4">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11D1C578-CB9C-C542-B1C3-7C788509D638}" type="slidenum">
              <a:rPr lang="en-US"/>
              <a:pPr>
                <a:defRPr/>
              </a:pPr>
              <a:t>‹#›</a:t>
            </a:fld>
            <a:endParaRPr lang="en-US"/>
          </a:p>
        </p:txBody>
      </p:sp>
    </p:spTree>
    <p:extLst>
      <p:ext uri="{BB962C8B-B14F-4D97-AF65-F5344CB8AC3E}">
        <p14:creationId xmlns:p14="http://schemas.microsoft.com/office/powerpoint/2010/main" val="98943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3" name="Date Placeholder 2">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0D41112D-4F78-B545-8FCF-3B43454C95BC}" type="datetime1">
              <a:rPr lang="en-US"/>
              <a:pPr>
                <a:defRPr/>
              </a:pPr>
              <a:t>9/4/2019</a:t>
            </a:fld>
            <a:endParaRPr lang="en-US"/>
          </a:p>
        </p:txBody>
      </p:sp>
      <p:sp>
        <p:nvSpPr>
          <p:cNvPr id="4" name="Slide Image Placeholder 3">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106" charset="0"/>
                <a:ea typeface="ＭＳ Ｐゴシック" pitchFamily="1" charset="-128"/>
                <a:cs typeface="+mn-cs"/>
              </a:defRPr>
            </a:lvl1pPr>
          </a:lstStyle>
          <a:p>
            <a:pPr>
              <a:defRPr/>
            </a:pPr>
            <a:endParaRPr lang="en-US"/>
          </a:p>
        </p:txBody>
      </p:sp>
      <p:sp>
        <p:nvSpPr>
          <p:cNvPr id="7" name="Slide Number Placeholder 6">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5D1D305C-1AF8-4A49-811D-86F3915D6A64}" type="slidenum">
              <a:rPr lang="en-US"/>
              <a:pPr>
                <a:defRPr/>
              </a:pPr>
              <a:t>‹#›</a:t>
            </a:fld>
            <a:endParaRPr lang="en-US"/>
          </a:p>
        </p:txBody>
      </p:sp>
    </p:spTree>
    <p:extLst>
      <p:ext uri="{BB962C8B-B14F-4D97-AF65-F5344CB8AC3E}">
        <p14:creationId xmlns:p14="http://schemas.microsoft.com/office/powerpoint/2010/main" val="17231115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4" name="Rectangle 1027"/>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Calibri" charset="0"/>
              <a:ea typeface="ＭＳ Ｐゴシック" charset="0"/>
            </a:endParaRPr>
          </a:p>
        </p:txBody>
      </p:sp>
    </p:spTree>
    <p:extLst>
      <p:ext uri="{BB962C8B-B14F-4D97-AF65-F5344CB8AC3E}">
        <p14:creationId xmlns:p14="http://schemas.microsoft.com/office/powerpoint/2010/main" val="1077637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fontScale="92500"/>
          </a:bodyPr>
          <a:lstStyle/>
          <a:p>
            <a:pPr>
              <a:defRPr/>
            </a:pPr>
            <a:endParaRPr lang="en-US" sz="1600" u="none" dirty="0"/>
          </a:p>
          <a:p>
            <a:pPr>
              <a:defRPr/>
            </a:pPr>
            <a:r>
              <a:rPr lang="en-US" sz="1600" u="none" dirty="0"/>
              <a:t>It is also necessary to determine how unique geriatric conditions and/or comorbidities may predispose to effects of chemotherapy leading to specific toxicities </a:t>
            </a:r>
          </a:p>
          <a:p>
            <a:pPr>
              <a:defRPr/>
            </a:pPr>
            <a:endParaRPr lang="en-US" sz="1600" u="none" dirty="0"/>
          </a:p>
          <a:p>
            <a:pPr>
              <a:defRPr/>
            </a:pPr>
            <a:r>
              <a:rPr lang="en-US" sz="1600" u="none" dirty="0"/>
              <a:t>it is also critical to determine how the patient's status may be improved, to define what remedial measures might be instituted and to identify appropriate social support arrangements that may improve opportunities for better outcomes </a:t>
            </a:r>
          </a:p>
          <a:p>
            <a:pPr>
              <a:defRPr/>
            </a:pPr>
            <a:endParaRPr lang="en-US" sz="1600" u="none" dirty="0"/>
          </a:p>
          <a:p>
            <a:pPr marL="0" marR="0" indent="0" algn="l" defTabSz="457200" rtl="0" eaLnBrk="0" fontAlgn="base" latinLnBrk="0" hangingPunct="0">
              <a:lnSpc>
                <a:spcPct val="100000"/>
              </a:lnSpc>
              <a:spcBef>
                <a:spcPct val="30000"/>
              </a:spcBef>
              <a:spcAft>
                <a:spcPct val="0"/>
              </a:spcAft>
              <a:buClrTx/>
              <a:buSzTx/>
              <a:buFontTx/>
              <a:buNone/>
              <a:tabLst/>
              <a:defRPr/>
            </a:pPr>
            <a:r>
              <a:rPr lang="en-US" sz="1600" u="none" dirty="0"/>
              <a:t>Of even greater significance is the need to identify prognostic factors in the elderly that may be predictive of short-term mortality. Thus, it is important to distinguish between chronologic age, physiologic age and associated geriatric conditions and comorbidities to more effectively decide when and with what to treat older cancer patients.</a:t>
            </a:r>
          </a:p>
          <a:p>
            <a:pPr>
              <a:defRPr/>
            </a:pPr>
            <a:endParaRPr lang="en-US" sz="1600" u="none" dirty="0"/>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1F4FCA3-D265-4744-95BD-1E5B2A33A004}" type="slidenum">
              <a:rPr lang="en-US" sz="1200">
                <a:latin typeface="Calibri" charset="0"/>
              </a:rPr>
              <a:pPr/>
              <a:t>6</a:t>
            </a:fld>
            <a:endParaRPr lang="en-US" sz="1200">
              <a:latin typeface="Calibri" charset="0"/>
            </a:endParaRPr>
          </a:p>
        </p:txBody>
      </p:sp>
    </p:spTree>
    <p:extLst>
      <p:ext uri="{BB962C8B-B14F-4D97-AF65-F5344CB8AC3E}">
        <p14:creationId xmlns:p14="http://schemas.microsoft.com/office/powerpoint/2010/main" val="116464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7</a:t>
            </a:fld>
            <a:endParaRPr lang="en-US"/>
          </a:p>
        </p:txBody>
      </p:sp>
    </p:spTree>
    <p:extLst>
      <p:ext uri="{BB962C8B-B14F-4D97-AF65-F5344CB8AC3E}">
        <p14:creationId xmlns:p14="http://schemas.microsoft.com/office/powerpoint/2010/main" val="3237855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D11F624-43DC-7648-B257-4EACB19A2E7D}" type="slidenum">
              <a:rPr lang="en-US" sz="1200">
                <a:latin typeface="Calibri" charset="0"/>
              </a:rPr>
              <a:pPr/>
              <a:t>9</a:t>
            </a:fld>
            <a:endParaRPr lang="en-US" sz="1200">
              <a:latin typeface="Calibri" charset="0"/>
            </a:endParaRPr>
          </a:p>
        </p:txBody>
      </p:sp>
      <p:sp>
        <p:nvSpPr>
          <p:cNvPr id="4097" name="Text Box 1"/>
          <p:cNvSpPr txBox="1">
            <a:spLocks noGrp="1" noRot="1" noChangeAspect="1" noChangeArrowheads="1"/>
          </p:cNvSpPr>
          <p:nvPr>
            <p:ph type="sldImg"/>
          </p:nvPr>
        </p:nvSpPr>
        <p:spPr bwMode="auto">
          <a:xfrm>
            <a:off x="1557338" y="860425"/>
            <a:ext cx="3933825" cy="2949575"/>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4098" name="Text Box 2"/>
          <p:cNvSpPr txBox="1">
            <a:spLocks noGrp="1" noChangeArrowheads="1"/>
          </p:cNvSpPr>
          <p:nvPr>
            <p:ph type="body" idx="1"/>
          </p:nvPr>
        </p:nvSpPr>
        <p:spPr bwMode="auto">
          <a:xfrm>
            <a:off x="1076325" y="4094163"/>
            <a:ext cx="4905375" cy="5089525"/>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15465" rIns="0" bIns="0">
            <a:normAutofit lnSpcReduction="10000"/>
          </a:bodyPr>
          <a:lstStyle>
            <a:lvl1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marL="189280" indent="-187888" eaLnBrk="1">
              <a:lnSpc>
                <a:spcPct val="93000"/>
              </a:lnSpc>
              <a:spcBef>
                <a:spcPct val="0"/>
              </a:spcBef>
              <a:defRPr/>
            </a:pPr>
            <a:r>
              <a:rPr lang="en-US" sz="1800" dirty="0">
                <a:latin typeface="Arial" charset="0"/>
                <a:cs typeface="Baekmuk Gulim" charset="0"/>
              </a:rPr>
              <a:t>The Overlapping Existence of Frailty With Disability and Chronic Disease (A). When chronic disease includes cancer, patients are at greater risk of having disability and frailty (B).</a:t>
            </a:r>
          </a:p>
          <a:p>
            <a:pPr marL="189280" indent="-187888" eaLnBrk="1">
              <a:lnSpc>
                <a:spcPct val="93000"/>
              </a:lnSpc>
              <a:spcBef>
                <a:spcPct val="0"/>
              </a:spcBef>
              <a:defRPr/>
            </a:pPr>
            <a:r>
              <a:rPr lang="en-US" sz="1800" dirty="0">
                <a:latin typeface="Arial" charset="0"/>
                <a:cs typeface="Baekmuk Gulim" charset="0"/>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extLst>
      <p:ext uri="{BB962C8B-B14F-4D97-AF65-F5344CB8AC3E}">
        <p14:creationId xmlns:p14="http://schemas.microsoft.com/office/powerpoint/2010/main" val="565773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pitchFamily="1" charset="-128"/>
                <a:cs typeface="ＭＳ Ｐゴシック" charset="0"/>
              </a:rPr>
              <a:t>0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Fully active, able to carry on all pre-disease performance without restriction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1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Restricted in physically strenuous activity but ambulatory and able to carry out work of a light or sedentary nature, e.g., light house work, office work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2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Ambulatory and capable of all </a:t>
            </a:r>
            <a:r>
              <a:rPr lang="en-US" sz="1200" kern="1200" dirty="0" err="1">
                <a:solidFill>
                  <a:schemeClr val="tx1"/>
                </a:solidFill>
                <a:effectLst/>
                <a:latin typeface="+mn-lt"/>
                <a:ea typeface="ＭＳ Ｐゴシック" pitchFamily="1" charset="-128"/>
                <a:cs typeface="ＭＳ Ｐゴシック" charset="0"/>
              </a:rPr>
              <a:t>selfcare</a:t>
            </a:r>
            <a:r>
              <a:rPr lang="en-US" sz="1200" kern="1200" dirty="0">
                <a:solidFill>
                  <a:schemeClr val="tx1"/>
                </a:solidFill>
                <a:effectLst/>
                <a:latin typeface="+mn-lt"/>
                <a:ea typeface="ＭＳ Ｐゴシック" pitchFamily="1" charset="-128"/>
                <a:cs typeface="ＭＳ Ｐゴシック" charset="0"/>
              </a:rPr>
              <a:t> but unable to carry out any work activities. Up and about more than 50% of waking hours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3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Capable of only limited </a:t>
            </a:r>
            <a:r>
              <a:rPr lang="en-US" sz="1200" kern="1200" dirty="0" err="1">
                <a:solidFill>
                  <a:schemeClr val="tx1"/>
                </a:solidFill>
                <a:effectLst/>
                <a:latin typeface="+mn-lt"/>
                <a:ea typeface="ＭＳ Ｐゴシック" pitchFamily="1" charset="-128"/>
                <a:cs typeface="ＭＳ Ｐゴシック" charset="0"/>
              </a:rPr>
              <a:t>selfcare</a:t>
            </a:r>
            <a:r>
              <a:rPr lang="en-US" sz="1200" kern="1200" dirty="0">
                <a:solidFill>
                  <a:schemeClr val="tx1"/>
                </a:solidFill>
                <a:effectLst/>
                <a:latin typeface="+mn-lt"/>
                <a:ea typeface="ＭＳ Ｐゴシック" pitchFamily="1" charset="-128"/>
                <a:cs typeface="ＭＳ Ｐゴシック" charset="0"/>
              </a:rPr>
              <a:t>, confined to bed or chair more than 50% of waking hours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4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Completely disabled. Cannot carry on any </a:t>
            </a:r>
            <a:r>
              <a:rPr lang="en-US" sz="1200" kern="1200" dirty="0" err="1">
                <a:solidFill>
                  <a:schemeClr val="tx1"/>
                </a:solidFill>
                <a:effectLst/>
                <a:latin typeface="+mn-lt"/>
                <a:ea typeface="ＭＳ Ｐゴシック" pitchFamily="1" charset="-128"/>
                <a:cs typeface="ＭＳ Ｐゴシック" charset="0"/>
              </a:rPr>
              <a:t>selfcare</a:t>
            </a:r>
            <a:r>
              <a:rPr lang="en-US" sz="1200" kern="1200" dirty="0">
                <a:solidFill>
                  <a:schemeClr val="tx1"/>
                </a:solidFill>
                <a:effectLst/>
                <a:latin typeface="+mn-lt"/>
                <a:ea typeface="ＭＳ Ｐゴシック" pitchFamily="1" charset="-128"/>
                <a:cs typeface="ＭＳ Ｐゴシック" charset="0"/>
              </a:rPr>
              <a:t>. Totally confined to bed or chair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5 </a:t>
            </a:r>
            <a:endParaRPr lang="en-US" dirty="0">
              <a:effectLst/>
            </a:endParaRPr>
          </a:p>
          <a:p>
            <a:r>
              <a:rPr lang="en-US" sz="1200" kern="1200" dirty="0">
                <a:solidFill>
                  <a:schemeClr val="tx1"/>
                </a:solidFill>
                <a:effectLst/>
                <a:latin typeface="+mn-lt"/>
                <a:ea typeface="ＭＳ Ｐゴシック" pitchFamily="1" charset="-128"/>
                <a:cs typeface="ＭＳ Ｐゴシック" charset="0"/>
              </a:rPr>
              <a:t>Dead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10</a:t>
            </a:fld>
            <a:endParaRPr lang="en-US"/>
          </a:p>
        </p:txBody>
      </p:sp>
    </p:spTree>
    <p:extLst>
      <p:ext uri="{BB962C8B-B14F-4D97-AF65-F5344CB8AC3E}">
        <p14:creationId xmlns:p14="http://schemas.microsoft.com/office/powerpoint/2010/main" val="2729273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Calibri" charset="0"/>
              <a:ea typeface="ＭＳ Ｐゴシック" charset="0"/>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A88041-076C-A14C-8352-45644DD3C7E7}" type="slidenum">
              <a:rPr lang="en-US" sz="1200">
                <a:latin typeface="Calibri" charset="0"/>
              </a:rPr>
              <a:pPr/>
              <a:t>11</a:t>
            </a:fld>
            <a:endParaRPr lang="en-US" sz="1200">
              <a:latin typeface="Calibri" charset="0"/>
            </a:endParaRPr>
          </a:p>
        </p:txBody>
      </p:sp>
    </p:spTree>
    <p:extLst>
      <p:ext uri="{BB962C8B-B14F-4D97-AF65-F5344CB8AC3E}">
        <p14:creationId xmlns:p14="http://schemas.microsoft.com/office/powerpoint/2010/main" val="211679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TFFS: </a:t>
            </a:r>
            <a:r>
              <a:rPr lang="en-US" sz="1200" b="0" i="0" u="none" strike="noStrike" kern="1200" baseline="0" dirty="0">
                <a:solidFill>
                  <a:schemeClr val="tx1"/>
                </a:solidFill>
                <a:latin typeface="+mn-lt"/>
                <a:ea typeface="ＭＳ Ｐゴシック" pitchFamily="1" charset="-128"/>
                <a:cs typeface="ＭＳ Ｐゴシック" charset="0"/>
              </a:rPr>
              <a:t>the time elapsing between random assignment and early treatment discontinuation as a result of any reason (including disease progression, treatment toxicity, or early death), disease progression, or death (resulting from any cause).</a:t>
            </a:r>
          </a:p>
          <a:p>
            <a:endParaRPr lang="en-US" sz="1200" b="0" i="0" u="none" strike="noStrike" kern="1200" baseline="0" dirty="0">
              <a:solidFill>
                <a:schemeClr val="tx1"/>
              </a:solidFill>
              <a:latin typeface="+mn-lt"/>
              <a:ea typeface="ＭＳ Ｐゴシック" pitchFamily="1" charset="-128"/>
              <a:cs typeface="ＭＳ Ｐゴシック" charset="0"/>
            </a:endParaRPr>
          </a:p>
          <a:p>
            <a:r>
              <a:rPr lang="en-US" sz="1200" b="0" i="0" u="none" strike="noStrike" kern="1200" baseline="0" dirty="0" err="1">
                <a:solidFill>
                  <a:schemeClr val="tx1"/>
                </a:solidFill>
                <a:latin typeface="+mn-lt"/>
                <a:ea typeface="ＭＳ Ｐゴシック" pitchFamily="1" charset="-128"/>
                <a:cs typeface="ＭＳ Ｐゴシック" charset="0"/>
              </a:rPr>
              <a:t>EuroQol</a:t>
            </a:r>
            <a:r>
              <a:rPr lang="en-US" sz="1200" b="0" i="0" u="none" strike="noStrike" kern="1200" baseline="0" dirty="0">
                <a:solidFill>
                  <a:schemeClr val="tx1"/>
                </a:solidFill>
                <a:latin typeface="+mn-lt"/>
                <a:ea typeface="ＭＳ Ｐゴシック" pitchFamily="1" charset="-128"/>
                <a:cs typeface="ＭＳ Ｐゴシック" charset="0"/>
              </a:rPr>
              <a:t> EQ-5D questionnaires</a:t>
            </a:r>
            <a:endParaRPr lang="en-US" dirty="0"/>
          </a:p>
        </p:txBody>
      </p:sp>
      <p:sp>
        <p:nvSpPr>
          <p:cNvPr id="4" name="Slide Number Placeholder 3"/>
          <p:cNvSpPr>
            <a:spLocks noGrp="1"/>
          </p:cNvSpPr>
          <p:nvPr>
            <p:ph type="sldNum" sz="quarter" idx="5"/>
          </p:nvPr>
        </p:nvSpPr>
        <p:spPr/>
        <p:txBody>
          <a:bodyPr/>
          <a:lstStyle/>
          <a:p>
            <a:pPr>
              <a:defRPr/>
            </a:pPr>
            <a:fld id="{5D1D305C-1AF8-4A49-811D-86F3915D6A64}" type="slidenum">
              <a:rPr lang="en-US" smtClean="0"/>
              <a:pPr>
                <a:defRPr/>
              </a:pPr>
              <a:t>15</a:t>
            </a:fld>
            <a:endParaRPr lang="en-US"/>
          </a:p>
        </p:txBody>
      </p:sp>
    </p:spTree>
    <p:extLst>
      <p:ext uri="{BB962C8B-B14F-4D97-AF65-F5344CB8AC3E}">
        <p14:creationId xmlns:p14="http://schemas.microsoft.com/office/powerpoint/2010/main" val="2176324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latin typeface="+mn-lt"/>
                <a:cs typeface="Calibri"/>
              </a:rPr>
              <a:t>GA can reveal/detect previously unknown and potentially reversible geriatric problems not found by routine oncology care</a:t>
            </a:r>
          </a:p>
          <a:p>
            <a:pPr>
              <a:defRPr/>
            </a:pPr>
            <a:r>
              <a:rPr lang="en-US" dirty="0">
                <a:latin typeface="+mn-lt"/>
                <a:cs typeface="Calibri"/>
              </a:rPr>
              <a:t>GA can predict toxicity/adverse effects from cancer treatment or decrease in QOL, enabling more targeted use of preventive measures</a:t>
            </a:r>
          </a:p>
          <a:p>
            <a:pPr>
              <a:defRPr/>
            </a:pPr>
            <a:r>
              <a:rPr lang="en-US" dirty="0">
                <a:latin typeface="+mn-lt"/>
                <a:cs typeface="Calibri"/>
              </a:rPr>
              <a:t>GA has important prognostic information that can be helpful in estimating life expectancy, which is of paramount importance when making treatment decisions</a:t>
            </a:r>
          </a:p>
          <a:p>
            <a:pPr>
              <a:defRPr/>
            </a:pPr>
            <a:r>
              <a:rPr lang="en-US" dirty="0">
                <a:latin typeface="+mn-lt"/>
                <a:cs typeface="Calibri"/>
              </a:rPr>
              <a:t>GA can influence/improve treatment decisions </a:t>
            </a:r>
          </a:p>
          <a:p>
            <a:pPr>
              <a:defRPr/>
            </a:pPr>
            <a:r>
              <a:rPr lang="en-US" dirty="0">
                <a:latin typeface="+mn-lt"/>
                <a:cs typeface="Calibri"/>
              </a:rPr>
              <a:t>GA allows targeted interventions, which can improve QOL and compliance with therapy</a:t>
            </a:r>
          </a:p>
          <a:p>
            <a:endParaRPr lang="en-US" dirty="0"/>
          </a:p>
        </p:txBody>
      </p:sp>
      <p:sp>
        <p:nvSpPr>
          <p:cNvPr id="4" name="Slide Number Placeholder 3"/>
          <p:cNvSpPr>
            <a:spLocks noGrp="1"/>
          </p:cNvSpPr>
          <p:nvPr>
            <p:ph type="sldNum" sz="quarter" idx="10"/>
          </p:nvPr>
        </p:nvSpPr>
        <p:spPr/>
        <p:txBody>
          <a:bodyPr/>
          <a:lstStyle/>
          <a:p>
            <a:pPr>
              <a:defRPr/>
            </a:pPr>
            <a:fld id="{5D1D305C-1AF8-4A49-811D-86F3915D6A64}" type="slidenum">
              <a:rPr lang="en-US" smtClean="0"/>
              <a:pPr>
                <a:defRPr/>
              </a:pPr>
              <a:t>17</a:t>
            </a:fld>
            <a:endParaRPr lang="en-US"/>
          </a:p>
        </p:txBody>
      </p:sp>
    </p:spTree>
    <p:extLst>
      <p:ext uri="{BB962C8B-B14F-4D97-AF65-F5344CB8AC3E}">
        <p14:creationId xmlns:p14="http://schemas.microsoft.com/office/powerpoint/2010/main" val="2998323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D1D305C-1AF8-4A49-811D-86F3915D6A64}" type="slidenum">
              <a:rPr lang="en-US" smtClean="0"/>
              <a:pPr>
                <a:defRPr/>
              </a:pPr>
              <a:t>22</a:t>
            </a:fld>
            <a:endParaRPr lang="en-US"/>
          </a:p>
        </p:txBody>
      </p:sp>
    </p:spTree>
    <p:extLst>
      <p:ext uri="{BB962C8B-B14F-4D97-AF65-F5344CB8AC3E}">
        <p14:creationId xmlns:p14="http://schemas.microsoft.com/office/powerpoint/2010/main" val="1710636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EEDC554-08B1-4649-8601-06132240A008}" type="slidenum">
              <a:rPr lang="en-US"/>
              <a:pPr/>
              <a:t>23</a:t>
            </a:fld>
            <a:endParaRPr lang="en-US"/>
          </a:p>
        </p:txBody>
      </p:sp>
      <p:sp>
        <p:nvSpPr>
          <p:cNvPr id="4097" name="Text Box 1"/>
          <p:cNvSpPr txBox="1">
            <a:spLocks noGrp="1" noRot="1" noChangeAspect="1" noChangeArrowheads="1"/>
          </p:cNvSpPr>
          <p:nvPr>
            <p:ph type="sldImg"/>
          </p:nvPr>
        </p:nvSpPr>
        <p:spPr bwMode="auto">
          <a:xfrm>
            <a:off x="1557338" y="860425"/>
            <a:ext cx="3933825" cy="29495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4098" name="Text Box 2"/>
          <p:cNvSpPr txBox="1">
            <a:spLocks noGrp="1" noChangeArrowheads="1"/>
          </p:cNvSpPr>
          <p:nvPr>
            <p:ph type="body" idx="1"/>
          </p:nvPr>
        </p:nvSpPr>
        <p:spPr bwMode="auto">
          <a:xfrm>
            <a:off x="1075794" y="4094774"/>
            <a:ext cx="4905155" cy="460390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15465" rIns="0" bIns="0">
            <a:normAutofit lnSpcReduction="10000"/>
          </a:bodyPr>
          <a:lstStyle>
            <a:lvl1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marL="189280" indent="-187888" eaLnBrk="1">
              <a:lnSpc>
                <a:spcPct val="93000"/>
              </a:lnSpc>
              <a:spcBef>
                <a:spcPct val="0"/>
              </a:spcBef>
            </a:pPr>
            <a:r>
              <a:rPr lang="en-US" sz="1800">
                <a:latin typeface="Arial" charset="0"/>
                <a:cs typeface="Baekmuk Gulim" charset="0"/>
              </a:rPr>
              <a:t>Conceptual model of relevant domains affecting health‐related quality of life and factors examined.</a:t>
            </a:r>
          </a:p>
          <a:p>
            <a:pPr marL="189280" indent="-187888" eaLnBrk="1">
              <a:lnSpc>
                <a:spcPct val="93000"/>
              </a:lnSpc>
              <a:spcBef>
                <a:spcPct val="0"/>
              </a:spcBef>
            </a:pPr>
            <a:r>
              <a:rPr lang="en-US" sz="1800">
                <a:latin typeface="Arial" charset="0"/>
                <a:cs typeface="Baekmuk Gulim" charset="0"/>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extLst>
      <p:ext uri="{BB962C8B-B14F-4D97-AF65-F5344CB8AC3E}">
        <p14:creationId xmlns:p14="http://schemas.microsoft.com/office/powerpoint/2010/main" val="118466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 name="Rectangle 3">
            <a:extLst/>
          </p:cNvPr>
          <p:cNvSpPr/>
          <p:nvPr userDrawn="1"/>
        </p:nvSpPr>
        <p:spPr>
          <a:xfrm>
            <a:off x="0" y="0"/>
            <a:ext cx="9144000" cy="6858000"/>
          </a:xfrm>
          <a:prstGeom prst="rect">
            <a:avLst/>
          </a:prstGeom>
          <a:gradFill flip="none" rotWithShape="1">
            <a:gsLst>
              <a:gs pos="0">
                <a:srgbClr val="59989F"/>
              </a:gs>
              <a:gs pos="100000">
                <a:srgbClr val="21545C"/>
              </a:gs>
            </a:gsLst>
            <a:path path="circle">
              <a:fillToRect l="50000" t="50000" r="50000" b="50000"/>
            </a:path>
            <a:tileRect/>
          </a:grad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5" name="Rectangle 4">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6" name="Rectangle 5">
            <a:extLst/>
          </p:cNvPr>
          <p:cNvSpPr/>
          <p:nvPr userDrawn="1"/>
        </p:nvSpPr>
        <p:spPr>
          <a:xfrm>
            <a:off x="2628900" y="5181600"/>
            <a:ext cx="3886200" cy="1066800"/>
          </a:xfrm>
          <a:prstGeom prst="rect">
            <a:avLst/>
          </a:prstGeom>
          <a:solidFill>
            <a:schemeClr val="bg1"/>
          </a:solidFill>
          <a:ln w="101600" cap="flat">
            <a:solidFill>
              <a:srgbClr val="125E7B"/>
            </a:solidFill>
            <a:miter lim="800000"/>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7" name="TextBox 6">
            <a:extLst/>
          </p:cNvPr>
          <p:cNvSpPr txBox="1">
            <a:spLocks noChangeArrowheads="1"/>
          </p:cNvSpPr>
          <p:nvPr userDrawn="1"/>
        </p:nvSpPr>
        <p:spPr bwMode="auto">
          <a:xfrm>
            <a:off x="0" y="6326188"/>
            <a:ext cx="9144000" cy="304800"/>
          </a:xfrm>
          <a:prstGeom prst="rect">
            <a:avLst/>
          </a:prstGeom>
          <a:noFill/>
          <a:ln>
            <a:noFill/>
          </a:ln>
          <a:extLst/>
        </p:spPr>
        <p:txBody>
          <a:bodyPr anchor="ct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700">
                <a:solidFill>
                  <a:schemeClr val="bg1"/>
                </a:solidFill>
                <a:cs typeface="Arial" panose="020B0604020202020204" pitchFamily="34" charset="0"/>
              </a:rPr>
              <a:t>Boston Medical Center is the primary teaching affiliate </a:t>
            </a:r>
          </a:p>
          <a:p>
            <a:pPr algn="ctr" eaLnBrk="1" hangingPunct="1">
              <a:defRPr/>
            </a:pPr>
            <a:r>
              <a:rPr lang="en-US" altLang="en-US" sz="700">
                <a:solidFill>
                  <a:schemeClr val="bg1"/>
                </a:solidFill>
                <a:cs typeface="Arial" panose="020B0604020202020204" pitchFamily="34" charset="0"/>
              </a:rPr>
              <a:t>of the Boston University School of Medicine. </a:t>
            </a:r>
          </a:p>
        </p:txBody>
      </p:sp>
      <p:pic>
        <p:nvPicPr>
          <p:cNvPr id="8" name="Picture 13" descr="BMC-202 LOGOS.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92400" y="5181600"/>
            <a:ext cx="3759200" cy="113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Placeholder 1"/>
          <p:cNvSpPr>
            <a:spLocks noGrp="1"/>
          </p:cNvSpPr>
          <p:nvPr>
            <p:ph type="title"/>
          </p:nvPr>
        </p:nvSpPr>
        <p:spPr>
          <a:xfrm>
            <a:off x="685800" y="2286000"/>
            <a:ext cx="7772400" cy="1143000"/>
          </a:xfrm>
        </p:spPr>
        <p:txBody>
          <a:bodyPr/>
          <a:lstStyle>
            <a:lvl1pPr algn="ctr">
              <a:defRPr cap="none" smtClean="0">
                <a:solidFill>
                  <a:schemeClr val="bg1"/>
                </a:solidFill>
              </a:defRPr>
            </a:lvl1pPr>
          </a:lstStyle>
          <a:p>
            <a:r>
              <a:rPr lang="en-US"/>
              <a:t>CLICK TO EDIT MASTER TITLE STYLE</a:t>
            </a:r>
          </a:p>
        </p:txBody>
      </p:sp>
      <p:sp>
        <p:nvSpPr>
          <p:cNvPr id="22538" name="Text Placeholder 2"/>
          <p:cNvSpPr>
            <a:spLocks noGrp="1"/>
          </p:cNvSpPr>
          <p:nvPr>
            <p:ph type="subTitle" idx="1"/>
          </p:nvPr>
        </p:nvSpPr>
        <p:spPr>
          <a:xfrm>
            <a:off x="1371600" y="3429000"/>
            <a:ext cx="6400800" cy="609600"/>
          </a:xfrm>
        </p:spPr>
        <p:txBody>
          <a:bodyPr/>
          <a:lstStyle>
            <a:lvl1pPr marL="0" indent="0" algn="ctr">
              <a:buFont typeface="Arial" charset="0"/>
              <a:buNone/>
              <a:defRPr sz="1600" i="1" smtClean="0">
                <a:solidFill>
                  <a:schemeClr val="bg1"/>
                </a:solidFill>
              </a:defRPr>
            </a:lvl1pPr>
          </a:lstStyle>
          <a:p>
            <a:r>
              <a:rPr lang="en-US"/>
              <a:t>Click to edit Master subtitle style</a:t>
            </a:r>
          </a:p>
        </p:txBody>
      </p:sp>
    </p:spTree>
    <p:extLst>
      <p:ext uri="{BB962C8B-B14F-4D97-AF65-F5344CB8AC3E}">
        <p14:creationId xmlns:p14="http://schemas.microsoft.com/office/powerpoint/2010/main" val="4071916597"/>
      </p:ext>
    </p:extLst>
  </p:cSld>
  <p:clrMapOvr>
    <a:masterClrMapping/>
  </p:clrMapOvr>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p:cNvPr>
          <p:cNvSpPr/>
          <p:nvPr userDrawn="1"/>
        </p:nvSpPr>
        <p:spPr>
          <a:xfrm>
            <a:off x="0" y="0"/>
            <a:ext cx="9144000" cy="6858000"/>
          </a:xfrm>
          <a:prstGeom prst="rect">
            <a:avLst/>
          </a:prstGeom>
          <a:gradFill flip="none" rotWithShape="1">
            <a:gsLst>
              <a:gs pos="0">
                <a:srgbClr val="59989F"/>
              </a:gs>
              <a:gs pos="100000">
                <a:srgbClr val="21545C"/>
              </a:gs>
            </a:gsLst>
            <a:path path="circle">
              <a:fillToRect l="50000" t="50000" r="50000" b="50000"/>
            </a:path>
            <a:tileRect/>
          </a:grad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5" name="Rectangle 4">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6" name="Rectangle 5">
            <a:extLst/>
          </p:cNvPr>
          <p:cNvSpPr/>
          <p:nvPr userDrawn="1"/>
        </p:nvSpPr>
        <p:spPr>
          <a:xfrm>
            <a:off x="2628900" y="5181600"/>
            <a:ext cx="3886200" cy="1066800"/>
          </a:xfrm>
          <a:prstGeom prst="rect">
            <a:avLst/>
          </a:prstGeom>
          <a:solidFill>
            <a:schemeClr val="bg1"/>
          </a:solidFill>
          <a:ln w="101600" cap="flat">
            <a:solidFill>
              <a:srgbClr val="125E7B"/>
            </a:solidFill>
            <a:miter lim="800000"/>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7" name="TextBox 6">
            <a:extLst/>
          </p:cNvPr>
          <p:cNvSpPr txBox="1">
            <a:spLocks noChangeArrowheads="1"/>
          </p:cNvSpPr>
          <p:nvPr userDrawn="1"/>
        </p:nvSpPr>
        <p:spPr bwMode="auto">
          <a:xfrm>
            <a:off x="0" y="6326188"/>
            <a:ext cx="9144000" cy="304800"/>
          </a:xfrm>
          <a:prstGeom prst="rect">
            <a:avLst/>
          </a:prstGeom>
          <a:noFill/>
          <a:ln>
            <a:noFill/>
          </a:ln>
          <a:extLst/>
        </p:spPr>
        <p:txBody>
          <a:bodyPr anchor="ct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700">
                <a:solidFill>
                  <a:schemeClr val="bg1"/>
                </a:solidFill>
                <a:cs typeface="Arial" panose="020B0604020202020204" pitchFamily="34" charset="0"/>
              </a:rPr>
              <a:t>Boston Medical Center is the primary teaching affiliate </a:t>
            </a:r>
          </a:p>
          <a:p>
            <a:pPr algn="ctr" eaLnBrk="1" hangingPunct="1">
              <a:defRPr/>
            </a:pPr>
            <a:r>
              <a:rPr lang="en-US" altLang="en-US" sz="700">
                <a:solidFill>
                  <a:schemeClr val="bg1"/>
                </a:solidFill>
                <a:cs typeface="Arial" panose="020B0604020202020204" pitchFamily="34" charset="0"/>
              </a:rPr>
              <a:t>of the Boston University School of Medicine. </a:t>
            </a:r>
          </a:p>
        </p:txBody>
      </p:sp>
      <p:pic>
        <p:nvPicPr>
          <p:cNvPr id="8" name="Picture 13" descr="BMC-202 LOGOS.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92400" y="5181600"/>
            <a:ext cx="3759200" cy="113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1905000"/>
            <a:ext cx="7772400" cy="1470025"/>
          </a:xfrm>
        </p:spPr>
        <p:txBody>
          <a:bodyPr/>
          <a:lstStyle>
            <a:lvl1pPr algn="ctr">
              <a:defRPr sz="3000" b="0" i="0" cap="all">
                <a:solidFill>
                  <a:srgbClr val="FFFFFF"/>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3375025"/>
            <a:ext cx="6400800" cy="666750"/>
          </a:xfrm>
        </p:spPr>
        <p:txBody>
          <a:bodyPr>
            <a:normAutofit/>
          </a:bodyPr>
          <a:lstStyle>
            <a:lvl1pPr marL="0" indent="0" algn="ctr">
              <a:buNone/>
              <a:defRPr sz="1600" b="0" i="1">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5607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p:cNvPr>
          <p:cNvSpPr>
            <a:spLocks noGrp="1"/>
          </p:cNvSpPr>
          <p:nvPr userDrawn="1">
            <p:ph type="dt" sz="half" idx="10"/>
          </p:nvPr>
        </p:nvSpPr>
        <p:spPr/>
        <p:txBody>
          <a:bodyPr/>
          <a:lstStyle>
            <a:lvl1pPr>
              <a:defRPr/>
            </a:lvl1pPr>
          </a:lstStyle>
          <a:p>
            <a:pPr>
              <a:defRPr/>
            </a:pPr>
            <a:fld id="{C1C32FB0-166C-6241-BE08-741193E483BF}" type="datetime1">
              <a:rPr lang="en-US"/>
              <a:pPr>
                <a:defRPr/>
              </a:pPr>
              <a:t>9/4/2019</a:t>
            </a:fld>
            <a:endParaRPr lang="en-US"/>
          </a:p>
        </p:txBody>
      </p:sp>
      <p:sp>
        <p:nvSpPr>
          <p:cNvPr id="5"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p:cNvPr>
          <p:cNvSpPr>
            <a:spLocks noGrp="1"/>
          </p:cNvSpPr>
          <p:nvPr userDrawn="1">
            <p:ph type="sldNum" sz="quarter" idx="12"/>
          </p:nvPr>
        </p:nvSpPr>
        <p:spPr/>
        <p:txBody>
          <a:bodyPr/>
          <a:lstStyle>
            <a:lvl1pPr>
              <a:defRPr/>
            </a:lvl1pPr>
          </a:lstStyle>
          <a:p>
            <a:pPr>
              <a:defRPr/>
            </a:pPr>
            <a:fld id="{77A5ADC4-BB09-7A43-A65F-1A6A64A8617D}" type="slidenum">
              <a:rPr lang="en-US"/>
              <a:pPr>
                <a:defRPr/>
              </a:pPr>
              <a:t>‹#›</a:t>
            </a:fld>
            <a:endParaRPr lang="en-US"/>
          </a:p>
        </p:txBody>
      </p:sp>
    </p:spTree>
    <p:extLst>
      <p:ext uri="{BB962C8B-B14F-4D97-AF65-F5344CB8AC3E}">
        <p14:creationId xmlns:p14="http://schemas.microsoft.com/office/powerpoint/2010/main" val="1502672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p:cNvPr>
          <p:cNvSpPr>
            <a:spLocks noGrp="1"/>
          </p:cNvSpPr>
          <p:nvPr userDrawn="1">
            <p:ph type="dt" sz="half" idx="10"/>
          </p:nvPr>
        </p:nvSpPr>
        <p:spPr/>
        <p:txBody>
          <a:bodyPr/>
          <a:lstStyle>
            <a:lvl1pPr>
              <a:defRPr/>
            </a:lvl1pPr>
          </a:lstStyle>
          <a:p>
            <a:pPr>
              <a:defRPr/>
            </a:pPr>
            <a:fld id="{367BAECF-1047-2042-A22D-6D2C92497092}" type="datetime1">
              <a:rPr lang="en-US"/>
              <a:pPr>
                <a:defRPr/>
              </a:pPr>
              <a:t>9/4/2019</a:t>
            </a:fld>
            <a:endParaRPr lang="en-US"/>
          </a:p>
        </p:txBody>
      </p:sp>
      <p:sp>
        <p:nvSpPr>
          <p:cNvPr id="5"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p:cNvPr>
          <p:cNvSpPr>
            <a:spLocks noGrp="1"/>
          </p:cNvSpPr>
          <p:nvPr userDrawn="1">
            <p:ph type="sldNum" sz="quarter" idx="12"/>
          </p:nvPr>
        </p:nvSpPr>
        <p:spPr/>
        <p:txBody>
          <a:bodyPr/>
          <a:lstStyle>
            <a:lvl1pPr>
              <a:defRPr/>
            </a:lvl1pPr>
          </a:lstStyle>
          <a:p>
            <a:pPr>
              <a:defRPr/>
            </a:pPr>
            <a:fld id="{99A7E8F5-20AF-D342-9C07-A4477B8B86BD}" type="slidenum">
              <a:rPr lang="en-US"/>
              <a:pPr>
                <a:defRPr/>
              </a:pPr>
              <a:t>‹#›</a:t>
            </a:fld>
            <a:endParaRPr lang="en-US"/>
          </a:p>
        </p:txBody>
      </p:sp>
    </p:spTree>
    <p:extLst>
      <p:ext uri="{BB962C8B-B14F-4D97-AF65-F5344CB8AC3E}">
        <p14:creationId xmlns:p14="http://schemas.microsoft.com/office/powerpoint/2010/main" val="2455541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p:cNvPr>
          <p:cNvSpPr>
            <a:spLocks noGrp="1"/>
          </p:cNvSpPr>
          <p:nvPr userDrawn="1">
            <p:ph type="dt" sz="half" idx="10"/>
          </p:nvPr>
        </p:nvSpPr>
        <p:spPr/>
        <p:txBody>
          <a:bodyPr/>
          <a:lstStyle>
            <a:lvl1pPr>
              <a:defRPr/>
            </a:lvl1pPr>
          </a:lstStyle>
          <a:p>
            <a:pPr>
              <a:defRPr/>
            </a:pPr>
            <a:fld id="{25B83F4F-150D-F04C-B948-A4A56B79A5FF}" type="datetime1">
              <a:rPr lang="en-US"/>
              <a:pPr>
                <a:defRPr/>
              </a:pPr>
              <a:t>9/4/2019</a:t>
            </a:fld>
            <a:endParaRPr lang="en-US"/>
          </a:p>
        </p:txBody>
      </p:sp>
      <p:sp>
        <p:nvSpPr>
          <p:cNvPr id="6"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p:cNvPr>
          <p:cNvSpPr>
            <a:spLocks noGrp="1"/>
          </p:cNvSpPr>
          <p:nvPr userDrawn="1">
            <p:ph type="sldNum" sz="quarter" idx="12"/>
          </p:nvPr>
        </p:nvSpPr>
        <p:spPr/>
        <p:txBody>
          <a:bodyPr/>
          <a:lstStyle>
            <a:lvl1pPr>
              <a:defRPr/>
            </a:lvl1pPr>
          </a:lstStyle>
          <a:p>
            <a:pPr>
              <a:defRPr/>
            </a:pPr>
            <a:fld id="{10F5F2A6-6493-F14A-9D5C-1CCDECE15596}" type="slidenum">
              <a:rPr lang="en-US"/>
              <a:pPr>
                <a:defRPr/>
              </a:pPr>
              <a:t>‹#›</a:t>
            </a:fld>
            <a:endParaRPr lang="en-US"/>
          </a:p>
        </p:txBody>
      </p:sp>
    </p:spTree>
    <p:extLst>
      <p:ext uri="{BB962C8B-B14F-4D97-AF65-F5344CB8AC3E}">
        <p14:creationId xmlns:p14="http://schemas.microsoft.com/office/powerpoint/2010/main" val="63921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p:cNvPr>
          <p:cNvSpPr>
            <a:spLocks noGrp="1"/>
          </p:cNvSpPr>
          <p:nvPr userDrawn="1">
            <p:ph type="dt" sz="half" idx="10"/>
          </p:nvPr>
        </p:nvSpPr>
        <p:spPr/>
        <p:txBody>
          <a:bodyPr/>
          <a:lstStyle>
            <a:lvl1pPr>
              <a:defRPr/>
            </a:lvl1pPr>
          </a:lstStyle>
          <a:p>
            <a:pPr>
              <a:defRPr/>
            </a:pPr>
            <a:fld id="{DCE105C0-5E66-414E-9D04-7CB47893EF29}" type="datetime1">
              <a:rPr lang="en-US"/>
              <a:pPr>
                <a:defRPr/>
              </a:pPr>
              <a:t>9/4/2019</a:t>
            </a:fld>
            <a:endParaRPr lang="en-US"/>
          </a:p>
        </p:txBody>
      </p:sp>
      <p:sp>
        <p:nvSpPr>
          <p:cNvPr id="8"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9" name="Slide Number Placeholder 5">
            <a:extLst/>
          </p:cNvPr>
          <p:cNvSpPr>
            <a:spLocks noGrp="1"/>
          </p:cNvSpPr>
          <p:nvPr userDrawn="1">
            <p:ph type="sldNum" sz="quarter" idx="12"/>
          </p:nvPr>
        </p:nvSpPr>
        <p:spPr/>
        <p:txBody>
          <a:bodyPr/>
          <a:lstStyle>
            <a:lvl1pPr>
              <a:defRPr/>
            </a:lvl1pPr>
          </a:lstStyle>
          <a:p>
            <a:pPr>
              <a:defRPr/>
            </a:pPr>
            <a:fld id="{4BCF6E79-FBD4-C84D-9CF0-F813EADB46C0}" type="slidenum">
              <a:rPr lang="en-US"/>
              <a:pPr>
                <a:defRPr/>
              </a:pPr>
              <a:t>‹#›</a:t>
            </a:fld>
            <a:endParaRPr lang="en-US"/>
          </a:p>
        </p:txBody>
      </p:sp>
    </p:spTree>
    <p:extLst>
      <p:ext uri="{BB962C8B-B14F-4D97-AF65-F5344CB8AC3E}">
        <p14:creationId xmlns:p14="http://schemas.microsoft.com/office/powerpoint/2010/main" val="206722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p:cNvPr>
          <p:cNvSpPr>
            <a:spLocks noGrp="1"/>
          </p:cNvSpPr>
          <p:nvPr userDrawn="1">
            <p:ph type="dt" sz="half" idx="10"/>
          </p:nvPr>
        </p:nvSpPr>
        <p:spPr/>
        <p:txBody>
          <a:bodyPr/>
          <a:lstStyle>
            <a:lvl1pPr>
              <a:defRPr/>
            </a:lvl1pPr>
          </a:lstStyle>
          <a:p>
            <a:pPr>
              <a:defRPr/>
            </a:pPr>
            <a:fld id="{CEF43D5A-39D7-514C-99AF-FB0277925A29}" type="datetime1">
              <a:rPr lang="en-US"/>
              <a:pPr>
                <a:defRPr/>
              </a:pPr>
              <a:t>9/4/2019</a:t>
            </a:fld>
            <a:endParaRPr lang="en-US"/>
          </a:p>
        </p:txBody>
      </p:sp>
      <p:sp>
        <p:nvSpPr>
          <p:cNvPr id="4"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5" name="Slide Number Placeholder 5">
            <a:extLst/>
          </p:cNvPr>
          <p:cNvSpPr>
            <a:spLocks noGrp="1"/>
          </p:cNvSpPr>
          <p:nvPr userDrawn="1">
            <p:ph type="sldNum" sz="quarter" idx="12"/>
          </p:nvPr>
        </p:nvSpPr>
        <p:spPr/>
        <p:txBody>
          <a:bodyPr/>
          <a:lstStyle>
            <a:lvl1pPr>
              <a:defRPr/>
            </a:lvl1pPr>
          </a:lstStyle>
          <a:p>
            <a:pPr>
              <a:defRPr/>
            </a:pPr>
            <a:fld id="{01748931-C41D-DC4B-AA74-25FE0B496AFD}" type="slidenum">
              <a:rPr lang="en-US"/>
              <a:pPr>
                <a:defRPr/>
              </a:pPr>
              <a:t>‹#›</a:t>
            </a:fld>
            <a:endParaRPr lang="en-US"/>
          </a:p>
        </p:txBody>
      </p:sp>
    </p:spTree>
    <p:extLst>
      <p:ext uri="{BB962C8B-B14F-4D97-AF65-F5344CB8AC3E}">
        <p14:creationId xmlns:p14="http://schemas.microsoft.com/office/powerpoint/2010/main" val="2891554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p:cNvPr>
          <p:cNvSpPr>
            <a:spLocks noGrp="1"/>
          </p:cNvSpPr>
          <p:nvPr userDrawn="1">
            <p:ph type="dt" sz="half" idx="10"/>
          </p:nvPr>
        </p:nvSpPr>
        <p:spPr/>
        <p:txBody>
          <a:bodyPr/>
          <a:lstStyle>
            <a:lvl1pPr>
              <a:defRPr/>
            </a:lvl1pPr>
          </a:lstStyle>
          <a:p>
            <a:pPr>
              <a:defRPr/>
            </a:pPr>
            <a:fld id="{86184E95-233D-6E4E-A311-1DF213AE0B60}" type="datetime1">
              <a:rPr lang="en-US"/>
              <a:pPr>
                <a:defRPr/>
              </a:pPr>
              <a:t>9/4/2019</a:t>
            </a:fld>
            <a:endParaRPr lang="en-US"/>
          </a:p>
        </p:txBody>
      </p:sp>
      <p:sp>
        <p:nvSpPr>
          <p:cNvPr id="3"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4" name="Slide Number Placeholder 5">
            <a:extLst/>
          </p:cNvPr>
          <p:cNvSpPr>
            <a:spLocks noGrp="1"/>
          </p:cNvSpPr>
          <p:nvPr userDrawn="1">
            <p:ph type="sldNum" sz="quarter" idx="12"/>
          </p:nvPr>
        </p:nvSpPr>
        <p:spPr/>
        <p:txBody>
          <a:bodyPr/>
          <a:lstStyle>
            <a:lvl1pPr>
              <a:defRPr/>
            </a:lvl1pPr>
          </a:lstStyle>
          <a:p>
            <a:pPr>
              <a:defRPr/>
            </a:pPr>
            <a:fld id="{87F162D8-7FD1-C847-957D-592709B43D83}" type="slidenum">
              <a:rPr lang="en-US"/>
              <a:pPr>
                <a:defRPr/>
              </a:pPr>
              <a:t>‹#›</a:t>
            </a:fld>
            <a:endParaRPr lang="en-US"/>
          </a:p>
        </p:txBody>
      </p:sp>
    </p:spTree>
    <p:extLst>
      <p:ext uri="{BB962C8B-B14F-4D97-AF65-F5344CB8AC3E}">
        <p14:creationId xmlns:p14="http://schemas.microsoft.com/office/powerpoint/2010/main" val="2797542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p:cNvPr>
          <p:cNvSpPr>
            <a:spLocks noGrp="1"/>
          </p:cNvSpPr>
          <p:nvPr userDrawn="1">
            <p:ph type="dt" sz="half" idx="10"/>
          </p:nvPr>
        </p:nvSpPr>
        <p:spPr/>
        <p:txBody>
          <a:bodyPr/>
          <a:lstStyle>
            <a:lvl1pPr>
              <a:defRPr/>
            </a:lvl1pPr>
          </a:lstStyle>
          <a:p>
            <a:pPr>
              <a:defRPr/>
            </a:pPr>
            <a:fld id="{53060370-11AE-A847-AEF4-281FB393FA8D}" type="datetime1">
              <a:rPr lang="en-US"/>
              <a:pPr>
                <a:defRPr/>
              </a:pPr>
              <a:t>9/4/2019</a:t>
            </a:fld>
            <a:endParaRPr lang="en-US"/>
          </a:p>
        </p:txBody>
      </p:sp>
      <p:sp>
        <p:nvSpPr>
          <p:cNvPr id="6"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p:cNvPr>
          <p:cNvSpPr>
            <a:spLocks noGrp="1"/>
          </p:cNvSpPr>
          <p:nvPr userDrawn="1">
            <p:ph type="sldNum" sz="quarter" idx="12"/>
          </p:nvPr>
        </p:nvSpPr>
        <p:spPr/>
        <p:txBody>
          <a:bodyPr/>
          <a:lstStyle>
            <a:lvl1pPr>
              <a:defRPr/>
            </a:lvl1pPr>
          </a:lstStyle>
          <a:p>
            <a:pPr>
              <a:defRPr/>
            </a:pPr>
            <a:fld id="{16E1679B-ED70-044E-8D3D-F1B49C36733E}" type="slidenum">
              <a:rPr lang="en-US"/>
              <a:pPr>
                <a:defRPr/>
              </a:pPr>
              <a:t>‹#›</a:t>
            </a:fld>
            <a:endParaRPr lang="en-US"/>
          </a:p>
        </p:txBody>
      </p:sp>
    </p:spTree>
    <p:extLst>
      <p:ext uri="{BB962C8B-B14F-4D97-AF65-F5344CB8AC3E}">
        <p14:creationId xmlns:p14="http://schemas.microsoft.com/office/powerpoint/2010/main" val="683741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p:cNvPr>
          <p:cNvSpPr>
            <a:spLocks noGrp="1"/>
          </p:cNvSpPr>
          <p:nvPr userDrawn="1">
            <p:ph type="dt" sz="half" idx="10"/>
          </p:nvPr>
        </p:nvSpPr>
        <p:spPr/>
        <p:txBody>
          <a:bodyPr/>
          <a:lstStyle>
            <a:lvl1pPr>
              <a:defRPr/>
            </a:lvl1pPr>
          </a:lstStyle>
          <a:p>
            <a:pPr>
              <a:defRPr/>
            </a:pPr>
            <a:fld id="{F2CD7F88-C364-D440-97C3-372689ABA8C8}" type="datetime1">
              <a:rPr lang="en-US"/>
              <a:pPr>
                <a:defRPr/>
              </a:pPr>
              <a:t>9/4/2019</a:t>
            </a:fld>
            <a:endParaRPr lang="en-US"/>
          </a:p>
        </p:txBody>
      </p:sp>
      <p:sp>
        <p:nvSpPr>
          <p:cNvPr id="6"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7" name="Slide Number Placeholder 5">
            <a:extLst/>
          </p:cNvPr>
          <p:cNvSpPr>
            <a:spLocks noGrp="1"/>
          </p:cNvSpPr>
          <p:nvPr userDrawn="1">
            <p:ph type="sldNum" sz="quarter" idx="12"/>
          </p:nvPr>
        </p:nvSpPr>
        <p:spPr/>
        <p:txBody>
          <a:bodyPr/>
          <a:lstStyle>
            <a:lvl1pPr>
              <a:defRPr/>
            </a:lvl1pPr>
          </a:lstStyle>
          <a:p>
            <a:pPr>
              <a:defRPr/>
            </a:pPr>
            <a:fld id="{834B8D51-AC5C-4341-B201-9D55EF2EE943}" type="slidenum">
              <a:rPr lang="en-US"/>
              <a:pPr>
                <a:defRPr/>
              </a:pPr>
              <a:t>‹#›</a:t>
            </a:fld>
            <a:endParaRPr lang="en-US"/>
          </a:p>
        </p:txBody>
      </p:sp>
    </p:spTree>
    <p:extLst>
      <p:ext uri="{BB962C8B-B14F-4D97-AF65-F5344CB8AC3E}">
        <p14:creationId xmlns:p14="http://schemas.microsoft.com/office/powerpoint/2010/main" val="3600678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p:cNvPr>
          <p:cNvSpPr>
            <a:spLocks noGrp="1"/>
          </p:cNvSpPr>
          <p:nvPr userDrawn="1">
            <p:ph type="dt" sz="half" idx="10"/>
          </p:nvPr>
        </p:nvSpPr>
        <p:spPr/>
        <p:txBody>
          <a:bodyPr/>
          <a:lstStyle>
            <a:lvl1pPr>
              <a:defRPr/>
            </a:lvl1pPr>
          </a:lstStyle>
          <a:p>
            <a:pPr>
              <a:defRPr/>
            </a:pPr>
            <a:fld id="{744A8073-2EE0-D44D-AF50-29EE6848685F}" type="datetime1">
              <a:rPr lang="en-US"/>
              <a:pPr>
                <a:defRPr/>
              </a:pPr>
              <a:t>9/4/2019</a:t>
            </a:fld>
            <a:endParaRPr lang="en-US"/>
          </a:p>
        </p:txBody>
      </p:sp>
      <p:sp>
        <p:nvSpPr>
          <p:cNvPr id="5"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p:cNvPr>
          <p:cNvSpPr>
            <a:spLocks noGrp="1"/>
          </p:cNvSpPr>
          <p:nvPr userDrawn="1">
            <p:ph type="sldNum" sz="quarter" idx="12"/>
          </p:nvPr>
        </p:nvSpPr>
        <p:spPr/>
        <p:txBody>
          <a:bodyPr/>
          <a:lstStyle>
            <a:lvl1pPr>
              <a:defRPr/>
            </a:lvl1pPr>
          </a:lstStyle>
          <a:p>
            <a:pPr>
              <a:defRPr/>
            </a:pPr>
            <a:fld id="{18939E3A-4F65-5C4D-B339-E0423F6E0573}" type="slidenum">
              <a:rPr lang="en-US"/>
              <a:pPr>
                <a:defRPr/>
              </a:pPr>
              <a:t>‹#›</a:t>
            </a:fld>
            <a:endParaRPr lang="en-US"/>
          </a:p>
        </p:txBody>
      </p:sp>
    </p:spTree>
    <p:extLst>
      <p:ext uri="{BB962C8B-B14F-4D97-AF65-F5344CB8AC3E}">
        <p14:creationId xmlns:p14="http://schemas.microsoft.com/office/powerpoint/2010/main" val="2519104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p:cNvPr>
          <p:cNvSpPr>
            <a:spLocks noGrp="1"/>
          </p:cNvSpPr>
          <p:nvPr userDrawn="1">
            <p:ph type="dt" sz="half" idx="10"/>
          </p:nvPr>
        </p:nvSpPr>
        <p:spPr/>
        <p:txBody>
          <a:bodyPr/>
          <a:lstStyle>
            <a:lvl1pPr>
              <a:defRPr/>
            </a:lvl1pPr>
          </a:lstStyle>
          <a:p>
            <a:pPr>
              <a:defRPr/>
            </a:pPr>
            <a:fld id="{5874371F-4F4D-7845-BCA5-6F6B4894B223}" type="datetime1">
              <a:rPr lang="en-US"/>
              <a:pPr>
                <a:defRPr/>
              </a:pPr>
              <a:t>9/4/2019</a:t>
            </a:fld>
            <a:endParaRPr lang="en-US"/>
          </a:p>
        </p:txBody>
      </p:sp>
      <p:sp>
        <p:nvSpPr>
          <p:cNvPr id="5" name="Footer Placeholder 4">
            <a:extLst/>
          </p:cNvPr>
          <p:cNvSpPr>
            <a:spLocks noGrp="1"/>
          </p:cNvSpPr>
          <p:nvPr userDrawn="1">
            <p:ph type="ftr" sz="quarter" idx="11"/>
          </p:nvPr>
        </p:nvSpPr>
        <p:spPr>
          <a:ln/>
        </p:spPr>
        <p:txBody>
          <a:bodyPr/>
          <a:lstStyle>
            <a:lvl1pPr>
              <a:defRPr/>
            </a:lvl1pPr>
          </a:lstStyle>
          <a:p>
            <a:pPr>
              <a:defRPr/>
            </a:pPr>
            <a:endParaRPr lang="en-US"/>
          </a:p>
        </p:txBody>
      </p:sp>
      <p:sp>
        <p:nvSpPr>
          <p:cNvPr id="6" name="Slide Number Placeholder 5">
            <a:extLst/>
          </p:cNvPr>
          <p:cNvSpPr>
            <a:spLocks noGrp="1"/>
          </p:cNvSpPr>
          <p:nvPr userDrawn="1">
            <p:ph type="sldNum" sz="quarter" idx="12"/>
          </p:nvPr>
        </p:nvSpPr>
        <p:spPr/>
        <p:txBody>
          <a:bodyPr/>
          <a:lstStyle>
            <a:lvl1pPr>
              <a:defRPr/>
            </a:lvl1pPr>
          </a:lstStyle>
          <a:p>
            <a:pPr>
              <a:defRPr/>
            </a:pPr>
            <a:fld id="{A631DE7D-8139-2E40-BD9D-2CD540496454}" type="slidenum">
              <a:rPr lang="en-US"/>
              <a:pPr>
                <a:defRPr/>
              </a:pPr>
              <a:t>‹#›</a:t>
            </a:fld>
            <a:endParaRPr lang="en-US"/>
          </a:p>
        </p:txBody>
      </p:sp>
    </p:spTree>
    <p:extLst>
      <p:ext uri="{BB962C8B-B14F-4D97-AF65-F5344CB8AC3E}">
        <p14:creationId xmlns:p14="http://schemas.microsoft.com/office/powerpoint/2010/main" val="301998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1280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p:cNvPr>
          <p:cNvSpPr>
            <a:spLocks noGrp="1"/>
          </p:cNvSpPr>
          <p:nvPr userDrawn="1">
            <p:ph type="title"/>
          </p:nvPr>
        </p:nvSpPr>
        <p:spPr>
          <a:xfrm>
            <a:off x="457200" y="304800"/>
            <a:ext cx="8229600" cy="1085850"/>
          </a:xfrm>
          <a:prstGeom prst="rect">
            <a:avLst/>
          </a:prstGeom>
        </p:spPr>
        <p:txBody>
          <a:bodyPr vert="horz" wrap="square" lIns="91440" tIns="45720" rIns="91440" bIns="45720" numCol="1" anchor="b" anchorCtr="0" compatLnSpc="1">
            <a:prstTxWarp prst="textNoShape">
              <a:avLst/>
            </a:prstTxWarp>
            <a:normAutofit/>
          </a:bodyPr>
          <a:lstStyle/>
          <a:p>
            <a:pPr lvl="0"/>
            <a:r>
              <a:rPr lang="en-US"/>
              <a:t>Click to edit Master title style</a:t>
            </a:r>
          </a:p>
        </p:txBody>
      </p:sp>
      <p:sp>
        <p:nvSpPr>
          <p:cNvPr id="1027" name="Text Placeholder 2"/>
          <p:cNvSpPr>
            <a:spLocks noGrp="1"/>
          </p:cNvSpPr>
          <p:nvPr userDrawn="1">
            <p:ph type="body" idx="1"/>
          </p:nvPr>
        </p:nvSpPr>
        <p:spPr bwMode="auto">
          <a:xfrm>
            <a:off x="457200" y="1371600"/>
            <a:ext cx="8229600"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p:cNvPr>
          <p:cNvSpPr>
            <a:spLocks noGrp="1"/>
          </p:cNvSpPr>
          <p:nvPr userDrawn="1">
            <p:ph type="dt" sz="half" idx="2"/>
          </p:nvPr>
        </p:nvSpPr>
        <p:spPr>
          <a:xfrm>
            <a:off x="8305800" y="457200"/>
            <a:ext cx="609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800">
                <a:solidFill>
                  <a:srgbClr val="125E7B"/>
                </a:solidFill>
              </a:defRPr>
            </a:lvl1pPr>
          </a:lstStyle>
          <a:p>
            <a:pPr>
              <a:defRPr/>
            </a:pPr>
            <a:fld id="{A8AE88E1-D677-4640-958A-918F06D482D4}" type="datetime1">
              <a:rPr lang="en-US"/>
              <a:pPr>
                <a:defRPr/>
              </a:pPr>
              <a:t>9/4/2019</a:t>
            </a:fld>
            <a:endParaRPr lang="en-US"/>
          </a:p>
        </p:txBody>
      </p:sp>
      <p:sp>
        <p:nvSpPr>
          <p:cNvPr id="5" name="Footer Placeholder 4">
            <a:extLst/>
          </p:cNvPr>
          <p:cNvSpPr>
            <a:spLocks noGrp="1"/>
          </p:cNvSpPr>
          <p:nvPr userDrawn="1">
            <p:ph type="ftr" sz="quarter" idx="3"/>
          </p:nvPr>
        </p:nvSpPr>
        <p:spPr>
          <a:xfrm>
            <a:off x="457200" y="6019800"/>
            <a:ext cx="5562600" cy="579438"/>
          </a:xfrm>
          <a:prstGeom prst="rect">
            <a:avLst/>
          </a:prstGeom>
          <a:noFill/>
          <a:ln>
            <a:noFill/>
          </a:ln>
        </p:spPr>
        <p:txBody>
          <a:bodyPr vert="horz" wrap="square" lIns="91440" tIns="45720" rIns="91440" bIns="45720" numCol="1" anchor="b" anchorCtr="0" compatLnSpc="1">
            <a:prstTxWarp prst="textNoShape">
              <a:avLst/>
            </a:prstTxWarp>
          </a:bodyPr>
          <a:lstStyle>
            <a:lvl1pPr eaLnBrk="1" hangingPunct="1">
              <a:defRPr sz="800">
                <a:solidFill>
                  <a:srgbClr val="A6A6A6"/>
                </a:solidFill>
                <a:latin typeface="Arial" charset="0"/>
                <a:ea typeface="ＭＳ Ｐゴシック" pitchFamily="1" charset="-128"/>
                <a:cs typeface="Arial" charset="0"/>
              </a:defRPr>
            </a:lvl1pPr>
          </a:lstStyle>
          <a:p>
            <a:pPr>
              <a:defRPr/>
            </a:pPr>
            <a:endParaRPr lang="en-US"/>
          </a:p>
        </p:txBody>
      </p:sp>
      <p:sp>
        <p:nvSpPr>
          <p:cNvPr id="6" name="Slide Number Placeholder 5">
            <a:extLst/>
          </p:cNvPr>
          <p:cNvSpPr>
            <a:spLocks noGrp="1"/>
          </p:cNvSpPr>
          <p:nvPr userDrawn="1">
            <p:ph type="sldNum" sz="quarter" idx="4"/>
          </p:nvPr>
        </p:nvSpPr>
        <p:spPr>
          <a:xfrm>
            <a:off x="8534400" y="228600"/>
            <a:ext cx="3810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a:solidFill>
                  <a:srgbClr val="125E7B"/>
                </a:solidFill>
                <a:cs typeface="Arial" charset="0"/>
              </a:defRPr>
            </a:lvl1pPr>
          </a:lstStyle>
          <a:p>
            <a:pPr>
              <a:defRPr/>
            </a:pPr>
            <a:fld id="{8142D0B6-E2E0-7A4D-B558-9FD56E7BC53A}" type="slidenum">
              <a:rPr lang="en-US"/>
              <a:pPr>
                <a:defRPr/>
              </a:pPr>
              <a:t>‹#›</a:t>
            </a:fld>
            <a:endParaRPr lang="en-US"/>
          </a:p>
        </p:txBody>
      </p:sp>
      <p:pic>
        <p:nvPicPr>
          <p:cNvPr id="1031" name="Picture 14" descr="BMC-202 LOGOS.pdf"/>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324600" y="5937250"/>
            <a:ext cx="255746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Rectangle 18">
            <a:extLst/>
          </p:cNvPr>
          <p:cNvSpPr/>
          <p:nvPr userDrawn="1"/>
        </p:nvSpPr>
        <p:spPr>
          <a:xfrm>
            <a:off x="0" y="0"/>
            <a:ext cx="9144000" cy="6858000"/>
          </a:xfrm>
          <a:prstGeom prst="rect">
            <a:avLst/>
          </a:prstGeom>
          <a:noFill/>
          <a:ln w="317500" cap="flat" cmpd="sng" algn="ctr">
            <a:solidFill>
              <a:srgbClr val="629FA6"/>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
        <p:nvSpPr>
          <p:cNvPr id="20" name="Rectangle 19">
            <a:extLst/>
          </p:cNvPr>
          <p:cNvSpPr/>
          <p:nvPr userDrawn="1"/>
        </p:nvSpPr>
        <p:spPr>
          <a:xfrm>
            <a:off x="152400" y="152400"/>
            <a:ext cx="8839200" cy="6553200"/>
          </a:xfrm>
          <a:prstGeom prst="rect">
            <a:avLst/>
          </a:prstGeom>
          <a:noFill/>
          <a:ln>
            <a:solidFill>
              <a:srgbClr val="125E7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FFFF"/>
              </a:solidFill>
              <a:ea typeface="ＭＳ Ｐゴシック" pitchFamily="1" charset="-128"/>
            </a:endParaRPr>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3" r:id="rId13"/>
  </p:sldLayoutIdLst>
  <p:hf hdr="0"/>
  <p:txStyles>
    <p:titleStyle>
      <a:lvl1pPr algn="l" defTabSz="457200" rtl="0" eaLnBrk="0" fontAlgn="base" hangingPunct="0">
        <a:spcBef>
          <a:spcPct val="0"/>
        </a:spcBef>
        <a:spcAft>
          <a:spcPct val="0"/>
        </a:spcAft>
        <a:defRPr sz="3000" kern="1200" cap="all">
          <a:solidFill>
            <a:srgbClr val="125E7B"/>
          </a:solidFill>
          <a:latin typeface="+mj-lt"/>
          <a:ea typeface="ＭＳ Ｐゴシック" pitchFamily="1" charset="-128"/>
          <a:cs typeface="ＭＳ Ｐゴシック" charset="0"/>
        </a:defRPr>
      </a:lvl1pPr>
      <a:lvl2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2pPr>
      <a:lvl3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3pPr>
      <a:lvl4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4pPr>
      <a:lvl5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5pPr>
      <a:lvl6pPr marL="457200" algn="l" defTabSz="457200" rtl="0" fontAlgn="base">
        <a:spcBef>
          <a:spcPct val="0"/>
        </a:spcBef>
        <a:spcAft>
          <a:spcPct val="0"/>
        </a:spcAft>
        <a:defRPr sz="3000">
          <a:solidFill>
            <a:srgbClr val="125E7B"/>
          </a:solidFill>
          <a:latin typeface="Arial" charset="0"/>
          <a:ea typeface="ＭＳ Ｐゴシック" pitchFamily="1" charset="-128"/>
        </a:defRPr>
      </a:lvl6pPr>
      <a:lvl7pPr marL="914400" algn="l" defTabSz="457200" rtl="0" fontAlgn="base">
        <a:spcBef>
          <a:spcPct val="0"/>
        </a:spcBef>
        <a:spcAft>
          <a:spcPct val="0"/>
        </a:spcAft>
        <a:defRPr sz="3000">
          <a:solidFill>
            <a:srgbClr val="125E7B"/>
          </a:solidFill>
          <a:latin typeface="Arial" charset="0"/>
          <a:ea typeface="ＭＳ Ｐゴシック" pitchFamily="1" charset="-128"/>
        </a:defRPr>
      </a:lvl7pPr>
      <a:lvl8pPr marL="1371600" algn="l" defTabSz="457200" rtl="0" fontAlgn="base">
        <a:spcBef>
          <a:spcPct val="0"/>
        </a:spcBef>
        <a:spcAft>
          <a:spcPct val="0"/>
        </a:spcAft>
        <a:defRPr sz="3000">
          <a:solidFill>
            <a:srgbClr val="125E7B"/>
          </a:solidFill>
          <a:latin typeface="Arial" charset="0"/>
          <a:ea typeface="ＭＳ Ｐゴシック" pitchFamily="1" charset="-128"/>
        </a:defRPr>
      </a:lvl8pPr>
      <a:lvl9pPr marL="1828800" algn="l" defTabSz="457200" rtl="0" fontAlgn="base">
        <a:spcBef>
          <a:spcPct val="0"/>
        </a:spcBef>
        <a:spcAft>
          <a:spcPct val="0"/>
        </a:spcAft>
        <a:defRPr sz="3000">
          <a:solidFill>
            <a:srgbClr val="125E7B"/>
          </a:solidFill>
          <a:latin typeface="Arial" charset="0"/>
          <a:ea typeface="ＭＳ Ｐゴシック" pitchFamily="1" charset="-128"/>
        </a:defRPr>
      </a:lvl9pPr>
    </p:titleStyle>
    <p:bodyStyle>
      <a:lvl1pPr marL="342900" indent="-342900" algn="l" defTabSz="457200" rtl="0" eaLnBrk="0" fontAlgn="base" hangingPunct="0">
        <a:spcBef>
          <a:spcPct val="20000"/>
        </a:spcBef>
        <a:spcAft>
          <a:spcPct val="0"/>
        </a:spcAft>
        <a:buClr>
          <a:srgbClr val="629FA6"/>
        </a:buClr>
        <a:buFont typeface="Arial" charset="0"/>
        <a:buChar char="•"/>
        <a:defRPr sz="2200" kern="1200">
          <a:solidFill>
            <a:schemeClr val="tx1"/>
          </a:solidFill>
          <a:latin typeface="+mn-lt"/>
          <a:ea typeface="ＭＳ Ｐゴシック" pitchFamily="1" charset="-128"/>
          <a:cs typeface="ＭＳ Ｐゴシック" charset="0"/>
        </a:defRPr>
      </a:lvl1pPr>
      <a:lvl2pPr marL="742950" indent="-285750" algn="l" defTabSz="457200" rtl="0" eaLnBrk="0" fontAlgn="base" hangingPunct="0">
        <a:spcBef>
          <a:spcPct val="20000"/>
        </a:spcBef>
        <a:spcAft>
          <a:spcPct val="0"/>
        </a:spcAft>
        <a:buClr>
          <a:srgbClr val="629FA6"/>
        </a:buClr>
        <a:buFont typeface="Arial" charset="0"/>
        <a:buChar char="–"/>
        <a:defRPr sz="2000" kern="1200">
          <a:solidFill>
            <a:schemeClr val="tx1"/>
          </a:solidFill>
          <a:latin typeface="+mn-lt"/>
          <a:ea typeface="ＭＳ Ｐゴシック" pitchFamily="1" charset="-128"/>
          <a:cs typeface="+mn-cs"/>
        </a:defRPr>
      </a:lvl2pPr>
      <a:lvl3pPr marL="11430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3pPr>
      <a:lvl4pPr marL="16002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4pPr>
      <a:lvl5pPr marL="2057400" indent="-228600" algn="l" defTabSz="457200" rtl="0" eaLnBrk="0" fontAlgn="base" hangingPunct="0">
        <a:spcBef>
          <a:spcPct val="20000"/>
        </a:spcBef>
        <a:spcAft>
          <a:spcPct val="0"/>
        </a:spcAft>
        <a:buClr>
          <a:srgbClr val="629FA6"/>
        </a:buClr>
        <a:buFont typeface="Arial" charset="0"/>
        <a:buChar char="»"/>
        <a:defRPr kern="1200">
          <a:solidFill>
            <a:schemeClr val="tx1"/>
          </a:solidFill>
          <a:latin typeface="+mn-lt"/>
          <a:ea typeface="ＭＳ Ｐゴシック" pitchFamily="1"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www.mycarg.org/Chemo_Toxicity_Calculator"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xml"/><Relationship Id="rId1" Type="http://schemas.openxmlformats.org/officeDocument/2006/relationships/video" Target="https://www.youtube.com/embed/_CjzX-U53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26">
            <a:extLst/>
          </p:cNvPr>
          <p:cNvSpPr>
            <a:spLocks noGrp="1"/>
          </p:cNvSpPr>
          <p:nvPr>
            <p:ph type="ctrTitle"/>
          </p:nvPr>
        </p:nvSpPr>
        <p:spPr bwMode="auto">
          <a:xfrm>
            <a:off x="457200" y="2819400"/>
            <a:ext cx="8420100" cy="1143000"/>
          </a:xfrm>
          <a:extLst>
            <a:ext uri="{909E8E84-426E-40dd-AFC4-6F175D3DCCD1}">
              <a14:hiddenFill xmlns:a14="http://schemas.microsoft.com/office/drawing/2010/main" xmlns="">
                <a:solidFill>
                  <a:srgbClr val="FFFFFF"/>
                </a:solidFill>
              </a14:hiddenFill>
            </a:ext>
          </a:extLst>
        </p:spPr>
        <p:txBody>
          <a:bodyPr>
            <a:normAutofit fontScale="90000"/>
          </a:bodyPr>
          <a:lstStyle/>
          <a:p>
            <a:pPr>
              <a:defRPr/>
            </a:pPr>
            <a:r>
              <a:rPr lang="en-US" sz="4000" dirty="0">
                <a:latin typeface="Arial" charset="0"/>
                <a:ea typeface="ＭＳ Ｐゴシック" charset="0"/>
              </a:rPr>
              <a:t/>
            </a:r>
            <a:br>
              <a:rPr lang="en-US" sz="4000" dirty="0">
                <a:latin typeface="Arial" charset="0"/>
                <a:ea typeface="ＭＳ Ｐゴシック" charset="0"/>
              </a:rPr>
            </a:br>
            <a:r>
              <a:rPr lang="en-US" sz="4000" dirty="0">
                <a:latin typeface="Arial" charset="0"/>
                <a:ea typeface="ＭＳ Ｐゴシック" charset="0"/>
              </a:rPr>
              <a:t>	</a:t>
            </a:r>
            <a:r>
              <a:rPr lang="en-US" sz="4000" dirty="0">
                <a:latin typeface="Calibri"/>
                <a:ea typeface="ＭＳ Ｐゴシック" charset="0"/>
                <a:cs typeface="Calibri"/>
              </a:rPr>
              <a:t>Comprehensive Geriatric Assessment in</a:t>
            </a:r>
            <a:br>
              <a:rPr lang="en-US" sz="4000" dirty="0">
                <a:latin typeface="Calibri"/>
                <a:ea typeface="ＭＳ Ｐゴシック" charset="0"/>
                <a:cs typeface="Calibri"/>
              </a:rPr>
            </a:br>
            <a:r>
              <a:rPr lang="en-US" sz="4000" dirty="0">
                <a:latin typeface="Calibri"/>
                <a:ea typeface="ＭＳ Ｐゴシック" charset="0"/>
                <a:cs typeface="Calibri"/>
              </a:rPr>
              <a:t>Management of Older Adults With Advanced Non–Small-</a:t>
            </a:r>
            <a:br>
              <a:rPr lang="en-US" sz="4000" dirty="0">
                <a:latin typeface="Calibri"/>
                <a:ea typeface="ＭＳ Ｐゴシック" charset="0"/>
                <a:cs typeface="Calibri"/>
              </a:rPr>
            </a:br>
            <a:r>
              <a:rPr lang="en-US" sz="4000" dirty="0">
                <a:latin typeface="Calibri"/>
                <a:ea typeface="ＭＳ Ｐゴシック" charset="0"/>
                <a:cs typeface="Calibri"/>
              </a:rPr>
              <a:t>Cell Lung Cancer:</a:t>
            </a:r>
          </a:p>
        </p:txBody>
      </p:sp>
      <p:sp>
        <p:nvSpPr>
          <p:cNvPr id="16386" name="Rectangle 1027"/>
          <p:cNvSpPr>
            <a:spLocks noGrp="1"/>
          </p:cNvSpPr>
          <p:nvPr>
            <p:ph type="subTitle" idx="1"/>
          </p:nvPr>
        </p:nvSpPr>
        <p:spPr>
          <a:xfrm>
            <a:off x="457200" y="4192588"/>
            <a:ext cx="6400800" cy="609600"/>
          </a:xfrm>
        </p:spPr>
        <p:txBody>
          <a:bodyPr/>
          <a:lstStyle/>
          <a:p>
            <a:pPr algn="l" eaLnBrk="1" hangingPunct="1"/>
            <a:r>
              <a:rPr lang="en-US" i="0" dirty="0" err="1">
                <a:latin typeface="Calibri" charset="0"/>
                <a:ea typeface="ＭＳ Ｐゴシック" charset="0"/>
              </a:rPr>
              <a:t>Hossein</a:t>
            </a:r>
            <a:r>
              <a:rPr lang="en-US" i="0" dirty="0">
                <a:latin typeface="Calibri" charset="0"/>
                <a:ea typeface="ＭＳ Ｐゴシック" charset="0"/>
              </a:rPr>
              <a:t> </a:t>
            </a:r>
            <a:r>
              <a:rPr lang="en-US" i="0" dirty="0" err="1">
                <a:latin typeface="Calibri" charset="0"/>
                <a:ea typeface="ＭＳ Ｐゴシック" charset="0"/>
              </a:rPr>
              <a:t>Sadrzadeh</a:t>
            </a:r>
            <a:r>
              <a:rPr lang="en-US" i="0" dirty="0">
                <a:latin typeface="Calibri" charset="0"/>
                <a:ea typeface="ＭＳ Ｐゴシック" charset="0"/>
              </a:rPr>
              <a:t>, MD</a:t>
            </a:r>
          </a:p>
          <a:p>
            <a:pPr algn="l" eaLnBrk="1" hangingPunct="1"/>
            <a:r>
              <a:rPr lang="en-US" i="0" dirty="0">
                <a:latin typeface="Calibri" charset="0"/>
                <a:ea typeface="ＭＳ Ｐゴシック" charset="0"/>
              </a:rPr>
              <a:t>The Section of Geriatrics</a:t>
            </a:r>
          </a:p>
          <a:p>
            <a:pPr algn="l" eaLnBrk="1" hangingPunct="1"/>
            <a:r>
              <a:rPr lang="en-US" i="0" dirty="0">
                <a:latin typeface="Calibri" charset="0"/>
                <a:ea typeface="ＭＳ Ｐゴシック" charset="0"/>
              </a:rPr>
              <a:t>04/12/2019</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noChangeArrowheads="1"/>
          </p:cNvSpPr>
          <p:nvPr>
            <p:ph type="title"/>
          </p:nvPr>
        </p:nvSpPr>
        <p:spPr bwMode="auto"/>
        <p:txBody>
          <a:bodyPr/>
          <a:lstStyle/>
          <a:p>
            <a:pPr eaLnBrk="1" hangingPunct="1"/>
            <a:r>
              <a:rPr lang="en-US" sz="3600" cap="none" dirty="0">
                <a:latin typeface="Calibri" panose="020F0502020204030204" pitchFamily="34" charset="0"/>
                <a:ea typeface="Batang" charset="0"/>
                <a:cs typeface="Avenir Book"/>
              </a:rPr>
              <a:t>My Patient </a:t>
            </a:r>
          </a:p>
        </p:txBody>
      </p:sp>
      <p:sp>
        <p:nvSpPr>
          <p:cNvPr id="5123" name="Content Placeholder 2">
            <a:extLst/>
          </p:cNvPr>
          <p:cNvSpPr>
            <a:spLocks noGrp="1"/>
          </p:cNvSpPr>
          <p:nvPr>
            <p:ph idx="1"/>
          </p:nvPr>
        </p:nvSpPr>
        <p:spPr/>
        <p:txBody>
          <a:bodyPr/>
          <a:lstStyle/>
          <a:p>
            <a:pPr eaLnBrk="1" hangingPunct="1">
              <a:buFont typeface="Arial" panose="020B0604020202020204" pitchFamily="34" charset="0"/>
              <a:buChar char="•"/>
              <a:defRPr/>
            </a:pPr>
            <a:r>
              <a:rPr lang="en-US" altLang="en-US" dirty="0">
                <a:latin typeface="Calibri" panose="020F0502020204030204" pitchFamily="34" charset="0"/>
                <a:ea typeface="Batang" panose="02030600000101010101" pitchFamily="18" charset="-127"/>
                <a:cs typeface="Avenir Book"/>
              </a:rPr>
              <a:t>76 year old male </a:t>
            </a:r>
          </a:p>
          <a:p>
            <a:pPr marL="0" indent="0" eaLnBrk="1" hangingPunct="1">
              <a:buFont typeface="Arial" panose="020B0604020202020204" pitchFamily="34" charset="0"/>
              <a:buNone/>
              <a:defRPr/>
            </a:pPr>
            <a:endParaRPr lang="en-US" altLang="en-US" dirty="0">
              <a:latin typeface="Calibri" panose="020F0502020204030204" pitchFamily="34" charset="0"/>
              <a:ea typeface="Batang" panose="02030600000101010101" pitchFamily="18" charset="-127"/>
              <a:cs typeface="Avenir Book"/>
            </a:endParaRP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HTN</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HLD</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Grade I diastolic dysfunction</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Gout</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ADLS :12/12</a:t>
            </a:r>
          </a:p>
          <a:p>
            <a:pPr lvl="1" eaLnBrk="1" hangingPunct="1">
              <a:buFont typeface="Arial" panose="020B0604020202020204" pitchFamily="34" charset="0"/>
              <a:buChar char="–"/>
              <a:defRPr/>
            </a:pPr>
            <a:r>
              <a:rPr lang="en-US" sz="2200" dirty="0">
                <a:latin typeface="Calibri" panose="020F0502020204030204" pitchFamily="34" charset="0"/>
                <a:ea typeface="Batang" panose="02030600000101010101" pitchFamily="18" charset="-127"/>
                <a:cs typeface="Avenir Book"/>
              </a:rPr>
              <a:t>IADLS: 16/16</a:t>
            </a:r>
          </a:p>
          <a:p>
            <a:pPr marL="57150" indent="0" eaLnBrk="1" hangingPunct="1">
              <a:buFont typeface="Arial" panose="020B0604020202020204" pitchFamily="34" charset="0"/>
              <a:buNone/>
              <a:defRPr/>
            </a:pPr>
            <a:r>
              <a:rPr lang="en-US" dirty="0">
                <a:latin typeface="Avenir Book"/>
                <a:ea typeface="Batang" panose="02030600000101010101" pitchFamily="18" charset="-127"/>
                <a:cs typeface="Avenir Book"/>
              </a:rPr>
              <a:t> </a:t>
            </a:r>
          </a:p>
        </p:txBody>
      </p:sp>
      <p:sp>
        <p:nvSpPr>
          <p:cNvPr id="17411"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A6DDD00-EC32-6D4D-B320-C679B4AC8131}" type="datetime1">
              <a:rPr lang="en-US" sz="800">
                <a:solidFill>
                  <a:srgbClr val="125E7B"/>
                </a:solidFill>
              </a:rPr>
              <a:pPr/>
              <a:t>9/4/2019</a:t>
            </a:fld>
            <a:endParaRPr lang="en-US" sz="800">
              <a:solidFill>
                <a:srgbClr val="125E7B"/>
              </a:solidFill>
            </a:endParaRPr>
          </a:p>
        </p:txBody>
      </p:sp>
      <p:sp>
        <p:nvSpPr>
          <p:cNvPr id="17412"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030527-1833-D14C-81A0-63E5A06C6A1E}" type="slidenum">
              <a:rPr lang="en-US" sz="1000">
                <a:solidFill>
                  <a:srgbClr val="125E7B"/>
                </a:solidFill>
                <a:cs typeface="Arial" charset="0"/>
              </a:rPr>
              <a:pPr/>
              <a:t>2</a:t>
            </a:fld>
            <a:endParaRPr lang="en-US" sz="1000">
              <a:solidFill>
                <a:srgbClr val="125E7B"/>
              </a:solidFill>
              <a:cs typeface="Arial" charset="0"/>
            </a:endParaRPr>
          </a:p>
        </p:txBody>
      </p:sp>
      <p:sp>
        <p:nvSpPr>
          <p:cNvPr id="17413" name="Footer Placeholder 5"/>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2200" dirty="0">
              <a:solidFill>
                <a:srgbClr val="A6A6A6"/>
              </a:solidFill>
              <a:latin typeface="Calibri" panose="020F0502020204030204" pitchFamily="34"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341313" y="2012731"/>
            <a:ext cx="8229600" cy="4648200"/>
          </a:xfrm>
        </p:spPr>
        <p:txBody>
          <a:bodyPr/>
          <a:lstStyle/>
          <a:p>
            <a:r>
              <a:rPr lang="en-US" dirty="0">
                <a:latin typeface="Calibri" panose="020F0502020204030204" pitchFamily="34" charset="0"/>
                <a:ea typeface="Batang" charset="0"/>
                <a:cs typeface="Avenir Book"/>
              </a:rPr>
              <a:t>Newly diagnosed  </a:t>
            </a:r>
            <a:r>
              <a:rPr lang="en-US" dirty="0">
                <a:solidFill>
                  <a:srgbClr val="FF0000"/>
                </a:solidFill>
                <a:latin typeface="Calibri" panose="020F0502020204030204" pitchFamily="34" charset="0"/>
                <a:ea typeface="Batang" charset="0"/>
                <a:cs typeface="Avenir Book"/>
              </a:rPr>
              <a:t>Stage IV NSCLC (adenocarcinoma)</a:t>
            </a:r>
          </a:p>
          <a:p>
            <a:pPr>
              <a:buFont typeface="Arial" charset="0"/>
              <a:buNone/>
            </a:pPr>
            <a:r>
              <a:rPr lang="en-US" dirty="0">
                <a:latin typeface="Calibri" panose="020F0502020204030204" pitchFamily="34" charset="0"/>
                <a:ea typeface="Batang" charset="0"/>
                <a:cs typeface="Avenir Book"/>
              </a:rPr>
              <a:t>  Was diagnosed when admitted to hospital for post-obstructive PNA</a:t>
            </a:r>
          </a:p>
          <a:p>
            <a:pPr>
              <a:buFont typeface="Arial" charset="0"/>
              <a:buNone/>
            </a:pPr>
            <a:endParaRPr lang="en-US" dirty="0">
              <a:latin typeface="Avenir Book"/>
              <a:ea typeface="Batang" charset="0"/>
              <a:cs typeface="Avenir Book"/>
            </a:endParaRPr>
          </a:p>
          <a:p>
            <a:r>
              <a:rPr lang="en-US" dirty="0">
                <a:latin typeface="Calibri" panose="020F0502020204030204" pitchFamily="34" charset="0"/>
                <a:ea typeface="Batang" charset="0"/>
                <a:cs typeface="Avenir Book"/>
              </a:rPr>
              <a:t>Tumor board</a:t>
            </a:r>
          </a:p>
          <a:p>
            <a:pPr>
              <a:buFont typeface="Arial" charset="0"/>
              <a:buNone/>
            </a:pPr>
            <a:endParaRPr lang="en-US" dirty="0">
              <a:latin typeface="Arial" charset="0"/>
              <a:ea typeface="ＭＳ Ｐゴシック" charset="0"/>
            </a:endParaRPr>
          </a:p>
        </p:txBody>
      </p:sp>
      <p:sp>
        <p:nvSpPr>
          <p:cNvPr id="19458"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84A25F4-5C0C-9245-8930-DDBCC1F5E84C}" type="datetime1">
              <a:rPr lang="en-US" sz="800">
                <a:solidFill>
                  <a:srgbClr val="125E7B"/>
                </a:solidFill>
              </a:rPr>
              <a:pPr/>
              <a:t>9/4/2019</a:t>
            </a:fld>
            <a:endParaRPr lang="en-US" sz="800">
              <a:solidFill>
                <a:srgbClr val="125E7B"/>
              </a:solidFill>
            </a:endParaRPr>
          </a:p>
        </p:txBody>
      </p:sp>
      <p:sp>
        <p:nvSpPr>
          <p:cNvPr id="19459"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19460"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12B04E0-CD43-DD49-A9AE-9D023656A167}" type="slidenum">
              <a:rPr lang="en-US" sz="1000">
                <a:solidFill>
                  <a:srgbClr val="125E7B"/>
                </a:solidFill>
                <a:cs typeface="Arial" charset="0"/>
              </a:rPr>
              <a:pPr/>
              <a:t>3</a:t>
            </a:fld>
            <a:endParaRPr lang="en-US" sz="1000">
              <a:solidFill>
                <a:srgbClr val="125E7B"/>
              </a:solidFill>
              <a:cs typeface="Arial" charset="0"/>
            </a:endParaRPr>
          </a:p>
        </p:txBody>
      </p:sp>
      <p:sp>
        <p:nvSpPr>
          <p:cNvPr id="19461" name="Title 1"/>
          <p:cNvSpPr>
            <a:spLocks noGrp="1" noChangeArrowheads="1"/>
          </p:cNvSpPr>
          <p:nvPr>
            <p:ph type="title"/>
          </p:nvPr>
        </p:nvSpPr>
        <p:spPr bwMode="auto"/>
        <p:txBody>
          <a:bodyPr/>
          <a:lstStyle/>
          <a:p>
            <a:pPr eaLnBrk="1" hangingPunct="1"/>
            <a:r>
              <a:rPr lang="en-US" sz="3600" cap="none" dirty="0">
                <a:latin typeface="Calibri" charset="0"/>
                <a:ea typeface="Batang" charset="0"/>
                <a:cs typeface="Batang" charset="0"/>
              </a:rPr>
              <a:t>My Patient </a:t>
            </a:r>
          </a:p>
        </p:txBody>
      </p:sp>
      <p:sp>
        <p:nvSpPr>
          <p:cNvPr id="3" name="Arrow: Right 2"/>
          <p:cNvSpPr>
            <a:spLocks noChangeArrowheads="1"/>
          </p:cNvSpPr>
          <p:nvPr/>
        </p:nvSpPr>
        <p:spPr bwMode="auto">
          <a:xfrm>
            <a:off x="2627313" y="3653020"/>
            <a:ext cx="457200" cy="228600"/>
          </a:xfrm>
          <a:prstGeom prst="rightArrow">
            <a:avLst>
              <a:gd name="adj1" fmla="val 50000"/>
              <a:gd name="adj2" fmla="val 50000"/>
            </a:avLst>
          </a:prstGeom>
          <a:gradFill rotWithShape="1">
            <a:gsLst>
              <a:gs pos="0">
                <a:srgbClr val="02658B"/>
              </a:gs>
              <a:gs pos="100000">
                <a:srgbClr val="A9C7DE"/>
              </a:gs>
            </a:gsLst>
            <a:lin ang="16200000"/>
          </a:gradFill>
          <a:ln w="9525">
            <a:solidFill>
              <a:srgbClr val="0F5D7B"/>
            </a:solidFill>
            <a:miter lim="800000"/>
            <a:headEnd/>
            <a:tailEnd/>
          </a:ln>
          <a:effectLst>
            <a:outerShdw blurRad="40000" dist="23000" dir="5400000" rotWithShape="0">
              <a:srgbClr val="000000">
                <a:alpha val="34999"/>
              </a:srgbClr>
            </a:outerShdw>
          </a:effectLst>
        </p:spPr>
        <p:txBody>
          <a:bodyPr anchor="ctr"/>
          <a:lstStyle/>
          <a:p>
            <a:pPr algn="ctr">
              <a:defRPr/>
            </a:pPr>
            <a:endParaRPr lang="en-US" dirty="0">
              <a:solidFill>
                <a:schemeClr val="lt1"/>
              </a:solidFill>
              <a:latin typeface="+mn-lt"/>
              <a:ea typeface="+mn-ea"/>
              <a:cs typeface="+mn-cs"/>
            </a:endParaRPr>
          </a:p>
        </p:txBody>
      </p:sp>
      <p:sp>
        <p:nvSpPr>
          <p:cNvPr id="2" name="Rectangle 1"/>
          <p:cNvSpPr/>
          <p:nvPr/>
        </p:nvSpPr>
        <p:spPr>
          <a:xfrm>
            <a:off x="3275286" y="3551877"/>
            <a:ext cx="5943600" cy="430887"/>
          </a:xfrm>
          <a:prstGeom prst="rect">
            <a:avLst/>
          </a:prstGeom>
        </p:spPr>
        <p:txBody>
          <a:bodyPr wrap="square">
            <a:spAutoFit/>
          </a:bodyPr>
          <a:lstStyle/>
          <a:p>
            <a:r>
              <a:rPr lang="en-US" sz="2200" dirty="0">
                <a:latin typeface="Calibri" charset="0"/>
                <a:ea typeface="Batang" charset="0"/>
                <a:cs typeface="Batang" charset="0"/>
              </a:rPr>
              <a:t>Immunotherapy alone with Pembrolizumab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50800"/>
            <a:ext cx="8229600" cy="1085850"/>
          </a:xfrm>
        </p:spPr>
        <p:txBody>
          <a:bodyPr/>
          <a:lstStyle/>
          <a:p>
            <a:pPr>
              <a:defRPr/>
            </a:pPr>
            <a:r>
              <a:rPr lang="en-US" sz="3600" dirty="0">
                <a:latin typeface="Calibri" panose="020F0502020204030204" pitchFamily="34" charset="0"/>
                <a:cs typeface="+mj-cs"/>
              </a:rPr>
              <a:t>Cancer in older adults</a:t>
            </a:r>
          </a:p>
        </p:txBody>
      </p:sp>
      <p:sp>
        <p:nvSpPr>
          <p:cNvPr id="21506" name="Content Placeholder 2"/>
          <p:cNvSpPr>
            <a:spLocks noGrp="1"/>
          </p:cNvSpPr>
          <p:nvPr>
            <p:ph idx="1"/>
          </p:nvPr>
        </p:nvSpPr>
        <p:spPr/>
        <p:txBody>
          <a:bodyPr/>
          <a:lstStyle/>
          <a:p>
            <a:pPr>
              <a:defRPr/>
            </a:pPr>
            <a:endParaRPr lang="en-US" dirty="0">
              <a:latin typeface="Calibri" charset="0"/>
              <a:ea typeface="ＭＳ Ｐゴシック" charset="0"/>
            </a:endParaRPr>
          </a:p>
          <a:p>
            <a:pPr>
              <a:defRPr/>
            </a:pPr>
            <a:r>
              <a:rPr lang="en-US" dirty="0">
                <a:latin typeface="Calibri" charset="0"/>
                <a:ea typeface="ＭＳ Ｐゴシック" charset="0"/>
              </a:rPr>
              <a:t>Incidence          11-fold higher</a:t>
            </a:r>
          </a:p>
          <a:p>
            <a:pPr>
              <a:defRPr/>
            </a:pPr>
            <a:endParaRPr lang="en-US" dirty="0">
              <a:latin typeface="Calibri" charset="0"/>
              <a:ea typeface="ＭＳ Ｐゴシック" charset="0"/>
            </a:endParaRPr>
          </a:p>
          <a:p>
            <a:pPr>
              <a:defRPr/>
            </a:pPr>
            <a:r>
              <a:rPr lang="en-US" dirty="0">
                <a:latin typeface="Calibri" charset="0"/>
                <a:ea typeface="ＭＳ Ｐゴシック" charset="0"/>
              </a:rPr>
              <a:t>Over 60% of newly diagnosed cancer</a:t>
            </a:r>
          </a:p>
          <a:p>
            <a:pPr marL="0" indent="0">
              <a:buNone/>
              <a:defRPr/>
            </a:pPr>
            <a:endParaRPr lang="en-US" dirty="0">
              <a:latin typeface="Calibri" charset="0"/>
              <a:ea typeface="ＭＳ Ｐゴシック" charset="0"/>
            </a:endParaRPr>
          </a:p>
          <a:p>
            <a:pPr>
              <a:defRPr/>
            </a:pPr>
            <a:r>
              <a:rPr lang="en-US" dirty="0">
                <a:latin typeface="Calibri" charset="0"/>
                <a:ea typeface="ＭＳ Ｐゴシック" charset="0"/>
              </a:rPr>
              <a:t>Heterogeneous</a:t>
            </a:r>
          </a:p>
          <a:p>
            <a:pPr>
              <a:defRPr/>
            </a:pPr>
            <a:endParaRPr lang="en-US" dirty="0">
              <a:latin typeface="Calibri" charset="0"/>
              <a:ea typeface="ＭＳ Ｐゴシック" charset="0"/>
            </a:endParaRPr>
          </a:p>
          <a:p>
            <a:pPr>
              <a:defRPr/>
            </a:pPr>
            <a:r>
              <a:rPr lang="en-US" dirty="0">
                <a:latin typeface="Calibri" charset="0"/>
                <a:ea typeface="ＭＳ Ｐゴシック" charset="0"/>
              </a:rPr>
              <a:t>Medical oncologists often tend to overestimate patients</a:t>
            </a:r>
            <a:r>
              <a:rPr lang="en-US" altLang="ja-JP" dirty="0">
                <a:latin typeface="Calibri" charset="0"/>
                <a:ea typeface="ＭＳ Ｐゴシック" charset="0"/>
              </a:rPr>
              <a:t> fitness for chemotherapy *</a:t>
            </a:r>
          </a:p>
          <a:p>
            <a:pPr marL="0" indent="0">
              <a:buFont typeface="Arial" charset="0"/>
              <a:buNone/>
              <a:defRPr/>
            </a:pPr>
            <a:endParaRPr lang="en-US" dirty="0">
              <a:latin typeface="Calibri" charset="0"/>
              <a:ea typeface="ＭＳ Ｐゴシック" charset="0"/>
            </a:endParaRPr>
          </a:p>
          <a:p>
            <a:pPr>
              <a:defRPr/>
            </a:pPr>
            <a:endParaRPr lang="en-US" dirty="0">
              <a:latin typeface="Calibri" charset="0"/>
              <a:ea typeface="ＭＳ Ｐゴシック" charset="0"/>
            </a:endParaRPr>
          </a:p>
          <a:p>
            <a:pPr>
              <a:defRPr/>
            </a:pPr>
            <a:endParaRPr lang="en-US" dirty="0">
              <a:latin typeface="Calibri" charset="0"/>
              <a:ea typeface="ＭＳ Ｐゴシック" charset="0"/>
            </a:endParaRPr>
          </a:p>
        </p:txBody>
      </p:sp>
      <p:sp>
        <p:nvSpPr>
          <p:cNvPr id="21507" name="Date Placeholder 3"/>
          <p:cNvSpPr>
            <a:spLocks noGrp="1"/>
          </p:cNvSpPr>
          <p:nvPr>
            <p:ph type="dt" sz="quarter" idx="10"/>
          </p:nvPr>
        </p:nvSpPr>
        <p:spPr bwMode="auto">
          <a:xfrm>
            <a:off x="8153400" y="457200"/>
            <a:ext cx="7620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29B1BFF-FDB3-E844-BCD8-27D8CC9752DC}" type="datetime1">
              <a:rPr lang="en-US" sz="800">
                <a:solidFill>
                  <a:srgbClr val="125E7B"/>
                </a:solidFill>
              </a:rPr>
              <a:pPr/>
              <a:t>9/4/2019</a:t>
            </a:fld>
            <a:endParaRPr lang="en-US" sz="800">
              <a:solidFill>
                <a:srgbClr val="125E7B"/>
              </a:solidFill>
            </a:endParaRPr>
          </a:p>
        </p:txBody>
      </p:sp>
      <p:sp>
        <p:nvSpPr>
          <p:cNvPr id="2150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39FCF4-CC3C-B140-858E-6316D8A20617}" type="slidenum">
              <a:rPr lang="en-US" sz="1000">
                <a:solidFill>
                  <a:srgbClr val="125E7B"/>
                </a:solidFill>
                <a:cs typeface="Arial" charset="0"/>
              </a:rPr>
              <a:pPr/>
              <a:t>4</a:t>
            </a:fld>
            <a:endParaRPr lang="en-US" sz="1000">
              <a:solidFill>
                <a:srgbClr val="125E7B"/>
              </a:solidFill>
              <a:cs typeface="Arial" charset="0"/>
            </a:endParaRPr>
          </a:p>
        </p:txBody>
      </p:sp>
      <p:cxnSp>
        <p:nvCxnSpPr>
          <p:cNvPr id="4" name="Straight Arrow Connector 3"/>
          <p:cNvCxnSpPr/>
          <p:nvPr/>
        </p:nvCxnSpPr>
        <p:spPr>
          <a:xfrm>
            <a:off x="2057400" y="2057400"/>
            <a:ext cx="457200"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5" name="Picture 4" descr="firs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8686800" cy="4876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6">
                                            <p:txEl>
                                              <p:pRg st="7" end="7"/>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50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Date Placeholder 3"/>
          <p:cNvSpPr>
            <a:spLocks noGrp="1" noChangeArrowheads="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BCDA5E1-20A9-5D47-8E28-2A0BE941C556}" type="datetime1">
              <a:rPr lang="en-US" sz="800">
                <a:solidFill>
                  <a:srgbClr val="125E7B"/>
                </a:solidFill>
              </a:rPr>
              <a:pPr/>
              <a:t>9/4/2019</a:t>
            </a:fld>
            <a:endParaRPr lang="en-US" sz="800">
              <a:solidFill>
                <a:srgbClr val="125E7B"/>
              </a:solidFill>
            </a:endParaRPr>
          </a:p>
        </p:txBody>
      </p:sp>
      <p:sp>
        <p:nvSpPr>
          <p:cNvPr id="20483" name="Slide Number Placeholder 5"/>
          <p:cNvSpPr>
            <a:spLocks noGrp="1" noChangeArrowheads="1"/>
          </p:cNvSpPr>
          <p:nvPr>
            <p:ph type="sldNum" sz="quarter" idx="12"/>
          </p:nvPr>
        </p:nvSpPr>
        <p:spPr bwMode="auto">
          <a:xfrm>
            <a:off x="8229600" y="2286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0BC67B1-0FF5-C64B-841D-398371B1A47C}" type="slidenum">
              <a:rPr lang="en-US" sz="1000">
                <a:solidFill>
                  <a:srgbClr val="125E7B"/>
                </a:solidFill>
                <a:cs typeface="Arial" charset="0"/>
              </a:rPr>
              <a:pPr/>
              <a:t>5</a:t>
            </a:fld>
            <a:endParaRPr lang="en-US" sz="1000">
              <a:solidFill>
                <a:srgbClr val="125E7B"/>
              </a:solidFill>
              <a:cs typeface="Arial" charset="0"/>
            </a:endParaRPr>
          </a:p>
        </p:txBody>
      </p:sp>
      <p:pic>
        <p:nvPicPr>
          <p:cNvPr id="4" name="Content Placeholder 3">
            <a:extLst>
              <a:ext uri="{FF2B5EF4-FFF2-40B4-BE49-F238E27FC236}">
                <a16:creationId xmlns="" xmlns:a16="http://schemas.microsoft.com/office/drawing/2014/main" id="{67176F86-85D2-4E37-9975-4B59928F4D8F}"/>
              </a:ext>
            </a:extLst>
          </p:cNvPr>
          <p:cNvPicPr>
            <a:picLocks noGrp="1" noChangeAspect="1"/>
          </p:cNvPicPr>
          <p:nvPr>
            <p:ph idx="1"/>
          </p:nvPr>
        </p:nvPicPr>
        <p:blipFill>
          <a:blip r:embed="rId2"/>
          <a:stretch>
            <a:fillRect/>
          </a:stretch>
        </p:blipFill>
        <p:spPr>
          <a:xfrm>
            <a:off x="457200" y="457200"/>
            <a:ext cx="7620000" cy="5521830"/>
          </a:xfrm>
        </p:spPr>
      </p:pic>
      <p:sp>
        <p:nvSpPr>
          <p:cNvPr id="5" name="Rectangle 4">
            <a:extLst>
              <a:ext uri="{FF2B5EF4-FFF2-40B4-BE49-F238E27FC236}">
                <a16:creationId xmlns="" xmlns:a16="http://schemas.microsoft.com/office/drawing/2014/main" id="{93ED9E62-F6BC-45AC-BA6E-EEE7567EE524}"/>
              </a:ext>
            </a:extLst>
          </p:cNvPr>
          <p:cNvSpPr/>
          <p:nvPr/>
        </p:nvSpPr>
        <p:spPr>
          <a:xfrm>
            <a:off x="1066800" y="470228"/>
            <a:ext cx="990600" cy="57943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77AD40C7-B6A0-4596-8353-23DDC083B9DA}"/>
              </a:ext>
            </a:extLst>
          </p:cNvPr>
          <p:cNvSpPr/>
          <p:nvPr/>
        </p:nvSpPr>
        <p:spPr>
          <a:xfrm>
            <a:off x="7076975" y="1524000"/>
            <a:ext cx="1143000" cy="29718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7566860" y="1185446"/>
            <a:ext cx="1325479" cy="338554"/>
          </a:xfrm>
          <a:prstGeom prst="rect">
            <a:avLst/>
          </a:prstGeom>
          <a:noFill/>
        </p:spPr>
        <p:txBody>
          <a:bodyPr wrap="square" rtlCol="0">
            <a:spAutoFit/>
          </a:bodyPr>
          <a:lstStyle/>
          <a:p>
            <a:r>
              <a:rPr lang="en-US" sz="1600" dirty="0" smtClean="0">
                <a:solidFill>
                  <a:srgbClr val="FF0000"/>
                </a:solidFill>
              </a:rPr>
              <a:t>~80% ≥ 65</a:t>
            </a:r>
            <a:endParaRPr lang="en-US" sz="16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3600" dirty="0">
                <a:latin typeface="Calibri"/>
                <a:cs typeface="Calibri"/>
              </a:rPr>
              <a:t>cancer acts differently in older adults</a:t>
            </a:r>
          </a:p>
        </p:txBody>
      </p:sp>
      <p:sp>
        <p:nvSpPr>
          <p:cNvPr id="22530" name="Content Placeholder 2"/>
          <p:cNvSpPr>
            <a:spLocks noGrp="1"/>
          </p:cNvSpPr>
          <p:nvPr>
            <p:ph idx="1"/>
          </p:nvPr>
        </p:nvSpPr>
        <p:spPr>
          <a:xfrm>
            <a:off x="429806" y="1390650"/>
            <a:ext cx="8229600" cy="4648200"/>
          </a:xfrm>
        </p:spPr>
        <p:txBody>
          <a:bodyPr/>
          <a:lstStyle/>
          <a:p>
            <a:r>
              <a:rPr lang="en-US" dirty="0">
                <a:latin typeface="Calibri" charset="0"/>
                <a:ea typeface="ＭＳ Ｐゴシック" charset="0"/>
                <a:cs typeface="Calibri" charset="0"/>
              </a:rPr>
              <a:t>Heterogeneity of health status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Panoply of physiologic changes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Atypical presentations of common illnesses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Increased importance of social support</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Increased rate of adverse events to medications or therapies</a:t>
            </a:r>
          </a:p>
          <a:p>
            <a:endParaRPr lang="en-US" dirty="0">
              <a:latin typeface="Calibri" charset="0"/>
              <a:ea typeface="ＭＳ Ｐゴシック" charset="0"/>
              <a:cs typeface="Calibri" charset="0"/>
            </a:endParaRPr>
          </a:p>
          <a:p>
            <a:r>
              <a:rPr lang="en-US" dirty="0">
                <a:latin typeface="Calibri" charset="0"/>
                <a:ea typeface="ＭＳ Ｐゴシック" charset="0"/>
                <a:cs typeface="Calibri" charset="0"/>
              </a:rPr>
              <a:t>Goals of therapy </a:t>
            </a:r>
          </a:p>
          <a:p>
            <a:endParaRPr lang="en-US" dirty="0">
              <a:latin typeface="Arial" charset="0"/>
              <a:ea typeface="ＭＳ Ｐゴシック" charset="0"/>
            </a:endParaRPr>
          </a:p>
        </p:txBody>
      </p:sp>
      <p:sp>
        <p:nvSpPr>
          <p:cNvPr id="22531"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8637C6C-0DBA-F146-9EA5-FDA7FD6C7BAB}" type="datetime1">
              <a:rPr lang="en-US" sz="800">
                <a:solidFill>
                  <a:srgbClr val="125E7B"/>
                </a:solidFill>
              </a:rPr>
              <a:pPr/>
              <a:t>9/4/2019</a:t>
            </a:fld>
            <a:endParaRPr lang="en-US" sz="800">
              <a:solidFill>
                <a:srgbClr val="125E7B"/>
              </a:solidFill>
            </a:endParaRPr>
          </a:p>
        </p:txBody>
      </p:sp>
      <p:sp>
        <p:nvSpPr>
          <p:cNvPr id="225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05476B8-0756-7E41-A806-A94CF9E61E8D}" type="slidenum">
              <a:rPr lang="en-US" sz="1000">
                <a:solidFill>
                  <a:srgbClr val="125E7B"/>
                </a:solidFill>
                <a:cs typeface="Arial" charset="0"/>
              </a:rPr>
              <a:pPr/>
              <a:t>6</a:t>
            </a:fld>
            <a:endParaRPr lang="en-US" sz="1000">
              <a:solidFill>
                <a:srgbClr val="125E7B"/>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530">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530">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530">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530">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0">
                                            <p:txEl>
                                              <p:pRg st="10" end="10"/>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53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Fitness</a:t>
            </a:r>
          </a:p>
        </p:txBody>
      </p:sp>
      <p:sp>
        <p:nvSpPr>
          <p:cNvPr id="3" name="Content Placeholder 2"/>
          <p:cNvSpPr>
            <a:spLocks noGrp="1"/>
          </p:cNvSpPr>
          <p:nvPr>
            <p:ph idx="1"/>
          </p:nvPr>
        </p:nvSpPr>
        <p:spPr/>
        <p:txBody>
          <a:bodyPr/>
          <a:lstStyle/>
          <a:p>
            <a:pPr marL="0" indent="0">
              <a:buNone/>
            </a:pPr>
            <a:endParaRPr lang="en-US" dirty="0">
              <a:latin typeface="Calibri" panose="020F0502020204030204" pitchFamily="34" charset="0"/>
            </a:endParaRPr>
          </a:p>
          <a:p>
            <a:r>
              <a:rPr lang="en-US" dirty="0" smtClean="0">
                <a:latin typeface="Calibri" panose="020F0502020204030204" pitchFamily="34" charset="0"/>
              </a:rPr>
              <a:t>One of the </a:t>
            </a:r>
            <a:r>
              <a:rPr lang="en-US" dirty="0">
                <a:latin typeface="Calibri" panose="020F0502020204030204" pitchFamily="34" charset="0"/>
              </a:rPr>
              <a:t>most important </a:t>
            </a:r>
            <a:r>
              <a:rPr lang="en-US" dirty="0" smtClean="0">
                <a:latin typeface="Calibri" panose="020F0502020204030204" pitchFamily="34" charset="0"/>
              </a:rPr>
              <a:t>challenges</a:t>
            </a:r>
            <a:endParaRPr lang="en-US" dirty="0">
              <a:latin typeface="Calibri" panose="020F0502020204030204" pitchFamily="34" charset="0"/>
            </a:endParaRPr>
          </a:p>
          <a:p>
            <a:pPr marL="0" indent="0">
              <a:buNone/>
            </a:pPr>
            <a:endParaRPr lang="en-US" dirty="0">
              <a:latin typeface="Calibri" panose="020F0502020204030204" pitchFamily="34" charset="0"/>
            </a:endParaRPr>
          </a:p>
          <a:p>
            <a:r>
              <a:rPr lang="en-US" dirty="0">
                <a:latin typeface="Calibri" panose="020F0502020204030204" pitchFamily="34" charset="0"/>
              </a:rPr>
              <a:t>Who if FIT?</a:t>
            </a:r>
          </a:p>
          <a:p>
            <a:pPr marL="0" indent="0">
              <a:buNone/>
            </a:pPr>
            <a:endParaRPr lang="en-US" dirty="0">
              <a:latin typeface="Calibri" panose="020F0502020204030204" pitchFamily="34" charset="0"/>
            </a:endParaRPr>
          </a:p>
          <a:p>
            <a:r>
              <a:rPr lang="en-US" dirty="0">
                <a:latin typeface="Calibri" panose="020F0502020204030204" pitchFamily="34" charset="0"/>
              </a:rPr>
              <a:t>S/He looks younger?</a:t>
            </a:r>
          </a:p>
          <a:p>
            <a:pPr marL="0" indent="0">
              <a:buNone/>
            </a:pPr>
            <a:endParaRPr lang="en-US" dirty="0">
              <a:latin typeface="Calibri" panose="020F0502020204030204" pitchFamily="34" charset="0"/>
            </a:endParaRPr>
          </a:p>
          <a:p>
            <a:r>
              <a:rPr lang="en-US" dirty="0">
                <a:latin typeface="Calibri" panose="020F0502020204030204" pitchFamily="34" charset="0"/>
              </a:rPr>
              <a:t>Level of reserve?</a:t>
            </a:r>
          </a:p>
          <a:p>
            <a:pPr marL="0" indent="0">
              <a:buNone/>
            </a:pPr>
            <a:r>
              <a:rPr lang="en-US" dirty="0">
                <a:latin typeface="Calibri" panose="020F0502020204030204" pitchFamily="34" charset="0"/>
              </a:rPr>
              <a:t>	 </a:t>
            </a:r>
            <a:r>
              <a:rPr lang="en-US" sz="1600" dirty="0">
                <a:latin typeface="Calibri" panose="020F0502020204030204" pitchFamily="34" charset="0"/>
              </a:rPr>
              <a:t>An individual’s level of physiological reserve becomes unmasked during cancer therapy 	      	 when the need arises to rely on this reserve</a:t>
            </a:r>
          </a:p>
          <a:p>
            <a:pPr marL="0" indent="0">
              <a:buNone/>
            </a:pPr>
            <a:endParaRPr lang="en-US" sz="1600" dirty="0"/>
          </a:p>
          <a:p>
            <a:pPr marL="0" indent="0">
              <a:buNone/>
            </a:pPr>
            <a:endParaRPr lang="en-US" sz="1600"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7</a:t>
            </a:fld>
            <a:endParaRPr lang="en-US"/>
          </a:p>
        </p:txBody>
      </p:sp>
    </p:spTree>
    <p:extLst>
      <p:ext uri="{BB962C8B-B14F-4D97-AF65-F5344CB8AC3E}">
        <p14:creationId xmlns:p14="http://schemas.microsoft.com/office/powerpoint/2010/main" val="233745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dirty="0"/>
              <a:t>Frailty</a:t>
            </a:r>
          </a:p>
        </p:txBody>
      </p:sp>
      <p:sp>
        <p:nvSpPr>
          <p:cNvPr id="24578" name="Content Placeholder 2"/>
          <p:cNvSpPr>
            <a:spLocks noGrp="1"/>
          </p:cNvSpPr>
          <p:nvPr>
            <p:ph idx="1"/>
          </p:nvPr>
        </p:nvSpPr>
        <p:spPr>
          <a:xfrm>
            <a:off x="304800" y="1951038"/>
            <a:ext cx="8229600" cy="4648200"/>
          </a:xfrm>
        </p:spPr>
        <p:txBody>
          <a:bodyPr/>
          <a:lstStyle/>
          <a:p>
            <a:r>
              <a:rPr lang="en-US" dirty="0">
                <a:latin typeface="Calibri"/>
                <a:ea typeface="ＭＳ Ｐゴシック" charset="0"/>
                <a:cs typeface="Calibri"/>
              </a:rPr>
              <a:t>Frailty is a state of extreme vulnerability to stressors that leads to adverse health outcomes</a:t>
            </a:r>
          </a:p>
          <a:p>
            <a:endParaRPr lang="en-US" dirty="0">
              <a:latin typeface="Calibri"/>
              <a:ea typeface="ＭＳ Ｐゴシック" charset="0"/>
              <a:cs typeface="Calibri"/>
            </a:endParaRPr>
          </a:p>
          <a:p>
            <a:endParaRPr lang="en-US" dirty="0">
              <a:latin typeface="Calibri"/>
              <a:ea typeface="ＭＳ Ｐゴシック" charset="0"/>
              <a:cs typeface="Calibri"/>
            </a:endParaRPr>
          </a:p>
          <a:p>
            <a:r>
              <a:rPr lang="en-US" dirty="0">
                <a:latin typeface="Calibri"/>
                <a:ea typeface="ＭＳ Ｐゴシック" charset="0"/>
                <a:cs typeface="Calibri"/>
              </a:rPr>
              <a:t>Approximately 10% to 20% of ≥65 years </a:t>
            </a:r>
          </a:p>
          <a:p>
            <a:endParaRPr lang="en-US" dirty="0">
              <a:latin typeface="Calibri"/>
              <a:ea typeface="ＭＳ Ｐゴシック" charset="0"/>
              <a:cs typeface="Calibri"/>
            </a:endParaRPr>
          </a:p>
          <a:p>
            <a:endParaRPr lang="en-US" dirty="0">
              <a:latin typeface="Calibri"/>
              <a:ea typeface="ＭＳ Ｐゴシック" charset="0"/>
              <a:cs typeface="Calibri"/>
            </a:endParaRPr>
          </a:p>
          <a:p>
            <a:r>
              <a:rPr lang="en-US" dirty="0">
                <a:latin typeface="Calibri"/>
                <a:ea typeface="ＭＳ Ｐゴシック" charset="0"/>
                <a:cs typeface="Calibri"/>
              </a:rPr>
              <a:t>Incidence doubles in those ages 85 years and older</a:t>
            </a:r>
          </a:p>
        </p:txBody>
      </p:sp>
      <p:sp>
        <p:nvSpPr>
          <p:cNvPr id="24579"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248770E-1D4C-B049-87AE-74BD76760BBF}" type="datetime1">
              <a:rPr lang="en-US" sz="800">
                <a:solidFill>
                  <a:srgbClr val="125E7B"/>
                </a:solidFill>
              </a:rPr>
              <a:pPr/>
              <a:t>9/4/2019</a:t>
            </a:fld>
            <a:endParaRPr lang="en-US" sz="800">
              <a:solidFill>
                <a:srgbClr val="125E7B"/>
              </a:solidFill>
            </a:endParaRPr>
          </a:p>
        </p:txBody>
      </p:sp>
      <p:sp>
        <p:nvSpPr>
          <p:cNvPr id="24580"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245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3B7D829-DD8C-884D-AD99-71C952AD18DF}" type="slidenum">
              <a:rPr lang="en-US" sz="1000">
                <a:solidFill>
                  <a:srgbClr val="125E7B"/>
                </a:solidFill>
                <a:cs typeface="Arial" charset="0"/>
              </a:rPr>
              <a:pPr/>
              <a:t>8</a:t>
            </a:fld>
            <a:endParaRPr lang="en-US" sz="1000">
              <a:solidFill>
                <a:srgbClr val="125E7B"/>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260475" y="152400"/>
            <a:ext cx="8640763" cy="261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9pPr>
          </a:lstStyle>
          <a:p>
            <a:pPr>
              <a:defRPr/>
            </a:pPr>
            <a:r>
              <a:rPr lang="en-US" sz="1100" dirty="0"/>
              <a:t>Frailty and cancer: Implications for oncology surgery, medical oncology, and radiation oncology</a:t>
            </a:r>
          </a:p>
        </p:txBody>
      </p:sp>
      <p:sp>
        <p:nvSpPr>
          <p:cNvPr id="3074" name="AutoShape 2"/>
          <p:cNvSpPr>
            <a:spLocks noChangeAspect="1" noChangeArrowheads="1"/>
          </p:cNvSpPr>
          <p:nvPr/>
        </p:nvSpPr>
        <p:spPr bwMode="auto">
          <a:xfrm>
            <a:off x="4926013" y="152400"/>
            <a:ext cx="3670300" cy="355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3075" name="Text Box 3"/>
          <p:cNvSpPr txBox="1">
            <a:spLocks noChangeArrowheads="1"/>
          </p:cNvSpPr>
          <p:nvPr/>
        </p:nvSpPr>
        <p:spPr bwMode="auto">
          <a:xfrm>
            <a:off x="360363" y="5940425"/>
            <a:ext cx="8640762"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9pPr>
          </a:lstStyle>
          <a:p>
            <a:pPr>
              <a:defRPr/>
            </a:pPr>
            <a:r>
              <a:rPr lang="en-US" sz="800" b="1" dirty="0">
                <a:solidFill>
                  <a:srgbClr val="0054A6"/>
                </a:solidFill>
              </a:rPr>
              <a:t>Frailty and cancer: Implications for oncology surgery, medical oncology, and radiation oncology, Volume: 67, Issue: 5, Pages: 362-377, First published: 21 July 2017, DOI: (10.3322/caac.21406)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475" y="1600200"/>
            <a:ext cx="6688138" cy="300831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Rectangle 1"/>
          <p:cNvSpPr/>
          <p:nvPr/>
        </p:nvSpPr>
        <p:spPr>
          <a:xfrm>
            <a:off x="1509365" y="4839345"/>
            <a:ext cx="5867400" cy="646331"/>
          </a:xfrm>
          <a:prstGeom prst="rect">
            <a:avLst/>
          </a:prstGeom>
        </p:spPr>
        <p:txBody>
          <a:bodyPr wrap="square">
            <a:spAutoFit/>
          </a:bodyPr>
          <a:lstStyle/>
          <a:p>
            <a:r>
              <a:rPr lang="en-US" sz="1200" dirty="0">
                <a:latin typeface="Calibri"/>
                <a:cs typeface="Calibri"/>
              </a:rPr>
              <a:t>(A)The Overlapping Existence of Frailty With Disability and Chronic Disease.</a:t>
            </a:r>
          </a:p>
          <a:p>
            <a:r>
              <a:rPr lang="en-US" sz="1200" dirty="0">
                <a:latin typeface="Calibri"/>
                <a:cs typeface="Calibri"/>
              </a:rPr>
              <a:t>(B)When chronic disease includes cancer, patients are at greater risk of having disability and frailty.</a:t>
            </a: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09575" y="457200"/>
            <a:ext cx="8229600" cy="1085850"/>
          </a:xfrm>
        </p:spPr>
        <p:txBody>
          <a:bodyPr>
            <a:noAutofit/>
          </a:bodyPr>
          <a:lstStyle/>
          <a:p>
            <a:pPr>
              <a:defRPr/>
            </a:pPr>
            <a:r>
              <a:rPr lang="en-US" sz="3500" dirty="0">
                <a:latin typeface="Calibri" panose="020F0502020204030204" pitchFamily="34" charset="0"/>
              </a:rPr>
              <a:t>Commonly uses tools by </a:t>
            </a:r>
            <a:r>
              <a:rPr lang="en-US" sz="3500" dirty="0" smtClean="0">
                <a:latin typeface="Calibri" panose="020F0502020204030204" pitchFamily="34" charset="0"/>
              </a:rPr>
              <a:t>oncologists</a:t>
            </a:r>
            <a:endParaRPr lang="en-US" sz="3500" dirty="0">
              <a:latin typeface="Calibri" panose="020F0502020204030204" pitchFamily="34" charset="0"/>
            </a:endParaRPr>
          </a:p>
        </p:txBody>
      </p:sp>
      <p:sp>
        <p:nvSpPr>
          <p:cNvPr id="29698" name="Content Placeholder 2"/>
          <p:cNvSpPr>
            <a:spLocks noGrp="1"/>
          </p:cNvSpPr>
          <p:nvPr>
            <p:ph idx="1"/>
          </p:nvPr>
        </p:nvSpPr>
        <p:spPr>
          <a:xfrm>
            <a:off x="457595" y="2208666"/>
            <a:ext cx="8229600" cy="4648200"/>
          </a:xfrm>
        </p:spPr>
        <p:txBody>
          <a:bodyPr/>
          <a:lstStyle/>
          <a:p>
            <a:endParaRPr lang="en-US" dirty="0">
              <a:latin typeface="Arial" charset="0"/>
              <a:ea typeface="ＭＳ Ｐゴシック" charset="0"/>
            </a:endParaRPr>
          </a:p>
          <a:p>
            <a:r>
              <a:rPr lang="en-US" dirty="0">
                <a:latin typeface="Calibri" charset="0"/>
                <a:ea typeface="ＭＳ Ｐゴシック" charset="0"/>
              </a:rPr>
              <a:t>Clinical Judgment</a:t>
            </a:r>
          </a:p>
          <a:p>
            <a:endParaRPr lang="en-US" dirty="0">
              <a:latin typeface="Calibri" charset="0"/>
              <a:ea typeface="ＭＳ Ｐゴシック" charset="0"/>
            </a:endParaRPr>
          </a:p>
          <a:p>
            <a:r>
              <a:rPr lang="en-US" dirty="0">
                <a:latin typeface="Calibri" charset="0"/>
                <a:ea typeface="ＭＳ Ｐゴシック" charset="0"/>
              </a:rPr>
              <a:t>Performance Status (ECOG – </a:t>
            </a:r>
            <a:r>
              <a:rPr lang="en-US" dirty="0" err="1">
                <a:latin typeface="Calibri" charset="0"/>
                <a:ea typeface="ＭＳ Ｐゴシック" charset="0"/>
              </a:rPr>
              <a:t>Karnofsky</a:t>
            </a:r>
            <a:r>
              <a:rPr lang="en-US" dirty="0">
                <a:latin typeface="Calibri" charset="0"/>
                <a:ea typeface="ＭＳ Ｐゴシック" charset="0"/>
              </a:rPr>
              <a:t>)</a:t>
            </a:r>
          </a:p>
          <a:p>
            <a:endParaRPr lang="en-US" dirty="0">
              <a:latin typeface="Calibri" charset="0"/>
              <a:ea typeface="ＭＳ Ｐゴシック" charset="0"/>
            </a:endParaRPr>
          </a:p>
          <a:p>
            <a:r>
              <a:rPr lang="en-US" dirty="0">
                <a:latin typeface="Calibri" charset="0"/>
                <a:ea typeface="ＭＳ Ｐゴシック" charset="0"/>
              </a:rPr>
              <a:t>CARG score </a:t>
            </a:r>
            <a:r>
              <a:rPr lang="en-US" dirty="0">
                <a:latin typeface="Calibri" charset="0"/>
                <a:ea typeface="ＭＳ Ｐゴシック" charset="0"/>
                <a:hlinkClick r:id="rId3"/>
              </a:rPr>
              <a:t>Cancer and Aging Research Group</a:t>
            </a:r>
            <a:endParaRPr lang="en-US" dirty="0">
              <a:latin typeface="Calibri" charset="0"/>
              <a:ea typeface="ＭＳ Ｐゴシック" charset="0"/>
            </a:endParaRPr>
          </a:p>
          <a:p>
            <a:endParaRPr lang="en-US" dirty="0">
              <a:latin typeface="Arial" charset="0"/>
              <a:ea typeface="ＭＳ Ｐゴシック" charset="0"/>
            </a:endParaRPr>
          </a:p>
          <a:p>
            <a:pPr>
              <a:buFont typeface="Arial" charset="0"/>
              <a:buNone/>
            </a:pPr>
            <a:r>
              <a:rPr lang="en-US" dirty="0">
                <a:latin typeface="Arial" charset="0"/>
                <a:ea typeface="ＭＳ Ｐゴシック"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Content Placeholder 2"/>
          <p:cNvSpPr>
            <a:spLocks noGrp="1"/>
          </p:cNvSpPr>
          <p:nvPr>
            <p:ph idx="1"/>
          </p:nvPr>
        </p:nvSpPr>
        <p:spPr>
          <a:xfrm>
            <a:off x="435395" y="1558036"/>
            <a:ext cx="8229600" cy="4648200"/>
          </a:xfrm>
        </p:spPr>
        <p:txBody>
          <a:bodyPr/>
          <a:lstStyle/>
          <a:p>
            <a:endParaRPr lang="en-US" sz="2000" dirty="0">
              <a:latin typeface="Calibri" charset="0"/>
              <a:ea typeface="ＭＳ Ｐゴシック" charset="0"/>
            </a:endParaRPr>
          </a:p>
          <a:p>
            <a:endParaRPr lang="en-US" sz="2000" dirty="0">
              <a:latin typeface="Calibri" charset="0"/>
              <a:ea typeface="ＭＳ Ｐゴシック" charset="0"/>
            </a:endParaRPr>
          </a:p>
          <a:p>
            <a:endParaRPr lang="en-US" sz="2000" dirty="0">
              <a:latin typeface="Calibri" charset="0"/>
              <a:ea typeface="ＭＳ Ｐゴシック" charset="0"/>
            </a:endParaRPr>
          </a:p>
          <a:p>
            <a:endParaRPr lang="en-US" dirty="0">
              <a:latin typeface="Calibri" charset="0"/>
              <a:ea typeface="ＭＳ Ｐゴシック" charset="0"/>
            </a:endParaRPr>
          </a:p>
          <a:p>
            <a:pPr marL="0" indent="0">
              <a:buNone/>
            </a:pPr>
            <a:endParaRPr lang="en-US" dirty="0">
              <a:latin typeface="Calibri" charset="0"/>
              <a:ea typeface="ＭＳ Ｐゴシック" charset="0"/>
            </a:endParaRPr>
          </a:p>
          <a:p>
            <a:pPr marL="0" indent="0">
              <a:buNone/>
            </a:pPr>
            <a:endParaRPr lang="en-US" dirty="0">
              <a:latin typeface="Calibri" charset="0"/>
              <a:ea typeface="ＭＳ Ｐゴシック" charset="0"/>
            </a:endParaRPr>
          </a:p>
          <a:p>
            <a:pPr marL="0" indent="0">
              <a:buNone/>
            </a:pPr>
            <a:endParaRPr lang="en-US" dirty="0">
              <a:latin typeface="Calibri" charset="0"/>
              <a:ea typeface="ＭＳ Ｐゴシック" charset="0"/>
            </a:endParaRPr>
          </a:p>
          <a:p>
            <a:r>
              <a:rPr lang="en-US" dirty="0">
                <a:latin typeface="Calibri" charset="0"/>
                <a:ea typeface="ＭＳ Ｐゴシック" charset="0"/>
              </a:rPr>
              <a:t>Isn`t he Fit for standard therapy? </a:t>
            </a:r>
          </a:p>
          <a:p>
            <a:pPr marL="0" indent="0">
              <a:buNone/>
            </a:pPr>
            <a:endParaRPr lang="en-US" dirty="0">
              <a:latin typeface="Calibri" charset="0"/>
              <a:ea typeface="ＭＳ Ｐゴシック" charset="0"/>
            </a:endParaRPr>
          </a:p>
          <a:p>
            <a:r>
              <a:rPr lang="en-US" dirty="0">
                <a:latin typeface="Calibri" charset="0"/>
                <a:ea typeface="ＭＳ Ｐゴシック" charset="0"/>
              </a:rPr>
              <a:t>Why only Immunotherapy?</a:t>
            </a:r>
          </a:p>
          <a:p>
            <a:pPr marL="0" indent="0">
              <a:buNone/>
            </a:pPr>
            <a:endParaRPr lang="en-US" dirty="0">
              <a:latin typeface="Calibri" charset="0"/>
              <a:ea typeface="ＭＳ Ｐゴシック" charset="0"/>
            </a:endParaRPr>
          </a:p>
          <a:p>
            <a:endParaRPr lang="en-US" dirty="0">
              <a:latin typeface="Calibri" charset="0"/>
              <a:ea typeface="ＭＳ Ｐゴシック" charset="0"/>
            </a:endParaRPr>
          </a:p>
          <a:p>
            <a:endParaRPr lang="en-US" dirty="0">
              <a:latin typeface="Arial" charset="0"/>
              <a:ea typeface="ＭＳ Ｐゴシック" charset="0"/>
            </a:endParaRPr>
          </a:p>
          <a:p>
            <a:pPr>
              <a:buFont typeface="Arial" charset="0"/>
              <a:buNone/>
            </a:pPr>
            <a:endParaRPr lang="en-US" dirty="0">
              <a:latin typeface="Arial" charset="0"/>
              <a:ea typeface="ＭＳ Ｐゴシック" charset="0"/>
            </a:endParaRPr>
          </a:p>
          <a:p>
            <a:endParaRPr lang="en-US" dirty="0">
              <a:latin typeface="Arial" charset="0"/>
              <a:ea typeface="ＭＳ Ｐゴシック" charset="0"/>
            </a:endParaRPr>
          </a:p>
        </p:txBody>
      </p:sp>
      <p:sp>
        <p:nvSpPr>
          <p:cNvPr id="3" name="Rectangle 2">
            <a:extLst>
              <a:ext uri="{FF2B5EF4-FFF2-40B4-BE49-F238E27FC236}">
                <a16:creationId xmlns="" xmlns:a16="http://schemas.microsoft.com/office/drawing/2014/main" id="{16E567BE-46D2-4247-9E6A-7C186B50EE36}"/>
              </a:ext>
            </a:extLst>
          </p:cNvPr>
          <p:cNvSpPr/>
          <p:nvPr/>
        </p:nvSpPr>
        <p:spPr>
          <a:xfrm>
            <a:off x="287441" y="6299537"/>
            <a:ext cx="3201517" cy="307777"/>
          </a:xfrm>
          <a:prstGeom prst="rect">
            <a:avLst/>
          </a:prstGeom>
        </p:spPr>
        <p:txBody>
          <a:bodyPr wrap="none">
            <a:spAutoFit/>
          </a:bodyPr>
          <a:lstStyle/>
          <a:p>
            <a:r>
              <a:rPr lang="en-US" sz="600" b="1" dirty="0"/>
              <a:t>Charles </a:t>
            </a:r>
            <a:r>
              <a:rPr lang="en-US" sz="600" b="1" dirty="0" err="1"/>
              <a:t>Eugster</a:t>
            </a:r>
            <a:r>
              <a:rPr lang="en-US" sz="600" b="1" dirty="0"/>
              <a:t>, 96,</a:t>
            </a:r>
          </a:p>
          <a:p>
            <a:r>
              <a:rPr lang="en-US" sz="600" b="1" dirty="0"/>
              <a:t>https://gephardtdaily.com/what-the/95yearold-man-breaks-200meter-sprint-record</a:t>
            </a:r>
            <a:r>
              <a:rPr lang="en-US" sz="800" b="1" dirty="0"/>
              <a:t>/</a:t>
            </a:r>
            <a:endParaRPr lang="en-US" sz="800" dirty="0"/>
          </a:p>
        </p:txBody>
      </p:sp>
      <p:pic>
        <p:nvPicPr>
          <p:cNvPr id="5" name="Picture 4">
            <a:extLst>
              <a:ext uri="{FF2B5EF4-FFF2-40B4-BE49-F238E27FC236}">
                <a16:creationId xmlns="" xmlns:a16="http://schemas.microsoft.com/office/drawing/2014/main" id="{DA8650B6-E837-4200-911C-0A90B82555AA}"/>
              </a:ext>
            </a:extLst>
          </p:cNvPr>
          <p:cNvPicPr>
            <a:picLocks noChangeAspect="1"/>
          </p:cNvPicPr>
          <p:nvPr/>
        </p:nvPicPr>
        <p:blipFill>
          <a:blip r:embed="rId3"/>
          <a:stretch>
            <a:fillRect/>
          </a:stretch>
        </p:blipFill>
        <p:spPr>
          <a:xfrm>
            <a:off x="3253689" y="389186"/>
            <a:ext cx="5411306" cy="349295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61963" y="228600"/>
            <a:ext cx="8229600" cy="1085850"/>
          </a:xfrm>
        </p:spPr>
        <p:txBody>
          <a:bodyPr/>
          <a:lstStyle/>
          <a:p>
            <a:pPr>
              <a:defRPr/>
            </a:pPr>
            <a:r>
              <a:rPr lang="en-US" sz="3600" dirty="0" err="1">
                <a:latin typeface="Calibri" panose="020F0502020204030204" pitchFamily="34" charset="0"/>
                <a:ea typeface="Batang" panose="02030600000101010101" pitchFamily="18" charset="-127"/>
                <a:cs typeface="Avenir Book"/>
              </a:rPr>
              <a:t>pico</a:t>
            </a:r>
            <a:endParaRPr lang="en-US" sz="3600" dirty="0">
              <a:latin typeface="Calibri" panose="020F0502020204030204" pitchFamily="34" charset="0"/>
              <a:ea typeface="Batang" panose="02030600000101010101" pitchFamily="18" charset="-127"/>
              <a:cs typeface="Avenir Book"/>
            </a:endParaRPr>
          </a:p>
        </p:txBody>
      </p:sp>
      <p:sp>
        <p:nvSpPr>
          <p:cNvPr id="32770" name="Content Placeholder 2"/>
          <p:cNvSpPr>
            <a:spLocks noGrp="1"/>
          </p:cNvSpPr>
          <p:nvPr>
            <p:ph idx="1"/>
          </p:nvPr>
        </p:nvSpPr>
        <p:spPr>
          <a:xfrm>
            <a:off x="452438" y="1676400"/>
            <a:ext cx="8229600" cy="4648200"/>
          </a:xfrm>
        </p:spPr>
        <p:txBody>
          <a:bodyPr/>
          <a:lstStyle/>
          <a:p>
            <a:r>
              <a:rPr lang="en-US" b="1" dirty="0">
                <a:latin typeface="Calibri" charset="0"/>
                <a:ea typeface="Batang" charset="0"/>
                <a:cs typeface="Batang" charset="0"/>
              </a:rPr>
              <a:t>P:    </a:t>
            </a:r>
          </a:p>
          <a:p>
            <a:pPr lvl="2"/>
            <a:r>
              <a:rPr lang="en-US" sz="2200" dirty="0">
                <a:latin typeface="Calibri" charset="0"/>
                <a:ea typeface="Batang" charset="0"/>
                <a:cs typeface="Batang" charset="0"/>
              </a:rPr>
              <a:t>Older adults with newly diagnosed advanced NSCLC </a:t>
            </a:r>
          </a:p>
          <a:p>
            <a:r>
              <a:rPr lang="en-US" b="1" dirty="0">
                <a:latin typeface="Calibri" charset="0"/>
                <a:ea typeface="Batang" charset="0"/>
                <a:cs typeface="Batang" charset="0"/>
              </a:rPr>
              <a:t>I: </a:t>
            </a:r>
          </a:p>
          <a:p>
            <a:pPr lvl="2"/>
            <a:r>
              <a:rPr lang="en-US" sz="2200" dirty="0">
                <a:latin typeface="Calibri" charset="0"/>
                <a:ea typeface="Batang" charset="0"/>
                <a:cs typeface="Batang" charset="0"/>
              </a:rPr>
              <a:t>Comprehensive </a:t>
            </a:r>
            <a:r>
              <a:rPr lang="en-US" sz="2200" dirty="0" smtClean="0">
                <a:latin typeface="Calibri" charset="0"/>
                <a:ea typeface="Batang" charset="0"/>
                <a:cs typeface="Batang" charset="0"/>
              </a:rPr>
              <a:t> Geriatric assessment </a:t>
            </a:r>
            <a:r>
              <a:rPr lang="en-US" sz="2200" dirty="0">
                <a:latin typeface="Calibri" charset="0"/>
                <a:ea typeface="Batang" charset="0"/>
                <a:cs typeface="Batang" charset="0"/>
              </a:rPr>
              <a:t>before treatment decision making to assess fitness for therapy</a:t>
            </a:r>
          </a:p>
          <a:p>
            <a:r>
              <a:rPr lang="en-US" b="1" dirty="0">
                <a:latin typeface="Calibri" charset="0"/>
                <a:ea typeface="Batang" charset="0"/>
                <a:cs typeface="Batang" charset="0"/>
              </a:rPr>
              <a:t>C: </a:t>
            </a:r>
          </a:p>
          <a:p>
            <a:pPr lvl="2"/>
            <a:r>
              <a:rPr lang="en-US" sz="2200" dirty="0">
                <a:latin typeface="Calibri" charset="0"/>
                <a:ea typeface="Batang" charset="0"/>
                <a:cs typeface="Batang" charset="0"/>
              </a:rPr>
              <a:t>Current commonly used means of assessment tools such as</a:t>
            </a:r>
          </a:p>
          <a:p>
            <a:pPr marL="914400" lvl="2" indent="0">
              <a:buNone/>
            </a:pPr>
            <a:r>
              <a:rPr lang="en-US" sz="2200" dirty="0" smtClean="0">
                <a:latin typeface="Calibri" charset="0"/>
                <a:ea typeface="Batang" charset="0"/>
                <a:cs typeface="Batang" charset="0"/>
              </a:rPr>
              <a:t>   age </a:t>
            </a:r>
            <a:r>
              <a:rPr lang="en-US" sz="2200" dirty="0">
                <a:latin typeface="Calibri" charset="0"/>
                <a:ea typeface="Batang" charset="0"/>
                <a:cs typeface="Batang" charset="0"/>
              </a:rPr>
              <a:t>and ECOG PS</a:t>
            </a:r>
          </a:p>
          <a:p>
            <a:r>
              <a:rPr lang="en-US" b="1" dirty="0">
                <a:latin typeface="Calibri" charset="0"/>
                <a:ea typeface="Batang" charset="0"/>
                <a:cs typeface="Batang" charset="0"/>
              </a:rPr>
              <a:t>O: </a:t>
            </a:r>
          </a:p>
          <a:p>
            <a:pPr lvl="2"/>
            <a:r>
              <a:rPr lang="en-US" sz="2200" dirty="0">
                <a:latin typeface="Calibri" charset="0"/>
                <a:ea typeface="Batang" charset="0"/>
                <a:cs typeface="Batang" charset="0"/>
              </a:rPr>
              <a:t>Better mortality and morbidity outcome</a:t>
            </a:r>
          </a:p>
          <a:p>
            <a:pPr marL="400050" lvl="1" indent="0">
              <a:buFont typeface="Arial" charset="0"/>
              <a:buNone/>
            </a:pPr>
            <a:endParaRPr lang="en-US" dirty="0">
              <a:latin typeface="Arial" charset="0"/>
              <a:ea typeface="ＭＳ Ｐゴシック" charset="0"/>
            </a:endParaRPr>
          </a:p>
          <a:p>
            <a:endParaRPr lang="en-US" dirty="0">
              <a:latin typeface="Arial" charset="0"/>
              <a:ea typeface="ＭＳ Ｐゴシック" charset="0"/>
            </a:endParaRPr>
          </a:p>
        </p:txBody>
      </p:sp>
      <p:sp>
        <p:nvSpPr>
          <p:cNvPr id="32771" name="Date Placeholder 3"/>
          <p:cNvSpPr>
            <a:spLocks noGrp="1"/>
          </p:cNvSpPr>
          <p:nvPr>
            <p:ph type="dt" sz="quarter" idx="10"/>
          </p:nvPr>
        </p:nvSpPr>
        <p:spPr bwMode="auto">
          <a:xfrm>
            <a:off x="8229600" y="4572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EB2F58D-52D0-2F4D-B439-A92E2205C7DB}" type="datetime1">
              <a:rPr lang="en-US" sz="800">
                <a:solidFill>
                  <a:srgbClr val="125E7B"/>
                </a:solidFill>
              </a:rPr>
              <a:pPr/>
              <a:t>9/4/2019</a:t>
            </a:fld>
            <a:endParaRPr lang="en-US" sz="800">
              <a:solidFill>
                <a:srgbClr val="125E7B"/>
              </a:solidFill>
            </a:endParaRPr>
          </a:p>
        </p:txBody>
      </p:sp>
      <p:sp>
        <p:nvSpPr>
          <p:cNvPr id="32772"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D9FDB2A-30EF-984B-8A6A-AD19A7DA4961}" type="slidenum">
              <a:rPr lang="en-US" sz="1000">
                <a:solidFill>
                  <a:srgbClr val="125E7B"/>
                </a:solidFill>
                <a:cs typeface="Arial" charset="0"/>
              </a:rPr>
              <a:pPr/>
              <a:t>12</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Date Placeholder 3"/>
          <p:cNvSpPr>
            <a:spLocks noGrp="1"/>
          </p:cNvSpPr>
          <p:nvPr>
            <p:ph type="dt" sz="quarter" idx="10"/>
          </p:nvPr>
        </p:nvSpPr>
        <p:spPr bwMode="auto">
          <a:xfrm>
            <a:off x="8229600" y="457200"/>
            <a:ext cx="685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D0E3EB6-A7B2-8549-871B-276EA651FCD7}" type="datetime1">
              <a:rPr lang="en-US" sz="800">
                <a:solidFill>
                  <a:srgbClr val="125E7B"/>
                </a:solidFill>
              </a:rPr>
              <a:pPr/>
              <a:t>9/4/2019</a:t>
            </a:fld>
            <a:endParaRPr lang="en-US" sz="800">
              <a:solidFill>
                <a:srgbClr val="125E7B"/>
              </a:solidFill>
            </a:endParaRPr>
          </a:p>
        </p:txBody>
      </p:sp>
      <p:sp>
        <p:nvSpPr>
          <p:cNvPr id="34818"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481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64D5437-3E2B-7C47-A570-5FF63140FE28}" type="slidenum">
              <a:rPr lang="en-US" sz="1000">
                <a:solidFill>
                  <a:srgbClr val="125E7B"/>
                </a:solidFill>
                <a:cs typeface="Arial" charset="0"/>
              </a:rPr>
              <a:pPr/>
              <a:t>13</a:t>
            </a:fld>
            <a:endParaRPr lang="en-US" sz="1000">
              <a:solidFill>
                <a:srgbClr val="125E7B"/>
              </a:solidFill>
              <a:cs typeface="Arial" charset="0"/>
            </a:endParaRPr>
          </a:p>
        </p:txBody>
      </p:sp>
      <p:pic>
        <p:nvPicPr>
          <p:cNvPr id="6" name="Picture 5">
            <a:extLst>
              <a:ext uri="{FF2B5EF4-FFF2-40B4-BE49-F238E27FC236}">
                <a16:creationId xmlns="" xmlns:a16="http://schemas.microsoft.com/office/drawing/2014/main" id="{2E118FC7-2AA7-467D-84C5-6D2114CD789E}"/>
              </a:ext>
            </a:extLst>
          </p:cNvPr>
          <p:cNvPicPr>
            <a:picLocks noChangeAspect="1"/>
          </p:cNvPicPr>
          <p:nvPr/>
        </p:nvPicPr>
        <p:blipFill>
          <a:blip r:embed="rId2"/>
          <a:stretch>
            <a:fillRect/>
          </a:stretch>
        </p:blipFill>
        <p:spPr>
          <a:xfrm>
            <a:off x="713836" y="1600200"/>
            <a:ext cx="7716327" cy="308653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pPr>
              <a:defRPr/>
            </a:pPr>
            <a:r>
              <a:rPr lang="en-US" sz="3600" dirty="0">
                <a:latin typeface="Calibri" panose="020F0502020204030204" pitchFamily="34" charset="0"/>
                <a:cs typeface="Avenir Book"/>
              </a:rPr>
              <a:t>Study</a:t>
            </a:r>
          </a:p>
        </p:txBody>
      </p:sp>
      <p:sp>
        <p:nvSpPr>
          <p:cNvPr id="35842" name="Content Placeholder 2"/>
          <p:cNvSpPr>
            <a:spLocks noGrp="1"/>
          </p:cNvSpPr>
          <p:nvPr>
            <p:ph idx="1"/>
          </p:nvPr>
        </p:nvSpPr>
        <p:spPr>
          <a:xfrm>
            <a:off x="609600" y="1543050"/>
            <a:ext cx="8229600" cy="4648200"/>
          </a:xfrm>
        </p:spPr>
        <p:txBody>
          <a:bodyPr/>
          <a:lstStyle/>
          <a:p>
            <a:r>
              <a:rPr lang="en-US" dirty="0" smtClean="0">
                <a:latin typeface="Calibri" panose="020F0502020204030204" pitchFamily="34" charset="0"/>
              </a:rPr>
              <a:t>Multicenter (</a:t>
            </a:r>
            <a:r>
              <a:rPr lang="en-US" dirty="0">
                <a:latin typeface="Calibri" panose="020F0502020204030204" pitchFamily="34" charset="0"/>
              </a:rPr>
              <a:t>45 centers in France </a:t>
            </a:r>
            <a:r>
              <a:rPr lang="en-US" dirty="0" smtClean="0">
                <a:latin typeface="Calibri" panose="020F0502020204030204" pitchFamily="34" charset="0"/>
              </a:rPr>
              <a:t>&amp; Spain) </a:t>
            </a:r>
          </a:p>
          <a:p>
            <a:r>
              <a:rPr lang="en-US" dirty="0" smtClean="0">
                <a:latin typeface="Calibri" panose="020F0502020204030204" pitchFamily="34" charset="0"/>
              </a:rPr>
              <a:t>Open label</a:t>
            </a:r>
            <a:endParaRPr lang="en-US" dirty="0">
              <a:latin typeface="Calibri" panose="020F0502020204030204" pitchFamily="34" charset="0"/>
            </a:endParaRPr>
          </a:p>
          <a:p>
            <a:r>
              <a:rPr lang="en-US" dirty="0">
                <a:latin typeface="Calibri" panose="020F0502020204030204" pitchFamily="34" charset="0"/>
              </a:rPr>
              <a:t>Randomized </a:t>
            </a:r>
          </a:p>
          <a:p>
            <a:r>
              <a:rPr lang="en-US" dirty="0">
                <a:latin typeface="Calibri" panose="020F0502020204030204" pitchFamily="34" charset="0"/>
              </a:rPr>
              <a:t>Phase III trial</a:t>
            </a:r>
          </a:p>
          <a:p>
            <a:r>
              <a:rPr lang="en-US" dirty="0">
                <a:latin typeface="Calibri" panose="020F0502020204030204" pitchFamily="34" charset="0"/>
              </a:rPr>
              <a:t>≥70 years with stage IV NSCLC</a:t>
            </a:r>
            <a:endParaRPr lang="en-US" dirty="0">
              <a:latin typeface="Calibri" panose="020F0502020204030204" pitchFamily="34" charset="0"/>
              <a:ea typeface="ＭＳ Ｐゴシック" charset="0"/>
            </a:endParaRPr>
          </a:p>
          <a:p>
            <a:r>
              <a:rPr lang="en-US" dirty="0">
                <a:latin typeface="Calibri" panose="020F0502020204030204" pitchFamily="34" charset="0"/>
                <a:ea typeface="ＭＳ Ｐゴシック" charset="0"/>
              </a:rPr>
              <a:t>A prospective cohort study </a:t>
            </a:r>
            <a:endParaRPr lang="en-US" dirty="0" smtClean="0">
              <a:latin typeface="Calibri" panose="020F0502020204030204" pitchFamily="34" charset="0"/>
              <a:ea typeface="ＭＳ Ｐゴシック" charset="0"/>
            </a:endParaRPr>
          </a:p>
          <a:p>
            <a:r>
              <a:rPr lang="en-US" dirty="0">
                <a:latin typeface="Calibri" panose="020F0502020204030204" pitchFamily="34" charset="0"/>
              </a:rPr>
              <a:t>Between January 2010 and January </a:t>
            </a:r>
            <a:r>
              <a:rPr lang="en-US" dirty="0" smtClean="0">
                <a:latin typeface="Calibri" panose="020F0502020204030204" pitchFamily="34" charset="0"/>
              </a:rPr>
              <a:t>2013</a:t>
            </a:r>
            <a:endParaRPr lang="en-US" dirty="0">
              <a:latin typeface="Calibri" panose="020F0502020204030204" pitchFamily="34" charset="0"/>
              <a:ea typeface="ＭＳ Ｐゴシック" charset="0"/>
            </a:endParaRPr>
          </a:p>
          <a:p>
            <a:pPr marL="0" indent="0">
              <a:buNone/>
            </a:pPr>
            <a:endParaRPr lang="en-US" sz="2000" dirty="0">
              <a:latin typeface="Calibri" charset="0"/>
              <a:ea typeface="ＭＳ Ｐゴシック" charset="0"/>
            </a:endParaRPr>
          </a:p>
          <a:p>
            <a:r>
              <a:rPr lang="en-US" dirty="0">
                <a:latin typeface="Calibri" panose="020F0502020204030204" pitchFamily="34" charset="0"/>
                <a:ea typeface="ＭＳ Ｐゴシック" charset="0"/>
              </a:rPr>
              <a:t>Eligibility criteria </a:t>
            </a:r>
          </a:p>
          <a:p>
            <a:pPr lvl="1"/>
            <a:r>
              <a:rPr lang="en-US" sz="1600" dirty="0">
                <a:latin typeface="Calibri" panose="020F0502020204030204" pitchFamily="34" charset="0"/>
              </a:rPr>
              <a:t>age ≥ 70 years, </a:t>
            </a:r>
          </a:p>
          <a:p>
            <a:pPr lvl="1"/>
            <a:r>
              <a:rPr lang="en-US" sz="1600" dirty="0">
                <a:latin typeface="Calibri" panose="020F0502020204030204" pitchFamily="34" charset="0"/>
              </a:rPr>
              <a:t>histologically or cytologically proven advanced NSCLC</a:t>
            </a:r>
          </a:p>
          <a:p>
            <a:pPr lvl="1"/>
            <a:r>
              <a:rPr lang="en-US" sz="1600" dirty="0">
                <a:latin typeface="Calibri" panose="020F0502020204030204" pitchFamily="34" charset="0"/>
              </a:rPr>
              <a:t>ECOG  PS of 0 to 2</a:t>
            </a:r>
          </a:p>
          <a:p>
            <a:pPr lvl="1"/>
            <a:r>
              <a:rPr lang="en-US" sz="1600" dirty="0">
                <a:latin typeface="Calibri" panose="020F0502020204030204" pitchFamily="34" charset="0"/>
              </a:rPr>
              <a:t>Adequate hematologic, renal, and hepatic function</a:t>
            </a:r>
            <a:endParaRPr lang="en-US" sz="1600" dirty="0">
              <a:latin typeface="Calibri" panose="020F0502020204030204" pitchFamily="34" charset="0"/>
              <a:ea typeface="ＭＳ Ｐゴシック" charset="0"/>
            </a:endParaRPr>
          </a:p>
          <a:p>
            <a:endParaRPr lang="en-US" sz="2000" dirty="0">
              <a:latin typeface="Calibri" charset="0"/>
              <a:ea typeface="ＭＳ Ｐゴシック" charset="0"/>
            </a:endParaRPr>
          </a:p>
          <a:p>
            <a:pPr marL="0" indent="0">
              <a:buNone/>
            </a:pPr>
            <a:endParaRPr lang="en-US" sz="2000" dirty="0">
              <a:latin typeface="Calibri" charset="0"/>
              <a:ea typeface="ＭＳ Ｐゴシック" charset="0"/>
            </a:endParaRPr>
          </a:p>
          <a:p>
            <a:pPr lvl="1"/>
            <a:endParaRPr lang="en-US" sz="2400" dirty="0">
              <a:latin typeface="Avenir Book" charset="0"/>
              <a:ea typeface="ＭＳ Ｐゴシック" charset="0"/>
              <a:cs typeface="Avenir Book" charset="0"/>
            </a:endParaRPr>
          </a:p>
          <a:p>
            <a:pPr>
              <a:buFont typeface="Arial" charset="0"/>
              <a:buNone/>
            </a:pPr>
            <a:endParaRPr lang="en-US" dirty="0">
              <a:latin typeface="Arial" charset="0"/>
              <a:ea typeface="ＭＳ Ｐゴシック" charset="0"/>
            </a:endParaRPr>
          </a:p>
        </p:txBody>
      </p:sp>
      <p:sp>
        <p:nvSpPr>
          <p:cNvPr id="35843"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2C59948-DF4D-4F45-8086-7C84507A93F7}" type="datetime1">
              <a:rPr lang="en-US" sz="800">
                <a:solidFill>
                  <a:srgbClr val="125E7B"/>
                </a:solidFill>
              </a:rPr>
              <a:pPr/>
              <a:t>9/4/2019</a:t>
            </a:fld>
            <a:endParaRPr lang="en-US" sz="800">
              <a:solidFill>
                <a:srgbClr val="125E7B"/>
              </a:solidFill>
            </a:endParaRPr>
          </a:p>
        </p:txBody>
      </p:sp>
      <p:sp>
        <p:nvSpPr>
          <p:cNvPr id="3584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7089CC7-62AA-4644-9B6B-10A6DED8DB2B}" type="slidenum">
              <a:rPr lang="en-US" sz="1000">
                <a:solidFill>
                  <a:srgbClr val="125E7B"/>
                </a:solidFill>
                <a:cs typeface="Arial" charset="0"/>
              </a:rPr>
              <a:pPr/>
              <a:t>14</a:t>
            </a:fld>
            <a:endParaRPr lang="en-US" sz="1000">
              <a:solidFill>
                <a:srgbClr val="125E7B"/>
              </a:solidFill>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pPr>
              <a:defRPr/>
            </a:pPr>
            <a:r>
              <a:rPr lang="en-US" dirty="0"/>
              <a:t>Outcome Measures</a:t>
            </a:r>
            <a:endParaRPr lang="en-US" sz="3600" dirty="0">
              <a:latin typeface="Calibri" panose="020F0502020204030204" pitchFamily="34" charset="0"/>
            </a:endParaRPr>
          </a:p>
        </p:txBody>
      </p:sp>
      <p:sp>
        <p:nvSpPr>
          <p:cNvPr id="39938" name="Content Placeholder 2"/>
          <p:cNvSpPr>
            <a:spLocks noGrp="1"/>
          </p:cNvSpPr>
          <p:nvPr>
            <p:ph idx="1"/>
          </p:nvPr>
        </p:nvSpPr>
        <p:spPr>
          <a:xfrm>
            <a:off x="457200" y="1797844"/>
            <a:ext cx="7886700" cy="3262312"/>
          </a:xfrm>
        </p:spPr>
        <p:txBody>
          <a:bodyPr/>
          <a:lstStyle/>
          <a:p>
            <a:pPr algn="just">
              <a:lnSpc>
                <a:spcPct val="80000"/>
              </a:lnSpc>
            </a:pPr>
            <a:endParaRPr lang="en-US" sz="2000" dirty="0">
              <a:latin typeface="Calibri" charset="0"/>
              <a:ea typeface="ＭＳ Ｐゴシック" charset="0"/>
            </a:endParaRPr>
          </a:p>
          <a:p>
            <a:pPr marL="0" indent="0" algn="just">
              <a:lnSpc>
                <a:spcPct val="80000"/>
              </a:lnSpc>
              <a:buNone/>
            </a:pPr>
            <a:endParaRPr lang="en-US" sz="2000" dirty="0">
              <a:latin typeface="Calibri" charset="0"/>
              <a:ea typeface="ＭＳ Ｐゴシック" charset="0"/>
            </a:endParaRPr>
          </a:p>
          <a:p>
            <a:r>
              <a:rPr lang="en-US" dirty="0">
                <a:latin typeface="Calibri" panose="020F0502020204030204" pitchFamily="34" charset="0"/>
              </a:rPr>
              <a:t>Primary end point :  </a:t>
            </a:r>
          </a:p>
          <a:p>
            <a:pPr lvl="1"/>
            <a:r>
              <a:rPr lang="en-US" dirty="0">
                <a:latin typeface="Calibri" panose="020F0502020204030204" pitchFamily="34" charset="0"/>
              </a:rPr>
              <a:t>Treatment Failure–Free Survival (TFFS)</a:t>
            </a:r>
          </a:p>
          <a:p>
            <a:pPr marL="0" indent="0">
              <a:buNone/>
            </a:pPr>
            <a:endParaRPr lang="en-US" dirty="0">
              <a:latin typeface="Calibri" panose="020F0502020204030204" pitchFamily="34" charset="0"/>
            </a:endParaRPr>
          </a:p>
          <a:p>
            <a:pPr marL="0" indent="0">
              <a:buNone/>
            </a:pPr>
            <a:endParaRPr lang="en-US" dirty="0">
              <a:latin typeface="Calibri" panose="020F0502020204030204" pitchFamily="34" charset="0"/>
            </a:endParaRPr>
          </a:p>
          <a:p>
            <a:r>
              <a:rPr lang="en-US" dirty="0">
                <a:latin typeface="Calibri" panose="020F0502020204030204" pitchFamily="34" charset="0"/>
              </a:rPr>
              <a:t>Secondary end points :</a:t>
            </a:r>
          </a:p>
          <a:p>
            <a:pPr lvl="1"/>
            <a:r>
              <a:rPr lang="en-US" dirty="0">
                <a:latin typeface="Calibri" panose="020F0502020204030204" pitchFamily="34" charset="0"/>
              </a:rPr>
              <a:t>OS, PFS, OSR, tolerability, QoL, and QoL-adjusted survival</a:t>
            </a:r>
            <a:endParaRPr lang="en-US" dirty="0">
              <a:latin typeface="Calibri" panose="020F0502020204030204" pitchFamily="34" charset="0"/>
              <a:ea typeface="ＭＳ Ｐゴシック" charset="0"/>
            </a:endParaRPr>
          </a:p>
        </p:txBody>
      </p:sp>
    </p:spTree>
    <p:extLst>
      <p:ext uri="{BB962C8B-B14F-4D97-AF65-F5344CB8AC3E}">
        <p14:creationId xmlns:p14="http://schemas.microsoft.com/office/powerpoint/2010/main" val="2040924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43228-2F3B-4959-B79E-B3423D0CD867}"/>
              </a:ext>
            </a:extLst>
          </p:cNvPr>
          <p:cNvSpPr>
            <a:spLocks noGrp="1"/>
          </p:cNvSpPr>
          <p:nvPr>
            <p:ph type="title"/>
          </p:nvPr>
        </p:nvSpPr>
        <p:spPr/>
        <p:txBody>
          <a:bodyPr/>
          <a:lstStyle/>
          <a:p>
            <a:r>
              <a:rPr lang="en-US" dirty="0"/>
              <a:t>Design</a:t>
            </a:r>
          </a:p>
        </p:txBody>
      </p:sp>
      <p:pic>
        <p:nvPicPr>
          <p:cNvPr id="9" name="Content Placeholder 8">
            <a:extLst>
              <a:ext uri="{FF2B5EF4-FFF2-40B4-BE49-F238E27FC236}">
                <a16:creationId xmlns="" xmlns:a16="http://schemas.microsoft.com/office/drawing/2014/main" id="{7D0DE169-FD38-43D2-83ED-A31CA5CA4392}"/>
              </a:ext>
            </a:extLst>
          </p:cNvPr>
          <p:cNvPicPr>
            <a:picLocks noGrp="1" noChangeAspect="1"/>
          </p:cNvPicPr>
          <p:nvPr>
            <p:ph idx="1"/>
          </p:nvPr>
        </p:nvPicPr>
        <p:blipFill>
          <a:blip r:embed="rId2"/>
          <a:stretch>
            <a:fillRect/>
          </a:stretch>
        </p:blipFill>
        <p:spPr>
          <a:xfrm>
            <a:off x="371557" y="1419553"/>
            <a:ext cx="8256751" cy="4588183"/>
          </a:xfrm>
        </p:spPr>
      </p:pic>
      <p:sp>
        <p:nvSpPr>
          <p:cNvPr id="4" name="Date Placeholder 3">
            <a:extLst>
              <a:ext uri="{FF2B5EF4-FFF2-40B4-BE49-F238E27FC236}">
                <a16:creationId xmlns="" xmlns:a16="http://schemas.microsoft.com/office/drawing/2014/main" id="{865BF724-B96B-43B9-B975-12B26E64312B}"/>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E9F31523-DD1A-48DE-A65C-74229B0ABB0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E224F31F-F0AF-4A84-87D8-8F1C6C76D0FB}"/>
              </a:ext>
            </a:extLst>
          </p:cNvPr>
          <p:cNvSpPr>
            <a:spLocks noGrp="1"/>
          </p:cNvSpPr>
          <p:nvPr>
            <p:ph type="sldNum" sz="quarter" idx="12"/>
          </p:nvPr>
        </p:nvSpPr>
        <p:spPr/>
        <p:txBody>
          <a:bodyPr/>
          <a:lstStyle/>
          <a:p>
            <a:pPr>
              <a:defRPr/>
            </a:pPr>
            <a:fld id="{77A5ADC4-BB09-7A43-A65F-1A6A64A8617D}" type="slidenum">
              <a:rPr lang="en-US" smtClean="0"/>
              <a:pPr>
                <a:defRPr/>
              </a:pPr>
              <a:t>16</a:t>
            </a:fld>
            <a:endParaRPr lang="en-US"/>
          </a:p>
        </p:txBody>
      </p:sp>
    </p:spTree>
    <p:extLst>
      <p:ext uri="{BB962C8B-B14F-4D97-AF65-F5344CB8AC3E}">
        <p14:creationId xmlns:p14="http://schemas.microsoft.com/office/powerpoint/2010/main" val="2126645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28AFD4C-52A9-4441-9537-196F4893D811}" type="datetime1">
              <a:rPr lang="en-US" sz="800">
                <a:solidFill>
                  <a:srgbClr val="125E7B"/>
                </a:solidFill>
              </a:rPr>
              <a:pPr/>
              <a:t>9/4/2019</a:t>
            </a:fld>
            <a:endParaRPr lang="en-US" sz="800">
              <a:solidFill>
                <a:srgbClr val="125E7B"/>
              </a:solidFill>
            </a:endParaRPr>
          </a:p>
        </p:txBody>
      </p:sp>
      <p:sp>
        <p:nvSpPr>
          <p:cNvPr id="36866"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686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B99466B-14B2-9448-B2E6-209E30771EF6}" type="slidenum">
              <a:rPr lang="en-US" sz="1000">
                <a:solidFill>
                  <a:srgbClr val="125E7B"/>
                </a:solidFill>
                <a:cs typeface="Arial" charset="0"/>
              </a:rPr>
              <a:pPr/>
              <a:t>17</a:t>
            </a:fld>
            <a:endParaRPr lang="en-US" sz="1000">
              <a:solidFill>
                <a:srgbClr val="125E7B"/>
              </a:solidFill>
              <a:cs typeface="Arial" charset="0"/>
            </a:endParaRPr>
          </a:p>
        </p:txBody>
      </p:sp>
      <p:sp>
        <p:nvSpPr>
          <p:cNvPr id="36869" name="Content Placeholder 2"/>
          <p:cNvSpPr txBox="1">
            <a:spLocks noChangeArrowheads="1"/>
          </p:cNvSpPr>
          <p:nvPr/>
        </p:nvSpPr>
        <p:spPr bwMode="auto">
          <a:xfrm>
            <a:off x="228600" y="1827213"/>
            <a:ext cx="7543800" cy="4024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spcBef>
                <a:spcPct val="20000"/>
              </a:spcBef>
              <a:buClr>
                <a:srgbClr val="629FA6"/>
              </a:buClr>
              <a:buFont typeface="Arial" charset="0"/>
              <a:buChar char="–"/>
            </a:pPr>
            <a:r>
              <a:rPr lang="en-US" sz="2200" dirty="0">
                <a:latin typeface="Calibri" charset="0"/>
              </a:rPr>
              <a:t>Diagnostic and treatment process that identified medical, psychosocial, functional limitations of older frail adults</a:t>
            </a:r>
          </a:p>
          <a:p>
            <a:pPr lvl="1">
              <a:spcBef>
                <a:spcPct val="20000"/>
              </a:spcBef>
              <a:buClr>
                <a:srgbClr val="629FA6"/>
              </a:buClr>
              <a:buFont typeface="Arial" charset="0"/>
              <a:buChar char="–"/>
            </a:pPr>
            <a:endParaRPr lang="en-US" sz="2200" dirty="0">
              <a:latin typeface="Calibri" charset="0"/>
            </a:endParaRPr>
          </a:p>
          <a:p>
            <a:pPr lvl="1">
              <a:spcBef>
                <a:spcPct val="20000"/>
              </a:spcBef>
              <a:buClr>
                <a:srgbClr val="629FA6"/>
              </a:buClr>
              <a:buFont typeface="Arial" charset="0"/>
              <a:buChar char="–"/>
            </a:pPr>
            <a:r>
              <a:rPr lang="en-US" sz="2200" dirty="0">
                <a:latin typeface="Calibri" charset="0"/>
              </a:rPr>
              <a:t>Goal is to create a comprehensive and coordinated treatment plan for a frail adult</a:t>
            </a:r>
          </a:p>
          <a:p>
            <a:pPr lvl="1">
              <a:spcBef>
                <a:spcPct val="20000"/>
              </a:spcBef>
              <a:buClr>
                <a:srgbClr val="629FA6"/>
              </a:buClr>
              <a:buFont typeface="Arial" charset="0"/>
              <a:buChar char="–"/>
            </a:pPr>
            <a:endParaRPr lang="en-US" sz="2200" dirty="0">
              <a:latin typeface="Calibri" charset="0"/>
            </a:endParaRPr>
          </a:p>
          <a:p>
            <a:pPr lvl="1">
              <a:spcBef>
                <a:spcPct val="20000"/>
              </a:spcBef>
              <a:buClr>
                <a:srgbClr val="629FA6"/>
              </a:buClr>
              <a:buFont typeface="Arial" charset="0"/>
              <a:buChar char="–"/>
            </a:pPr>
            <a:r>
              <a:rPr lang="en-US" sz="2200" dirty="0">
                <a:latin typeface="Calibri" charset="0"/>
              </a:rPr>
              <a:t>Identifies a variety of treatable health problems and lead to better health outcomes </a:t>
            </a:r>
          </a:p>
        </p:txBody>
      </p:sp>
      <p:sp>
        <p:nvSpPr>
          <p:cNvPr id="8" name="Title 1">
            <a:extLst/>
          </p:cNvPr>
          <p:cNvSpPr>
            <a:spLocks noGrp="1"/>
          </p:cNvSpPr>
          <p:nvPr>
            <p:ph type="title"/>
          </p:nvPr>
        </p:nvSpPr>
        <p:spPr>
          <a:xfrm>
            <a:off x="457200" y="304800"/>
            <a:ext cx="8229600" cy="1085850"/>
          </a:xfrm>
        </p:spPr>
        <p:txBody>
          <a:bodyPr/>
          <a:lstStyle/>
          <a:p>
            <a:pPr>
              <a:defRPr/>
            </a:pPr>
            <a:r>
              <a:rPr lang="en-US" sz="3600" dirty="0">
                <a:latin typeface="Calibri" panose="020F0502020204030204" pitchFamily="34" charset="0"/>
              </a:rPr>
              <a:t>Geriatric assessment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Date Placeholder 3"/>
          <p:cNvSpPr>
            <a:spLocks noGrp="1"/>
          </p:cNvSpPr>
          <p:nvPr>
            <p:ph type="dt"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CED0054-9977-EE46-8ED0-3C8F3BBE98CF}" type="datetime1">
              <a:rPr lang="en-US" sz="800">
                <a:solidFill>
                  <a:srgbClr val="125E7B"/>
                </a:solidFill>
              </a:rPr>
              <a:pPr/>
              <a:t>9/4/2019</a:t>
            </a:fld>
            <a:endParaRPr lang="en-US" sz="800">
              <a:solidFill>
                <a:srgbClr val="125E7B"/>
              </a:solidFill>
            </a:endParaRPr>
          </a:p>
        </p:txBody>
      </p:sp>
      <p:sp>
        <p:nvSpPr>
          <p:cNvPr id="37890" name="Footer Placeholder 4"/>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800">
              <a:solidFill>
                <a:srgbClr val="A6A6A6"/>
              </a:solidFill>
              <a:cs typeface="Arial" charset="0"/>
            </a:endParaRPr>
          </a:p>
        </p:txBody>
      </p:sp>
      <p:sp>
        <p:nvSpPr>
          <p:cNvPr id="3789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F6BD72C-2FB2-804B-A24A-6BBF3E55BAC0}" type="slidenum">
              <a:rPr lang="en-US" sz="1000">
                <a:solidFill>
                  <a:srgbClr val="125E7B"/>
                </a:solidFill>
                <a:cs typeface="Arial" charset="0"/>
              </a:rPr>
              <a:pPr/>
              <a:t>18</a:t>
            </a:fld>
            <a:endParaRPr lang="en-US" sz="1000">
              <a:solidFill>
                <a:srgbClr val="125E7B"/>
              </a:solidFill>
              <a:cs typeface="Arial" charset="0"/>
            </a:endParaRPr>
          </a:p>
        </p:txBody>
      </p:sp>
      <p:sp>
        <p:nvSpPr>
          <p:cNvPr id="37893" name="Content Placeholder 2"/>
          <p:cNvSpPr txBox="1">
            <a:spLocks noChangeArrowheads="1"/>
          </p:cNvSpPr>
          <p:nvPr/>
        </p:nvSpPr>
        <p:spPr bwMode="auto">
          <a:xfrm>
            <a:off x="493713" y="1682750"/>
            <a:ext cx="7543800" cy="402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spcBef>
                <a:spcPct val="20000"/>
              </a:spcBef>
              <a:buClr>
                <a:srgbClr val="629FA6"/>
              </a:buClr>
              <a:buFont typeface="Arial" charset="0"/>
              <a:buChar char="–"/>
            </a:pPr>
            <a:r>
              <a:rPr lang="en-US" sz="2200" dirty="0">
                <a:latin typeface="Calibri" charset="0"/>
              </a:rPr>
              <a:t>Core components: </a:t>
            </a:r>
          </a:p>
          <a:p>
            <a:pPr lvl="3">
              <a:spcBef>
                <a:spcPct val="20000"/>
              </a:spcBef>
              <a:buClr>
                <a:srgbClr val="629FA6"/>
              </a:buClr>
              <a:buFont typeface="Arial" charset="0"/>
              <a:buChar char="–"/>
            </a:pPr>
            <a:r>
              <a:rPr lang="en-US" sz="2200" dirty="0" smtClean="0">
                <a:latin typeface="Calibri" charset="0"/>
              </a:rPr>
              <a:t>Physical Ability</a:t>
            </a:r>
            <a:endParaRPr lang="en-US" sz="2200" dirty="0">
              <a:latin typeface="Calibri" charset="0"/>
            </a:endParaRPr>
          </a:p>
          <a:p>
            <a:pPr lvl="3">
              <a:spcBef>
                <a:spcPct val="20000"/>
              </a:spcBef>
              <a:buClr>
                <a:srgbClr val="629FA6"/>
              </a:buClr>
              <a:buFont typeface="Arial" charset="0"/>
              <a:buChar char="–"/>
            </a:pPr>
            <a:r>
              <a:rPr lang="en-US" sz="2200" dirty="0" smtClean="0">
                <a:latin typeface="Calibri" charset="0"/>
              </a:rPr>
              <a:t>Cognition</a:t>
            </a:r>
            <a:endParaRPr lang="en-US" sz="2200" dirty="0">
              <a:latin typeface="Calibri" charset="0"/>
            </a:endParaRPr>
          </a:p>
          <a:p>
            <a:pPr lvl="3">
              <a:spcBef>
                <a:spcPct val="20000"/>
              </a:spcBef>
              <a:buClr>
                <a:srgbClr val="629FA6"/>
              </a:buClr>
              <a:buFont typeface="Arial" charset="0"/>
              <a:buChar char="–"/>
            </a:pPr>
            <a:r>
              <a:rPr lang="en-US" sz="2200" dirty="0" smtClean="0">
                <a:latin typeface="Calibri" charset="0"/>
              </a:rPr>
              <a:t>Psychosocial</a:t>
            </a:r>
            <a:endParaRPr lang="en-US" sz="2200" dirty="0">
              <a:latin typeface="Calibri" charset="0"/>
            </a:endParaRPr>
          </a:p>
          <a:p>
            <a:pPr lvl="3">
              <a:spcBef>
                <a:spcPct val="20000"/>
              </a:spcBef>
              <a:buClr>
                <a:srgbClr val="629FA6"/>
              </a:buClr>
              <a:buFont typeface="Arial" charset="0"/>
              <a:buChar char="–"/>
            </a:pPr>
            <a:r>
              <a:rPr lang="en-US" sz="2200" dirty="0" err="1">
                <a:latin typeface="Calibri" charset="0"/>
              </a:rPr>
              <a:t>Polypharmacy</a:t>
            </a:r>
            <a:endParaRPr lang="en-US" sz="2200" dirty="0">
              <a:latin typeface="Calibri" charset="0"/>
            </a:endParaRPr>
          </a:p>
          <a:p>
            <a:pPr lvl="3">
              <a:spcBef>
                <a:spcPct val="20000"/>
              </a:spcBef>
              <a:buClr>
                <a:srgbClr val="629FA6"/>
              </a:buClr>
              <a:buFont typeface="Arial" charset="0"/>
              <a:buChar char="–"/>
            </a:pPr>
            <a:r>
              <a:rPr lang="en-US" sz="2200" dirty="0" smtClean="0">
                <a:latin typeface="Calibri" charset="0"/>
              </a:rPr>
              <a:t>Nutrition</a:t>
            </a:r>
          </a:p>
          <a:p>
            <a:pPr lvl="3">
              <a:spcBef>
                <a:spcPct val="20000"/>
              </a:spcBef>
              <a:buClr>
                <a:srgbClr val="629FA6"/>
              </a:buClr>
              <a:buFont typeface="Arial" charset="0"/>
              <a:buChar char="–"/>
            </a:pPr>
            <a:r>
              <a:rPr lang="en-US" sz="2200" dirty="0" smtClean="0">
                <a:latin typeface="Calibri" charset="0"/>
              </a:rPr>
              <a:t>Comorbidities</a:t>
            </a:r>
            <a:endParaRPr lang="en-US" sz="2200" dirty="0">
              <a:latin typeface="Calibri" charset="0"/>
            </a:endParaRPr>
          </a:p>
          <a:p>
            <a:pPr lvl="3">
              <a:spcBef>
                <a:spcPct val="20000"/>
              </a:spcBef>
              <a:buClr>
                <a:srgbClr val="629FA6"/>
              </a:buClr>
              <a:buFont typeface="Arial" charset="0"/>
              <a:buChar char="–"/>
            </a:pPr>
            <a:r>
              <a:rPr lang="en-US" sz="2200" dirty="0">
                <a:latin typeface="Calibri" charset="0"/>
              </a:rPr>
              <a:t>Financial concerns</a:t>
            </a:r>
          </a:p>
          <a:p>
            <a:pPr lvl="3">
              <a:spcBef>
                <a:spcPct val="20000"/>
              </a:spcBef>
              <a:buClr>
                <a:srgbClr val="629FA6"/>
              </a:buClr>
              <a:buFont typeface="Arial" charset="0"/>
              <a:buChar char="–"/>
            </a:pPr>
            <a:r>
              <a:rPr lang="en-US" sz="2200" dirty="0" smtClean="0">
                <a:latin typeface="Calibri" charset="0"/>
              </a:rPr>
              <a:t>Advance </a:t>
            </a:r>
            <a:r>
              <a:rPr lang="en-US" sz="2200" dirty="0">
                <a:latin typeface="Calibri" charset="0"/>
              </a:rPr>
              <a:t>care preferences </a:t>
            </a:r>
          </a:p>
        </p:txBody>
      </p:sp>
      <p:sp>
        <p:nvSpPr>
          <p:cNvPr id="8" name="Title 1">
            <a:extLst/>
          </p:cNvPr>
          <p:cNvSpPr>
            <a:spLocks noGrp="1"/>
          </p:cNvSpPr>
          <p:nvPr>
            <p:ph type="title"/>
          </p:nvPr>
        </p:nvSpPr>
        <p:spPr>
          <a:xfrm>
            <a:off x="457200" y="304800"/>
            <a:ext cx="8229600" cy="1085850"/>
          </a:xfrm>
        </p:spPr>
        <p:txBody>
          <a:bodyPr/>
          <a:lstStyle/>
          <a:p>
            <a:pPr>
              <a:defRPr/>
            </a:pPr>
            <a:r>
              <a:rPr lang="en-US" sz="3600" dirty="0">
                <a:latin typeface="Calibri" panose="020F0502020204030204" pitchFamily="34" charset="0"/>
              </a:rPr>
              <a:t>domains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3E1339-0B14-486F-84FD-843723F18C88}"/>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AAABFA4C-5A61-4E74-926D-7F86BE2875BF}"/>
              </a:ext>
            </a:extLst>
          </p:cNvPr>
          <p:cNvSpPr>
            <a:spLocks noGrp="1"/>
          </p:cNvSpPr>
          <p:nvPr>
            <p:ph idx="1"/>
          </p:nvPr>
        </p:nvSpPr>
        <p:spPr/>
        <p:txBody>
          <a:bodyPr/>
          <a:lstStyle/>
          <a:p>
            <a:endParaRPr lang="en-US" dirty="0"/>
          </a:p>
          <a:p>
            <a:endParaRPr lang="en-US" dirty="0"/>
          </a:p>
          <a:p>
            <a:r>
              <a:rPr lang="en-US" dirty="0">
                <a:latin typeface="Calibri"/>
                <a:cs typeface="Calibri"/>
              </a:rPr>
              <a:t>CGA performed by their regular cancer physician</a:t>
            </a:r>
          </a:p>
          <a:p>
            <a:pPr marL="0" indent="0">
              <a:buNone/>
            </a:pPr>
            <a:endParaRPr lang="en-US" dirty="0">
              <a:latin typeface="Calibri"/>
              <a:cs typeface="Calibri"/>
            </a:endParaRPr>
          </a:p>
          <a:p>
            <a:r>
              <a:rPr lang="en-US" dirty="0">
                <a:latin typeface="Calibri"/>
                <a:cs typeface="Calibri"/>
              </a:rPr>
              <a:t>No specific interventions to improve problems detected by the CGA</a:t>
            </a:r>
          </a:p>
          <a:p>
            <a:pPr marL="0" indent="0">
              <a:buNone/>
            </a:pPr>
            <a:endParaRPr lang="en-US" dirty="0">
              <a:latin typeface="Calibri"/>
              <a:cs typeface="Calibri"/>
            </a:endParaRPr>
          </a:p>
          <a:p>
            <a:r>
              <a:rPr lang="en-US" dirty="0">
                <a:latin typeface="Calibri"/>
                <a:cs typeface="Calibri"/>
              </a:rPr>
              <a:t>Randomly assigned at a 1:1 ratio to the two arms</a:t>
            </a:r>
          </a:p>
        </p:txBody>
      </p:sp>
      <p:sp>
        <p:nvSpPr>
          <p:cNvPr id="4" name="Date Placeholder 3">
            <a:extLst>
              <a:ext uri="{FF2B5EF4-FFF2-40B4-BE49-F238E27FC236}">
                <a16:creationId xmlns="" xmlns:a16="http://schemas.microsoft.com/office/drawing/2014/main" id="{CA5C6061-9D64-4686-90B4-F16FF7C02420}"/>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295AF53D-9658-409E-9D5C-1B387CA75DB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DE6D1067-BA3B-4151-BFDF-F397EDE5437E}"/>
              </a:ext>
            </a:extLst>
          </p:cNvPr>
          <p:cNvSpPr>
            <a:spLocks noGrp="1"/>
          </p:cNvSpPr>
          <p:nvPr>
            <p:ph type="sldNum" sz="quarter" idx="12"/>
          </p:nvPr>
        </p:nvSpPr>
        <p:spPr/>
        <p:txBody>
          <a:bodyPr/>
          <a:lstStyle/>
          <a:p>
            <a:pPr>
              <a:defRPr/>
            </a:pPr>
            <a:fld id="{77A5ADC4-BB09-7A43-A65F-1A6A64A8617D}" type="slidenum">
              <a:rPr lang="en-US" smtClean="0"/>
              <a:pPr>
                <a:defRPr/>
              </a:pPr>
              <a:t>19</a:t>
            </a:fld>
            <a:endParaRPr lang="en-US"/>
          </a:p>
        </p:txBody>
      </p:sp>
    </p:spTree>
    <p:extLst>
      <p:ext uri="{BB962C8B-B14F-4D97-AF65-F5344CB8AC3E}">
        <p14:creationId xmlns:p14="http://schemas.microsoft.com/office/powerpoint/2010/main" val="2456762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C05E38-371C-4EC1-BF3B-00C59F849FCC}"/>
              </a:ext>
            </a:extLst>
          </p:cNvPr>
          <p:cNvSpPr>
            <a:spLocks noGrp="1"/>
          </p:cNvSpPr>
          <p:nvPr>
            <p:ph type="title"/>
          </p:nvPr>
        </p:nvSpPr>
        <p:spPr/>
        <p:txBody>
          <a:bodyPr/>
          <a:lstStyle/>
          <a:p>
            <a:endParaRPr lang="en-US"/>
          </a:p>
        </p:txBody>
      </p:sp>
      <p:pic>
        <p:nvPicPr>
          <p:cNvPr id="8" name="Content Placeholder 7">
            <a:extLst>
              <a:ext uri="{FF2B5EF4-FFF2-40B4-BE49-F238E27FC236}">
                <a16:creationId xmlns="" xmlns:a16="http://schemas.microsoft.com/office/drawing/2014/main" id="{2B5405C2-0DE1-48B8-8F8B-51EC5C587CF6}"/>
              </a:ext>
            </a:extLst>
          </p:cNvPr>
          <p:cNvPicPr>
            <a:picLocks noGrp="1" noChangeAspect="1"/>
          </p:cNvPicPr>
          <p:nvPr>
            <p:ph idx="1"/>
          </p:nvPr>
        </p:nvPicPr>
        <p:blipFill>
          <a:blip r:embed="rId2"/>
          <a:stretch>
            <a:fillRect/>
          </a:stretch>
        </p:blipFill>
        <p:spPr>
          <a:xfrm>
            <a:off x="1143000" y="1114216"/>
            <a:ext cx="6705600" cy="4443881"/>
          </a:xfrm>
        </p:spPr>
      </p:pic>
      <p:sp>
        <p:nvSpPr>
          <p:cNvPr id="4" name="Date Placeholder 3">
            <a:extLst>
              <a:ext uri="{FF2B5EF4-FFF2-40B4-BE49-F238E27FC236}">
                <a16:creationId xmlns="" xmlns:a16="http://schemas.microsoft.com/office/drawing/2014/main" id="{4CF80035-59C0-4721-823F-F0E9C8C7C480}"/>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CD502DEF-EAC8-4AC0-BD39-7D66A1F6BDDA}"/>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5AB7D7CB-7658-4574-9777-8F874C973D9B}"/>
              </a:ext>
            </a:extLst>
          </p:cNvPr>
          <p:cNvSpPr>
            <a:spLocks noGrp="1"/>
          </p:cNvSpPr>
          <p:nvPr>
            <p:ph type="sldNum" sz="quarter" idx="12"/>
          </p:nvPr>
        </p:nvSpPr>
        <p:spPr/>
        <p:txBody>
          <a:bodyPr/>
          <a:lstStyle/>
          <a:p>
            <a:pPr>
              <a:defRPr/>
            </a:pPr>
            <a:fld id="{77A5ADC4-BB09-7A43-A65F-1A6A64A8617D}" type="slidenum">
              <a:rPr lang="en-US" smtClean="0"/>
              <a:pPr>
                <a:defRPr/>
              </a:pPr>
              <a:t>20</a:t>
            </a:fld>
            <a:endParaRPr lang="en-US"/>
          </a:p>
        </p:txBody>
      </p:sp>
    </p:spTree>
    <p:extLst>
      <p:ext uri="{BB962C8B-B14F-4D97-AF65-F5344CB8AC3E}">
        <p14:creationId xmlns:p14="http://schemas.microsoft.com/office/powerpoint/2010/main" val="2943091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rcRect t="2332" b="2332"/>
          <a:stretch>
            <a:fillRect/>
          </a:stretch>
        </p:blipFill>
        <p:spPr>
          <a:xfrm>
            <a:off x="457200" y="838657"/>
            <a:ext cx="8229600" cy="4648200"/>
          </a:xfrm>
        </p:spPr>
      </p:pic>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21</a:t>
            </a:fld>
            <a:endParaRPr lang="en-US"/>
          </a:p>
        </p:txBody>
      </p:sp>
      <p:sp>
        <p:nvSpPr>
          <p:cNvPr id="8" name="Oval 7"/>
          <p:cNvSpPr/>
          <p:nvPr/>
        </p:nvSpPr>
        <p:spPr>
          <a:xfrm>
            <a:off x="4114800" y="2057400"/>
            <a:ext cx="685800" cy="1524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 y="2971800"/>
            <a:ext cx="685800" cy="1524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472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1ADAB9-E5AC-4F29-BC76-5C9FE31A0358}"/>
              </a:ext>
            </a:extLst>
          </p:cNvPr>
          <p:cNvSpPr>
            <a:spLocks noGrp="1"/>
          </p:cNvSpPr>
          <p:nvPr>
            <p:ph type="title"/>
          </p:nvPr>
        </p:nvSpPr>
        <p:spPr/>
        <p:txBody>
          <a:bodyPr/>
          <a:lstStyle/>
          <a:p>
            <a:endParaRPr lang="en-US" dirty="0"/>
          </a:p>
        </p:txBody>
      </p:sp>
      <p:graphicFrame>
        <p:nvGraphicFramePr>
          <p:cNvPr id="7" name="Content Placeholder 6">
            <a:extLst>
              <a:ext uri="{FF2B5EF4-FFF2-40B4-BE49-F238E27FC236}">
                <a16:creationId xmlns="" xmlns:a16="http://schemas.microsoft.com/office/drawing/2014/main" id="{2F2D3987-EE02-45B7-9EF5-B3FAECC065CB}"/>
              </a:ext>
            </a:extLst>
          </p:cNvPr>
          <p:cNvGraphicFramePr>
            <a:graphicFrameLocks noGrp="1"/>
          </p:cNvGraphicFramePr>
          <p:nvPr>
            <p:ph idx="1"/>
            <p:extLst>
              <p:ext uri="{D42A27DB-BD31-4B8C-83A1-F6EECF244321}">
                <p14:modId xmlns:p14="http://schemas.microsoft.com/office/powerpoint/2010/main" val="1911653385"/>
              </p:ext>
            </p:extLst>
          </p:nvPr>
        </p:nvGraphicFramePr>
        <p:xfrm>
          <a:off x="608644" y="1050925"/>
          <a:ext cx="7917873" cy="4882341"/>
        </p:xfrm>
        <a:graphic>
          <a:graphicData uri="http://schemas.openxmlformats.org/drawingml/2006/table">
            <a:tbl>
              <a:tblPr>
                <a:tableStyleId>{8EC20E35-A176-4012-BC5E-935CFFF8708E}</a:tableStyleId>
              </a:tblPr>
              <a:tblGrid>
                <a:gridCol w="2964873">
                  <a:extLst>
                    <a:ext uri="{9D8B030D-6E8A-4147-A177-3AD203B41FA5}">
                      <a16:colId xmlns="" xmlns:a16="http://schemas.microsoft.com/office/drawing/2014/main" val="3559511533"/>
                    </a:ext>
                  </a:extLst>
                </a:gridCol>
                <a:gridCol w="4953000">
                  <a:extLst>
                    <a:ext uri="{9D8B030D-6E8A-4147-A177-3AD203B41FA5}">
                      <a16:colId xmlns="" xmlns:a16="http://schemas.microsoft.com/office/drawing/2014/main" val="123051255"/>
                    </a:ext>
                  </a:extLst>
                </a:gridCol>
              </a:tblGrid>
              <a:tr h="338051">
                <a:tc>
                  <a:txBody>
                    <a:bodyPr/>
                    <a:lstStyle/>
                    <a:p>
                      <a:pPr algn="ctr"/>
                      <a:r>
                        <a:rPr lang="en-US" sz="1600" b="1" dirty="0"/>
                        <a:t>Domain</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t>Scales</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683940312"/>
                  </a:ext>
                </a:extLst>
              </a:tr>
              <a:tr h="1098665">
                <a:tc>
                  <a:txBody>
                    <a:bodyPr/>
                    <a:lstStyle/>
                    <a:p>
                      <a:pPr algn="l"/>
                      <a:r>
                        <a:rPr lang="en-US" sz="1600" dirty="0"/>
                        <a:t>Functional status</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t>Eastern Cooperative Oncology Group performance status, Katz basic Activities of Daily Living Scale, Simplified Lawton’s Instrumental Activities of Daily Living Scale</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843775725"/>
                  </a:ext>
                </a:extLst>
              </a:tr>
              <a:tr h="338051">
                <a:tc>
                  <a:txBody>
                    <a:bodyPr/>
                    <a:lstStyle/>
                    <a:p>
                      <a:pPr algn="l"/>
                      <a:r>
                        <a:rPr lang="en-US" sz="1600" dirty="0"/>
                        <a:t>Comorbidities</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err="1"/>
                        <a:t>Charlson</a:t>
                      </a:r>
                      <a:r>
                        <a:rPr lang="en-US" sz="1600" dirty="0"/>
                        <a:t> comorbidity index</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384105064"/>
                  </a:ext>
                </a:extLst>
              </a:tr>
              <a:tr h="338051">
                <a:tc>
                  <a:txBody>
                    <a:bodyPr/>
                    <a:lstStyle/>
                    <a:p>
                      <a:pPr algn="l"/>
                      <a:r>
                        <a:rPr lang="en-US" sz="1600" dirty="0"/>
                        <a:t>Medications</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t>Number, type, indication</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861955498"/>
                  </a:ext>
                </a:extLst>
              </a:tr>
              <a:tr h="591589">
                <a:tc>
                  <a:txBody>
                    <a:bodyPr/>
                    <a:lstStyle/>
                    <a:p>
                      <a:pPr algn="l"/>
                      <a:r>
                        <a:rPr lang="en-US" sz="1600" dirty="0"/>
                        <a:t>Cognitive function</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err="1"/>
                        <a:t>Folstein</a:t>
                      </a:r>
                      <a:r>
                        <a:rPr lang="en-US" sz="1600" dirty="0"/>
                        <a:t> Mini-Mental State Examination, Schultz-Larsen Mini-Mental State Examination</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955988768"/>
                  </a:ext>
                </a:extLst>
              </a:tr>
              <a:tr h="338051">
                <a:tc>
                  <a:txBody>
                    <a:bodyPr/>
                    <a:lstStyle/>
                    <a:p>
                      <a:pPr algn="l"/>
                      <a:r>
                        <a:rPr lang="en-US" sz="1600" dirty="0"/>
                        <a:t>Geriatric syndrome</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t>Repeated falls, fecal and/or urinary incontinence</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949377651"/>
                  </a:ext>
                </a:extLst>
              </a:tr>
              <a:tr h="338051">
                <a:tc>
                  <a:txBody>
                    <a:bodyPr/>
                    <a:lstStyle/>
                    <a:p>
                      <a:pPr algn="l"/>
                      <a:r>
                        <a:rPr lang="en-US" sz="1600" dirty="0"/>
                        <a:t>Depression/mood</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fr-FR" sz="1600" dirty="0" err="1"/>
                        <a:t>Geriatric</a:t>
                      </a:r>
                      <a:r>
                        <a:rPr lang="fr-FR" sz="1600" dirty="0"/>
                        <a:t> </a:t>
                      </a:r>
                      <a:r>
                        <a:rPr lang="fr-FR" sz="1600" dirty="0" err="1"/>
                        <a:t>Depression</a:t>
                      </a:r>
                      <a:r>
                        <a:rPr lang="fr-FR" sz="1600" dirty="0"/>
                        <a:t> </a:t>
                      </a:r>
                      <a:r>
                        <a:rPr lang="fr-FR" sz="1600" dirty="0" err="1"/>
                        <a:t>Scale</a:t>
                      </a:r>
                      <a:r>
                        <a:rPr lang="fr-FR" sz="1600" dirty="0"/>
                        <a:t> 5, </a:t>
                      </a:r>
                      <a:r>
                        <a:rPr lang="fr-FR" sz="1600" dirty="0" err="1"/>
                        <a:t>Emotional</a:t>
                      </a:r>
                      <a:r>
                        <a:rPr lang="fr-FR" sz="1600" dirty="0"/>
                        <a:t> questionnaire</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526995065"/>
                  </a:ext>
                </a:extLst>
              </a:tr>
              <a:tr h="338051">
                <a:tc>
                  <a:txBody>
                    <a:bodyPr/>
                    <a:lstStyle/>
                    <a:p>
                      <a:pPr algn="l"/>
                      <a:r>
                        <a:rPr lang="en-US" sz="1600" dirty="0"/>
                        <a:t>Nutrition</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a:t>Body mass index </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947967174"/>
                  </a:ext>
                </a:extLst>
              </a:tr>
              <a:tr h="338051">
                <a:tc>
                  <a:txBody>
                    <a:bodyPr/>
                    <a:lstStyle/>
                    <a:p>
                      <a:pPr algn="l"/>
                      <a:r>
                        <a:rPr lang="en-US" sz="1600"/>
                        <a:t>Mobility</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t>Timed Up and Go test</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500471530"/>
                  </a:ext>
                </a:extLst>
              </a:tr>
              <a:tr h="591589">
                <a:tc>
                  <a:txBody>
                    <a:bodyPr/>
                    <a:lstStyle/>
                    <a:p>
                      <a:pPr algn="l"/>
                      <a:r>
                        <a:rPr lang="en-US" sz="1600"/>
                        <a:t>Situational assessment</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t>Accessibility of services, mobility, social environment, accessibility of home rooms</a:t>
                      </a:r>
                    </a:p>
                  </a:txBody>
                  <a:tcPr marL="84513" marR="84513" marT="42256" marB="4225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967385469"/>
                  </a:ext>
                </a:extLst>
              </a:tr>
            </a:tbl>
          </a:graphicData>
        </a:graphic>
      </p:graphicFrame>
      <p:sp>
        <p:nvSpPr>
          <p:cNvPr id="4" name="Date Placeholder 3">
            <a:extLst>
              <a:ext uri="{FF2B5EF4-FFF2-40B4-BE49-F238E27FC236}">
                <a16:creationId xmlns="" xmlns:a16="http://schemas.microsoft.com/office/drawing/2014/main" id="{B4C79D98-50E9-4BC9-9629-D45FA2BA584B}"/>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1F9E3E3D-3A1A-47FD-827A-6D9FC45C216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49C80717-5CED-4A44-9CE7-0969FDE44F75}"/>
              </a:ext>
            </a:extLst>
          </p:cNvPr>
          <p:cNvSpPr>
            <a:spLocks noGrp="1"/>
          </p:cNvSpPr>
          <p:nvPr>
            <p:ph type="sldNum" sz="quarter" idx="12"/>
          </p:nvPr>
        </p:nvSpPr>
        <p:spPr/>
        <p:txBody>
          <a:bodyPr/>
          <a:lstStyle/>
          <a:p>
            <a:pPr>
              <a:defRPr/>
            </a:pPr>
            <a:fld id="{77A5ADC4-BB09-7A43-A65F-1A6A64A8617D}" type="slidenum">
              <a:rPr lang="en-US" smtClean="0"/>
              <a:pPr>
                <a:defRPr/>
              </a:pPr>
              <a:t>22</a:t>
            </a:fld>
            <a:endParaRPr lang="en-US"/>
          </a:p>
        </p:txBody>
      </p:sp>
    </p:spTree>
    <p:extLst>
      <p:ext uri="{BB962C8B-B14F-4D97-AF65-F5344CB8AC3E}">
        <p14:creationId xmlns:p14="http://schemas.microsoft.com/office/powerpoint/2010/main" val="2459181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260475" y="152400"/>
            <a:ext cx="7199313" cy="261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charset="0"/>
                <a:ea typeface="ＭＳ Ｐゴシック" charset="0"/>
                <a:cs typeface="ＭＳ Ｐゴシック" charset="0"/>
              </a:defRPr>
            </a:lvl9pPr>
          </a:lstStyle>
          <a:p>
            <a:r>
              <a:rPr lang="en-US" sz="1100"/>
              <a:t>Most impactful factors on the health‐related quality of life of a geriatric population with cancer</a:t>
            </a:r>
          </a:p>
        </p:txBody>
      </p:sp>
      <p:sp>
        <p:nvSpPr>
          <p:cNvPr id="3074" name="AutoShape 2"/>
          <p:cNvSpPr>
            <a:spLocks noChangeAspect="1" noChangeArrowheads="1"/>
          </p:cNvSpPr>
          <p:nvPr/>
        </p:nvSpPr>
        <p:spPr bwMode="auto">
          <a:xfrm>
            <a:off x="4926013" y="152400"/>
            <a:ext cx="3670300" cy="355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75" name="Text Box 3"/>
          <p:cNvSpPr txBox="1">
            <a:spLocks noChangeArrowheads="1"/>
          </p:cNvSpPr>
          <p:nvPr/>
        </p:nvSpPr>
        <p:spPr bwMode="auto">
          <a:xfrm>
            <a:off x="360363" y="5940425"/>
            <a:ext cx="8640762" cy="212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5pPr>
            <a:lvl6pPr marL="25146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6pPr>
            <a:lvl7pPr marL="29718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7pPr>
            <a:lvl8pPr marL="34290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8pPr>
            <a:lvl9pPr marL="3886200" indent="-228600" fontAlgn="base">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charset="0"/>
                <a:ea typeface="ＭＳ Ｐゴシック" charset="0"/>
                <a:cs typeface="ＭＳ Ｐゴシック" charset="0"/>
              </a:defRPr>
            </a:lvl9pPr>
          </a:lstStyle>
          <a:p>
            <a:r>
              <a:rPr lang="en-US" sz="800" b="1">
                <a:solidFill>
                  <a:srgbClr val="0054A6"/>
                </a:solidFill>
              </a:rPr>
              <a:t>Cancer, Volume: 124, Issue: 3, Pages: 596-605, First published: 18 December 2017, DOI: (10.1002/cncr.31048)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762000"/>
            <a:ext cx="6629400" cy="497205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Right Arrow 1"/>
          <p:cNvSpPr/>
          <p:nvPr/>
        </p:nvSpPr>
        <p:spPr>
          <a:xfrm rot="674420">
            <a:off x="1550901" y="2081519"/>
            <a:ext cx="1066800" cy="38100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637757" y="4191000"/>
            <a:ext cx="873209" cy="38100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rot="3483235">
            <a:off x="4594941" y="4221244"/>
            <a:ext cx="873209" cy="38100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9764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83DAE9-5EDA-4F28-ACEC-02C615C53729}"/>
              </a:ext>
            </a:extLst>
          </p:cNvPr>
          <p:cNvSpPr>
            <a:spLocks noGrp="1"/>
          </p:cNvSpPr>
          <p:nvPr>
            <p:ph type="title"/>
          </p:nvPr>
        </p:nvSpPr>
        <p:spPr/>
        <p:txBody>
          <a:bodyPr/>
          <a:lstStyle/>
          <a:p>
            <a:endParaRPr lang="en-US" dirty="0"/>
          </a:p>
        </p:txBody>
      </p:sp>
      <p:sp>
        <p:nvSpPr>
          <p:cNvPr id="4" name="Date Placeholder 3">
            <a:extLst>
              <a:ext uri="{FF2B5EF4-FFF2-40B4-BE49-F238E27FC236}">
                <a16:creationId xmlns="" xmlns:a16="http://schemas.microsoft.com/office/drawing/2014/main" id="{5FED466F-E4CF-487B-A122-B271FAA84FF9}"/>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2088973B-C7DC-42B5-97C1-59BF4F22B8A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DA3C68AE-33E0-4E5F-8013-AFF87AE004C6}"/>
              </a:ext>
            </a:extLst>
          </p:cNvPr>
          <p:cNvSpPr>
            <a:spLocks noGrp="1"/>
          </p:cNvSpPr>
          <p:nvPr>
            <p:ph type="sldNum" sz="quarter" idx="12"/>
          </p:nvPr>
        </p:nvSpPr>
        <p:spPr/>
        <p:txBody>
          <a:bodyPr/>
          <a:lstStyle/>
          <a:p>
            <a:pPr>
              <a:defRPr/>
            </a:pPr>
            <a:fld id="{77A5ADC4-BB09-7A43-A65F-1A6A64A8617D}" type="slidenum">
              <a:rPr lang="en-US" smtClean="0"/>
              <a:pPr>
                <a:defRPr/>
              </a:pPr>
              <a:t>24</a:t>
            </a:fld>
            <a:endParaRPr lang="en-US"/>
          </a:p>
        </p:txBody>
      </p:sp>
      <p:pic>
        <p:nvPicPr>
          <p:cNvPr id="12" name="Content Placeholder 11">
            <a:extLst>
              <a:ext uri="{FF2B5EF4-FFF2-40B4-BE49-F238E27FC236}">
                <a16:creationId xmlns="" xmlns:a16="http://schemas.microsoft.com/office/drawing/2014/main" id="{C3C4012D-5FAB-4B24-B7F3-453EE404C5E6}"/>
              </a:ext>
            </a:extLst>
          </p:cNvPr>
          <p:cNvPicPr>
            <a:picLocks noGrp="1" noChangeAspect="1"/>
          </p:cNvPicPr>
          <p:nvPr>
            <p:ph idx="1"/>
          </p:nvPr>
        </p:nvPicPr>
        <p:blipFill>
          <a:blip r:embed="rId2"/>
          <a:stretch>
            <a:fillRect/>
          </a:stretch>
        </p:blipFill>
        <p:spPr>
          <a:xfrm>
            <a:off x="381000" y="1732020"/>
            <a:ext cx="8229600" cy="3393959"/>
          </a:xfrm>
        </p:spPr>
      </p:pic>
      <p:sp>
        <p:nvSpPr>
          <p:cNvPr id="3" name="Oval 2">
            <a:extLst>
              <a:ext uri="{FF2B5EF4-FFF2-40B4-BE49-F238E27FC236}">
                <a16:creationId xmlns="" xmlns:a16="http://schemas.microsoft.com/office/drawing/2014/main" id="{E30CB6AB-4266-479E-A246-BDB25A9ECE1B}"/>
              </a:ext>
            </a:extLst>
          </p:cNvPr>
          <p:cNvSpPr/>
          <p:nvPr/>
        </p:nvSpPr>
        <p:spPr>
          <a:xfrm>
            <a:off x="3124200" y="2319728"/>
            <a:ext cx="990600" cy="2286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34519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534216-DFAE-4F47-8DCB-BE38F3A14E51}"/>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FD9C3190-1FEE-4401-B9B9-012C6875DC45}"/>
              </a:ext>
            </a:extLst>
          </p:cNvPr>
          <p:cNvSpPr>
            <a:spLocks noGrp="1"/>
          </p:cNvSpPr>
          <p:nvPr>
            <p:ph idx="1"/>
          </p:nvPr>
        </p:nvSpPr>
        <p:spPr/>
        <p:txBody>
          <a:bodyPr/>
          <a:lstStyle/>
          <a:p>
            <a:endParaRPr lang="en-US" dirty="0"/>
          </a:p>
        </p:txBody>
      </p:sp>
      <p:sp>
        <p:nvSpPr>
          <p:cNvPr id="4" name="Date Placeholder 3">
            <a:extLst>
              <a:ext uri="{FF2B5EF4-FFF2-40B4-BE49-F238E27FC236}">
                <a16:creationId xmlns="" xmlns:a16="http://schemas.microsoft.com/office/drawing/2014/main" id="{2C174465-80EE-4678-A6C8-0ECFA03EECC7}"/>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09001173-75C0-4DE0-8BAE-7C035E103675}"/>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CE237FEA-73DE-4BB0-991B-14142B65E5CF}"/>
              </a:ext>
            </a:extLst>
          </p:cNvPr>
          <p:cNvSpPr>
            <a:spLocks noGrp="1"/>
          </p:cNvSpPr>
          <p:nvPr>
            <p:ph type="sldNum" sz="quarter" idx="12"/>
          </p:nvPr>
        </p:nvSpPr>
        <p:spPr/>
        <p:txBody>
          <a:bodyPr/>
          <a:lstStyle/>
          <a:p>
            <a:pPr>
              <a:defRPr/>
            </a:pPr>
            <a:fld id="{77A5ADC4-BB09-7A43-A65F-1A6A64A8617D}" type="slidenum">
              <a:rPr lang="en-US" smtClean="0"/>
              <a:pPr>
                <a:defRPr/>
              </a:pPr>
              <a:t>25</a:t>
            </a:fld>
            <a:endParaRPr lang="en-US"/>
          </a:p>
        </p:txBody>
      </p:sp>
      <p:pic>
        <p:nvPicPr>
          <p:cNvPr id="7" name="Picture 6">
            <a:extLst>
              <a:ext uri="{FF2B5EF4-FFF2-40B4-BE49-F238E27FC236}">
                <a16:creationId xmlns="" xmlns:a16="http://schemas.microsoft.com/office/drawing/2014/main" id="{57B073C5-DF7C-452F-A4B5-26A342D437A2}"/>
              </a:ext>
            </a:extLst>
          </p:cNvPr>
          <p:cNvPicPr>
            <a:picLocks noChangeAspect="1"/>
          </p:cNvPicPr>
          <p:nvPr/>
        </p:nvPicPr>
        <p:blipFill>
          <a:blip r:embed="rId2"/>
          <a:stretch>
            <a:fillRect/>
          </a:stretch>
        </p:blipFill>
        <p:spPr>
          <a:xfrm>
            <a:off x="2209800" y="515318"/>
            <a:ext cx="4277855" cy="5617385"/>
          </a:xfrm>
          <a:prstGeom prst="rect">
            <a:avLst/>
          </a:prstGeom>
        </p:spPr>
      </p:pic>
      <p:sp>
        <p:nvSpPr>
          <p:cNvPr id="8" name="Oval 7">
            <a:extLst>
              <a:ext uri="{FF2B5EF4-FFF2-40B4-BE49-F238E27FC236}">
                <a16:creationId xmlns="" xmlns:a16="http://schemas.microsoft.com/office/drawing/2014/main" id="{E30CB6AB-4266-479E-A246-BDB25A9ECE1B}"/>
              </a:ext>
            </a:extLst>
          </p:cNvPr>
          <p:cNvSpPr/>
          <p:nvPr/>
        </p:nvSpPr>
        <p:spPr>
          <a:xfrm>
            <a:off x="4495800" y="5105400"/>
            <a:ext cx="1905000" cy="2286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78564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D343D-A884-4AAA-86CF-89CAE0B9F34B}"/>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47645945-E0F7-45C0-A767-60488DE6F2E1}"/>
              </a:ext>
            </a:extLst>
          </p:cNvPr>
          <p:cNvSpPr>
            <a:spLocks noGrp="1"/>
          </p:cNvSpPr>
          <p:nvPr>
            <p:ph idx="1"/>
          </p:nvPr>
        </p:nvSpPr>
        <p:spPr/>
        <p:txBody>
          <a:bodyPr/>
          <a:lstStyle/>
          <a:p>
            <a:endParaRPr lang="en-US" dirty="0"/>
          </a:p>
        </p:txBody>
      </p:sp>
      <p:sp>
        <p:nvSpPr>
          <p:cNvPr id="4" name="Date Placeholder 3">
            <a:extLst>
              <a:ext uri="{FF2B5EF4-FFF2-40B4-BE49-F238E27FC236}">
                <a16:creationId xmlns="" xmlns:a16="http://schemas.microsoft.com/office/drawing/2014/main" id="{945F4920-CB1A-4737-8B98-32531465658D}"/>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F79F02AA-DE29-49B1-8C26-1937740C5AEB}"/>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 xmlns:a16="http://schemas.microsoft.com/office/drawing/2014/main" id="{4A789D5F-2BE4-4695-A016-0681CB075BBE}"/>
              </a:ext>
            </a:extLst>
          </p:cNvPr>
          <p:cNvSpPr>
            <a:spLocks noGrp="1"/>
          </p:cNvSpPr>
          <p:nvPr>
            <p:ph type="sldNum" sz="quarter" idx="12"/>
          </p:nvPr>
        </p:nvSpPr>
        <p:spPr/>
        <p:txBody>
          <a:bodyPr/>
          <a:lstStyle/>
          <a:p>
            <a:pPr>
              <a:defRPr/>
            </a:pPr>
            <a:fld id="{77A5ADC4-BB09-7A43-A65F-1A6A64A8617D}" type="slidenum">
              <a:rPr lang="en-US" smtClean="0"/>
              <a:pPr>
                <a:defRPr/>
              </a:pPr>
              <a:t>26</a:t>
            </a:fld>
            <a:endParaRPr lang="en-US"/>
          </a:p>
        </p:txBody>
      </p:sp>
      <p:pic>
        <p:nvPicPr>
          <p:cNvPr id="7" name="Picture 6">
            <a:extLst>
              <a:ext uri="{FF2B5EF4-FFF2-40B4-BE49-F238E27FC236}">
                <a16:creationId xmlns="" xmlns:a16="http://schemas.microsoft.com/office/drawing/2014/main" id="{6673C97E-3E0B-4EA9-B13D-2652272B94F0}"/>
              </a:ext>
            </a:extLst>
          </p:cNvPr>
          <p:cNvPicPr>
            <a:picLocks noChangeAspect="1"/>
          </p:cNvPicPr>
          <p:nvPr/>
        </p:nvPicPr>
        <p:blipFill>
          <a:blip r:embed="rId2"/>
          <a:stretch>
            <a:fillRect/>
          </a:stretch>
        </p:blipFill>
        <p:spPr>
          <a:xfrm>
            <a:off x="700087" y="639762"/>
            <a:ext cx="7743825" cy="5114925"/>
          </a:xfrm>
          <a:prstGeom prst="rect">
            <a:avLst/>
          </a:prstGeom>
        </p:spPr>
      </p:pic>
      <p:sp>
        <p:nvSpPr>
          <p:cNvPr id="8" name="Oval 7">
            <a:extLst>
              <a:ext uri="{FF2B5EF4-FFF2-40B4-BE49-F238E27FC236}">
                <a16:creationId xmlns="" xmlns:a16="http://schemas.microsoft.com/office/drawing/2014/main" id="{E30CB6AB-4266-479E-A246-BDB25A9ECE1B}"/>
              </a:ext>
            </a:extLst>
          </p:cNvPr>
          <p:cNvSpPr/>
          <p:nvPr/>
        </p:nvSpPr>
        <p:spPr>
          <a:xfrm>
            <a:off x="4343400" y="4572000"/>
            <a:ext cx="1981200" cy="2286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E30CB6AB-4266-479E-A246-BDB25A9ECE1B}"/>
              </a:ext>
            </a:extLst>
          </p:cNvPr>
          <p:cNvSpPr/>
          <p:nvPr/>
        </p:nvSpPr>
        <p:spPr>
          <a:xfrm>
            <a:off x="5845302" y="1828800"/>
            <a:ext cx="631698" cy="2286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7979084" y="4343400"/>
            <a:ext cx="457200" cy="152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7979084" y="3048000"/>
            <a:ext cx="457200" cy="152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86566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55A59-BAF7-46FC-8337-B6E381FEF907}"/>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9FC4EA88-7E88-4F48-B83D-A873B0671EA0}"/>
              </a:ext>
            </a:extLst>
          </p:cNvPr>
          <p:cNvSpPr>
            <a:spLocks noGrp="1"/>
          </p:cNvSpPr>
          <p:nvPr>
            <p:ph idx="1"/>
          </p:nvPr>
        </p:nvSpPr>
        <p:spPr>
          <a:xfrm>
            <a:off x="457200" y="1371600"/>
            <a:ext cx="8229600" cy="4648200"/>
          </a:xfrm>
        </p:spPr>
        <p:txBody>
          <a:bodyPr/>
          <a:lstStyle/>
          <a:p>
            <a:r>
              <a:rPr lang="en-US" dirty="0">
                <a:latin typeface="Calibri" panose="020F0502020204030204" pitchFamily="34" charset="0"/>
              </a:rPr>
              <a:t>Median time spent on CGA administration was 35 minutes</a:t>
            </a:r>
            <a:r>
              <a:rPr lang="en-US" dirty="0" smtClean="0">
                <a:latin typeface="Calibri" panose="020F0502020204030204" pitchFamily="34" charset="0"/>
              </a:rPr>
              <a:t>.</a:t>
            </a:r>
          </a:p>
          <a:p>
            <a:endParaRPr lang="en-US" dirty="0">
              <a:latin typeface="Calibri" panose="020F0502020204030204" pitchFamily="34" charset="0"/>
            </a:endParaRPr>
          </a:p>
          <a:p>
            <a:r>
              <a:rPr lang="en-US" dirty="0" smtClean="0">
                <a:latin typeface="Calibri" panose="020F0502020204030204" pitchFamily="34" charset="0"/>
              </a:rPr>
              <a:t>All </a:t>
            </a:r>
            <a:r>
              <a:rPr lang="en-US" dirty="0">
                <a:latin typeface="Calibri" panose="020F0502020204030204" pitchFamily="34" charset="0"/>
              </a:rPr>
              <a:t>grade AEs </a:t>
            </a:r>
          </a:p>
          <a:p>
            <a:pPr lvl="1"/>
            <a:r>
              <a:rPr lang="en-US" dirty="0">
                <a:latin typeface="Calibri" panose="020F0502020204030204" pitchFamily="34" charset="0"/>
              </a:rPr>
              <a:t>Standard arm 93.4% </a:t>
            </a:r>
          </a:p>
          <a:p>
            <a:pPr lvl="1"/>
            <a:r>
              <a:rPr lang="en-US" dirty="0">
                <a:latin typeface="Calibri" panose="020F0502020204030204" pitchFamily="34" charset="0"/>
              </a:rPr>
              <a:t>CGA arm       85.6                        P = .015</a:t>
            </a:r>
          </a:p>
          <a:p>
            <a:pPr marL="0" indent="0">
              <a:buNone/>
            </a:pPr>
            <a:endParaRPr lang="en-US" dirty="0">
              <a:latin typeface="Calibri" panose="020F0502020204030204" pitchFamily="34" charset="0"/>
            </a:endParaRPr>
          </a:p>
          <a:p>
            <a:r>
              <a:rPr lang="en-US" dirty="0">
                <a:latin typeface="Calibri" panose="020F0502020204030204" pitchFamily="34" charset="0"/>
              </a:rPr>
              <a:t>QoL utility scores at baseline did not differ between the </a:t>
            </a:r>
            <a:r>
              <a:rPr lang="en-US" dirty="0" smtClean="0">
                <a:latin typeface="Calibri" panose="020F0502020204030204" pitchFamily="34" charset="0"/>
              </a:rPr>
              <a:t>arms</a:t>
            </a:r>
            <a:endParaRPr lang="en-US" dirty="0">
              <a:latin typeface="Calibri" panose="020F0502020204030204" pitchFamily="34" charset="0"/>
            </a:endParaRPr>
          </a:p>
          <a:p>
            <a:pPr lvl="1"/>
            <a:r>
              <a:rPr lang="en-US" sz="2200" dirty="0">
                <a:solidFill>
                  <a:srgbClr val="FF0000"/>
                </a:solidFill>
                <a:latin typeface="Calibri" panose="020F0502020204030204" pitchFamily="34" charset="0"/>
              </a:rPr>
              <a:t>At each subsequent evaluation, the utility score was always higher in the CGA arm, but the difference was significant only at week 36 (P = .02)</a:t>
            </a:r>
          </a:p>
          <a:p>
            <a:pPr marL="457200" lvl="1" indent="0">
              <a:buNone/>
            </a:pPr>
            <a:endParaRPr lang="en-US" sz="2200" dirty="0">
              <a:latin typeface="Calibri" panose="020F0502020204030204" pitchFamily="34" charset="0"/>
            </a:endParaRPr>
          </a:p>
        </p:txBody>
      </p:sp>
      <p:sp>
        <p:nvSpPr>
          <p:cNvPr id="4" name="Date Placeholder 3">
            <a:extLst>
              <a:ext uri="{FF2B5EF4-FFF2-40B4-BE49-F238E27FC236}">
                <a16:creationId xmlns="" xmlns:a16="http://schemas.microsoft.com/office/drawing/2014/main" id="{E5180E08-B81E-4986-9FFA-7C8E94C84AC2}"/>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980642DD-B68B-47C6-B125-334473B02F3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229D1B7A-7C96-406C-ACA6-34A85B67CF64}"/>
              </a:ext>
            </a:extLst>
          </p:cNvPr>
          <p:cNvSpPr>
            <a:spLocks noGrp="1"/>
          </p:cNvSpPr>
          <p:nvPr>
            <p:ph type="sldNum" sz="quarter" idx="12"/>
          </p:nvPr>
        </p:nvSpPr>
        <p:spPr/>
        <p:txBody>
          <a:bodyPr/>
          <a:lstStyle/>
          <a:p>
            <a:pPr>
              <a:defRPr/>
            </a:pPr>
            <a:fld id="{77A5ADC4-BB09-7A43-A65F-1A6A64A8617D}" type="slidenum">
              <a:rPr lang="en-US" smtClean="0"/>
              <a:pPr>
                <a:defRPr/>
              </a:pPr>
              <a:t>27</a:t>
            </a:fld>
            <a:endParaRPr lang="en-US"/>
          </a:p>
        </p:txBody>
      </p:sp>
    </p:spTree>
    <p:extLst>
      <p:ext uri="{BB962C8B-B14F-4D97-AF65-F5344CB8AC3E}">
        <p14:creationId xmlns:p14="http://schemas.microsoft.com/office/powerpoint/2010/main" val="6637991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AE88D2-B254-45E0-BAB5-F29278943D2F}"/>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AA51907A-B082-4C22-90E0-0D43A0563E7A}"/>
              </a:ext>
            </a:extLst>
          </p:cNvPr>
          <p:cNvSpPr>
            <a:spLocks noGrp="1"/>
          </p:cNvSpPr>
          <p:nvPr>
            <p:ph idx="1"/>
          </p:nvPr>
        </p:nvSpPr>
        <p:spPr/>
        <p:txBody>
          <a:bodyPr/>
          <a:lstStyle/>
          <a:p>
            <a:endParaRPr lang="en-US" dirty="0">
              <a:latin typeface="Calibri" panose="020F0502020204030204" pitchFamily="34" charset="0"/>
            </a:endParaRPr>
          </a:p>
          <a:p>
            <a:r>
              <a:rPr lang="en-US" dirty="0">
                <a:latin typeface="Calibri" panose="020F0502020204030204" pitchFamily="34" charset="0"/>
              </a:rPr>
              <a:t>Median follow-up : 4.5 </a:t>
            </a:r>
            <a:r>
              <a:rPr lang="en-US" dirty="0" smtClean="0">
                <a:latin typeface="Calibri" panose="020F0502020204030204" pitchFamily="34" charset="0"/>
              </a:rPr>
              <a:t>months</a:t>
            </a:r>
            <a:endParaRPr lang="en-US" dirty="0">
              <a:latin typeface="Calibri" panose="020F0502020204030204" pitchFamily="34" charset="0"/>
            </a:endParaRPr>
          </a:p>
          <a:p>
            <a:pPr marL="0" indent="0">
              <a:buNone/>
            </a:pPr>
            <a:endParaRPr lang="en-US" dirty="0">
              <a:latin typeface="Calibri" panose="020F0502020204030204" pitchFamily="34" charset="0"/>
            </a:endParaRPr>
          </a:p>
          <a:p>
            <a:r>
              <a:rPr lang="en-US" dirty="0">
                <a:latin typeface="Calibri" panose="020F0502020204030204" pitchFamily="34" charset="0"/>
              </a:rPr>
              <a:t>Independent predictors of TFFS :</a:t>
            </a:r>
          </a:p>
          <a:p>
            <a:pPr lvl="1"/>
            <a:r>
              <a:rPr lang="en-US" dirty="0" err="1">
                <a:latin typeface="Calibri" panose="020F0502020204030204" pitchFamily="34" charset="0"/>
              </a:rPr>
              <a:t>Charlson</a:t>
            </a:r>
            <a:r>
              <a:rPr lang="en-US" dirty="0">
                <a:latin typeface="Calibri" panose="020F0502020204030204" pitchFamily="34" charset="0"/>
              </a:rPr>
              <a:t> comorbidity index ≥ 2 </a:t>
            </a:r>
          </a:p>
          <a:p>
            <a:pPr lvl="1"/>
            <a:r>
              <a:rPr lang="en-US" dirty="0">
                <a:latin typeface="Calibri" panose="020F0502020204030204" pitchFamily="34" charset="0"/>
              </a:rPr>
              <a:t>presence of a geriatric syndrome</a:t>
            </a:r>
          </a:p>
          <a:p>
            <a:pPr lvl="1"/>
            <a:r>
              <a:rPr lang="en-US" dirty="0">
                <a:latin typeface="Calibri" panose="020F0502020204030204" pitchFamily="34" charset="0"/>
              </a:rPr>
              <a:t>BMI &lt;20 </a:t>
            </a:r>
          </a:p>
          <a:p>
            <a:pPr lvl="1"/>
            <a:r>
              <a:rPr lang="en-US" dirty="0">
                <a:latin typeface="Calibri" panose="020F0502020204030204" pitchFamily="34" charset="0"/>
              </a:rPr>
              <a:t>Being current or former smoker</a:t>
            </a:r>
          </a:p>
          <a:p>
            <a:pPr marL="0" indent="0">
              <a:buNone/>
            </a:pPr>
            <a:endParaRPr lang="en-US" dirty="0">
              <a:latin typeface="Calibri" panose="020F0502020204030204" pitchFamily="34" charset="0"/>
            </a:endParaRPr>
          </a:p>
        </p:txBody>
      </p:sp>
      <p:sp>
        <p:nvSpPr>
          <p:cNvPr id="4" name="Date Placeholder 3">
            <a:extLst>
              <a:ext uri="{FF2B5EF4-FFF2-40B4-BE49-F238E27FC236}">
                <a16:creationId xmlns="" xmlns:a16="http://schemas.microsoft.com/office/drawing/2014/main" id="{12E258BA-8321-4F78-BE64-6E0CAC30121C}"/>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DE8E47E7-CAA6-4A37-AAEA-0C89CCEB0FE5}"/>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9F48121F-C46E-4B9E-A501-E19CA39045CC}"/>
              </a:ext>
            </a:extLst>
          </p:cNvPr>
          <p:cNvSpPr>
            <a:spLocks noGrp="1"/>
          </p:cNvSpPr>
          <p:nvPr>
            <p:ph type="sldNum" sz="quarter" idx="12"/>
          </p:nvPr>
        </p:nvSpPr>
        <p:spPr/>
        <p:txBody>
          <a:bodyPr/>
          <a:lstStyle/>
          <a:p>
            <a:pPr>
              <a:defRPr/>
            </a:pPr>
            <a:fld id="{77A5ADC4-BB09-7A43-A65F-1A6A64A8617D}" type="slidenum">
              <a:rPr lang="en-US" smtClean="0"/>
              <a:pPr>
                <a:defRPr/>
              </a:pPr>
              <a:t>28</a:t>
            </a:fld>
            <a:endParaRPr lang="en-US"/>
          </a:p>
        </p:txBody>
      </p:sp>
    </p:spTree>
    <p:extLst>
      <p:ext uri="{BB962C8B-B14F-4D97-AF65-F5344CB8AC3E}">
        <p14:creationId xmlns:p14="http://schemas.microsoft.com/office/powerpoint/2010/main" val="36542999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a:t>
            </a:r>
            <a:endParaRPr lang="en-US" dirty="0"/>
          </a:p>
        </p:txBody>
      </p:sp>
      <p:sp>
        <p:nvSpPr>
          <p:cNvPr id="3" name="Content Placeholder 2"/>
          <p:cNvSpPr>
            <a:spLocks noGrp="1"/>
          </p:cNvSpPr>
          <p:nvPr>
            <p:ph idx="1"/>
          </p:nvPr>
        </p:nvSpPr>
        <p:spPr>
          <a:xfrm>
            <a:off x="457200" y="1752600"/>
            <a:ext cx="8229600" cy="4648200"/>
          </a:xfrm>
        </p:spPr>
        <p:txBody>
          <a:bodyPr/>
          <a:lstStyle/>
          <a:p>
            <a:r>
              <a:rPr lang="en-US" dirty="0">
                <a:latin typeface="Calibri"/>
                <a:cs typeface="Calibri"/>
              </a:rPr>
              <a:t>Does the study question match your question? </a:t>
            </a:r>
            <a:endParaRPr lang="en-US" dirty="0" smtClean="0">
              <a:latin typeface="Calibri"/>
              <a:cs typeface="Calibri"/>
            </a:endParaRPr>
          </a:p>
          <a:p>
            <a:endParaRPr lang="en-US" dirty="0">
              <a:latin typeface="Calibri"/>
              <a:cs typeface="Calibri"/>
            </a:endParaRPr>
          </a:p>
          <a:p>
            <a:endParaRPr lang="en-US" dirty="0" smtClean="0">
              <a:latin typeface="Calibri"/>
              <a:cs typeface="Calibri"/>
            </a:endParaRPr>
          </a:p>
          <a:p>
            <a:endParaRPr lang="en-US" dirty="0" smtClean="0">
              <a:latin typeface="Calibri"/>
              <a:cs typeface="Calibri"/>
            </a:endParaRPr>
          </a:p>
          <a:p>
            <a:r>
              <a:rPr lang="en-US" dirty="0" smtClean="0">
                <a:latin typeface="Calibri"/>
                <a:cs typeface="Calibri"/>
              </a:rPr>
              <a:t> </a:t>
            </a:r>
            <a:r>
              <a:rPr lang="en-US" dirty="0">
                <a:latin typeface="Calibri"/>
                <a:cs typeface="Calibri"/>
              </a:rPr>
              <a:t>Was the study design appropriate?</a:t>
            </a:r>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29</a:t>
            </a:fld>
            <a:endParaRPr lang="en-US"/>
          </a:p>
        </p:txBody>
      </p:sp>
    </p:spTree>
    <p:extLst>
      <p:ext uri="{BB962C8B-B14F-4D97-AF65-F5344CB8AC3E}">
        <p14:creationId xmlns:p14="http://schemas.microsoft.com/office/powerpoint/2010/main" val="31615565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838200"/>
            <a:ext cx="8458200" cy="1085850"/>
          </a:xfrm>
        </p:spPr>
        <p:txBody>
          <a:bodyPr>
            <a:noAutofit/>
          </a:bodyPr>
          <a:lstStyle/>
          <a:p>
            <a:r>
              <a:rPr lang="en-US" dirty="0"/>
              <a:t/>
            </a:r>
            <a:br>
              <a:rPr lang="en-US" dirty="0"/>
            </a:br>
            <a:r>
              <a:rPr lang="en-US" dirty="0"/>
              <a:t> </a:t>
            </a:r>
            <a:endParaRPr lang="en-US" sz="3600" dirty="0"/>
          </a:p>
        </p:txBody>
      </p:sp>
      <p:sp>
        <p:nvSpPr>
          <p:cNvPr id="47106" name="Content Placeholder 2"/>
          <p:cNvSpPr>
            <a:spLocks noGrp="1"/>
          </p:cNvSpPr>
          <p:nvPr>
            <p:ph idx="1"/>
          </p:nvPr>
        </p:nvSpPr>
        <p:spPr>
          <a:xfrm>
            <a:off x="555757" y="2133600"/>
            <a:ext cx="8229600" cy="4648200"/>
          </a:xfrm>
        </p:spPr>
        <p:txBody>
          <a:bodyPr/>
          <a:lstStyle/>
          <a:p>
            <a:r>
              <a:rPr lang="en-US" dirty="0">
                <a:latin typeface="Calibri"/>
                <a:cs typeface="Calibri"/>
              </a:rPr>
              <a:t>Was the assignment of patients to treatments </a:t>
            </a:r>
            <a:r>
              <a:rPr lang="en-US" dirty="0" smtClean="0">
                <a:latin typeface="Calibri"/>
                <a:cs typeface="Calibri"/>
              </a:rPr>
              <a:t>randomized?</a:t>
            </a:r>
          </a:p>
          <a:p>
            <a:endParaRPr lang="en-US" dirty="0" smtClean="0">
              <a:latin typeface="Calibri"/>
              <a:cs typeface="Calibri"/>
            </a:endParaRPr>
          </a:p>
          <a:p>
            <a:pPr marL="0" indent="0">
              <a:buNone/>
            </a:pPr>
            <a:endParaRPr lang="en-US" dirty="0" smtClean="0">
              <a:latin typeface="Calibri"/>
              <a:cs typeface="Calibri"/>
            </a:endParaRPr>
          </a:p>
          <a:p>
            <a:r>
              <a:rPr lang="en-US" dirty="0">
                <a:latin typeface="Calibri"/>
                <a:cs typeface="Calibri"/>
              </a:rPr>
              <a:t>Were all patients who entered the trial accounted for? </a:t>
            </a:r>
            <a:r>
              <a:rPr lang="en-US" dirty="0" smtClean="0">
                <a:latin typeface="Calibri"/>
                <a:cs typeface="Calibri"/>
              </a:rPr>
              <a:t>And were </a:t>
            </a:r>
            <a:r>
              <a:rPr lang="en-US" dirty="0">
                <a:latin typeface="Calibri"/>
                <a:cs typeface="Calibri"/>
              </a:rPr>
              <a:t>they analyzed in the groups to which they were </a:t>
            </a:r>
            <a:r>
              <a:rPr lang="en-US" dirty="0" smtClean="0">
                <a:latin typeface="Calibri"/>
                <a:cs typeface="Calibri"/>
              </a:rPr>
              <a:t>  randomized</a:t>
            </a:r>
            <a:r>
              <a:rPr lang="en-US" dirty="0">
                <a:latin typeface="Calibri"/>
                <a:cs typeface="Calibri"/>
              </a:rPr>
              <a:t>?</a:t>
            </a:r>
          </a:p>
          <a:p>
            <a:endParaRPr lang="en-US" b="1" dirty="0" smtClean="0">
              <a:latin typeface="Calibri"/>
              <a:ea typeface="ＭＳ Ｐゴシック" charset="0"/>
              <a:cs typeface="Calibri"/>
            </a:endParaRPr>
          </a:p>
          <a:p>
            <a:endParaRPr lang="en-US" b="1" dirty="0">
              <a:latin typeface="Calibri"/>
              <a:ea typeface="ＭＳ Ｐゴシック" charset="0"/>
              <a:cs typeface="Calibri"/>
            </a:endParaRPr>
          </a:p>
          <a:p>
            <a:r>
              <a:rPr lang="en-US" dirty="0">
                <a:latin typeface="Calibri"/>
                <a:cs typeface="Calibri"/>
              </a:rPr>
              <a:t>Was follow-up long enough?</a:t>
            </a:r>
            <a:endParaRPr lang="en-US" b="1" dirty="0">
              <a:latin typeface="Calibri"/>
              <a:ea typeface="ＭＳ Ｐゴシック" charset="0"/>
              <a:cs typeface="Calibri"/>
            </a:endParaRPr>
          </a:p>
        </p:txBody>
      </p:sp>
      <p:sp>
        <p:nvSpPr>
          <p:cNvPr id="4" name="Title 1"/>
          <p:cNvSpPr txBox="1">
            <a:spLocks/>
          </p:cNvSpPr>
          <p:nvPr/>
        </p:nvSpPr>
        <p:spPr>
          <a:xfrm>
            <a:off x="457200" y="304800"/>
            <a:ext cx="8229600" cy="1085850"/>
          </a:xfrm>
          <a:prstGeom prst="rect">
            <a:avLst/>
          </a:prstGeom>
        </p:spPr>
        <p:txBody>
          <a:bodyPr vert="horz" wrap="square" lIns="91440" tIns="45720" rIns="91440" bIns="45720" numCol="1" anchor="b" anchorCtr="0" compatLnSpc="1">
            <a:prstTxWarp prst="textNoShape">
              <a:avLst/>
            </a:prstTxWarp>
            <a:normAutofit/>
          </a:bodyPr>
          <a:lstStyle>
            <a:lvl1pPr algn="l" defTabSz="457200" rtl="0" eaLnBrk="0" fontAlgn="base" hangingPunct="0">
              <a:spcBef>
                <a:spcPct val="0"/>
              </a:spcBef>
              <a:spcAft>
                <a:spcPct val="0"/>
              </a:spcAft>
              <a:defRPr sz="3000" kern="1200" cap="all">
                <a:solidFill>
                  <a:srgbClr val="125E7B"/>
                </a:solidFill>
                <a:latin typeface="+mj-lt"/>
                <a:ea typeface="ＭＳ Ｐゴシック" pitchFamily="1" charset="-128"/>
                <a:cs typeface="ＭＳ Ｐゴシック" charset="0"/>
              </a:defRPr>
            </a:lvl1pPr>
            <a:lvl2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2pPr>
            <a:lvl3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3pPr>
            <a:lvl4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4pPr>
            <a:lvl5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5pPr>
            <a:lvl6pPr marL="457200" algn="l" defTabSz="457200" rtl="0" fontAlgn="base">
              <a:spcBef>
                <a:spcPct val="0"/>
              </a:spcBef>
              <a:spcAft>
                <a:spcPct val="0"/>
              </a:spcAft>
              <a:defRPr sz="3000">
                <a:solidFill>
                  <a:srgbClr val="125E7B"/>
                </a:solidFill>
                <a:latin typeface="Arial" charset="0"/>
                <a:ea typeface="ＭＳ Ｐゴシック" pitchFamily="1" charset="-128"/>
              </a:defRPr>
            </a:lvl6pPr>
            <a:lvl7pPr marL="914400" algn="l" defTabSz="457200" rtl="0" fontAlgn="base">
              <a:spcBef>
                <a:spcPct val="0"/>
              </a:spcBef>
              <a:spcAft>
                <a:spcPct val="0"/>
              </a:spcAft>
              <a:defRPr sz="3000">
                <a:solidFill>
                  <a:srgbClr val="125E7B"/>
                </a:solidFill>
                <a:latin typeface="Arial" charset="0"/>
                <a:ea typeface="ＭＳ Ｐゴシック" pitchFamily="1" charset="-128"/>
              </a:defRPr>
            </a:lvl7pPr>
            <a:lvl8pPr marL="1371600" algn="l" defTabSz="457200" rtl="0" fontAlgn="base">
              <a:spcBef>
                <a:spcPct val="0"/>
              </a:spcBef>
              <a:spcAft>
                <a:spcPct val="0"/>
              </a:spcAft>
              <a:defRPr sz="3000">
                <a:solidFill>
                  <a:srgbClr val="125E7B"/>
                </a:solidFill>
                <a:latin typeface="Arial" charset="0"/>
                <a:ea typeface="ＭＳ Ｐゴシック" pitchFamily="1" charset="-128"/>
              </a:defRPr>
            </a:lvl8pPr>
            <a:lvl9pPr marL="1828800" algn="l" defTabSz="457200" rtl="0" fontAlgn="base">
              <a:spcBef>
                <a:spcPct val="0"/>
              </a:spcBef>
              <a:spcAft>
                <a:spcPct val="0"/>
              </a:spcAft>
              <a:defRPr sz="3000">
                <a:solidFill>
                  <a:srgbClr val="125E7B"/>
                </a:solidFill>
                <a:latin typeface="Arial" charset="0"/>
                <a:ea typeface="ＭＳ Ｐゴシック" pitchFamily="1" charset="-128"/>
              </a:defRPr>
            </a:lvl9pPr>
          </a:lstStyle>
          <a:p>
            <a:r>
              <a:rPr lang="en-US" dirty="0" smtClean="0"/>
              <a:t>VALIDITY</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A2DA0D-9A5D-4088-9240-F7766865644C}"/>
              </a:ext>
            </a:extLst>
          </p:cNvPr>
          <p:cNvSpPr>
            <a:spLocks noGrp="1"/>
          </p:cNvSpPr>
          <p:nvPr>
            <p:ph type="title"/>
          </p:nvPr>
        </p:nvSpPr>
        <p:spPr/>
        <p:txBody>
          <a:bodyPr>
            <a:normAutofit/>
          </a:bodyPr>
          <a:lstStyle/>
          <a:p>
            <a:r>
              <a:rPr lang="en-US" dirty="0"/>
              <a:t/>
            </a:r>
            <a:br>
              <a:rPr lang="en-US" dirty="0"/>
            </a:br>
            <a:endParaRPr lang="en-US" dirty="0"/>
          </a:p>
        </p:txBody>
      </p:sp>
      <p:sp>
        <p:nvSpPr>
          <p:cNvPr id="3" name="Content Placeholder 2">
            <a:extLst>
              <a:ext uri="{FF2B5EF4-FFF2-40B4-BE49-F238E27FC236}">
                <a16:creationId xmlns="" xmlns:a16="http://schemas.microsoft.com/office/drawing/2014/main" id="{4004D48E-92D4-43A1-BBC5-DA646A3953B7}"/>
              </a:ext>
            </a:extLst>
          </p:cNvPr>
          <p:cNvSpPr>
            <a:spLocks noGrp="1"/>
          </p:cNvSpPr>
          <p:nvPr>
            <p:ph idx="1"/>
          </p:nvPr>
        </p:nvSpPr>
        <p:spPr>
          <a:xfrm>
            <a:off x="457200" y="1948429"/>
            <a:ext cx="8229600" cy="4648200"/>
          </a:xfrm>
        </p:spPr>
        <p:txBody>
          <a:bodyPr/>
          <a:lstStyle/>
          <a:p>
            <a:r>
              <a:rPr lang="en-US" dirty="0"/>
              <a:t> </a:t>
            </a:r>
            <a:r>
              <a:rPr lang="en-US" dirty="0">
                <a:latin typeface="Calibri"/>
                <a:cs typeface="Calibri"/>
              </a:rPr>
              <a:t>Were the groups similar at the start of the trial</a:t>
            </a:r>
            <a:r>
              <a:rPr lang="en-US" dirty="0" smtClean="0">
                <a:latin typeface="Calibri"/>
                <a:cs typeface="Calibri"/>
              </a:rPr>
              <a:t>?</a:t>
            </a:r>
          </a:p>
          <a:p>
            <a:endParaRPr lang="en-US" dirty="0" smtClean="0">
              <a:latin typeface="Calibri"/>
              <a:cs typeface="Calibri"/>
            </a:endParaRPr>
          </a:p>
          <a:p>
            <a:endParaRPr lang="en-US" dirty="0">
              <a:latin typeface="Calibri"/>
              <a:cs typeface="Calibri"/>
            </a:endParaRPr>
          </a:p>
          <a:p>
            <a:r>
              <a:rPr lang="en-US" dirty="0">
                <a:latin typeface="Calibri"/>
                <a:cs typeface="Calibri"/>
              </a:rPr>
              <a:t>Were patients, health workers, and study personnel “blind” to treatment</a:t>
            </a:r>
            <a:r>
              <a:rPr lang="en-US" dirty="0" smtClean="0">
                <a:latin typeface="Calibri"/>
                <a:cs typeface="Calibri"/>
              </a:rPr>
              <a:t>?</a:t>
            </a:r>
          </a:p>
          <a:p>
            <a:endParaRPr lang="en-US" dirty="0" smtClean="0">
              <a:latin typeface="Calibri"/>
              <a:cs typeface="Calibri"/>
            </a:endParaRPr>
          </a:p>
          <a:p>
            <a:endParaRPr lang="en-US" dirty="0">
              <a:latin typeface="Calibri"/>
              <a:cs typeface="Calibri"/>
            </a:endParaRPr>
          </a:p>
          <a:p>
            <a:r>
              <a:rPr lang="en-US" dirty="0">
                <a:latin typeface="Calibri"/>
                <a:cs typeface="Calibri"/>
              </a:rPr>
              <a:t>Aside from the allocated treatment, were groups treated </a:t>
            </a:r>
            <a:br>
              <a:rPr lang="en-US" dirty="0">
                <a:latin typeface="Calibri"/>
                <a:cs typeface="Calibri"/>
              </a:rPr>
            </a:br>
            <a:r>
              <a:rPr lang="en-US" dirty="0">
                <a:latin typeface="Calibri"/>
                <a:cs typeface="Calibri"/>
              </a:rPr>
              <a:t>equally?</a:t>
            </a:r>
          </a:p>
          <a:p>
            <a:endParaRPr lang="en-US" dirty="0"/>
          </a:p>
        </p:txBody>
      </p:sp>
      <p:sp>
        <p:nvSpPr>
          <p:cNvPr id="4" name="Date Placeholder 3">
            <a:extLst>
              <a:ext uri="{FF2B5EF4-FFF2-40B4-BE49-F238E27FC236}">
                <a16:creationId xmlns="" xmlns:a16="http://schemas.microsoft.com/office/drawing/2014/main" id="{9F3DE270-0B35-4A6E-9398-A16F13CCED24}"/>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50C879A7-AE52-4B2E-A05B-C05206A92A13}"/>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7D0501F6-CE2C-417D-AA74-9140E53F1DF8}"/>
              </a:ext>
            </a:extLst>
          </p:cNvPr>
          <p:cNvSpPr>
            <a:spLocks noGrp="1"/>
          </p:cNvSpPr>
          <p:nvPr>
            <p:ph type="sldNum" sz="quarter" idx="12"/>
          </p:nvPr>
        </p:nvSpPr>
        <p:spPr/>
        <p:txBody>
          <a:bodyPr/>
          <a:lstStyle/>
          <a:p>
            <a:pPr>
              <a:defRPr/>
            </a:pPr>
            <a:fld id="{77A5ADC4-BB09-7A43-A65F-1A6A64A8617D}" type="slidenum">
              <a:rPr lang="en-US" smtClean="0"/>
              <a:pPr>
                <a:defRPr/>
              </a:pPr>
              <a:t>31</a:t>
            </a:fld>
            <a:endParaRPr lang="en-US"/>
          </a:p>
        </p:txBody>
      </p:sp>
      <p:sp>
        <p:nvSpPr>
          <p:cNvPr id="7" name="Title 1"/>
          <p:cNvSpPr txBox="1">
            <a:spLocks/>
          </p:cNvSpPr>
          <p:nvPr/>
        </p:nvSpPr>
        <p:spPr>
          <a:xfrm>
            <a:off x="609600" y="457200"/>
            <a:ext cx="8229600" cy="1085850"/>
          </a:xfrm>
          <a:prstGeom prst="rect">
            <a:avLst/>
          </a:prstGeom>
        </p:spPr>
        <p:txBody>
          <a:bodyPr vert="horz" wrap="square" lIns="91440" tIns="45720" rIns="91440" bIns="45720" numCol="1" anchor="b" anchorCtr="0" compatLnSpc="1">
            <a:prstTxWarp prst="textNoShape">
              <a:avLst/>
            </a:prstTxWarp>
            <a:normAutofit/>
          </a:bodyPr>
          <a:lstStyle>
            <a:lvl1pPr algn="l" defTabSz="457200" rtl="0" eaLnBrk="0" fontAlgn="base" hangingPunct="0">
              <a:spcBef>
                <a:spcPct val="0"/>
              </a:spcBef>
              <a:spcAft>
                <a:spcPct val="0"/>
              </a:spcAft>
              <a:defRPr sz="3000" kern="1200" cap="all">
                <a:solidFill>
                  <a:srgbClr val="125E7B"/>
                </a:solidFill>
                <a:latin typeface="+mj-lt"/>
                <a:ea typeface="ＭＳ Ｐゴシック" pitchFamily="1" charset="-128"/>
                <a:cs typeface="ＭＳ Ｐゴシック" charset="0"/>
              </a:defRPr>
            </a:lvl1pPr>
            <a:lvl2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2pPr>
            <a:lvl3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3pPr>
            <a:lvl4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4pPr>
            <a:lvl5pPr algn="l" defTabSz="457200" rtl="0" eaLnBrk="0" fontAlgn="base" hangingPunct="0">
              <a:spcBef>
                <a:spcPct val="0"/>
              </a:spcBef>
              <a:spcAft>
                <a:spcPct val="0"/>
              </a:spcAft>
              <a:defRPr sz="3000">
                <a:solidFill>
                  <a:srgbClr val="125E7B"/>
                </a:solidFill>
                <a:latin typeface="Arial" charset="0"/>
                <a:ea typeface="ＭＳ Ｐゴシック" pitchFamily="1" charset="-128"/>
                <a:cs typeface="ＭＳ Ｐゴシック" charset="0"/>
              </a:defRPr>
            </a:lvl5pPr>
            <a:lvl6pPr marL="457200" algn="l" defTabSz="457200" rtl="0" fontAlgn="base">
              <a:spcBef>
                <a:spcPct val="0"/>
              </a:spcBef>
              <a:spcAft>
                <a:spcPct val="0"/>
              </a:spcAft>
              <a:defRPr sz="3000">
                <a:solidFill>
                  <a:srgbClr val="125E7B"/>
                </a:solidFill>
                <a:latin typeface="Arial" charset="0"/>
                <a:ea typeface="ＭＳ Ｐゴシック" pitchFamily="1" charset="-128"/>
              </a:defRPr>
            </a:lvl6pPr>
            <a:lvl7pPr marL="914400" algn="l" defTabSz="457200" rtl="0" fontAlgn="base">
              <a:spcBef>
                <a:spcPct val="0"/>
              </a:spcBef>
              <a:spcAft>
                <a:spcPct val="0"/>
              </a:spcAft>
              <a:defRPr sz="3000">
                <a:solidFill>
                  <a:srgbClr val="125E7B"/>
                </a:solidFill>
                <a:latin typeface="Arial" charset="0"/>
                <a:ea typeface="ＭＳ Ｐゴシック" pitchFamily="1" charset="-128"/>
              </a:defRPr>
            </a:lvl7pPr>
            <a:lvl8pPr marL="1371600" algn="l" defTabSz="457200" rtl="0" fontAlgn="base">
              <a:spcBef>
                <a:spcPct val="0"/>
              </a:spcBef>
              <a:spcAft>
                <a:spcPct val="0"/>
              </a:spcAft>
              <a:defRPr sz="3000">
                <a:solidFill>
                  <a:srgbClr val="125E7B"/>
                </a:solidFill>
                <a:latin typeface="Arial" charset="0"/>
                <a:ea typeface="ＭＳ Ｐゴシック" pitchFamily="1" charset="-128"/>
              </a:defRPr>
            </a:lvl8pPr>
            <a:lvl9pPr marL="1828800" algn="l" defTabSz="457200" rtl="0" fontAlgn="base">
              <a:spcBef>
                <a:spcPct val="0"/>
              </a:spcBef>
              <a:spcAft>
                <a:spcPct val="0"/>
              </a:spcAft>
              <a:defRPr sz="3000">
                <a:solidFill>
                  <a:srgbClr val="125E7B"/>
                </a:solidFill>
                <a:latin typeface="Arial" charset="0"/>
                <a:ea typeface="ＭＳ Ｐゴシック" pitchFamily="1" charset="-128"/>
              </a:defRPr>
            </a:lvl9pPr>
          </a:lstStyle>
          <a:p>
            <a:r>
              <a:rPr lang="en-US" dirty="0" smtClean="0"/>
              <a:t>VALIDITY</a:t>
            </a:r>
            <a:endParaRPr lang="en-US" dirty="0"/>
          </a:p>
        </p:txBody>
      </p:sp>
    </p:spTree>
    <p:extLst>
      <p:ext uri="{BB962C8B-B14F-4D97-AF65-F5344CB8AC3E}">
        <p14:creationId xmlns:p14="http://schemas.microsoft.com/office/powerpoint/2010/main" val="3960732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F2CD7-4678-420E-8F91-1E3C683D5B90}"/>
              </a:ext>
            </a:extLst>
          </p:cNvPr>
          <p:cNvSpPr>
            <a:spLocks noGrp="1"/>
          </p:cNvSpPr>
          <p:nvPr>
            <p:ph type="title"/>
          </p:nvPr>
        </p:nvSpPr>
        <p:spPr/>
        <p:txBody>
          <a:bodyPr/>
          <a:lstStyle/>
          <a:p>
            <a:r>
              <a:rPr lang="en-US" dirty="0"/>
              <a:t>CLINICAL IMPORTANCE</a:t>
            </a:r>
          </a:p>
        </p:txBody>
      </p:sp>
      <p:sp>
        <p:nvSpPr>
          <p:cNvPr id="3" name="Content Placeholder 2">
            <a:extLst>
              <a:ext uri="{FF2B5EF4-FFF2-40B4-BE49-F238E27FC236}">
                <a16:creationId xmlns="" xmlns:a16="http://schemas.microsoft.com/office/drawing/2014/main" id="{A3CCE829-0DCF-4EE4-9E71-F9FB4CBF3A7A}"/>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latin typeface="Calibri"/>
                <a:cs typeface="Calibri"/>
              </a:rPr>
              <a:t>How large was the treatment effect?</a:t>
            </a:r>
          </a:p>
          <a:p>
            <a:pPr marL="0" indent="0">
              <a:buNone/>
            </a:pPr>
            <a:endParaRPr lang="en-US" dirty="0" smtClean="0">
              <a:latin typeface="Calibri"/>
              <a:cs typeface="Calibri"/>
            </a:endParaRPr>
          </a:p>
          <a:p>
            <a:pPr marL="0" indent="0">
              <a:buNone/>
            </a:pPr>
            <a:endParaRPr lang="en-US" dirty="0">
              <a:latin typeface="Calibri"/>
              <a:cs typeface="Calibri"/>
            </a:endParaRPr>
          </a:p>
          <a:p>
            <a:pPr marL="0" indent="0">
              <a:buNone/>
            </a:pPr>
            <a:endParaRPr lang="en-US" dirty="0">
              <a:latin typeface="Calibri"/>
              <a:cs typeface="Calibri"/>
            </a:endParaRPr>
          </a:p>
          <a:p>
            <a:pPr marL="0" indent="0">
              <a:buNone/>
            </a:pPr>
            <a:r>
              <a:rPr lang="en-US" dirty="0">
                <a:latin typeface="Calibri"/>
                <a:cs typeface="Calibri"/>
              </a:rPr>
              <a:t>How precise was the estimate of the treatment effect?</a:t>
            </a:r>
          </a:p>
        </p:txBody>
      </p:sp>
      <p:sp>
        <p:nvSpPr>
          <p:cNvPr id="4" name="Date Placeholder 3">
            <a:extLst>
              <a:ext uri="{FF2B5EF4-FFF2-40B4-BE49-F238E27FC236}">
                <a16:creationId xmlns="" xmlns:a16="http://schemas.microsoft.com/office/drawing/2014/main" id="{76B5076F-93B3-4ABF-A8DB-FEE10D6D6022}"/>
              </a:ext>
            </a:extLst>
          </p:cNvPr>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a:extLst>
              <a:ext uri="{FF2B5EF4-FFF2-40B4-BE49-F238E27FC236}">
                <a16:creationId xmlns="" xmlns:a16="http://schemas.microsoft.com/office/drawing/2014/main" id="{73AA451D-6C90-42BC-85EF-FA4A9E27E083}"/>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 xmlns:a16="http://schemas.microsoft.com/office/drawing/2014/main" id="{309118B7-77F0-4F42-9DCD-879FF3598F61}"/>
              </a:ext>
            </a:extLst>
          </p:cNvPr>
          <p:cNvSpPr>
            <a:spLocks noGrp="1"/>
          </p:cNvSpPr>
          <p:nvPr>
            <p:ph type="sldNum" sz="quarter" idx="12"/>
          </p:nvPr>
        </p:nvSpPr>
        <p:spPr/>
        <p:txBody>
          <a:bodyPr/>
          <a:lstStyle/>
          <a:p>
            <a:pPr>
              <a:defRPr/>
            </a:pPr>
            <a:fld id="{77A5ADC4-BB09-7A43-A65F-1A6A64A8617D}" type="slidenum">
              <a:rPr lang="en-US" smtClean="0"/>
              <a:pPr>
                <a:defRPr/>
              </a:pPr>
              <a:t>32</a:t>
            </a:fld>
            <a:endParaRPr lang="en-US"/>
          </a:p>
        </p:txBody>
      </p:sp>
    </p:spTree>
    <p:extLst>
      <p:ext uri="{BB962C8B-B14F-4D97-AF65-F5344CB8AC3E}">
        <p14:creationId xmlns:p14="http://schemas.microsoft.com/office/powerpoint/2010/main" val="3577719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pPr>
              <a:defRPr/>
            </a:pPr>
            <a:r>
              <a:rPr lang="en-US" sz="3600" dirty="0">
                <a:latin typeface="Calibri" panose="020F0502020204030204" pitchFamily="34" charset="0"/>
              </a:rPr>
              <a:t>Implications for patient care</a:t>
            </a:r>
          </a:p>
        </p:txBody>
      </p:sp>
      <p:sp>
        <p:nvSpPr>
          <p:cNvPr id="3" name="Content Placeholder 2">
            <a:extLst/>
          </p:cNvPr>
          <p:cNvSpPr>
            <a:spLocks noGrp="1"/>
          </p:cNvSpPr>
          <p:nvPr>
            <p:ph idx="1"/>
          </p:nvPr>
        </p:nvSpPr>
        <p:spPr>
          <a:xfrm>
            <a:off x="474663" y="1676400"/>
            <a:ext cx="8229600" cy="4648200"/>
          </a:xfrm>
        </p:spPr>
        <p:txBody>
          <a:bodyPr/>
          <a:lstStyle/>
          <a:p>
            <a:pPr>
              <a:buFont typeface="Arial" panose="020B0604020202020204" pitchFamily="34" charset="0"/>
              <a:buChar char="•"/>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Were the study patients similar to my patient?</a:t>
            </a:r>
          </a:p>
          <a:p>
            <a:pPr marL="0" indent="0">
              <a:buFont typeface="Arial" panose="020B0604020202020204" pitchFamily="34" charset="0"/>
              <a:buNone/>
              <a:defRPr/>
            </a:pPr>
            <a:endParaRPr lang="en-US" dirty="0" smtClean="0">
              <a:latin typeface="Calibri" panose="020F0502020204030204" pitchFamily="34" charset="0"/>
            </a:endParaRP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Will the results lead directly to selecting or avoiding</a:t>
            </a:r>
          </a:p>
          <a:p>
            <a:pPr marL="0" indent="0">
              <a:buFont typeface="Arial" panose="020B0604020202020204" pitchFamily="34" charset="0"/>
              <a:buNone/>
              <a:defRPr/>
            </a:pPr>
            <a:r>
              <a:rPr lang="en-US" dirty="0">
                <a:latin typeface="Calibri" panose="020F0502020204030204" pitchFamily="34" charset="0"/>
              </a:rPr>
              <a:t>     a treatment?</a:t>
            </a:r>
          </a:p>
          <a:p>
            <a:pPr marL="0" indent="0">
              <a:buFont typeface="Arial" panose="020B0604020202020204" pitchFamily="34" charset="0"/>
              <a:buNone/>
              <a:defRPr/>
            </a:pPr>
            <a:endParaRPr lang="en-US" dirty="0" smtClean="0">
              <a:latin typeface="Calibri" panose="020F0502020204030204" pitchFamily="34" charset="0"/>
            </a:endParaRPr>
          </a:p>
          <a:p>
            <a:pPr marL="0" indent="0">
              <a:buFont typeface="Arial" panose="020B0604020202020204" pitchFamily="34" charset="0"/>
              <a:buNone/>
              <a:defRPr/>
            </a:pPr>
            <a:endParaRPr lang="en-US" dirty="0">
              <a:latin typeface="Calibri" panose="020F0502020204030204" pitchFamily="34" charset="0"/>
            </a:endParaRPr>
          </a:p>
          <a:p>
            <a:pPr>
              <a:buFont typeface="Arial" panose="020B0604020202020204" pitchFamily="34" charset="0"/>
              <a:buChar char="•"/>
              <a:defRPr/>
            </a:pPr>
            <a:r>
              <a:rPr lang="en-US" dirty="0">
                <a:latin typeface="Calibri" panose="020F0502020204030204" pitchFamily="34" charset="0"/>
              </a:rPr>
              <a:t>Are the results useful for reassuring or counseling my patient?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strengths </a:t>
            </a:r>
          </a:p>
        </p:txBody>
      </p:sp>
      <p:sp>
        <p:nvSpPr>
          <p:cNvPr id="3" name="Content Placeholder 2"/>
          <p:cNvSpPr>
            <a:spLocks noGrp="1"/>
          </p:cNvSpPr>
          <p:nvPr>
            <p:ph idx="1"/>
          </p:nvPr>
        </p:nvSpPr>
        <p:spPr/>
        <p:txBody>
          <a:bodyPr/>
          <a:lstStyle/>
          <a:p>
            <a:endParaRPr lang="en-US" dirty="0"/>
          </a:p>
          <a:p>
            <a:pPr marL="0" indent="0">
              <a:buNone/>
            </a:pPr>
            <a:endParaRPr lang="en-US" dirty="0"/>
          </a:p>
          <a:p>
            <a:r>
              <a:rPr lang="en-US" dirty="0">
                <a:latin typeface="Calibri"/>
                <a:cs typeface="Calibri"/>
              </a:rPr>
              <a:t>Multicenter</a:t>
            </a:r>
          </a:p>
          <a:p>
            <a:pPr marL="0" indent="0">
              <a:buNone/>
            </a:pPr>
            <a:endParaRPr lang="en-US" dirty="0" smtClean="0">
              <a:latin typeface="Calibri"/>
              <a:cs typeface="Calibri"/>
            </a:endParaRPr>
          </a:p>
          <a:p>
            <a:pPr marL="0" indent="0">
              <a:buNone/>
            </a:pPr>
            <a:endParaRPr lang="en-US" dirty="0">
              <a:latin typeface="Calibri"/>
              <a:cs typeface="Calibri"/>
            </a:endParaRPr>
          </a:p>
          <a:p>
            <a:r>
              <a:rPr lang="en-US" dirty="0">
                <a:latin typeface="Calibri"/>
                <a:cs typeface="Calibri"/>
              </a:rPr>
              <a:t>Large population</a:t>
            </a:r>
          </a:p>
          <a:p>
            <a:endParaRPr lang="en-US" dirty="0" smtClean="0">
              <a:latin typeface="Calibri"/>
              <a:cs typeface="Calibri"/>
            </a:endParaRPr>
          </a:p>
          <a:p>
            <a:endParaRPr lang="en-US" dirty="0">
              <a:latin typeface="Calibri"/>
              <a:cs typeface="Calibri"/>
            </a:endParaRPr>
          </a:p>
          <a:p>
            <a:r>
              <a:rPr lang="en-US" dirty="0" smtClean="0">
                <a:latin typeface="Calibri"/>
                <a:cs typeface="Calibri"/>
              </a:rPr>
              <a:t>Prospective</a:t>
            </a:r>
            <a:endParaRPr lang="en-US" dirty="0">
              <a:latin typeface="Calibri"/>
              <a:cs typeface="Calibri"/>
            </a:endParaRPr>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34</a:t>
            </a:fld>
            <a:endParaRPr lang="en-US"/>
          </a:p>
        </p:txBody>
      </p:sp>
    </p:spTree>
    <p:extLst>
      <p:ext uri="{BB962C8B-B14F-4D97-AF65-F5344CB8AC3E}">
        <p14:creationId xmlns:p14="http://schemas.microsoft.com/office/powerpoint/2010/main" val="1219290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a:t>
            </a:r>
          </a:p>
        </p:txBody>
      </p:sp>
      <p:sp>
        <p:nvSpPr>
          <p:cNvPr id="3" name="Content Placeholder 2"/>
          <p:cNvSpPr>
            <a:spLocks noGrp="1"/>
          </p:cNvSpPr>
          <p:nvPr>
            <p:ph idx="1"/>
          </p:nvPr>
        </p:nvSpPr>
        <p:spPr/>
        <p:txBody>
          <a:bodyPr/>
          <a:lstStyle/>
          <a:p>
            <a:endParaRPr lang="en-US" dirty="0"/>
          </a:p>
          <a:p>
            <a:r>
              <a:rPr lang="en-US" dirty="0" smtClean="0">
                <a:latin typeface="Calibri"/>
                <a:cs typeface="Calibri"/>
              </a:rPr>
              <a:t>Study Design </a:t>
            </a:r>
          </a:p>
          <a:p>
            <a:pPr marL="0" indent="0">
              <a:buNone/>
            </a:pPr>
            <a:endParaRPr lang="en-US" dirty="0" smtClean="0">
              <a:latin typeface="Calibri"/>
              <a:cs typeface="Calibri"/>
            </a:endParaRPr>
          </a:p>
          <a:p>
            <a:r>
              <a:rPr lang="en-US" dirty="0" smtClean="0">
                <a:latin typeface="Calibri"/>
                <a:cs typeface="Calibri"/>
              </a:rPr>
              <a:t>Outcome Measures</a:t>
            </a:r>
          </a:p>
          <a:p>
            <a:pPr marL="0" indent="0">
              <a:buNone/>
            </a:pPr>
            <a:endParaRPr lang="en-US" dirty="0" smtClean="0">
              <a:latin typeface="Calibri"/>
              <a:cs typeface="Calibri"/>
            </a:endParaRPr>
          </a:p>
          <a:p>
            <a:r>
              <a:rPr lang="en-US" dirty="0" smtClean="0">
                <a:latin typeface="Calibri"/>
                <a:cs typeface="Calibri"/>
              </a:rPr>
              <a:t>CGA assessment </a:t>
            </a:r>
            <a:endParaRPr lang="en-US" dirty="0" smtClean="0"/>
          </a:p>
          <a:p>
            <a:endParaRPr lang="en-US" dirty="0" smtClean="0"/>
          </a:p>
          <a:p>
            <a:r>
              <a:rPr lang="en-US" dirty="0"/>
              <a:t>no specific interventions </a:t>
            </a:r>
            <a:r>
              <a:rPr lang="en-US" dirty="0" smtClean="0"/>
              <a:t>to improve </a:t>
            </a:r>
            <a:r>
              <a:rPr lang="en-US" dirty="0"/>
              <a:t>problems detected by the </a:t>
            </a:r>
            <a:r>
              <a:rPr lang="en-US" dirty="0" smtClean="0"/>
              <a:t>CGA</a:t>
            </a:r>
            <a:endParaRPr lang="en-US" dirty="0"/>
          </a:p>
          <a:p>
            <a:endParaRPr lang="en-US" dirty="0"/>
          </a:p>
          <a:p>
            <a:endParaRPr lang="en-US" dirty="0"/>
          </a:p>
          <a:p>
            <a:endParaRPr lang="en-US" dirty="0"/>
          </a:p>
          <a:p>
            <a:endParaRPr lang="en-US" dirty="0"/>
          </a:p>
          <a:p>
            <a:pPr marL="0" indent="0">
              <a:buNone/>
            </a:pPr>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35</a:t>
            </a:fld>
            <a:endParaRPr lang="en-US"/>
          </a:p>
        </p:txBody>
      </p:sp>
    </p:spTree>
    <p:extLst>
      <p:ext uri="{BB962C8B-B14F-4D97-AF65-F5344CB8AC3E}">
        <p14:creationId xmlns:p14="http://schemas.microsoft.com/office/powerpoint/2010/main" val="3929733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 Charles </a:t>
            </a:r>
            <a:r>
              <a:rPr lang="en-US" dirty="0" err="1" smtClean="0"/>
              <a:t>Eugster</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pPr>
              <a:defRPr/>
            </a:pPr>
            <a:fld id="{C1C32FB0-166C-6241-BE08-741193E483BF}" type="datetime1">
              <a:rPr lang="en-US" smtClean="0"/>
              <a:pPr>
                <a:defRPr/>
              </a:pPr>
              <a:t>9/4/2019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7A5ADC4-BB09-7A43-A65F-1A6A64A8617D}" type="slidenum">
              <a:rPr lang="en-US" smtClean="0"/>
              <a:pPr>
                <a:defRPr/>
              </a:pPr>
              <a:t>36</a:t>
            </a:fld>
            <a:endParaRPr lang="en-US"/>
          </a:p>
        </p:txBody>
      </p:sp>
      <p:pic>
        <p:nvPicPr>
          <p:cNvPr id="7" name="_CjzX-U53lU"/>
          <p:cNvPicPr>
            <a:picLocks noRot="1" noChangeAspect="1"/>
          </p:cNvPicPr>
          <p:nvPr>
            <a:videoFile r:link="rId1"/>
          </p:nvPr>
        </p:nvPicPr>
        <p:blipFill>
          <a:blip r:embed="rId3"/>
          <a:stretch>
            <a:fillRect/>
          </a:stretch>
        </p:blipFill>
        <p:spPr>
          <a:xfrm>
            <a:off x="914400" y="1628775"/>
            <a:ext cx="6858000" cy="3857625"/>
          </a:xfrm>
          <a:prstGeom prst="rect">
            <a:avLst/>
          </a:prstGeom>
        </p:spPr>
      </p:pic>
    </p:spTree>
    <p:extLst>
      <p:ext uri="{BB962C8B-B14F-4D97-AF65-F5344CB8AC3E}">
        <p14:creationId xmlns:p14="http://schemas.microsoft.com/office/powerpoint/2010/main" val="926863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MC-BUMS">
      <a:dk1>
        <a:sysClr val="windowText" lastClr="000000"/>
      </a:dk1>
      <a:lt1>
        <a:sysClr val="window" lastClr="FFFFFF"/>
      </a:lt1>
      <a:dk2>
        <a:srgbClr val="0A2554"/>
      </a:dk2>
      <a:lt2>
        <a:srgbClr val="EEECE1"/>
      </a:lt2>
      <a:accent1>
        <a:srgbClr val="125E7B"/>
      </a:accent1>
      <a:accent2>
        <a:srgbClr val="629FA6"/>
      </a:accent2>
      <a:accent3>
        <a:srgbClr val="99CC66"/>
      </a:accent3>
      <a:accent4>
        <a:srgbClr val="FF9933"/>
      </a:accent4>
      <a:accent5>
        <a:srgbClr val="CCCC33"/>
      </a:accent5>
      <a:accent6>
        <a:srgbClr val="996699"/>
      </a:accent6>
      <a:hlink>
        <a:srgbClr val="629FA6"/>
      </a:hlink>
      <a:folHlink>
        <a:srgbClr val="125E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3261</TotalTime>
  <Words>1521</Words>
  <Application>Microsoft Office PowerPoint</Application>
  <PresentationFormat>On-screen Show (4:3)</PresentationFormat>
  <Paragraphs>346</Paragraphs>
  <Slides>36</Slides>
  <Notes>10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Batang</vt:lpstr>
      <vt:lpstr>ＭＳ Ｐゴシック</vt:lpstr>
      <vt:lpstr>Arial</vt:lpstr>
      <vt:lpstr>Avenir Book</vt:lpstr>
      <vt:lpstr>Baekmuk Gulim</vt:lpstr>
      <vt:lpstr>Calibri</vt:lpstr>
      <vt:lpstr>Office Theme</vt:lpstr>
      <vt:lpstr>  Comprehensive Geriatric Assessment in Management of Older Adults With Advanced Non–Small- Cell Lung Cancer:</vt:lpstr>
      <vt:lpstr>My Patient </vt:lpstr>
      <vt:lpstr>My Patient </vt:lpstr>
      <vt:lpstr>Cancer in older adults</vt:lpstr>
      <vt:lpstr>PowerPoint Presentation</vt:lpstr>
      <vt:lpstr>cancer acts differently in older adults</vt:lpstr>
      <vt:lpstr>Fitness</vt:lpstr>
      <vt:lpstr>Frailty</vt:lpstr>
      <vt:lpstr>PowerPoint Presentation</vt:lpstr>
      <vt:lpstr>Commonly uses tools by oncologists</vt:lpstr>
      <vt:lpstr>PowerPoint Presentation</vt:lpstr>
      <vt:lpstr>pico</vt:lpstr>
      <vt:lpstr>PowerPoint Presentation</vt:lpstr>
      <vt:lpstr>Study</vt:lpstr>
      <vt:lpstr>Outcome Measures</vt:lpstr>
      <vt:lpstr>Design</vt:lpstr>
      <vt:lpstr>Geriatric assessment</vt:lpstr>
      <vt:lpstr>domains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Screening</vt:lpstr>
      <vt:lpstr>  </vt:lpstr>
      <vt:lpstr> </vt:lpstr>
      <vt:lpstr>CLINICAL IMPORTANCE</vt:lpstr>
      <vt:lpstr>Implications for patient care</vt:lpstr>
      <vt:lpstr>strengths </vt:lpstr>
      <vt:lpstr>Limitations</vt:lpstr>
      <vt:lpstr>Meet Charles Eugster</vt:lpstr>
    </vt:vector>
  </TitlesOfParts>
  <Company>KHJ</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Tina</dc:creator>
  <cp:lastModifiedBy>Tran, Amanda</cp:lastModifiedBy>
  <cp:revision>156</cp:revision>
  <dcterms:created xsi:type="dcterms:W3CDTF">2009-07-09T18:45:08Z</dcterms:created>
  <dcterms:modified xsi:type="dcterms:W3CDTF">2019-09-04T13:56:44Z</dcterms:modified>
</cp:coreProperties>
</file>