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49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9" r:id="rId13"/>
    <p:sldId id="270" r:id="rId14"/>
    <p:sldId id="271" r:id="rId15"/>
    <p:sldId id="267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7" r:id="rId27"/>
    <p:sldId id="283" r:id="rId28"/>
    <p:sldId id="284" r:id="rId29"/>
    <p:sldId id="288" r:id="rId30"/>
    <p:sldId id="285" r:id="rId31"/>
    <p:sldId id="306" r:id="rId32"/>
    <p:sldId id="307" r:id="rId33"/>
    <p:sldId id="289" r:id="rId34"/>
    <p:sldId id="290" r:id="rId35"/>
    <p:sldId id="291" r:id="rId36"/>
    <p:sldId id="292" r:id="rId37"/>
    <p:sldId id="294" r:id="rId38"/>
    <p:sldId id="296" r:id="rId39"/>
    <p:sldId id="297" r:id="rId40"/>
    <p:sldId id="300" r:id="rId41"/>
    <p:sldId id="308" r:id="rId42"/>
    <p:sldId id="301" r:id="rId43"/>
    <p:sldId id="302" r:id="rId44"/>
    <p:sldId id="303" r:id="rId45"/>
    <p:sldId id="293" r:id="rId46"/>
    <p:sldId id="304" r:id="rId47"/>
    <p:sldId id="305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848B5-6A2B-4B3A-BF26-948A5240502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ADDAA-4C81-4AE9-8517-A7835DFCD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5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Because in this area of Minnesota, all patients go to the same health system, they were able to collect complete 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DDAA-4C81-4AE9-8517-A7835DFCDEA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41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600" dirty="0" smtClean="0"/>
              <a:t>Even after adjusting for age, sex, and baseline frailty index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DDAA-4C81-4AE9-8517-A7835DFCDEA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9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600" smtClean="0"/>
              <a:t>Even after adjusting for age, sex, and baseline frailty index</a:t>
            </a: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DDAA-4C81-4AE9-8517-A7835DFCDEA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53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600" smtClean="0"/>
              <a:t>Even after adjusting for age, sex, and baseline frailty index</a:t>
            </a: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DDAA-4C81-4AE9-8517-A7835DFCDEA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3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600" smtClean="0"/>
              <a:t>Even after adjusting for age, sex, and baseline frailty index</a:t>
            </a: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DDAA-4C81-4AE9-8517-A7835DFCDEA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4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308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208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6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77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8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40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7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2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402017E-CF54-449C-AADA-BA9A8723CD6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D37C5F0-9BC2-49B3-A5F2-E1960B131CA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57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?term=Seeman%20T%5bAuthor%5d&amp;cauthor=true&amp;cauthor_uid=11253156" TargetMode="External"/><Relationship Id="rId13" Type="http://schemas.openxmlformats.org/officeDocument/2006/relationships/hyperlink" Target="https://www.ncbi.nlm.nih.gov/pubmed/?term=Cardiovascular%20Health%20Study%20Collaborative%20Research%20Group%5bCorporate%20Author%5d" TargetMode="External"/><Relationship Id="rId3" Type="http://schemas.openxmlformats.org/officeDocument/2006/relationships/hyperlink" Target="https://www.ncbi.nlm.nih.gov/pubmed/?term=Tangen%20CM%5bAuthor%5d&amp;cauthor=true&amp;cauthor_uid=11253156" TargetMode="External"/><Relationship Id="rId7" Type="http://schemas.openxmlformats.org/officeDocument/2006/relationships/hyperlink" Target="https://www.ncbi.nlm.nih.gov/pubmed/?term=Gottdiener%20J%5bAuthor%5d&amp;cauthor=true&amp;cauthor_uid=11253156" TargetMode="External"/><Relationship Id="rId12" Type="http://schemas.openxmlformats.org/officeDocument/2006/relationships/hyperlink" Target="https://www.ncbi.nlm.nih.gov/pubmed/?term=McBurnie%20MA%5bAuthor%5d&amp;cauthor=true&amp;cauthor_uid=11253156" TargetMode="External"/><Relationship Id="rId2" Type="http://schemas.openxmlformats.org/officeDocument/2006/relationships/hyperlink" Target="https://www.ncbi.nlm.nih.gov/pubmed/?term=Fried%20LP%5bAuthor%5d&amp;cauthor=true&amp;cauthor_uid=1125315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Hirsch%20C%5bAuthor%5d&amp;cauthor=true&amp;cauthor_uid=11253156" TargetMode="External"/><Relationship Id="rId11" Type="http://schemas.openxmlformats.org/officeDocument/2006/relationships/hyperlink" Target="https://www.ncbi.nlm.nih.gov/pubmed/?term=Burke%20G%5bAuthor%5d&amp;cauthor=true&amp;cauthor_uid=11253156" TargetMode="External"/><Relationship Id="rId5" Type="http://schemas.openxmlformats.org/officeDocument/2006/relationships/hyperlink" Target="https://www.ncbi.nlm.nih.gov/pubmed/?term=Newman%20AB%5bAuthor%5d&amp;cauthor=true&amp;cauthor_uid=11253156" TargetMode="External"/><Relationship Id="rId10" Type="http://schemas.openxmlformats.org/officeDocument/2006/relationships/hyperlink" Target="https://www.ncbi.nlm.nih.gov/pubmed/?term=Kop%20WJ%5bAuthor%5d&amp;cauthor=true&amp;cauthor_uid=11253156" TargetMode="External"/><Relationship Id="rId4" Type="http://schemas.openxmlformats.org/officeDocument/2006/relationships/hyperlink" Target="https://www.ncbi.nlm.nih.gov/pubmed/?term=Walston%20J%5bAuthor%5d&amp;cauthor=true&amp;cauthor_uid=11253156" TargetMode="External"/><Relationship Id="rId9" Type="http://schemas.openxmlformats.org/officeDocument/2006/relationships/hyperlink" Target="https://www.ncbi.nlm.nih.gov/pubmed/?term=Tracy%20R%5bAuthor%5d&amp;cauthor=true&amp;cauthor_uid=11253156" TargetMode="External"/><Relationship Id="rId14" Type="http://schemas.openxmlformats.org/officeDocument/2006/relationships/hyperlink" Target="https://www.ncbi.nlm.nih.gov/pubmed/11253156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Frailty in Older, Community Dwelling Adults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Leah Taffel, md </a:t>
            </a:r>
          </a:p>
          <a:p>
            <a:r>
              <a:rPr lang="en-US" dirty="0" smtClean="0"/>
              <a:t>Journal club 5/18/18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83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Ms. B is an 81 year old woman with PMH TIA, HTN, lumbar spinal stenosis, positive PPD who is followed in clinic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Lives at home with her daughter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Independent – travels to clinic via ride by herself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ADLs: 12/12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IADLs: 14/16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High fall risk due to lumbar stenosis and fear of falling </a:t>
            </a:r>
          </a:p>
          <a:p>
            <a:pPr marL="201168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4549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445546">
            <a:off x="2343955" y="1635617"/>
            <a:ext cx="34386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0070C0"/>
                </a:solidFill>
              </a:rPr>
              <a:t>Frailty 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138229">
            <a:off x="7727325" y="2498501"/>
            <a:ext cx="2575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solidFill>
                  <a:srgbClr val="FF0000"/>
                </a:solidFill>
              </a:rPr>
              <a:t>Frailty </a:t>
            </a:r>
            <a:endParaRPr lang="en-US" sz="7200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39205" y="3483235"/>
            <a:ext cx="543130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Frailty</a:t>
            </a:r>
            <a:endParaRPr lang="en-US" sz="12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884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AGS got me thinking…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What really is frailty?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How do we measure frailty?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How does it help me frame my thoughts about this relatively   independent patient?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How can I use it in clinic?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What important outcomes can frailty tell me?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382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PICO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P = Community dwelling, older adults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 = Frailty </a:t>
            </a:r>
            <a:r>
              <a:rPr lang="en-US" sz="2800" smtClean="0"/>
              <a:t>assessment over time </a:t>
            </a:r>
            <a:endParaRPr lang="en-US" sz="2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C = none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O = Association with ED visits, hospitalizations, and death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689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Frailty?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“</a:t>
            </a:r>
            <a:r>
              <a:rPr lang="en-US" sz="2800" dirty="0" smtClean="0"/>
              <a:t>State </a:t>
            </a:r>
            <a:r>
              <a:rPr lang="en-US" sz="2800" dirty="0"/>
              <a:t>of increased vulnerability that results from age related declines in physical reserve and function across multiple organ systems” </a:t>
            </a:r>
            <a:endParaRPr lang="en-US" sz="2800" dirty="0" smtClean="0"/>
          </a:p>
          <a:p>
            <a:pPr marL="201168" lvl="1" indent="0">
              <a:buNone/>
            </a:pPr>
            <a:endParaRPr lang="en-US" sz="2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See </a:t>
            </a:r>
            <a:r>
              <a:rPr lang="en-US" sz="2800" dirty="0"/>
              <a:t>effects of frailty after a stressor </a:t>
            </a:r>
            <a:r>
              <a:rPr lang="en-US" sz="2800" dirty="0" smtClean="0"/>
              <a:t>event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 New </a:t>
            </a:r>
            <a:r>
              <a:rPr lang="en-US" sz="2400" dirty="0"/>
              <a:t>medication, infection, minor surgery </a:t>
            </a:r>
          </a:p>
          <a:p>
            <a:pPr marL="566928" lvl="3" indent="0">
              <a:buNone/>
            </a:pPr>
            <a:endParaRPr lang="en-US" sz="2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Stressor </a:t>
            </a:r>
            <a:r>
              <a:rPr lang="en-US" sz="2800" dirty="0"/>
              <a:t>results in striking and disproportionate change in health state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03098" y="5869094"/>
            <a:ext cx="1519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Chen,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4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49" y="298914"/>
            <a:ext cx="11292771" cy="567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50347" y="5975797"/>
            <a:ext cx="2869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Source: </a:t>
            </a:r>
            <a:r>
              <a:rPr lang="en-US" sz="1400" dirty="0" err="1"/>
              <a:t>UpToDate</a:t>
            </a:r>
            <a:r>
              <a:rPr lang="en-US" sz="1400" dirty="0"/>
              <a:t>, “Normal Aging”</a:t>
            </a:r>
          </a:p>
        </p:txBody>
      </p:sp>
    </p:spTree>
    <p:extLst>
      <p:ext uri="{BB962C8B-B14F-4D97-AF65-F5344CB8AC3E}">
        <p14:creationId xmlns:p14="http://schemas.microsoft.com/office/powerpoint/2010/main" val="125798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0" y="378681"/>
            <a:ext cx="10768829" cy="555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9"/>
          <p:cNvSpPr txBox="1"/>
          <p:nvPr/>
        </p:nvSpPr>
        <p:spPr>
          <a:xfrm>
            <a:off x="8613511" y="5932804"/>
            <a:ext cx="3204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Adapted from Clegg, A et al. Lancet 2013.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042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Who is frail?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As </a:t>
            </a:r>
            <a:r>
              <a:rPr lang="en-US" sz="2800" dirty="0"/>
              <a:t>people age, there is an increased risk of frailty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25-50</a:t>
            </a:r>
            <a:r>
              <a:rPr lang="en-US" sz="2800" dirty="0"/>
              <a:t>% of oldest adults are frail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Higher </a:t>
            </a:r>
            <a:r>
              <a:rPr lang="en-US" sz="2800" dirty="0"/>
              <a:t>incidence in long term care facilities </a:t>
            </a:r>
          </a:p>
        </p:txBody>
      </p:sp>
    </p:spTree>
    <p:extLst>
      <p:ext uri="{BB962C8B-B14F-4D97-AF65-F5344CB8AC3E}">
        <p14:creationId xmlns:p14="http://schemas.microsoft.com/office/powerpoint/2010/main" val="377433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Common presentations of frailty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28417"/>
              </p:ext>
            </p:extLst>
          </p:nvPr>
        </p:nvGraphicFramePr>
        <p:xfrm>
          <a:off x="843280" y="2024156"/>
          <a:ext cx="10532343" cy="416688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903189"/>
                <a:gridCol w="7629154"/>
              </a:tblGrid>
              <a:tr h="7493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Non-specific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Extreme fatigue, unexplained weight loss, frequent infections </a:t>
                      </a:r>
                      <a:endParaRPr lang="en-US" sz="2400" b="0" dirty="0"/>
                    </a:p>
                  </a:txBody>
                  <a:tcPr anchor="ctr"/>
                </a:tc>
              </a:tr>
              <a:tr h="162601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Falls 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2400" dirty="0" smtClean="0"/>
                        <a:t>Falls due to minor illness</a:t>
                      </a:r>
                      <a:r>
                        <a:rPr lang="en-US" sz="2400" baseline="0" dirty="0" smtClean="0"/>
                        <a:t> causing postural imbalance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2400" baseline="0" dirty="0" smtClean="0"/>
                        <a:t>Falls due to decreased vision, balance, strength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2400" baseline="0" dirty="0" smtClean="0"/>
                        <a:t>Falls associated with fear of falling causing development of impaired mobility </a:t>
                      </a:r>
                      <a:endParaRPr lang="en-US" sz="2400" dirty="0"/>
                    </a:p>
                  </a:txBody>
                  <a:tcPr anchor="ctr"/>
                </a:tc>
              </a:tr>
              <a:tr h="94732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Delirium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Rapid onset of fluctuating confusion and impaired awareness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 anchor="ctr"/>
                </a:tc>
              </a:tr>
              <a:tr h="77058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Fluctuating</a:t>
                      </a:r>
                      <a:r>
                        <a:rPr lang="en-US" sz="2400" b="1" baseline="0" dirty="0" smtClean="0"/>
                        <a:t> Disability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Some “good days” and some “bad days”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4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do we care?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691404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Frailty as a syndrome predicts many poor outcomes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83140" y="2537138"/>
            <a:ext cx="474038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Falls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Delirium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Disability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Hospitalizations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Longer length of </a:t>
            </a:r>
            <a:r>
              <a:rPr lang="en-US" sz="2600" dirty="0" smtClean="0"/>
              <a:t>stay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 smtClean="0"/>
              <a:t>Readmissions </a:t>
            </a:r>
            <a:endParaRPr lang="en-US" sz="2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Rates of long term </a:t>
            </a:r>
            <a:r>
              <a:rPr lang="en-US" sz="2600" dirty="0" smtClean="0"/>
              <a:t>care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6323527" y="2537138"/>
            <a:ext cx="42526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Progression of CKD to ESRD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Poor outcomes in perioperative period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Development of cognitive impairment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Quality of life trajectories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600" dirty="0"/>
              <a:t>Death </a:t>
            </a:r>
          </a:p>
        </p:txBody>
      </p:sp>
    </p:spTree>
    <p:extLst>
      <p:ext uri="{BB962C8B-B14F-4D97-AF65-F5344CB8AC3E}">
        <p14:creationId xmlns:p14="http://schemas.microsoft.com/office/powerpoint/2010/main" val="228791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42" y="940159"/>
            <a:ext cx="10349668" cy="406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Design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Population based cohort study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Minnesota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Data from Rochester Epidemiology Project (REP)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Between 2005-2012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3 independent Frailty index scores over study period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93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Hospitalizations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ED visits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Deaths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211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do we measure frailty?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8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20" t="28103" r="7094" b="8128"/>
          <a:stretch/>
        </p:blipFill>
        <p:spPr bwMode="auto">
          <a:xfrm>
            <a:off x="5982158" y="228178"/>
            <a:ext cx="12049412" cy="59901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Rectangle 4"/>
          <p:cNvSpPr/>
          <p:nvPr/>
        </p:nvSpPr>
        <p:spPr>
          <a:xfrm>
            <a:off x="9863765" y="3812198"/>
            <a:ext cx="1602768" cy="4794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extBox 9"/>
          <p:cNvSpPr txBox="1"/>
          <p:nvPr/>
        </p:nvSpPr>
        <p:spPr>
          <a:xfrm>
            <a:off x="7338919" y="5910576"/>
            <a:ext cx="4667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Robinson T, et al. J Am </a:t>
            </a:r>
            <a:r>
              <a:rPr lang="en-US" sz="1400" dirty="0" err="1"/>
              <a:t>Coll</a:t>
            </a:r>
            <a:r>
              <a:rPr lang="en-US" sz="1400" dirty="0"/>
              <a:t> Surg. 2015; Taken from Dr. </a:t>
            </a:r>
            <a:r>
              <a:rPr lang="en-US" sz="1400" dirty="0" err="1"/>
              <a:t>Orkaby</a:t>
            </a:r>
            <a:r>
              <a:rPr lang="en-US" sz="1400" dirty="0"/>
              <a:t>.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332936" y="428015"/>
            <a:ext cx="10058400" cy="1449387"/>
          </a:xfrm>
        </p:spPr>
        <p:txBody>
          <a:bodyPr/>
          <a:lstStyle/>
          <a:p>
            <a:r>
              <a:rPr lang="en-US" b="1" dirty="0" err="1" smtClean="0"/>
              <a:t>Fried’s</a:t>
            </a:r>
            <a:r>
              <a:rPr lang="en-US" b="1" dirty="0" smtClean="0"/>
              <a:t> phenotype </a:t>
            </a:r>
            <a:br>
              <a:rPr lang="en-US" b="1" dirty="0" smtClean="0"/>
            </a:br>
            <a:r>
              <a:rPr lang="en-US" b="1" dirty="0" smtClean="0"/>
              <a:t>model: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32936" y="1877402"/>
            <a:ext cx="5026855" cy="4023360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Developed from Cardiovascular Health Study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Looks at specific measurements to define frailty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200" dirty="0" smtClean="0"/>
              <a:t> ≥ </a:t>
            </a:r>
            <a:r>
              <a:rPr lang="en-US" sz="2200" dirty="0"/>
              <a:t>3 = Frail </a:t>
            </a:r>
            <a:endParaRPr lang="en-US" sz="22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200" dirty="0" smtClean="0"/>
              <a:t> 1-2 </a:t>
            </a:r>
            <a:r>
              <a:rPr lang="en-US" sz="2200" dirty="0"/>
              <a:t>= </a:t>
            </a:r>
            <a:r>
              <a:rPr lang="en-US" sz="2200" dirty="0" smtClean="0"/>
              <a:t>Pre-frail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200" dirty="0" smtClean="0"/>
              <a:t> 0 </a:t>
            </a:r>
            <a:r>
              <a:rPr lang="en-US" sz="2200" dirty="0"/>
              <a:t>= </a:t>
            </a:r>
            <a:r>
              <a:rPr lang="en-US" sz="2200" dirty="0" smtClean="0"/>
              <a:t>Robust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 </a:t>
            </a:r>
            <a:r>
              <a:rPr lang="en-US" sz="2600" dirty="0" smtClean="0"/>
              <a:t>Method has been used for many studies on frailty </a:t>
            </a:r>
            <a:endParaRPr lang="en-US" sz="2600" dirty="0"/>
          </a:p>
          <a:p>
            <a:pPr marL="201168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71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19" y="237711"/>
            <a:ext cx="9690811" cy="5618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0588" y="5856423"/>
            <a:ext cx="166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Chen et 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22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863765" y="3812198"/>
            <a:ext cx="1602768" cy="4794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extBox 9"/>
          <p:cNvSpPr txBox="1"/>
          <p:nvPr/>
        </p:nvSpPr>
        <p:spPr>
          <a:xfrm>
            <a:off x="7338919" y="5910576"/>
            <a:ext cx="4667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Robinson T, et al. J Am </a:t>
            </a:r>
            <a:r>
              <a:rPr lang="en-US" sz="1400" dirty="0" err="1"/>
              <a:t>Coll</a:t>
            </a:r>
            <a:r>
              <a:rPr lang="en-US" sz="1400" dirty="0"/>
              <a:t> Surg. 2015; Taken from Dr. </a:t>
            </a:r>
            <a:r>
              <a:rPr lang="en-US" sz="1400" dirty="0" err="1"/>
              <a:t>Orkaby</a:t>
            </a:r>
            <a:r>
              <a:rPr lang="en-US" sz="1400" dirty="0"/>
              <a:t>.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332936" y="428015"/>
            <a:ext cx="5336344" cy="144938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Rockwood’s Cumulative Deficit Model: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32936" y="1877402"/>
            <a:ext cx="5153464" cy="4023360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 </a:t>
            </a:r>
            <a:r>
              <a:rPr lang="en-US" sz="2600" dirty="0" smtClean="0"/>
              <a:t>Developed from Canadian Study of Health and Aging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 </a:t>
            </a:r>
            <a:r>
              <a:rPr lang="en-US" sz="2600" dirty="0" smtClean="0"/>
              <a:t>Developed an index of risk factors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If above a cutoff, considered frail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Performs well at predicting death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Can use EMR to tailor an index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695" y="159456"/>
            <a:ext cx="5593169" cy="57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Frailty Index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</a:t>
            </a:r>
            <a:r>
              <a:rPr lang="en-US" sz="2800" dirty="0" smtClean="0"/>
              <a:t>Created frailty index with 32 deficits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BMI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17 comorbidities</a:t>
            </a:r>
            <a:r>
              <a:rPr lang="en-US" sz="2200" dirty="0" smtClean="0"/>
              <a:t> </a:t>
            </a:r>
          </a:p>
          <a:p>
            <a:pPr lvl="5">
              <a:buFont typeface="Wingdings" panose="05000000000000000000" pitchFamily="2" charset="2"/>
              <a:buChar char="§"/>
            </a:pPr>
            <a:r>
              <a:rPr lang="en-US" sz="2200" dirty="0"/>
              <a:t>Needed two codes, 30 days apart for a diagnosis </a:t>
            </a:r>
            <a:endParaRPr lang="en-US" sz="22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14 ADLS</a:t>
            </a:r>
          </a:p>
          <a:p>
            <a:pPr lvl="5">
              <a:buFont typeface="Wingdings" panose="05000000000000000000" pitchFamily="2" charset="2"/>
              <a:buChar char="§"/>
            </a:pPr>
            <a:r>
              <a:rPr lang="en-US" sz="2200" dirty="0" smtClean="0"/>
              <a:t>Self reported by participants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Needed to be able to create frailty scores 3 times during study period 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92827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Frailty Index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 </a:t>
            </a:r>
            <a:r>
              <a:rPr lang="en-US" sz="2800" dirty="0" smtClean="0"/>
              <a:t>All variables assigned a value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Add up cumulative points and divide by 32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If &gt;3 items missing, then frailty index not calculated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Repeated frailty index yearly, with the following rules: </a:t>
            </a:r>
          </a:p>
          <a:p>
            <a:pPr marL="1374320" lvl="5" indent="-457200">
              <a:buFont typeface="+mj-lt"/>
              <a:buAutoNum type="arabicPeriod"/>
            </a:pPr>
            <a:r>
              <a:rPr lang="en-US" sz="2200" dirty="0" smtClean="0"/>
              <a:t>Comorbidities carried forward in time</a:t>
            </a:r>
          </a:p>
          <a:p>
            <a:pPr marL="1374320" lvl="5" indent="-457200">
              <a:buFont typeface="+mj-lt"/>
              <a:buAutoNum type="arabicPeriod"/>
            </a:pPr>
            <a:r>
              <a:rPr lang="en-US" sz="2200" dirty="0" smtClean="0"/>
              <a:t>For multiple questionnaires in one year, used survey with least number of missing items</a:t>
            </a:r>
          </a:p>
          <a:p>
            <a:pPr marL="1374320" lvl="5" indent="-457200">
              <a:buFont typeface="+mj-lt"/>
              <a:buAutoNum type="arabicPeriod"/>
            </a:pPr>
            <a:r>
              <a:rPr lang="en-US" sz="2200" dirty="0" smtClean="0"/>
              <a:t>If multiple complete questionnaires, then averaged values </a:t>
            </a:r>
          </a:p>
          <a:p>
            <a:pPr marL="1374320" lvl="5" indent="-457200">
              <a:buFont typeface="+mj-lt"/>
              <a:buAutoNum type="arabicPeriod"/>
            </a:pPr>
            <a:r>
              <a:rPr lang="en-US" sz="2200" dirty="0" smtClean="0"/>
              <a:t>Missing BMI values were linearly interpolated</a:t>
            </a:r>
          </a:p>
          <a:p>
            <a:pPr marL="201168" lvl="1" indent="0">
              <a:buNone/>
            </a:pPr>
            <a:endParaRPr lang="en-US" sz="2600" dirty="0"/>
          </a:p>
          <a:p>
            <a:pPr lvl="2">
              <a:buFont typeface="Wingdings" panose="05000000000000000000" pitchFamily="2" charset="2"/>
              <a:buChar char="§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08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Statistics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Looked at trajectory over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Subdivided into homogenous subgroups and created trend trajectories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Used logistic regression to determine association of frailty trajectories with all cause mortality, ED visits, and hospitalizations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165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189863" y="259308"/>
            <a:ext cx="2988859" cy="1098201"/>
            <a:chOff x="4189863" y="259307"/>
            <a:chExt cx="3057099" cy="1154519"/>
          </a:xfrm>
        </p:grpSpPr>
        <p:sp>
          <p:nvSpPr>
            <p:cNvPr id="2" name="Rounded Rectangle 1"/>
            <p:cNvSpPr/>
            <p:nvPr/>
          </p:nvSpPr>
          <p:spPr>
            <a:xfrm>
              <a:off x="4189863" y="259307"/>
              <a:ext cx="3057099" cy="111911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315496" y="346078"/>
              <a:ext cx="2805831" cy="1067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16,443 residents aged 60-89 years old </a:t>
              </a:r>
            </a:p>
            <a:p>
              <a:pPr algn="ctr"/>
              <a:r>
                <a:rPr lang="en-US" sz="2000" dirty="0" smtClean="0"/>
                <a:t>between 2005-2012</a:t>
              </a:r>
              <a:endParaRPr lang="en-US" sz="2000" dirty="0"/>
            </a:p>
          </p:txBody>
        </p:sp>
      </p:grpSp>
      <p:cxnSp>
        <p:nvCxnSpPr>
          <p:cNvPr id="6" name="Straight Arrow Connector 5"/>
          <p:cNvCxnSpPr>
            <a:stCxn id="2" idx="2"/>
          </p:cNvCxnSpPr>
          <p:nvPr/>
        </p:nvCxnSpPr>
        <p:spPr>
          <a:xfrm flipH="1">
            <a:off x="5684292" y="1323834"/>
            <a:ext cx="1" cy="68238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684292" y="1538027"/>
            <a:ext cx="31867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8871044" y="1005764"/>
            <a:ext cx="3125338" cy="1546367"/>
            <a:chOff x="4189863" y="259307"/>
            <a:chExt cx="3057099" cy="1255213"/>
          </a:xfrm>
        </p:grpSpPr>
        <p:sp>
          <p:nvSpPr>
            <p:cNvPr id="14" name="Rounded Rectangle 13"/>
            <p:cNvSpPr/>
            <p:nvPr/>
          </p:nvSpPr>
          <p:spPr>
            <a:xfrm>
              <a:off x="4189863" y="259307"/>
              <a:ext cx="3057099" cy="111911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15496" y="446772"/>
              <a:ext cx="2805831" cy="1067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4,173 excluded because did not have 3 years of frailty measures </a:t>
              </a:r>
              <a:endParaRPr lang="en-US" sz="2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189863" y="2022975"/>
            <a:ext cx="2988859" cy="2030410"/>
            <a:chOff x="4189863" y="259307"/>
            <a:chExt cx="3057099" cy="2134533"/>
          </a:xfrm>
        </p:grpSpPr>
        <p:sp>
          <p:nvSpPr>
            <p:cNvPr id="17" name="Rounded Rectangle 16"/>
            <p:cNvSpPr/>
            <p:nvPr/>
          </p:nvSpPr>
          <p:spPr>
            <a:xfrm>
              <a:off x="4189863" y="259307"/>
              <a:ext cx="3057099" cy="2134533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85250" y="446772"/>
              <a:ext cx="2805831" cy="1617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12,270 participants</a:t>
              </a:r>
            </a:p>
            <a:p>
              <a:r>
                <a:rPr lang="en-US" sz="2000" dirty="0"/>
                <a:t> </a:t>
              </a:r>
              <a:r>
                <a:rPr lang="en-US" sz="2000" dirty="0" smtClean="0"/>
                <a:t>    included:</a:t>
              </a:r>
            </a:p>
            <a:p>
              <a:pPr marL="800100" lvl="1" indent="-342900">
                <a:buFontTx/>
                <a:buChar char="-"/>
              </a:pPr>
              <a:r>
                <a:rPr lang="en-US" dirty="0" smtClean="0"/>
                <a:t>Mean age: 70.2</a:t>
              </a:r>
            </a:p>
            <a:p>
              <a:pPr marL="800100" lvl="1" indent="-342900">
                <a:buFontTx/>
                <a:buChar char="-"/>
              </a:pPr>
              <a:r>
                <a:rPr lang="en-US" dirty="0" smtClean="0"/>
                <a:t>44.5% male</a:t>
              </a:r>
            </a:p>
            <a:p>
              <a:pPr marL="800100" lvl="1" indent="-342900">
                <a:buFontTx/>
                <a:buChar char="-"/>
              </a:pPr>
              <a:r>
                <a:rPr lang="en-US" dirty="0" smtClean="0"/>
                <a:t>3.7% non-white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189863" y="4672986"/>
            <a:ext cx="2988859" cy="1064526"/>
            <a:chOff x="4189863" y="259307"/>
            <a:chExt cx="3057099" cy="1119117"/>
          </a:xfrm>
        </p:grpSpPr>
        <p:sp>
          <p:nvSpPr>
            <p:cNvPr id="20" name="Rounded Rectangle 19"/>
            <p:cNvSpPr/>
            <p:nvPr/>
          </p:nvSpPr>
          <p:spPr>
            <a:xfrm>
              <a:off x="4189863" y="259307"/>
              <a:ext cx="3057099" cy="111911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15496" y="446772"/>
              <a:ext cx="2805831" cy="744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 smtClean="0"/>
                <a:t>70-79 years old</a:t>
              </a:r>
              <a:endParaRPr lang="en-US" sz="2000" dirty="0" smtClean="0"/>
            </a:p>
            <a:p>
              <a:pPr algn="ctr"/>
              <a:r>
                <a:rPr lang="en-US" sz="2000" dirty="0" smtClean="0"/>
                <a:t>n= 4,313 (35.1 %)</a:t>
              </a:r>
              <a:endParaRPr lang="en-US" sz="2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32597" y="4672986"/>
            <a:ext cx="2988859" cy="1064526"/>
            <a:chOff x="4189863" y="259307"/>
            <a:chExt cx="3057099" cy="1119117"/>
          </a:xfrm>
        </p:grpSpPr>
        <p:sp>
          <p:nvSpPr>
            <p:cNvPr id="23" name="Rounded Rectangle 22"/>
            <p:cNvSpPr/>
            <p:nvPr/>
          </p:nvSpPr>
          <p:spPr>
            <a:xfrm>
              <a:off x="4189863" y="259307"/>
              <a:ext cx="3057099" cy="111911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315496" y="446772"/>
              <a:ext cx="2805831" cy="744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 smtClean="0"/>
                <a:t>60-69 years old </a:t>
              </a:r>
            </a:p>
            <a:p>
              <a:pPr algn="ctr"/>
              <a:r>
                <a:rPr lang="en-US" sz="2000" dirty="0"/>
                <a:t>n</a:t>
              </a:r>
              <a:r>
                <a:rPr lang="en-US" sz="2000" dirty="0" smtClean="0"/>
                <a:t> = 6,045 (49.3 %) </a:t>
              </a:r>
              <a:endParaRPr lang="en-US" sz="2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447129" y="4672986"/>
            <a:ext cx="2988859" cy="1064526"/>
            <a:chOff x="4189863" y="259307"/>
            <a:chExt cx="3057099" cy="1119117"/>
          </a:xfrm>
        </p:grpSpPr>
        <p:sp>
          <p:nvSpPr>
            <p:cNvPr id="26" name="Rounded Rectangle 25"/>
            <p:cNvSpPr/>
            <p:nvPr/>
          </p:nvSpPr>
          <p:spPr>
            <a:xfrm>
              <a:off x="4189863" y="259307"/>
              <a:ext cx="3057099" cy="111911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15496" y="446772"/>
              <a:ext cx="2805831" cy="744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 smtClean="0"/>
                <a:t>80-89 years old</a:t>
              </a:r>
              <a:endParaRPr lang="en-US" sz="2000" dirty="0" smtClean="0"/>
            </a:p>
            <a:p>
              <a:pPr algn="ctr"/>
              <a:r>
                <a:rPr lang="en-US" sz="2000" dirty="0" smtClean="0"/>
                <a:t>n = 1,911 (15.6 %)</a:t>
              </a:r>
              <a:endParaRPr lang="en-US" sz="2000" dirty="0"/>
            </a:p>
          </p:txBody>
        </p:sp>
      </p:grpSp>
      <p:cxnSp>
        <p:nvCxnSpPr>
          <p:cNvPr id="29" name="Straight Arrow Connector 28"/>
          <p:cNvCxnSpPr>
            <a:stCxn id="17" idx="2"/>
            <a:endCxn id="23" idx="0"/>
          </p:cNvCxnSpPr>
          <p:nvPr/>
        </p:nvCxnSpPr>
        <p:spPr>
          <a:xfrm flipH="1">
            <a:off x="2427027" y="4053385"/>
            <a:ext cx="3257266" cy="6196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7" idx="2"/>
            <a:endCxn id="26" idx="0"/>
          </p:cNvCxnSpPr>
          <p:nvPr/>
        </p:nvCxnSpPr>
        <p:spPr>
          <a:xfrm>
            <a:off x="5684293" y="4053385"/>
            <a:ext cx="3257266" cy="6196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7" idx="2"/>
            <a:endCxn id="20" idx="0"/>
          </p:cNvCxnSpPr>
          <p:nvPr/>
        </p:nvCxnSpPr>
        <p:spPr>
          <a:xfrm>
            <a:off x="5684293" y="4053385"/>
            <a:ext cx="0" cy="6196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78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707" y="423507"/>
            <a:ext cx="10102684" cy="12854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90" y="1844722"/>
            <a:ext cx="11549565" cy="218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50" y="0"/>
            <a:ext cx="10102684" cy="12854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761" y="1285496"/>
            <a:ext cx="7449261" cy="4919563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099248" y="1394678"/>
            <a:ext cx="5568286" cy="4050779"/>
            <a:chOff x="2524837" y="1285496"/>
            <a:chExt cx="5568286" cy="4050779"/>
          </a:xfrm>
        </p:grpSpPr>
        <p:sp>
          <p:nvSpPr>
            <p:cNvPr id="4" name="Rectangle 3"/>
            <p:cNvSpPr/>
            <p:nvPr/>
          </p:nvSpPr>
          <p:spPr>
            <a:xfrm>
              <a:off x="2524837" y="1285496"/>
              <a:ext cx="5568286" cy="405077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48417" y="1664280"/>
              <a:ext cx="4026090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smtClean="0"/>
                <a:t>Most common diagnoses:</a:t>
              </a:r>
              <a:r>
                <a:rPr lang="en-US" sz="2600" dirty="0" smtClean="0"/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/>
                <a:t>HLD (78%)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HTN (76%)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/>
                <a:t>Arthritis (59%)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/>
                <a:t>Arrhythmia (50%)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/>
                <a:t>Diabetes (49%)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/>
                <a:t>Cancer (48%)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CAD (36%)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02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32" y="-163773"/>
            <a:ext cx="10102684" cy="128549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83649" y="1121723"/>
            <a:ext cx="8688650" cy="5046691"/>
            <a:chOff x="1768097" y="1285496"/>
            <a:chExt cx="8399485" cy="504669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7279" y="1285496"/>
              <a:ext cx="7803444" cy="3040844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8097" y="4326340"/>
              <a:ext cx="8399485" cy="200584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727713" y="1499748"/>
            <a:ext cx="5104921" cy="3338489"/>
            <a:chOff x="727713" y="1460787"/>
            <a:chExt cx="5104921" cy="3338489"/>
          </a:xfrm>
        </p:grpSpPr>
        <p:sp>
          <p:nvSpPr>
            <p:cNvPr id="6" name="Rectangle 5"/>
            <p:cNvSpPr/>
            <p:nvPr/>
          </p:nvSpPr>
          <p:spPr>
            <a:xfrm>
              <a:off x="727713" y="1460787"/>
              <a:ext cx="5104921" cy="333848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76632" y="1669577"/>
              <a:ext cx="4725693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smtClean="0"/>
                <a:t>Most common ADL deficits:</a:t>
              </a:r>
              <a:r>
                <a:rPr lang="en-US" sz="2600" dirty="0" smtClean="0"/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Need help climbing stairs (15%)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Need help getting in an out of bed (13.7%)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Use assist device (13%)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Need </a:t>
              </a:r>
              <a:r>
                <a:rPr lang="en-US" sz="2600" dirty="0"/>
                <a:t>help walking (10%)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2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336255" y="1499748"/>
            <a:ext cx="5104921" cy="3338489"/>
            <a:chOff x="6522283" y="1415482"/>
            <a:chExt cx="5104921" cy="3338489"/>
          </a:xfrm>
        </p:grpSpPr>
        <p:sp>
          <p:nvSpPr>
            <p:cNvPr id="8" name="Rectangle 7"/>
            <p:cNvSpPr/>
            <p:nvPr/>
          </p:nvSpPr>
          <p:spPr>
            <a:xfrm>
              <a:off x="6522283" y="1415482"/>
              <a:ext cx="5104921" cy="333848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76242" y="1687775"/>
              <a:ext cx="4725693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smtClean="0"/>
                <a:t>Less common ADL deficits: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600" dirty="0"/>
                <a:t>Need help with meals (4.6%)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Need help managing meds (3.6%)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600" dirty="0" smtClean="0"/>
                <a:t>Need help bathing (3%)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729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Trends in prevalence of comorbidities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60-69 and 70-79 year olds: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/>
              <a:t>I</a:t>
            </a:r>
            <a:r>
              <a:rPr lang="en-US" sz="2400" dirty="0" smtClean="0"/>
              <a:t>ncreased prevalence of obesity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80-89 year </a:t>
            </a:r>
            <a:r>
              <a:rPr lang="en-US" sz="2600" dirty="0" smtClean="0"/>
              <a:t>olds:</a:t>
            </a:r>
            <a:endParaRPr lang="en-US" sz="26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Increased prevalence of dementia, stroke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Experienced the largest increase in prevalence of ADL deficits over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For all age groups, the prevalence of every deficit increased between baseline and last follow up</a:t>
            </a:r>
          </a:p>
          <a:p>
            <a:pPr marL="201168" lvl="1" indent="0">
              <a:buNone/>
            </a:pP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74661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Frailty scores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Mean frailty scores: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201168" lvl="1" indent="0">
              <a:buNone/>
            </a:pPr>
            <a:r>
              <a:rPr lang="en-US" sz="2400" dirty="0" smtClean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Frailty </a:t>
            </a:r>
            <a:r>
              <a:rPr lang="en-US" sz="2400" dirty="0"/>
              <a:t>scores nearly identical between men and women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 Frailty increased in all trajectories, for all age groups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36030"/>
              </p:ext>
            </p:extLst>
          </p:nvPr>
        </p:nvGraphicFramePr>
        <p:xfrm>
          <a:off x="3166280" y="2316452"/>
          <a:ext cx="5650174" cy="15049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12188"/>
                <a:gridCol w="2837986"/>
              </a:tblGrid>
              <a:tr h="5016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60-69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baseline="0" dirty="0" err="1" smtClean="0"/>
                        <a:t>yo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0.11</a:t>
                      </a:r>
                      <a:endParaRPr lang="en-US" sz="2200" b="1" dirty="0"/>
                    </a:p>
                  </a:txBody>
                  <a:tcPr/>
                </a:tc>
              </a:tr>
              <a:tr h="5016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70-79 </a:t>
                      </a:r>
                      <a:r>
                        <a:rPr lang="en-US" sz="2200" b="1" dirty="0" err="1" smtClean="0"/>
                        <a:t>yo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0.14</a:t>
                      </a:r>
                    </a:p>
                  </a:txBody>
                  <a:tcPr/>
                </a:tc>
              </a:tr>
              <a:tr h="5016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80-89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baseline="0" dirty="0" err="1" smtClean="0"/>
                        <a:t>yo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0.19</a:t>
                      </a:r>
                      <a:endParaRPr lang="en-US" sz="2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586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66" y="586854"/>
            <a:ext cx="11312503" cy="5363569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385846" y="354842"/>
            <a:ext cx="3519922" cy="3002507"/>
            <a:chOff x="3385846" y="354842"/>
            <a:chExt cx="3519922" cy="3002507"/>
          </a:xfrm>
        </p:grpSpPr>
        <p:sp>
          <p:nvSpPr>
            <p:cNvPr id="3" name="TextBox 2"/>
            <p:cNvSpPr txBox="1"/>
            <p:nvPr/>
          </p:nvSpPr>
          <p:spPr>
            <a:xfrm>
              <a:off x="3385846" y="354842"/>
              <a:ext cx="2210938" cy="92333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This change equates to additional 3 deficits over 8 years 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4749421" y="1278172"/>
              <a:ext cx="2156347" cy="20791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7123530" y="375314"/>
            <a:ext cx="3261816" cy="2424752"/>
            <a:chOff x="7123530" y="375314"/>
            <a:chExt cx="3261816" cy="2424752"/>
          </a:xfrm>
        </p:grpSpPr>
        <p:sp>
          <p:nvSpPr>
            <p:cNvPr id="8" name="TextBox 7"/>
            <p:cNvSpPr txBox="1"/>
            <p:nvPr/>
          </p:nvSpPr>
          <p:spPr>
            <a:xfrm>
              <a:off x="7123530" y="375314"/>
              <a:ext cx="2210938" cy="92333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This change equates to additional 7 deficits over 8 years 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8269343" y="1298644"/>
              <a:ext cx="2116003" cy="15014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242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Over 8 years: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36,293 ED visits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22,709 hospitalizations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1,770 deaths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57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723" y="559818"/>
            <a:ext cx="6687402" cy="5734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8740" y="109182"/>
            <a:ext cx="1016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Table 2</a:t>
            </a:r>
            <a:r>
              <a:rPr lang="en-US" dirty="0" smtClean="0"/>
              <a:t>: </a:t>
            </a:r>
            <a:r>
              <a:rPr lang="en-US" dirty="0"/>
              <a:t> </a:t>
            </a:r>
            <a:r>
              <a:rPr lang="en-US" dirty="0" smtClean="0"/>
              <a:t>Number </a:t>
            </a:r>
            <a:r>
              <a:rPr lang="en-US" dirty="0"/>
              <a:t>of Deaths and Rates of Hospitalizations and Emergency Department Visits Occurring over the Trajectory Period by Frailty Trajectory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7560860" y="1678675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560860" y="3265360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60860" y="4782466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94830" y="1678675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60710" y="3260144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53887" y="4790897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7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723" y="559818"/>
            <a:ext cx="6687402" cy="5734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8740" y="109182"/>
            <a:ext cx="1016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Table 2</a:t>
            </a:r>
            <a:r>
              <a:rPr lang="en-US" dirty="0" smtClean="0"/>
              <a:t>: </a:t>
            </a:r>
            <a:r>
              <a:rPr lang="en-US" dirty="0"/>
              <a:t> </a:t>
            </a:r>
            <a:r>
              <a:rPr lang="en-US" dirty="0" smtClean="0"/>
              <a:t>Number </a:t>
            </a:r>
            <a:r>
              <a:rPr lang="en-US" dirty="0"/>
              <a:t>of Deaths and Rates of Hospitalizations and Emergency Department Visits Occurring over the Trajectory Period by Frailty Trajectory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7560860" y="1937981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560860" y="3524667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60859" y="5104793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60710" y="1937982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60710" y="3524667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60710" y="5111352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4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723" y="559818"/>
            <a:ext cx="6687402" cy="5734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8740" y="109182"/>
            <a:ext cx="1016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Table 2</a:t>
            </a:r>
            <a:r>
              <a:rPr lang="en-US" dirty="0" smtClean="0"/>
              <a:t>: </a:t>
            </a:r>
            <a:r>
              <a:rPr lang="en-US" dirty="0"/>
              <a:t> </a:t>
            </a:r>
            <a:r>
              <a:rPr lang="en-US" dirty="0" smtClean="0"/>
              <a:t>Number </a:t>
            </a:r>
            <a:r>
              <a:rPr lang="en-US" dirty="0"/>
              <a:t>of Deaths and Rates of Hospitalizations and Emergency Department Visits Occurring over the Trajectory Period by Frailty Trajectory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7560859" y="2319790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560858" y="3836895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60857" y="5456598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60710" y="2365114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53886" y="3846998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60710" y="5456599"/>
            <a:ext cx="1091821" cy="259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4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In all age groups, increasing frailty trajectories were associated with increased odds of death, increased ED visits, and hospitalizations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5333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In all age groups, increasing frailty trajectories were associated with increased odds of death, increased ED visits, and hospitalizations 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20361"/>
            <a:ext cx="12207801" cy="23521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090411" y="4176215"/>
            <a:ext cx="1496538" cy="3138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In all age groups, increasing frailty trajectories were associated with increased odds of death, increased ED visits, and hospitalizations 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20361"/>
            <a:ext cx="12207801" cy="2352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57414"/>
            <a:ext cx="11878765" cy="13440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090411" y="4176215"/>
            <a:ext cx="1496538" cy="3138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7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In all age groups, increasing frailty trajectories were associated with increased odds of death, increased ED visits, and hospitalizations </a:t>
            </a:r>
            <a:endParaRPr lang="en-US" sz="26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2820361"/>
            <a:ext cx="12207801" cy="2352140"/>
            <a:chOff x="0" y="2820361"/>
            <a:chExt cx="12207801" cy="23521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820361"/>
              <a:ext cx="12207801" cy="23521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909560"/>
              <a:ext cx="11859805" cy="1262941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090411" y="4176215"/>
            <a:ext cx="1496538" cy="3138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1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Those with the highest frailty trajectories in each age group experienced higher rates of ED visits, hospitalizations, and all cause mortality 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Even in the lowest frailty groups, the participant’s frailty index increased over time 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This study found differences in frailty by age, but no differences in frailty by gender </a:t>
            </a:r>
          </a:p>
          <a:p>
            <a:pPr marL="201168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8039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Evaluating the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i="1" dirty="0" smtClean="0"/>
              <a:t>Was a defined, representative sample of patients assembled?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Included all participants in health care system over the age of 60 years old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No exclusions based on comorbidities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sz="2600" dirty="0"/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600" i="1" dirty="0" smtClean="0"/>
              <a:t>Was follow up of study patients sufficiently long and complete?</a:t>
            </a:r>
            <a:endParaRPr lang="en-US" sz="2600" dirty="0" smtClean="0"/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Study ran for 8 years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Because only one health system in the area, unlikely that participants were lost to other health care facilities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8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Evaluating the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600" i="1" dirty="0" smtClean="0"/>
              <a:t>How likely are the outcomes over time?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We know prevalence of frailty is high in older adults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Clinically we know that as our patients age, their need for support with ADLs increases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600" i="1" dirty="0" smtClean="0"/>
              <a:t>Can we apply these results to our patients?</a:t>
            </a:r>
            <a:endParaRPr lang="en-US" sz="2600" dirty="0" smtClean="0"/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Less diverse than our patient population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We have high levels of ADL deficits and multiple comorbidities like the participant population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Helpful in framing odds of adverse outcomes for our patients as they age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sz="26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0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Limitations of the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Used Rockwood frailty index, when most studies use </a:t>
            </a:r>
            <a:r>
              <a:rPr lang="en-US" sz="2800" dirty="0" err="1" smtClean="0"/>
              <a:t>Fried’s</a:t>
            </a:r>
            <a:r>
              <a:rPr lang="en-US" sz="2800" dirty="0" smtClean="0"/>
              <a:t> frailty phenotype, making it difficult to compare results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Clinically, not going to do a 32 index assessment on my patient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2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Ms. B is an 81 year old woman with PMH TIA, HTN, lumbar spinal stenosis, positive PPD who is followed in clinic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Lives at home with her daughter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Independent – travels to clinic via ride by herself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ADLs: 12/12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IADLs: 14/16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 High fall risk due to lumbar stenosis and fear of falling </a:t>
            </a:r>
          </a:p>
          <a:p>
            <a:pPr marL="201168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0114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 to our case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BMI: 25.5 = </a:t>
            </a:r>
            <a:r>
              <a:rPr lang="en-US" sz="2400" b="1" dirty="0" smtClean="0"/>
              <a:t>0.5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Comorbidities: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HTN, arrhythmia, HLD, stroke,                                                                  arthritis, diabetes = </a:t>
            </a:r>
            <a:r>
              <a:rPr lang="en-US" sz="2400" b="1" dirty="0"/>
              <a:t>6</a:t>
            </a:r>
            <a:r>
              <a:rPr lang="en-US" sz="2400" b="1" dirty="0" smtClean="0"/>
              <a:t> points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ADLS, walking: </a:t>
            </a:r>
            <a:r>
              <a:rPr lang="en-US" sz="2400" b="1" dirty="0" smtClean="0"/>
              <a:t>2 points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Total: 8.5/32 = </a:t>
            </a:r>
            <a:r>
              <a:rPr lang="en-US" sz="2400" b="1" dirty="0" smtClean="0"/>
              <a:t>0.26 frailty index </a:t>
            </a:r>
          </a:p>
          <a:p>
            <a:pPr marL="164592" indent="0">
              <a:buNone/>
            </a:pPr>
            <a:endParaRPr lang="en-US" dirty="0" smtClean="0"/>
          </a:p>
          <a:p>
            <a:pPr marL="640080" lvl="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948" y="642155"/>
            <a:ext cx="5028676" cy="522693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691116" y="3835021"/>
            <a:ext cx="2101756" cy="25930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95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718606"/>
            <a:ext cx="12207801" cy="2352140"/>
            <a:chOff x="0" y="2820361"/>
            <a:chExt cx="12207801" cy="235214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820361"/>
              <a:ext cx="12207801" cy="235214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909560"/>
              <a:ext cx="11859805" cy="1262941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10031104" y="1894676"/>
            <a:ext cx="1624084" cy="13261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4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points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Frailty is a syndrome that is associated with poor outcomes, including death, ED visits, hospitalizations, delirium, and falls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6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This study showed that those with the highest frailty trajectories in each age group experienced higher rates of ED visits, hospitalizations, and all cause mortality 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Even in the lowest frailty groups, the participant’s frailty index increased over time, and was associated with much higher odds of all cause mortality </a:t>
            </a:r>
          </a:p>
          <a:p>
            <a:pPr marL="201168" lvl="1" indent="0">
              <a:buNone/>
            </a:pPr>
            <a:endParaRPr lang="en-US" sz="26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Frailty can be helpful in framing and understanding a patient’s prognosis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3668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Chen </a:t>
            </a:r>
            <a:r>
              <a:rPr lang="en-US" dirty="0"/>
              <a:t>X, Mao G, </a:t>
            </a:r>
            <a:r>
              <a:rPr lang="en-US" dirty="0" err="1"/>
              <a:t>Leng</a:t>
            </a:r>
            <a:r>
              <a:rPr lang="en-US" dirty="0"/>
              <a:t> SX. Frailty syndrome: an overview. Clinical Interventions in Aging. 2014;9:433-441. </a:t>
            </a:r>
            <a:r>
              <a:rPr lang="en-US" dirty="0" smtClean="0"/>
              <a:t>doi:10.2147/CIA.S45300.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Clegg </a:t>
            </a:r>
            <a:r>
              <a:rPr lang="en-US" dirty="0"/>
              <a:t>et al. Frailty in elderly people. </a:t>
            </a:r>
            <a:r>
              <a:rPr lang="en-US" i="1" dirty="0"/>
              <a:t>Lancet.</a:t>
            </a:r>
            <a:r>
              <a:rPr lang="en-US" dirty="0"/>
              <a:t> 2013; </a:t>
            </a:r>
            <a:r>
              <a:rPr lang="en-US" dirty="0" smtClean="0"/>
              <a:t>381:752-62.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u="sng" dirty="0">
                <a:hlinkClick r:id="rId2"/>
              </a:rPr>
              <a:t> </a:t>
            </a:r>
            <a:r>
              <a:rPr lang="en-US" u="sng" dirty="0" smtClean="0">
                <a:hlinkClick r:id="rId2"/>
              </a:rPr>
              <a:t>Fried </a:t>
            </a:r>
            <a:r>
              <a:rPr lang="en-US" u="sng" dirty="0">
                <a:hlinkClick r:id="rId2"/>
              </a:rPr>
              <a:t>LP</a:t>
            </a:r>
            <a:r>
              <a:rPr lang="en-US" dirty="0"/>
              <a:t>, </a:t>
            </a:r>
            <a:r>
              <a:rPr lang="en-US" u="sng" dirty="0" err="1">
                <a:hlinkClick r:id="rId3"/>
              </a:rPr>
              <a:t>Tangen</a:t>
            </a:r>
            <a:r>
              <a:rPr lang="en-US" u="sng" dirty="0">
                <a:hlinkClick r:id="rId3"/>
              </a:rPr>
              <a:t> CM</a:t>
            </a:r>
            <a:r>
              <a:rPr lang="en-US" dirty="0"/>
              <a:t>, </a:t>
            </a:r>
            <a:r>
              <a:rPr lang="en-US" u="sng" dirty="0" err="1">
                <a:hlinkClick r:id="rId4"/>
              </a:rPr>
              <a:t>Walston</a:t>
            </a:r>
            <a:r>
              <a:rPr lang="en-US" u="sng" dirty="0">
                <a:hlinkClick r:id="rId4"/>
              </a:rPr>
              <a:t> J</a:t>
            </a:r>
            <a:r>
              <a:rPr lang="en-US" dirty="0"/>
              <a:t>, </a:t>
            </a:r>
            <a:r>
              <a:rPr lang="en-US" u="sng" dirty="0">
                <a:hlinkClick r:id="rId5"/>
              </a:rPr>
              <a:t>Newman AB</a:t>
            </a:r>
            <a:r>
              <a:rPr lang="en-US" dirty="0"/>
              <a:t>, </a:t>
            </a:r>
            <a:r>
              <a:rPr lang="en-US" u="sng" dirty="0">
                <a:hlinkClick r:id="rId6"/>
              </a:rPr>
              <a:t>Hirsch C</a:t>
            </a:r>
            <a:r>
              <a:rPr lang="en-US" dirty="0"/>
              <a:t>, </a:t>
            </a:r>
            <a:r>
              <a:rPr lang="en-US" u="sng" dirty="0" err="1">
                <a:hlinkClick r:id="rId7"/>
              </a:rPr>
              <a:t>Gottdiener</a:t>
            </a:r>
            <a:r>
              <a:rPr lang="en-US" u="sng" dirty="0">
                <a:hlinkClick r:id="rId7"/>
              </a:rPr>
              <a:t> J</a:t>
            </a:r>
            <a:r>
              <a:rPr lang="en-US" dirty="0"/>
              <a:t>, </a:t>
            </a:r>
            <a:r>
              <a:rPr lang="en-US" u="sng" dirty="0" err="1">
                <a:hlinkClick r:id="rId8"/>
              </a:rPr>
              <a:t>Seeman</a:t>
            </a:r>
            <a:r>
              <a:rPr lang="en-US" u="sng" dirty="0">
                <a:hlinkClick r:id="rId8"/>
              </a:rPr>
              <a:t> T</a:t>
            </a:r>
            <a:r>
              <a:rPr lang="en-US" dirty="0"/>
              <a:t>, </a:t>
            </a:r>
            <a:r>
              <a:rPr lang="en-US" u="sng" dirty="0">
                <a:hlinkClick r:id="rId9"/>
              </a:rPr>
              <a:t>Tracy R</a:t>
            </a:r>
            <a:r>
              <a:rPr lang="en-US" dirty="0"/>
              <a:t>, </a:t>
            </a:r>
            <a:r>
              <a:rPr lang="en-US" u="sng" dirty="0">
                <a:hlinkClick r:id="rId10"/>
              </a:rPr>
              <a:t>Kop WJ</a:t>
            </a:r>
            <a:r>
              <a:rPr lang="en-US" dirty="0"/>
              <a:t>, </a:t>
            </a:r>
            <a:r>
              <a:rPr lang="en-US" u="sng" dirty="0">
                <a:hlinkClick r:id="rId11"/>
              </a:rPr>
              <a:t>Burke G</a:t>
            </a:r>
            <a:r>
              <a:rPr lang="en-US" dirty="0"/>
              <a:t>, </a:t>
            </a:r>
            <a:r>
              <a:rPr lang="en-US" u="sng" dirty="0" err="1">
                <a:hlinkClick r:id="rId12"/>
              </a:rPr>
              <a:t>McBurnie</a:t>
            </a:r>
            <a:r>
              <a:rPr lang="en-US" u="sng" dirty="0">
                <a:hlinkClick r:id="rId12"/>
              </a:rPr>
              <a:t> MA</a:t>
            </a:r>
            <a:r>
              <a:rPr lang="en-US" dirty="0"/>
              <a:t>; </a:t>
            </a:r>
            <a:r>
              <a:rPr lang="en-US" u="sng" dirty="0">
                <a:hlinkClick r:id="rId13"/>
              </a:rPr>
              <a:t>Cardiovascular Health Study Collaborative Research Group</a:t>
            </a:r>
            <a:r>
              <a:rPr lang="en-US" dirty="0"/>
              <a:t>. Frailty in older adults: evidence for a phenotype. </a:t>
            </a:r>
            <a:r>
              <a:rPr lang="en-US" u="sng" dirty="0">
                <a:hlinkClick r:id="rId14" tooltip="The journals of gerontology. Series A, Biological sciences and medical sciences."/>
              </a:rPr>
              <a:t>J </a:t>
            </a:r>
            <a:r>
              <a:rPr lang="en-US" u="sng" dirty="0" err="1">
                <a:hlinkClick r:id="rId14" tooltip="The journals of gerontology. Series A, Biological sciences and medical sciences."/>
              </a:rPr>
              <a:t>Gerontol</a:t>
            </a:r>
            <a:r>
              <a:rPr lang="en-US" u="sng" dirty="0">
                <a:hlinkClick r:id="rId14" tooltip="The journals of gerontology. Series A, Biological sciences and medical sciences."/>
              </a:rPr>
              <a:t> A </a:t>
            </a:r>
            <a:r>
              <a:rPr lang="en-US" u="sng" dirty="0" err="1">
                <a:hlinkClick r:id="rId14" tooltip="The journals of gerontology. Series A, Biological sciences and medical sciences."/>
              </a:rPr>
              <a:t>Biol</a:t>
            </a:r>
            <a:r>
              <a:rPr lang="en-US" u="sng" dirty="0">
                <a:hlinkClick r:id="rId14" tooltip="The journals of gerontology. Series A, Biological sciences and medical sciences."/>
              </a:rPr>
              <a:t> </a:t>
            </a:r>
            <a:r>
              <a:rPr lang="en-US" u="sng" dirty="0" err="1">
                <a:hlinkClick r:id="rId14" tooltip="The journals of gerontology. Series A, Biological sciences and medical sciences."/>
              </a:rPr>
              <a:t>Sci</a:t>
            </a:r>
            <a:r>
              <a:rPr lang="en-US" u="sng" dirty="0">
                <a:hlinkClick r:id="rId14" tooltip="The journals of gerontology. Series A, Biological sciences and medical sciences."/>
              </a:rPr>
              <a:t> Med Sci.</a:t>
            </a:r>
            <a:r>
              <a:rPr lang="en-US" dirty="0"/>
              <a:t> 2001 Mar;56(3):</a:t>
            </a:r>
            <a:r>
              <a:rPr lang="en-US" dirty="0" smtClean="0"/>
              <a:t>M146-56.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Rockwood </a:t>
            </a:r>
            <a:r>
              <a:rPr lang="en-US" dirty="0"/>
              <a:t>et al. A global clinical measure of fitness and frailty in elderly people. </a:t>
            </a:r>
            <a:r>
              <a:rPr lang="en-US" i="1" dirty="0"/>
              <a:t>CMAJ.</a:t>
            </a:r>
            <a:r>
              <a:rPr lang="en-US" dirty="0"/>
              <a:t> 2005;173(5): 489-95.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ilty Survival Curves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0471" y="150688"/>
            <a:ext cx="10356352" cy="615079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146"/>
          <p:cNvSpPr/>
          <p:nvPr/>
        </p:nvSpPr>
        <p:spPr>
          <a:xfrm>
            <a:off x="10525008" y="6301450"/>
            <a:ext cx="1064711" cy="383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7623" tIns="47623" rIns="47623" bIns="47623" anchor="ctr">
            <a:spAutoFit/>
          </a:bodyPr>
          <a:lstStyle>
            <a:lvl1pPr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867" dirty="0">
                <a:solidFill>
                  <a:srgbClr val="000000"/>
                </a:solidFill>
              </a:rPr>
              <a:t>Fried </a:t>
            </a:r>
            <a:r>
              <a:rPr lang="en-US" sz="1867" dirty="0">
                <a:solidFill>
                  <a:srgbClr val="000000"/>
                </a:solidFill>
              </a:rPr>
              <a:t>et al</a:t>
            </a:r>
            <a:endParaRPr sz="1867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3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47" y="450470"/>
            <a:ext cx="7895164" cy="574736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352767" y="6197831"/>
            <a:ext cx="2563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Rockwood et all.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794" y="450470"/>
            <a:ext cx="7982959" cy="574736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29583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1883</TotalTime>
  <Words>1665</Words>
  <Application>Microsoft Office PowerPoint</Application>
  <PresentationFormat>Widescreen</PresentationFormat>
  <Paragraphs>250</Paragraphs>
  <Slides>47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Calibri Light</vt:lpstr>
      <vt:lpstr>Wingdings</vt:lpstr>
      <vt:lpstr>Retrospect</vt:lpstr>
      <vt:lpstr>Frailty in Older, Community Dwelling Adults </vt:lpstr>
      <vt:lpstr>Case</vt:lpstr>
      <vt:lpstr>PowerPoint Presentation</vt:lpstr>
      <vt:lpstr>AGS got me thinking…</vt:lpstr>
      <vt:lpstr>PICO </vt:lpstr>
      <vt:lpstr>What is Frailty?</vt:lpstr>
      <vt:lpstr>PowerPoint Presentation</vt:lpstr>
      <vt:lpstr>PowerPoint Presentation</vt:lpstr>
      <vt:lpstr>Who is frail?</vt:lpstr>
      <vt:lpstr>Common presentations of frailty</vt:lpstr>
      <vt:lpstr>Why do we care?</vt:lpstr>
      <vt:lpstr>PowerPoint Presentation</vt:lpstr>
      <vt:lpstr>Design</vt:lpstr>
      <vt:lpstr>Outcomes</vt:lpstr>
      <vt:lpstr>How do we measure frailty?</vt:lpstr>
      <vt:lpstr>Fried’s phenotype  model:</vt:lpstr>
      <vt:lpstr>PowerPoint Presentation</vt:lpstr>
      <vt:lpstr>Rockwood’s Cumulative Deficit Model:</vt:lpstr>
      <vt:lpstr>Study Frailty Index</vt:lpstr>
      <vt:lpstr>Study Frailty Index</vt:lpstr>
      <vt:lpstr>Statistics </vt:lpstr>
      <vt:lpstr>PowerPoint Presentation</vt:lpstr>
      <vt:lpstr>PowerPoint Presentation</vt:lpstr>
      <vt:lpstr>PowerPoint Presentation</vt:lpstr>
      <vt:lpstr>PowerPoint Presentation</vt:lpstr>
      <vt:lpstr>Trends in prevalence of comorbidities</vt:lpstr>
      <vt:lpstr>Frailty scores</vt:lpstr>
      <vt:lpstr>PowerPoint Presentation</vt:lpstr>
      <vt:lpstr>Outcomes</vt:lpstr>
      <vt:lpstr>PowerPoint Presentation</vt:lpstr>
      <vt:lpstr>PowerPoint Presentation</vt:lpstr>
      <vt:lpstr>PowerPoint Presentation</vt:lpstr>
      <vt:lpstr>Outcomes </vt:lpstr>
      <vt:lpstr>Outcomes </vt:lpstr>
      <vt:lpstr>Outcomes </vt:lpstr>
      <vt:lpstr>Outcomes </vt:lpstr>
      <vt:lpstr>Study conclusions</vt:lpstr>
      <vt:lpstr>Evaluating the study</vt:lpstr>
      <vt:lpstr>Evaluating the study</vt:lpstr>
      <vt:lpstr>Limitations of the study</vt:lpstr>
      <vt:lpstr>Case</vt:lpstr>
      <vt:lpstr>Back to our case</vt:lpstr>
      <vt:lpstr>PowerPoint Presentation</vt:lpstr>
      <vt:lpstr>Learning points</vt:lpstr>
      <vt:lpstr>References</vt:lpstr>
      <vt:lpstr>PowerPoint Presentation</vt:lpstr>
      <vt:lpstr>PowerPoint Presentation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Taffel, Leah</dc:creator>
  <cp:lastModifiedBy>Taffel, Leah</cp:lastModifiedBy>
  <cp:revision>58</cp:revision>
  <dcterms:created xsi:type="dcterms:W3CDTF">2018-05-12T16:42:36Z</dcterms:created>
  <dcterms:modified xsi:type="dcterms:W3CDTF">2018-05-18T02:04:05Z</dcterms:modified>
</cp:coreProperties>
</file>