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8" r:id="rId11"/>
    <p:sldId id="279" r:id="rId12"/>
    <p:sldId id="296" r:id="rId13"/>
    <p:sldId id="266" r:id="rId14"/>
    <p:sldId id="265" r:id="rId15"/>
    <p:sldId id="267" r:id="rId16"/>
    <p:sldId id="268" r:id="rId17"/>
    <p:sldId id="269" r:id="rId18"/>
    <p:sldId id="273" r:id="rId19"/>
    <p:sldId id="285" r:id="rId20"/>
    <p:sldId id="275" r:id="rId21"/>
    <p:sldId id="276" r:id="rId22"/>
    <p:sldId id="277" r:id="rId23"/>
    <p:sldId id="272" r:id="rId24"/>
    <p:sldId id="281" r:id="rId25"/>
    <p:sldId id="283" r:id="rId26"/>
    <p:sldId id="284" r:id="rId27"/>
    <p:sldId id="290" r:id="rId28"/>
    <p:sldId id="295" r:id="rId29"/>
    <p:sldId id="291" r:id="rId30"/>
    <p:sldId id="293" r:id="rId31"/>
    <p:sldId id="292" r:id="rId32"/>
    <p:sldId id="289" r:id="rId33"/>
    <p:sldId id="288" r:id="rId34"/>
    <p:sldId id="294" r:id="rId35"/>
    <p:sldId id="270" r:id="rId36"/>
    <p:sldId id="286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2F46-9A80-4173-AA01-E53A4407ECFD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0E839-0D7A-46E3-9694-2D8783E9D29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5533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2F46-9A80-4173-AA01-E53A4407ECFD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0E839-0D7A-46E3-9694-2D8783E9D2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717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2F46-9A80-4173-AA01-E53A4407ECFD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0E839-0D7A-46E3-9694-2D8783E9D29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657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2F46-9A80-4173-AA01-E53A4407ECFD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0E839-0D7A-46E3-9694-2D8783E9D2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746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2F46-9A80-4173-AA01-E53A4407ECFD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0E839-0D7A-46E3-9694-2D8783E9D2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492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2F46-9A80-4173-AA01-E53A4407ECFD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0E839-0D7A-46E3-9694-2D8783E9D2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20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2F46-9A80-4173-AA01-E53A4407ECFD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0E839-0D7A-46E3-9694-2D8783E9D2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757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5022F46-9A80-4173-AA01-E53A4407ECFD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C0E839-0D7A-46E3-9694-2D8783E9D2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019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2F46-9A80-4173-AA01-E53A4407ECFD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0E839-0D7A-46E3-9694-2D8783E9D2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496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2F46-9A80-4173-AA01-E53A4407ECFD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0E839-0D7A-46E3-9694-2D8783E9D2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677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2F46-9A80-4173-AA01-E53A4407ECFD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0E839-0D7A-46E3-9694-2D8783E9D2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997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5022F46-9A80-4173-AA01-E53A4407ECFD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EC0E839-0D7A-46E3-9694-2D8783E9D29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5527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“BUT DOESN’T MOM NEED TO EAT?”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/>
              <a:t>Leah Taffel, MD</a:t>
            </a:r>
          </a:p>
          <a:p>
            <a:pPr algn="ctr"/>
            <a:r>
              <a:rPr lang="en-US" dirty="0" smtClean="0"/>
              <a:t>Journal club march 23</a:t>
            </a:r>
            <a:r>
              <a:rPr lang="en-US" baseline="30000" dirty="0" smtClean="0"/>
              <a:t>rd</a:t>
            </a:r>
            <a:r>
              <a:rPr lang="en-US" dirty="0" smtClean="0"/>
              <a:t>,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79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CASE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Ms. R is a 95 yo woman, Italian speaking, with mixed Alzheimer’s and vascular dementia, history of severe depression, CAD s/p MI, constipation. 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Lived at home with daughter, son-in law, sister with dementia 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Granddaughter is primary caretaker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Had not left house in 10 years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Dependent for all IADLs, and most of ADLs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endParaRPr lang="en-US" sz="2200" dirty="0"/>
          </a:p>
          <a:p>
            <a:pPr marL="982980" lvl="2" indent="-342900">
              <a:buFont typeface="Wingdings" panose="05000000000000000000" pitchFamily="2" charset="2"/>
              <a:buChar char="§"/>
            </a:pP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241463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CASE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In May of this year: 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Became acutely confused and agitated in setting of bilateral cerumen impaction 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Required multiple hospitalizations at Carney and BMC for confusion</a:t>
            </a:r>
          </a:p>
          <a:p>
            <a:pPr marL="1348740" lvl="4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Diagnosed with: </a:t>
            </a:r>
          </a:p>
          <a:p>
            <a:pPr marL="1716052" lvl="6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Failure to thrive</a:t>
            </a:r>
          </a:p>
          <a:p>
            <a:pPr marL="1716052" lvl="6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NSTEMI</a:t>
            </a:r>
          </a:p>
          <a:p>
            <a:pPr marL="1716052" lvl="6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Acute kidney injury 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Stopped eating and performing remaining ADLs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Seen by psychiatry and trialed on multiple antipsychotics and SSRIs</a:t>
            </a:r>
            <a:endParaRPr lang="en-US" sz="2400" dirty="0"/>
          </a:p>
          <a:p>
            <a:pPr marL="201168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45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CASE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/>
              <a:t>Final diagnosis is worsening dementia </a:t>
            </a:r>
            <a:r>
              <a:rPr lang="en-US" sz="2800" dirty="0" smtClean="0"/>
              <a:t>and failure to thrive</a:t>
            </a:r>
            <a:endParaRPr lang="en-US" sz="2800" dirty="0"/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Family distraught about decline in cognition and functioning 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Most upset about patient not eating 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Repeatedly ask…</a:t>
            </a:r>
          </a:p>
          <a:p>
            <a:pPr marL="164592" indent="0">
              <a:buNone/>
            </a:pPr>
            <a:endParaRPr lang="en-US" sz="2800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99126" y="4060422"/>
            <a:ext cx="93371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dirty="0" smtClean="0">
                <a:solidFill>
                  <a:srgbClr val="FF0000"/>
                </a:solidFill>
              </a:rPr>
              <a:t>“But doesn’t mom need to eat? What about a feeding tube?”</a:t>
            </a:r>
            <a:endParaRPr lang="en-US" sz="48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604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Percutaneous Endoscopic Gastrostomy (PEG)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Initially developed by a pediatric surgeon to help provide nutrition to malnourished children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Adapted for adults with neurologic impairment 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Now commonly used for adults with anatomical issues: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Oropharyngeal cancer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ALS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Stroke </a:t>
            </a:r>
            <a:endParaRPr lang="en-US" sz="2400" dirty="0"/>
          </a:p>
          <a:p>
            <a:pPr marL="982980" lvl="2" indent="-342900">
              <a:buFont typeface="Wingdings" panose="05000000000000000000" pitchFamily="2" charset="2"/>
              <a:buChar char="§"/>
            </a:pPr>
            <a:endParaRPr lang="en-US" sz="2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96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Percutaneous Endoscopic Gastrostomy (PEG)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In addition, PEG tubes are often used for people with dementia. 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Natural progression of advanced dementia includes difficulty swallowing, decreased oral intake, and malnutrition. </a:t>
            </a:r>
            <a:endParaRPr lang="en-US" sz="2200" dirty="0" smtClean="0"/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In 2003, more than 33% of nursing home patients with cognitive impairment in US nursing homes had feeding tubes. 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41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PEG Tubes and Dementia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Studies have shown that placing PEG tubes in dementia patients: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Do NOT improve risk for aspiration pneumonia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Do NOT improve healing of pressure ulcers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Worsen function status 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Increase in-hospital mortality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Higher cost of health care </a:t>
            </a:r>
          </a:p>
          <a:p>
            <a:pPr marL="621792" indent="-457200">
              <a:buFont typeface="Wingdings" panose="05000000000000000000" pitchFamily="2" charset="2"/>
              <a:buChar char="§"/>
            </a:pPr>
            <a:r>
              <a:rPr lang="en-US" sz="2800" dirty="0" smtClean="0"/>
              <a:t>90% one year mortality for advanced dementia with PEG tube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608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PEG tubes and Dementia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Studies show that PEG tubes are often placed because: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Physicians do not know evidence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Physician’s own personal beliefs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Family request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Fear of litigation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89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Choosing Wisely </a:t>
            </a:r>
            <a:r>
              <a:rPr lang="en-US" b="1" dirty="0" smtClean="0"/>
              <a:t>Campaign 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97280" y="1845734"/>
            <a:ext cx="7222472" cy="4023360"/>
          </a:xfrm>
        </p:spPr>
        <p:txBody>
          <a:bodyPr>
            <a:normAutofit/>
          </a:bodyPr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Developed in 2013 by ABIM and AGS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b="1" i="1" dirty="0" smtClean="0"/>
              <a:t>“Don’t recommend percutaneous feeding tubes in patients with advanced dementia; instead offer oral assisted feeding.”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73" y="3181082"/>
            <a:ext cx="4576551" cy="310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74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627" y="360138"/>
            <a:ext cx="6019800" cy="56483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427" y="360138"/>
            <a:ext cx="5667375" cy="5600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5699" y="6488668"/>
            <a:ext cx="1205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Choosing wisely- http://www.choosingwisely.org/wp-content/uploads/2017/06/ChoosingWiselyFeedingTubeAGS-ER-1.pdf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17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Choosing Wisely </a:t>
            </a:r>
            <a:r>
              <a:rPr lang="en-US" b="1" dirty="0" smtClean="0"/>
              <a:t>Campaign 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97280" y="1845734"/>
            <a:ext cx="7222472" cy="4023360"/>
          </a:xfrm>
        </p:spPr>
        <p:txBody>
          <a:bodyPr>
            <a:normAutofit/>
          </a:bodyPr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Despite this initiation, PEG tubes are still being offered and placed in patients with advanced dementia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73" y="3142446"/>
            <a:ext cx="4576551" cy="310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78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PICO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P = Internal medicine and subspecialty providers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I = </a:t>
            </a:r>
            <a:r>
              <a:rPr lang="en-US" sz="2800" i="1" dirty="0" smtClean="0"/>
              <a:t>Choosing Wisely </a:t>
            </a:r>
            <a:r>
              <a:rPr lang="en-US" sz="2800" dirty="0" smtClean="0"/>
              <a:t>Campaign 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C = Those not taught about campaign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O = Change in knowledge about PEG tube recommendations and perceptions </a:t>
            </a:r>
            <a:endParaRPr lang="en-US" sz="2800" dirty="0"/>
          </a:p>
          <a:p>
            <a:pPr marL="507492" indent="-342900">
              <a:buFont typeface="Wingdings" panose="05000000000000000000" pitchFamily="2" charset="2"/>
              <a:buChar char="§"/>
            </a:pPr>
            <a:endParaRPr lang="en-US" sz="2200" dirty="0"/>
          </a:p>
          <a:p>
            <a:pPr marL="982980" lvl="2" indent="-342900">
              <a:buFont typeface="Wingdings" panose="05000000000000000000" pitchFamily="2" charset="2"/>
              <a:buChar char="§"/>
            </a:pPr>
            <a:endParaRPr lang="en-US" sz="2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02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650" y="1532744"/>
            <a:ext cx="11469677" cy="256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13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Objective of study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To evaluate physician knowledge and perceptions about </a:t>
            </a:r>
            <a:r>
              <a:rPr lang="en-US" sz="2800" i="1" dirty="0" smtClean="0"/>
              <a:t>Choosing Wisely </a:t>
            </a:r>
            <a:r>
              <a:rPr lang="en-US" sz="2800" dirty="0" smtClean="0"/>
              <a:t>recommendations regarding PEG tube placement in individuals with advanced dementia 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64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Methods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Conducted mixed-mode survey with a tailored design method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Paper and online surveys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Brief and personalized questionnaires 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600" dirty="0" smtClean="0"/>
              <a:t>No validated PEG questionnaires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600" dirty="0" smtClean="0"/>
              <a:t>Developed survey based on literature review and expert agreement</a:t>
            </a:r>
            <a:endParaRPr lang="en-US" sz="2600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5950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Survey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Survey consisted of 36 questions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4 main categories: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Level of involvement of care of individuals with advanced dementia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Perceptions about PEG tube placement in individuals with advanced dementia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Knowledge about </a:t>
            </a:r>
            <a:r>
              <a:rPr lang="en-US" sz="2400" i="1" dirty="0" smtClean="0"/>
              <a:t>Choosing Wisely </a:t>
            </a:r>
            <a:r>
              <a:rPr lang="en-US" sz="2400" dirty="0" smtClean="0"/>
              <a:t>recommendation</a:t>
            </a:r>
            <a:endParaRPr lang="en-US" sz="2400" i="1" dirty="0" smtClean="0"/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Demographic characteristics 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636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Survey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Paper surveys distributed during medical grand rounds 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Email surveys sent to medicine and sub-specialty providers 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17% response rate for both paper and email </a:t>
            </a:r>
            <a:endParaRPr lang="en-US" sz="26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24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Results</a:t>
            </a:r>
            <a:endParaRPr lang="en-US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911" y="2172269"/>
            <a:ext cx="5843569" cy="30694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0" y="2566003"/>
            <a:ext cx="5682103" cy="13211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480" y="4195037"/>
            <a:ext cx="5840754" cy="101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519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943740"/>
              </p:ext>
            </p:extLst>
          </p:nvPr>
        </p:nvGraphicFramePr>
        <p:xfrm>
          <a:off x="1740906" y="1240956"/>
          <a:ext cx="9013780" cy="3860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68980"/>
                <a:gridCol w="2844800"/>
              </a:tblGrid>
              <a:tr h="5684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Demographics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Percentage of physicians</a:t>
                      </a:r>
                      <a:endParaRPr lang="en-US" sz="2400" dirty="0"/>
                    </a:p>
                  </a:txBody>
                  <a:tcPr anchor="ctr"/>
                </a:tc>
              </a:tr>
              <a:tr h="5684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Had cared for individuals with advanced dementia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95%</a:t>
                      </a:r>
                    </a:p>
                  </a:txBody>
                  <a:tcPr anchor="ctr"/>
                </a:tc>
              </a:tr>
              <a:tr h="5684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Care for</a:t>
                      </a:r>
                      <a:r>
                        <a:rPr lang="en-US" sz="2400" baseline="0" dirty="0" smtClean="0"/>
                        <a:t> individuals with advanced dementia </a:t>
                      </a:r>
                      <a:r>
                        <a:rPr lang="en-US" sz="2400" i="1" baseline="0" dirty="0" smtClean="0"/>
                        <a:t>often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76%</a:t>
                      </a:r>
                      <a:endParaRPr lang="en-US" sz="2400" dirty="0"/>
                    </a:p>
                  </a:txBody>
                  <a:tcPr anchor="ctr"/>
                </a:tc>
              </a:tr>
              <a:tr h="5684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Been involved in PEG decision</a:t>
                      </a:r>
                      <a:r>
                        <a:rPr lang="en-US" sz="2400" baseline="0" dirty="0" smtClean="0"/>
                        <a:t> making conversations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95%</a:t>
                      </a:r>
                      <a:endParaRPr lang="en-US" sz="2400" dirty="0"/>
                    </a:p>
                  </a:txBody>
                  <a:tcPr anchor="ctr"/>
                </a:tc>
              </a:tr>
              <a:tr h="5684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Had experience with PEG tubes outside of work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20% 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60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394848"/>
              </p:ext>
            </p:extLst>
          </p:nvPr>
        </p:nvGraphicFramePr>
        <p:xfrm>
          <a:off x="1712891" y="1853007"/>
          <a:ext cx="901378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68980"/>
                <a:gridCol w="2844800"/>
              </a:tblGrid>
              <a:tr h="5684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General knowledge</a:t>
                      </a:r>
                      <a:r>
                        <a:rPr lang="en-US" sz="2400" baseline="0" dirty="0" smtClean="0"/>
                        <a:t> item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Percentage of physicians</a:t>
                      </a:r>
                      <a:endParaRPr lang="en-US" sz="2400" dirty="0"/>
                    </a:p>
                  </a:txBody>
                  <a:tcPr anchor="ctr"/>
                </a:tc>
              </a:tr>
              <a:tr h="5684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Not sure whether ABIM</a:t>
                      </a:r>
                      <a:r>
                        <a:rPr lang="en-US" sz="2400" baseline="0" dirty="0" smtClean="0"/>
                        <a:t> recommends for or against PEG tubes in advanced dementia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38%</a:t>
                      </a:r>
                      <a:endParaRPr lang="en-US" sz="2400" dirty="0"/>
                    </a:p>
                  </a:txBody>
                  <a:tcPr anchor="ctr"/>
                </a:tc>
              </a:tr>
              <a:tr h="5684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Believe ABIM recommends placement of PEG tube in advanced dementia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6% 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792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8365733"/>
              </p:ext>
            </p:extLst>
          </p:nvPr>
        </p:nvGraphicFramePr>
        <p:xfrm>
          <a:off x="1604963" y="1465263"/>
          <a:ext cx="9013780" cy="3860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68980"/>
                <a:gridCol w="2844800"/>
              </a:tblGrid>
              <a:tr h="5684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Knowledge</a:t>
                      </a:r>
                      <a:r>
                        <a:rPr lang="en-US" sz="2400" baseline="0" dirty="0" smtClean="0"/>
                        <a:t> items about PEG tube complications 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Percentage of physicians</a:t>
                      </a:r>
                      <a:endParaRPr lang="en-US" sz="2400" dirty="0"/>
                    </a:p>
                  </a:txBody>
                  <a:tcPr anchor="ctr"/>
                </a:tc>
              </a:tr>
              <a:tr h="5684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PEG placement does </a:t>
                      </a:r>
                      <a:r>
                        <a:rPr lang="en-US" sz="2400" u="sng" dirty="0" smtClean="0"/>
                        <a:t>not</a:t>
                      </a:r>
                      <a:r>
                        <a:rPr lang="en-US" sz="2400" dirty="0" smtClean="0"/>
                        <a:t> reduce risk of aspiration pneumonia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85% </a:t>
                      </a:r>
                      <a:endParaRPr lang="en-US" sz="2400" dirty="0"/>
                    </a:p>
                  </a:txBody>
                  <a:tcPr anchor="ctr"/>
                </a:tc>
              </a:tr>
              <a:tr h="5684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PEG tube does </a:t>
                      </a:r>
                      <a:r>
                        <a:rPr lang="en-US" sz="2400" u="sng" dirty="0" smtClean="0"/>
                        <a:t>not</a:t>
                      </a:r>
                      <a:r>
                        <a:rPr lang="en-US" sz="2400" dirty="0" smtClean="0"/>
                        <a:t> increase survival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81%</a:t>
                      </a:r>
                    </a:p>
                  </a:txBody>
                  <a:tcPr anchor="ctr"/>
                </a:tc>
              </a:tr>
              <a:tr h="5684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PEG tube does </a:t>
                      </a:r>
                      <a:r>
                        <a:rPr lang="en-US" sz="2400" u="sng" dirty="0" smtClean="0"/>
                        <a:t>not</a:t>
                      </a:r>
                      <a:r>
                        <a:rPr lang="en-US" sz="2400" dirty="0" smtClean="0"/>
                        <a:t> improve</a:t>
                      </a:r>
                      <a:r>
                        <a:rPr lang="en-US" sz="2400" baseline="0" dirty="0" smtClean="0"/>
                        <a:t> pressure ulcer healing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61%</a:t>
                      </a:r>
                    </a:p>
                  </a:txBody>
                  <a:tcPr anchor="ctr"/>
                </a:tc>
              </a:tr>
              <a:tr h="5684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PEG tube does </a:t>
                      </a:r>
                      <a:r>
                        <a:rPr lang="en-US" sz="2400" u="sng" dirty="0" smtClean="0"/>
                        <a:t>not</a:t>
                      </a:r>
                      <a:r>
                        <a:rPr lang="en-US" sz="2400" dirty="0" smtClean="0"/>
                        <a:t> improve</a:t>
                      </a:r>
                      <a:r>
                        <a:rPr lang="en-US" sz="2400" baseline="0" dirty="0" smtClean="0"/>
                        <a:t> nutritional status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49%</a:t>
                      </a:r>
                    </a:p>
                    <a:p>
                      <a:pPr algn="ctr"/>
                      <a:endParaRPr lang="en-US" sz="2400" dirty="0" smtClean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396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141820"/>
              </p:ext>
            </p:extLst>
          </p:nvPr>
        </p:nvGraphicFramePr>
        <p:xfrm>
          <a:off x="1586361" y="1343987"/>
          <a:ext cx="9013780" cy="3096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68980"/>
                <a:gridCol w="2844800"/>
              </a:tblGrid>
              <a:tr h="5684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Hand feeding is at</a:t>
                      </a:r>
                      <a:r>
                        <a:rPr lang="en-US" sz="2400" baseline="0" dirty="0" smtClean="0"/>
                        <a:t> least as good as tube feeding for…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Percentage of physicians</a:t>
                      </a:r>
                      <a:endParaRPr lang="en-US" sz="2400" dirty="0"/>
                    </a:p>
                  </a:txBody>
                  <a:tcPr anchor="ctr"/>
                </a:tc>
              </a:tr>
              <a:tr h="5684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Comfort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71%</a:t>
                      </a:r>
                      <a:endParaRPr lang="en-US" sz="2400" dirty="0"/>
                    </a:p>
                  </a:txBody>
                  <a:tcPr anchor="ctr"/>
                </a:tc>
              </a:tr>
              <a:tr h="5684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Functional</a:t>
                      </a:r>
                      <a:r>
                        <a:rPr lang="en-US" sz="2400" baseline="0" dirty="0" smtClean="0"/>
                        <a:t> status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61%</a:t>
                      </a:r>
                    </a:p>
                  </a:txBody>
                  <a:tcPr anchor="ctr"/>
                </a:tc>
              </a:tr>
              <a:tr h="5684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Death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60%</a:t>
                      </a:r>
                    </a:p>
                  </a:txBody>
                  <a:tcPr anchor="ctr"/>
                </a:tc>
              </a:tr>
              <a:tr h="5684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Aspiration pneumonia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58%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030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29" y="467966"/>
            <a:ext cx="5588909" cy="53491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35651" y="1803701"/>
            <a:ext cx="4636394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64592"/>
            <a:r>
              <a:rPr lang="en-US" sz="2200" dirty="0" smtClean="0"/>
              <a:t>Physicians who agreed that there is enough evidence </a:t>
            </a:r>
            <a:r>
              <a:rPr lang="en-US" sz="2200" b="1" dirty="0" smtClean="0"/>
              <a:t>to recommend against</a:t>
            </a:r>
            <a:r>
              <a:rPr lang="en-US" sz="2200" dirty="0" smtClean="0"/>
              <a:t> PEG tube placement, were more likely:  </a:t>
            </a:r>
          </a:p>
          <a:p>
            <a:pPr marL="507492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To know about </a:t>
            </a:r>
            <a:r>
              <a:rPr lang="en-US" sz="2000" i="1" dirty="0" smtClean="0"/>
              <a:t>Choosing Wisely </a:t>
            </a:r>
            <a:r>
              <a:rPr lang="en-US" sz="2000" dirty="0" smtClean="0"/>
              <a:t>campaign (71% vs 28%, p &lt;0.001)</a:t>
            </a:r>
          </a:p>
          <a:p>
            <a:pPr marL="507492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Score higher on knowledge assessment (80% vs 42%, p &lt;0.001)</a:t>
            </a:r>
          </a:p>
        </p:txBody>
      </p:sp>
    </p:spTree>
    <p:extLst>
      <p:ext uri="{BB962C8B-B14F-4D97-AF65-F5344CB8AC3E}">
        <p14:creationId xmlns:p14="http://schemas.microsoft.com/office/powerpoint/2010/main" val="6799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29" y="467966"/>
            <a:ext cx="5588909" cy="534912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54569" y="5048518"/>
            <a:ext cx="1197735" cy="27045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cxnSp>
        <p:nvCxnSpPr>
          <p:cNvPr id="8" name="Straight Arrow Connector 7"/>
          <p:cNvCxnSpPr>
            <a:stCxn id="5" idx="3"/>
          </p:cNvCxnSpPr>
          <p:nvPr/>
        </p:nvCxnSpPr>
        <p:spPr>
          <a:xfrm flipV="1">
            <a:off x="4752304" y="3734873"/>
            <a:ext cx="2343955" cy="14488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096259" y="2919265"/>
            <a:ext cx="3915178" cy="16312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71% of Attendings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55% of Fellows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33% of Residents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No difference among PGY 1-3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P &lt;0.001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9988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/>
              <a:t>Physicians who </a:t>
            </a:r>
            <a:r>
              <a:rPr lang="en-US" sz="3800" dirty="0" smtClean="0"/>
              <a:t>were </a:t>
            </a:r>
            <a:r>
              <a:rPr lang="en-US" sz="3800" i="1" u="sng" dirty="0" smtClean="0"/>
              <a:t>against</a:t>
            </a:r>
            <a:r>
              <a:rPr lang="en-US" sz="3800" dirty="0" smtClean="0"/>
              <a:t> </a:t>
            </a:r>
            <a:r>
              <a:rPr lang="en-US" sz="3800" dirty="0"/>
              <a:t>PEG tube placement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Were significantly more likely to know that tube feeding: 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200" dirty="0" smtClean="0"/>
              <a:t>Does not reduce aspiration pneumonia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200" dirty="0" smtClean="0"/>
              <a:t>Does not increase survival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200" dirty="0" smtClean="0"/>
              <a:t>Does not improve pressure ulcer healing 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200" dirty="0" smtClean="0"/>
              <a:t>Does not improve nutritional status</a:t>
            </a:r>
          </a:p>
          <a:p>
            <a:pPr marL="0" indent="0">
              <a:buNone/>
            </a:pPr>
            <a:endParaRPr lang="en-US" sz="22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Physicians were: 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200" dirty="0" smtClean="0"/>
              <a:t>Less </a:t>
            </a:r>
            <a:r>
              <a:rPr lang="en-US" sz="2200" dirty="0"/>
              <a:t>like to be concerned about legal issues </a:t>
            </a:r>
            <a:endParaRPr lang="en-US" sz="2200" dirty="0" smtClean="0"/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200" dirty="0" smtClean="0"/>
              <a:t>Believe hand feeding is as good as tube feeding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200" dirty="0" smtClean="0"/>
              <a:t>Believe tube feeding decreases quality of life and comfort 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726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Perceptions 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52% of physicians felt in control of decision to place PEG tube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82% of physicians thought PEG tube placement should be individualized </a:t>
            </a:r>
            <a:endParaRPr lang="en-US" sz="2400" dirty="0" smtClean="0"/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400" dirty="0"/>
              <a:t>63% of physicians stated families had requested PEG tubes even when physicians did </a:t>
            </a:r>
            <a:r>
              <a:rPr lang="en-US" sz="2400" u="sng" dirty="0"/>
              <a:t>not</a:t>
            </a:r>
            <a:r>
              <a:rPr lang="en-US" sz="2400" dirty="0"/>
              <a:t> recommend it 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400" dirty="0"/>
              <a:t>Almost all of the physicians surveyed would not want PEG tubes if they were to develop advanced dementia themselves </a:t>
            </a:r>
          </a:p>
          <a:p>
            <a:pPr marL="164592" indent="0">
              <a:buNone/>
            </a:pPr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67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Evaluating the study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i="1" dirty="0" smtClean="0"/>
              <a:t>Was the selection of participants explicit and appropriate?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600" dirty="0" smtClean="0"/>
              <a:t>Targeted the desired participants:</a:t>
            </a:r>
          </a:p>
          <a:p>
            <a:pPr marL="1165860" lvl="3" indent="-342900">
              <a:buFont typeface="Wingdings" panose="05000000000000000000" pitchFamily="2" charset="2"/>
              <a:buChar char="§"/>
            </a:pPr>
            <a:r>
              <a:rPr lang="en-US" sz="2200" dirty="0" smtClean="0"/>
              <a:t>Residents</a:t>
            </a:r>
            <a:r>
              <a:rPr lang="en-US" sz="2200" dirty="0"/>
              <a:t>, fellows, and </a:t>
            </a:r>
            <a:r>
              <a:rPr lang="en-US" sz="2200" dirty="0" smtClean="0"/>
              <a:t>Attendings </a:t>
            </a:r>
            <a:r>
              <a:rPr lang="en-US" sz="2200" dirty="0"/>
              <a:t>in tertiary and community </a:t>
            </a:r>
            <a:r>
              <a:rPr lang="en-US" sz="2200" dirty="0" smtClean="0"/>
              <a:t>hospitals</a:t>
            </a:r>
            <a:endParaRPr lang="en-US" sz="2200" dirty="0"/>
          </a:p>
          <a:p>
            <a:pPr marL="1165860" lvl="3" indent="-342900">
              <a:buFont typeface="Wingdings" panose="05000000000000000000" pitchFamily="2" charset="2"/>
              <a:buChar char="§"/>
            </a:pPr>
            <a:r>
              <a:rPr lang="en-US" sz="2200" dirty="0" smtClean="0"/>
              <a:t>Medicine and subspecialty providers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600" dirty="0" smtClean="0"/>
              <a:t>No medical students surveyed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902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Evaluating the study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i="1" dirty="0" smtClean="0"/>
              <a:t>Were the methods for data collection and analysis explicit and appropriate?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600" dirty="0" smtClean="0"/>
              <a:t>Discussed how they distributed they survey, rate of return, demographics, statistics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600" dirty="0" smtClean="0"/>
              <a:t>Did not provide a copy of the survey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98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Evaluating the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i="1" dirty="0" smtClean="0"/>
              <a:t>Are the results of this study impressive?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600" dirty="0" smtClean="0"/>
              <a:t>Significant number of providers knew about </a:t>
            </a:r>
            <a:r>
              <a:rPr lang="en-US" sz="2600" i="1" dirty="0" smtClean="0"/>
              <a:t>Choosing Wisely</a:t>
            </a:r>
            <a:r>
              <a:rPr lang="en-US" sz="2600" dirty="0" smtClean="0"/>
              <a:t> recommendations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600" dirty="0" smtClean="0"/>
              <a:t>More aware of recommendations with more time practicing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600" dirty="0" smtClean="0"/>
              <a:t>Still some gaps in knowledge in benefits of PEG tubes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600" dirty="0" smtClean="0"/>
              <a:t>Most physicians would not want PEG tubes themselves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6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12594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Evaluating the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i="1" dirty="0" smtClean="0"/>
              <a:t>Do </a:t>
            </a:r>
            <a:r>
              <a:rPr lang="en-US" sz="2800" i="1" dirty="0"/>
              <a:t>these same phenomena apply to my patient? </a:t>
            </a:r>
            <a:endParaRPr lang="en-US" sz="2800" i="1" dirty="0" smtClean="0"/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600" dirty="0" smtClean="0"/>
              <a:t>Large portion of our patients suffer from dementia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600" dirty="0" smtClean="0"/>
              <a:t>Providers are frequently asked about PEG tube placement and evidence for or against it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600" dirty="0" smtClean="0"/>
              <a:t>As geriatricians, it is our job to teach other providers about recommendations </a:t>
            </a:r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871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Limitations of the study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Small sample size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Multiple hospitals, but within geographically limited location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Bias in physicians responding to survey 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Do not know prior thoughts about PEG tubes before </a:t>
            </a:r>
            <a:r>
              <a:rPr lang="en-US" sz="2800" i="1" dirty="0" smtClean="0"/>
              <a:t>Choosing Wisely </a:t>
            </a:r>
            <a:r>
              <a:rPr lang="en-US" sz="2800" dirty="0" smtClean="0"/>
              <a:t>recommendation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83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Back to our case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Given Ms. R’s advanced dementia, discussed with family recommendations against PEG tube placement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Multiple family members were upset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But in the end, agreed that comfort was the goal 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Patient died a few months later</a:t>
            </a:r>
            <a:endParaRPr lang="en-US" sz="2800" dirty="0"/>
          </a:p>
          <a:p>
            <a:pPr marL="507492" indent="-342900">
              <a:buFont typeface="Wingdings" panose="05000000000000000000" pitchFamily="2" charset="2"/>
              <a:buChar char="§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97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Learning Points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i="1" dirty="0" smtClean="0"/>
              <a:t>Choosing Wisely</a:t>
            </a:r>
            <a:r>
              <a:rPr lang="en-US" sz="2800" dirty="0" smtClean="0"/>
              <a:t> recommends against PEG tube placement in patients with advanced dementia. </a:t>
            </a:r>
            <a:endParaRPr lang="en-US" sz="2800" dirty="0"/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Many providers unaware of recommendation 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Many factors are involved when it comes to why people suffering from advanced dementia still receive PEG tubes despite research supporting that it may be harmful 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Almost all physicians surveyed would not want a PEG tube if they developed advanced dementia</a:t>
            </a:r>
            <a:endParaRPr lang="en-US" sz="2800" dirty="0"/>
          </a:p>
          <a:p>
            <a:pPr marL="507492" indent="-342900">
              <a:buFont typeface="Wingdings" panose="05000000000000000000" pitchFamily="2" charset="2"/>
              <a:buChar char="§"/>
            </a:pPr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9403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References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33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Survey statistics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Mann-Whitney test used to compare groups according to continuous dependent variables 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Kruskal-Wallis test used for comparison in which the variable of interest had 3 levels </a:t>
            </a:r>
          </a:p>
          <a:p>
            <a:pPr marL="507492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Categorical variables compared using chi square or Fisher test </a:t>
            </a:r>
            <a:endParaRPr lang="en-US" sz="28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56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056" y="559573"/>
            <a:ext cx="8957043" cy="541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35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9293</TotalTime>
  <Words>1231</Words>
  <Application>Microsoft Office PowerPoint</Application>
  <PresentationFormat>Widescreen</PresentationFormat>
  <Paragraphs>196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Calibri Light</vt:lpstr>
      <vt:lpstr>Wingdings</vt:lpstr>
      <vt:lpstr>Retrospect</vt:lpstr>
      <vt:lpstr>“BUT DOESN’T MOM NEED TO EAT?”</vt:lpstr>
      <vt:lpstr>CASE</vt:lpstr>
      <vt:lpstr>CASE</vt:lpstr>
      <vt:lpstr>CASE</vt:lpstr>
      <vt:lpstr>Percutaneous Endoscopic Gastrostomy (PEG)</vt:lpstr>
      <vt:lpstr>Percutaneous Endoscopic Gastrostomy (PEG)</vt:lpstr>
      <vt:lpstr>PEG Tubes and Dementia </vt:lpstr>
      <vt:lpstr>PEG tubes and Dementia</vt:lpstr>
      <vt:lpstr>Choosing Wisely Campaign </vt:lpstr>
      <vt:lpstr>PowerPoint Presentation</vt:lpstr>
      <vt:lpstr>Choosing Wisely Campaign </vt:lpstr>
      <vt:lpstr>PICO</vt:lpstr>
      <vt:lpstr>PowerPoint Presentation</vt:lpstr>
      <vt:lpstr>Objective of study</vt:lpstr>
      <vt:lpstr>Methods</vt:lpstr>
      <vt:lpstr>Survey</vt:lpstr>
      <vt:lpstr>Survey</vt:lpstr>
      <vt:lpstr>Results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Physicians who were against PEG tube placement</vt:lpstr>
      <vt:lpstr>Perceptions </vt:lpstr>
      <vt:lpstr>Evaluating the study</vt:lpstr>
      <vt:lpstr>Evaluating the study</vt:lpstr>
      <vt:lpstr> Evaluating the study</vt:lpstr>
      <vt:lpstr>Evaluating the study</vt:lpstr>
      <vt:lpstr>Limitations of the study</vt:lpstr>
      <vt:lpstr>Back to our case</vt:lpstr>
      <vt:lpstr>Learning Points</vt:lpstr>
      <vt:lpstr>References </vt:lpstr>
      <vt:lpstr>Survey statistics </vt:lpstr>
      <vt:lpstr>PowerPoint Presentation</vt:lpstr>
    </vt:vector>
  </TitlesOfParts>
  <Company>Boston Medical Center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“BUT DOESN’T MOM NEED TO EAT?”</dc:title>
  <dc:creator>Taffel, Leah</dc:creator>
  <cp:lastModifiedBy>Taffel, Leah</cp:lastModifiedBy>
  <cp:revision>54</cp:revision>
  <dcterms:created xsi:type="dcterms:W3CDTF">2018-03-12T14:04:26Z</dcterms:created>
  <dcterms:modified xsi:type="dcterms:W3CDTF">2018-03-22T23:51:06Z</dcterms:modified>
</cp:coreProperties>
</file>