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A42E-7A4C-4E21-BEC3-7BF2793BAEEF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7FD6B-D13D-489C-BCAD-A821BC108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67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Overlapping</a:t>
            </a:r>
            <a:r>
              <a:rPr lang="en-US" baseline="0" dirty="0" smtClean="0"/>
              <a:t> meta-analysis common, they chose a common topic to look at it and looked at meta-analysis in high ranking medical journals</a:t>
            </a:r>
          </a:p>
          <a:p>
            <a:r>
              <a:rPr lang="en-US" baseline="0" dirty="0" smtClean="0"/>
              <a:t>Discordant estimates, trial selection/analytical methods different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7FD6B-D13D-489C-BCAD-A821BC108F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79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included</a:t>
            </a:r>
            <a:r>
              <a:rPr lang="en-US" baseline="0" dirty="0" smtClean="0"/>
              <a:t> hip fracture data due to time constraints . 14 trials compared CALCIUM supplements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7FD6B-D13D-489C-BCAD-A821BC108F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19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17 Trials</a:t>
            </a:r>
            <a:r>
              <a:rPr lang="en-US" baseline="0" dirty="0" smtClean="0"/>
              <a:t> compared Vitamin D with placebo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7FD6B-D13D-489C-BCAD-A821BC108FF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91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13 trials checked Combined effect</a:t>
            </a:r>
            <a:r>
              <a:rPr lang="en-US" baseline="0" dirty="0" smtClean="0"/>
              <a:t> of Vitamin D and calcium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7FD6B-D13D-489C-BCAD-A821BC108FF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72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Benefits- to replete low</a:t>
            </a:r>
            <a:r>
              <a:rPr lang="en-US" baseline="0" dirty="0" smtClean="0"/>
              <a:t> level, harms- kidney stones, </a:t>
            </a:r>
            <a:r>
              <a:rPr lang="en-US" baseline="0" dirty="0" err="1" smtClean="0"/>
              <a:t>polypharamacy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7FD6B-D13D-489C-BCAD-A821BC108FF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68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993775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Journal Club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r>
              <a:rPr lang="en-US" dirty="0"/>
              <a:t>05-18-2018 </a:t>
            </a:r>
            <a:endParaRPr lang="en-US" dirty="0" smtClean="0"/>
          </a:p>
          <a:p>
            <a:endParaRPr lang="en-US" dirty="0" smtClean="0"/>
          </a:p>
          <a:p>
            <a:r>
              <a:rPr lang="en-US" sz="2800" dirty="0" err="1" smtClean="0"/>
              <a:t>Aruna</a:t>
            </a:r>
            <a:r>
              <a:rPr lang="en-US" sz="2800" dirty="0" smtClean="0"/>
              <a:t> </a:t>
            </a:r>
            <a:r>
              <a:rPr lang="en-US" sz="2800" dirty="0" err="1" smtClean="0"/>
              <a:t>Tokas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Geriatric Fellow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687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78 year old female presenting to geriatrics clinic to establish care </a:t>
            </a:r>
          </a:p>
          <a:p>
            <a:r>
              <a:rPr lang="en-US" sz="2400" dirty="0" smtClean="0"/>
              <a:t>Lives at home alone, independent in ADLs and most of her IADLs. No </a:t>
            </a:r>
            <a:r>
              <a:rPr lang="en-US" sz="2400" dirty="0" err="1" smtClean="0"/>
              <a:t>hx</a:t>
            </a:r>
            <a:r>
              <a:rPr lang="en-US" sz="2400" dirty="0" smtClean="0"/>
              <a:t> of smoking or drinking</a:t>
            </a:r>
          </a:p>
          <a:p>
            <a:r>
              <a:rPr lang="en-US" sz="2400" b="1" dirty="0" smtClean="0"/>
              <a:t>Medical history</a:t>
            </a:r>
            <a:r>
              <a:rPr lang="en-US" sz="2400" dirty="0" smtClean="0"/>
              <a:t>-HTN,HLD, depression-anxiety, Diabetes, Right knee OA, Obesity (BMI 34)</a:t>
            </a:r>
          </a:p>
          <a:p>
            <a:r>
              <a:rPr lang="en-US" sz="2400" b="1" dirty="0" smtClean="0"/>
              <a:t>Exam</a:t>
            </a:r>
            <a:r>
              <a:rPr lang="en-US" sz="2400" dirty="0" smtClean="0"/>
              <a:t> –VS and physical exam within normal limits. </a:t>
            </a:r>
          </a:p>
          <a:p>
            <a:r>
              <a:rPr lang="en-US" sz="2400" b="1" dirty="0" smtClean="0"/>
              <a:t>Medications</a:t>
            </a:r>
            <a:r>
              <a:rPr lang="en-US" sz="2400" dirty="0" smtClean="0"/>
              <a:t>- metformin 500 mg BID, </a:t>
            </a:r>
            <a:r>
              <a:rPr lang="en-US" sz="2400" dirty="0" err="1" smtClean="0"/>
              <a:t>tylenol</a:t>
            </a:r>
            <a:r>
              <a:rPr lang="en-US" sz="2400" dirty="0" smtClean="0"/>
              <a:t> 500 mg TID, </a:t>
            </a:r>
            <a:r>
              <a:rPr lang="en-US" sz="2400" dirty="0" err="1" smtClean="0"/>
              <a:t>ativan</a:t>
            </a:r>
            <a:r>
              <a:rPr lang="en-US" sz="2400" dirty="0" smtClean="0"/>
              <a:t> 0.5 mg daily </a:t>
            </a:r>
            <a:r>
              <a:rPr lang="en-US" sz="2400" dirty="0" err="1" smtClean="0"/>
              <a:t>prn,losartan</a:t>
            </a:r>
            <a:r>
              <a:rPr lang="en-US" sz="2400" dirty="0" smtClean="0"/>
              <a:t> 50 mg daily, </a:t>
            </a:r>
            <a:r>
              <a:rPr lang="en-US" sz="2400" dirty="0" err="1" smtClean="0"/>
              <a:t>Ca+D</a:t>
            </a:r>
            <a:r>
              <a:rPr lang="en-US" sz="2400" dirty="0" smtClean="0"/>
              <a:t> (600 mg/400 IU) BID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144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Reports taking calcium for ‘years’. Takes it for her bones.</a:t>
            </a:r>
          </a:p>
          <a:p>
            <a:r>
              <a:rPr lang="en-US" sz="2800" dirty="0" smtClean="0"/>
              <a:t>Had a bone density scan few years ago, thinks it was ‘okay’.</a:t>
            </a:r>
          </a:p>
          <a:p>
            <a:r>
              <a:rPr lang="en-US" sz="2800" dirty="0" smtClean="0"/>
              <a:t>Has had no falls. Walks without assistive device.</a:t>
            </a:r>
          </a:p>
          <a:p>
            <a:r>
              <a:rPr lang="en-US" sz="2800" dirty="0" smtClean="0"/>
              <a:t>Had right wrist fracture when she was in her 30s</a:t>
            </a:r>
          </a:p>
          <a:p>
            <a:r>
              <a:rPr lang="en-US" sz="2800" dirty="0" smtClean="0"/>
              <a:t>Most recent labs- Calcium level 9.8</a:t>
            </a:r>
            <a:endParaRPr lang="en-US" sz="2800" dirty="0"/>
          </a:p>
          <a:p>
            <a:r>
              <a:rPr lang="en-US" sz="2800" dirty="0" smtClean="0"/>
              <a:t> Vitamin D -41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5394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P</a:t>
            </a:r>
            <a:r>
              <a:rPr lang="en-US" sz="3600" dirty="0" smtClean="0"/>
              <a:t>- Older adults living in community</a:t>
            </a:r>
          </a:p>
          <a:p>
            <a:r>
              <a:rPr lang="en-US" sz="3600" b="1" dirty="0" smtClean="0"/>
              <a:t>I</a:t>
            </a:r>
            <a:r>
              <a:rPr lang="en-US" sz="3600" dirty="0" smtClean="0"/>
              <a:t>- calcium</a:t>
            </a:r>
            <a:r>
              <a:rPr lang="en-US" sz="3600" smtClean="0"/>
              <a:t>+ Vitamin D </a:t>
            </a:r>
            <a:r>
              <a:rPr lang="en-US" sz="3600" dirty="0" smtClean="0"/>
              <a:t>supplementation</a:t>
            </a:r>
          </a:p>
          <a:p>
            <a:r>
              <a:rPr lang="en-US" sz="3600" b="1" dirty="0" smtClean="0"/>
              <a:t>C</a:t>
            </a:r>
            <a:r>
              <a:rPr lang="en-US" sz="3600" dirty="0" smtClean="0"/>
              <a:t>-no supplementation</a:t>
            </a:r>
          </a:p>
          <a:p>
            <a:r>
              <a:rPr lang="en-US" sz="3600" b="1" dirty="0" smtClean="0"/>
              <a:t>O</a:t>
            </a:r>
            <a:r>
              <a:rPr lang="en-US" sz="3600" dirty="0" smtClean="0"/>
              <a:t>-risk of fracture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612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8305800" cy="2891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70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 smtClean="0"/>
              <a:t>Background 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Hip fractures associated with increasing health care burden and cost</a:t>
            </a:r>
          </a:p>
          <a:p>
            <a:r>
              <a:rPr lang="en-US" sz="2400" dirty="0" smtClean="0"/>
              <a:t>Increased morbidity and mortality</a:t>
            </a:r>
          </a:p>
          <a:p>
            <a:r>
              <a:rPr lang="en-US" sz="2400" dirty="0" smtClean="0"/>
              <a:t>Within a year of having fracture, ~50% need assistance with ADL</a:t>
            </a:r>
          </a:p>
          <a:p>
            <a:r>
              <a:rPr lang="en-US" sz="2400" dirty="0" smtClean="0"/>
              <a:t>About 20% mortality within a year</a:t>
            </a:r>
            <a:endParaRPr lang="en-US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81201"/>
            <a:ext cx="3124200" cy="354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25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6629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362200"/>
            <a:ext cx="6858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91000"/>
            <a:ext cx="7019925" cy="167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43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Methods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117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Meta-analysis performed according to Cochrane Handbook of systematic reviews</a:t>
            </a:r>
          </a:p>
          <a:p>
            <a:r>
              <a:rPr lang="en-US" sz="2400" dirty="0" smtClean="0"/>
              <a:t>Searched </a:t>
            </a:r>
            <a:r>
              <a:rPr lang="en-US" sz="2400" dirty="0" err="1" smtClean="0"/>
              <a:t>Pubmed</a:t>
            </a:r>
            <a:r>
              <a:rPr lang="en-US" sz="2400" dirty="0" smtClean="0"/>
              <a:t>, Cochrane Library and EMBASE from inception date until Dec 2016</a:t>
            </a:r>
          </a:p>
          <a:p>
            <a:r>
              <a:rPr lang="en-US" sz="2400" dirty="0" smtClean="0"/>
              <a:t>Keywords-calcium, Vitamin D and fracture</a:t>
            </a:r>
          </a:p>
          <a:p>
            <a:r>
              <a:rPr lang="en-US" sz="2400" dirty="0" smtClean="0"/>
              <a:t>No language restrictions</a:t>
            </a:r>
          </a:p>
          <a:p>
            <a:r>
              <a:rPr lang="en-US" sz="2400" dirty="0" smtClean="0"/>
              <a:t>Looked at systematic reviews and RCTs in past 10 years</a:t>
            </a:r>
          </a:p>
          <a:p>
            <a:r>
              <a:rPr lang="en-US" sz="2400" dirty="0" smtClean="0"/>
              <a:t>Additional search for recently published RCTs in past 5 years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463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b="1" dirty="0" smtClean="0"/>
              <a:t>INCLUSION CRITERIA </a:t>
            </a:r>
          </a:p>
          <a:p>
            <a:r>
              <a:rPr lang="en-US" dirty="0" smtClean="0"/>
              <a:t>RCTs comparing calcium, </a:t>
            </a:r>
            <a:r>
              <a:rPr lang="en-US" dirty="0" err="1" smtClean="0"/>
              <a:t>Vit</a:t>
            </a:r>
            <a:r>
              <a:rPr lang="en-US" dirty="0" smtClean="0"/>
              <a:t> D or both with placebo/no treatment</a:t>
            </a:r>
          </a:p>
          <a:p>
            <a:r>
              <a:rPr lang="en-US" dirty="0" smtClean="0"/>
              <a:t>Trials enrolled adults 50 or older living in community</a:t>
            </a:r>
          </a:p>
          <a:p>
            <a:r>
              <a:rPr lang="en-US" dirty="0" smtClean="0"/>
              <a:t>Trials provided fracture date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b="1" dirty="0" smtClean="0"/>
              <a:t>EXCLUSION CRITERIA </a:t>
            </a:r>
          </a:p>
          <a:p>
            <a:r>
              <a:rPr lang="en-US" dirty="0" smtClean="0"/>
              <a:t>RCT’s without placebo or no treatment group</a:t>
            </a:r>
          </a:p>
          <a:p>
            <a:r>
              <a:rPr lang="en-US" dirty="0" smtClean="0"/>
              <a:t>Trials involving people with steroid induced osteoporosis</a:t>
            </a:r>
          </a:p>
          <a:p>
            <a:r>
              <a:rPr lang="en-US" dirty="0" smtClean="0"/>
              <a:t>Trials in which Ca, </a:t>
            </a:r>
            <a:r>
              <a:rPr lang="en-US" dirty="0" err="1" smtClean="0"/>
              <a:t>Vit</a:t>
            </a:r>
            <a:r>
              <a:rPr lang="en-US" dirty="0" smtClean="0"/>
              <a:t> D supplementation was combined with anti-osteoporotic drug</a:t>
            </a:r>
          </a:p>
          <a:p>
            <a:r>
              <a:rPr lang="en-US" dirty="0" smtClean="0"/>
              <a:t>Trials in which </a:t>
            </a:r>
            <a:r>
              <a:rPr lang="en-US" dirty="0" err="1" smtClean="0"/>
              <a:t>Vit</a:t>
            </a:r>
            <a:r>
              <a:rPr lang="en-US" dirty="0" smtClean="0"/>
              <a:t> D analogues like calcitriol was used </a:t>
            </a:r>
          </a:p>
          <a:p>
            <a:r>
              <a:rPr lang="en-US" dirty="0" smtClean="0"/>
              <a:t>Trials in which dietary intake was evaluated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46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Methodological quality or included RCTs independently assessed by 2 researchers based on Risk of Bias assessments</a:t>
            </a:r>
          </a:p>
          <a:p>
            <a:r>
              <a:rPr lang="en-US" sz="2400" dirty="0" smtClean="0"/>
              <a:t>Graded as low, high , moderate quality based on </a:t>
            </a:r>
            <a:r>
              <a:rPr lang="en-US" sz="2400" dirty="0" err="1" smtClean="0"/>
              <a:t>randomisation</a:t>
            </a:r>
            <a:r>
              <a:rPr lang="en-US" sz="2400" dirty="0" smtClean="0"/>
              <a:t>, allocation concealment</a:t>
            </a:r>
          </a:p>
          <a:p>
            <a:r>
              <a:rPr lang="en-US" sz="2400" dirty="0" smtClean="0"/>
              <a:t>2 researchers independently extracted the data about participant characteristics, baseline 25(OH)-vitamin D levels, trial duration </a:t>
            </a:r>
            <a:r>
              <a:rPr lang="en-US" sz="2400" dirty="0" err="1" smtClean="0"/>
              <a:t>etc</a:t>
            </a:r>
            <a:endParaRPr lang="en-US" sz="2400" dirty="0" smtClean="0"/>
          </a:p>
          <a:p>
            <a:r>
              <a:rPr lang="en-US" sz="2400" b="1" dirty="0" smtClean="0"/>
              <a:t>Primary </a:t>
            </a:r>
            <a:r>
              <a:rPr lang="en-US" sz="2400" b="1" dirty="0" smtClean="0"/>
              <a:t>Outcome-</a:t>
            </a:r>
            <a:r>
              <a:rPr lang="en-US" sz="2400" dirty="0" smtClean="0"/>
              <a:t>no. </a:t>
            </a:r>
            <a:r>
              <a:rPr lang="en-US" sz="2400" dirty="0" smtClean="0"/>
              <a:t>of participants with Hip fracture</a:t>
            </a:r>
          </a:p>
          <a:p>
            <a:r>
              <a:rPr lang="en-US" sz="2400" b="1" dirty="0" smtClean="0"/>
              <a:t>Secondary outcomes- </a:t>
            </a:r>
            <a:r>
              <a:rPr lang="en-US" sz="2400" dirty="0" smtClean="0"/>
              <a:t>no. </a:t>
            </a:r>
            <a:r>
              <a:rPr lang="en-US" sz="2400" dirty="0" smtClean="0"/>
              <a:t>of participants with </a:t>
            </a:r>
            <a:r>
              <a:rPr lang="en-US" sz="2400" dirty="0" err="1" smtClean="0"/>
              <a:t>with</a:t>
            </a:r>
            <a:r>
              <a:rPr lang="en-US" sz="2400" dirty="0" smtClean="0"/>
              <a:t> vertebral, non vertebral fracture and total fracture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049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each type of supplement was separately compared with a placebo/no treatment group</a:t>
            </a:r>
          </a:p>
          <a:p>
            <a:r>
              <a:rPr lang="en-US" sz="2400" dirty="0" smtClean="0"/>
              <a:t>Used Risk ratios, absolute risk differences and 95% CI </a:t>
            </a:r>
          </a:p>
          <a:p>
            <a:r>
              <a:rPr lang="en-US" sz="2400" dirty="0" smtClean="0"/>
              <a:t>Random effects model was used to pool data</a:t>
            </a:r>
          </a:p>
          <a:p>
            <a:r>
              <a:rPr lang="en-US" sz="2400" dirty="0" smtClean="0"/>
              <a:t>Subgroup analysis done to </a:t>
            </a:r>
            <a:r>
              <a:rPr lang="en-US" sz="2400" dirty="0" smtClean="0"/>
              <a:t>detect </a:t>
            </a:r>
            <a:r>
              <a:rPr lang="en-US" sz="2400" dirty="0" smtClean="0"/>
              <a:t>statistical significance- on dose (1 g calcium,800 IU Vitamin D), frequency of supplementation, fracture history, dietary intake, baseline vitamin D, gender</a:t>
            </a:r>
          </a:p>
          <a:p>
            <a:r>
              <a:rPr lang="en-US" sz="2400" dirty="0" smtClean="0"/>
              <a:t>Mean age in trials ranged from 52-81.7 years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941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25 trials (from 884 records of trials and systematic reviews) met inclusion criteria</a:t>
            </a:r>
          </a:p>
          <a:p>
            <a:r>
              <a:rPr lang="en-US" sz="2800" dirty="0" smtClean="0"/>
              <a:t>15 trials (from 1441 individual trials) met inclusion criteria </a:t>
            </a:r>
          </a:p>
          <a:p>
            <a:r>
              <a:rPr lang="en-US" sz="2800" dirty="0" smtClean="0"/>
              <a:t>Out of total 40, 7 were duplicates and excluded </a:t>
            </a:r>
          </a:p>
          <a:p>
            <a:r>
              <a:rPr lang="en-US" sz="2800" dirty="0" smtClean="0"/>
              <a:t>In the end, 33 trials were included in meta-analysis</a:t>
            </a:r>
          </a:p>
          <a:p>
            <a:r>
              <a:rPr lang="en-US" sz="2800" dirty="0" smtClean="0"/>
              <a:t>One –low quality,6 –high quality and rest were moderate quality</a:t>
            </a:r>
          </a:p>
        </p:txBody>
      </p:sp>
    </p:spTree>
    <p:extLst>
      <p:ext uri="{BB962C8B-B14F-4D97-AF65-F5344CB8AC3E}">
        <p14:creationId xmlns:p14="http://schemas.microsoft.com/office/powerpoint/2010/main" val="204870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RESULTS: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915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97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382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68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610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90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No statistically significant association seen with other types of fractures with calcium, Vitamin D or combined supplementation</a:t>
            </a:r>
          </a:p>
          <a:p>
            <a:r>
              <a:rPr lang="en-US" sz="2400" dirty="0" smtClean="0"/>
              <a:t>Subgroup analysis did not show any significant differences within subgroups based on supplement dose, gender, fracture history, dietary intake and baseline Vitamin D concentration.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5844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Critical Appraisal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sz="2800" dirty="0" smtClean="0"/>
              <a:t>Systematic review of </a:t>
            </a:r>
            <a:r>
              <a:rPr lang="en-US" sz="2800" dirty="0" smtClean="0"/>
              <a:t>randomized </a:t>
            </a:r>
            <a:r>
              <a:rPr lang="en-US" sz="2800" dirty="0" smtClean="0"/>
              <a:t>trials</a:t>
            </a:r>
          </a:p>
          <a:p>
            <a:r>
              <a:rPr lang="en-US" sz="2800" dirty="0" smtClean="0"/>
              <a:t>Describes comprehensive and detailed search for relevant trials</a:t>
            </a:r>
          </a:p>
          <a:p>
            <a:r>
              <a:rPr lang="en-US" sz="2800" dirty="0" smtClean="0"/>
              <a:t>Results consistent regardless of dose, gender, previous </a:t>
            </a:r>
            <a:r>
              <a:rPr lang="en-US" sz="2800" dirty="0" err="1" smtClean="0"/>
              <a:t>hx</a:t>
            </a:r>
            <a:r>
              <a:rPr lang="en-US" sz="2800" dirty="0" smtClean="0"/>
              <a:t> of fracture</a:t>
            </a:r>
          </a:p>
          <a:p>
            <a:r>
              <a:rPr lang="en-US" sz="2800" dirty="0" smtClean="0"/>
              <a:t>Excluded patients on hormone </a:t>
            </a:r>
            <a:r>
              <a:rPr lang="en-US" sz="2800" dirty="0" smtClean="0"/>
              <a:t>therapy and other high risk population(steroid, nursing home </a:t>
            </a:r>
            <a:r>
              <a:rPr lang="en-US" sz="2800" dirty="0" err="1" smtClean="0"/>
              <a:t>etc</a:t>
            </a:r>
            <a:r>
              <a:rPr lang="en-US" sz="2800" dirty="0" smtClean="0"/>
              <a:t>)</a:t>
            </a:r>
            <a:endParaRPr lang="en-US" sz="28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73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Some trials were poor quality and used unclear allocation concealment</a:t>
            </a:r>
          </a:p>
          <a:p>
            <a:r>
              <a:rPr lang="en-US" sz="2400" dirty="0" smtClean="0"/>
              <a:t>Many trials were moderate quality</a:t>
            </a:r>
          </a:p>
          <a:p>
            <a:r>
              <a:rPr lang="en-US" sz="2400" dirty="0" smtClean="0"/>
              <a:t>Methods used to classify studies as high quality may have been lenient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No comment on symptoms ?</a:t>
            </a:r>
          </a:p>
          <a:p>
            <a:r>
              <a:rPr lang="en-US" sz="2400" dirty="0" smtClean="0"/>
              <a:t>Side effects</a:t>
            </a:r>
          </a:p>
          <a:p>
            <a:r>
              <a:rPr lang="en-US" sz="2400" dirty="0" smtClean="0"/>
              <a:t>Not everyone had baseline vitamin D level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62860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Can we apply this to our patient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Is our patient so different from those in the study that its results cannot apply ?</a:t>
            </a:r>
          </a:p>
          <a:p>
            <a:r>
              <a:rPr lang="en-US" sz="2800" dirty="0" smtClean="0"/>
              <a:t>What are the potential benefits and harms from the therapy ?</a:t>
            </a:r>
          </a:p>
          <a:p>
            <a:r>
              <a:rPr lang="en-US" sz="2800" dirty="0" smtClean="0"/>
              <a:t>What are our patient’s values and expectations for both the outcome we are trying to prevent and the adverse effects it may cause?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8452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UPSTF recommendation statement </a:t>
            </a:r>
            <a:endParaRPr lang="en-US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391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999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?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6400800" cy="351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376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33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811</Words>
  <Application>Microsoft Office PowerPoint</Application>
  <PresentationFormat>On-screen Show (4:3)</PresentationFormat>
  <Paragraphs>92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Journal Club </vt:lpstr>
      <vt:lpstr>Case</vt:lpstr>
      <vt:lpstr>PowerPoint Presentation</vt:lpstr>
      <vt:lpstr>PowerPoint Presentation</vt:lpstr>
      <vt:lpstr>PowerPoint Presentation</vt:lpstr>
      <vt:lpstr>Background :</vt:lpstr>
      <vt:lpstr>PowerPoint Presentation</vt:lpstr>
      <vt:lpstr>Methods</vt:lpstr>
      <vt:lpstr>PowerPoint Presentation</vt:lpstr>
      <vt:lpstr>PowerPoint Presentation</vt:lpstr>
      <vt:lpstr>Analysis</vt:lpstr>
      <vt:lpstr>PowerPoint Presentation</vt:lpstr>
      <vt:lpstr>RESULTS:</vt:lpstr>
      <vt:lpstr>PowerPoint Presentation</vt:lpstr>
      <vt:lpstr>PowerPoint Presentation</vt:lpstr>
      <vt:lpstr>PowerPoint Presentation</vt:lpstr>
      <vt:lpstr>Critical Appraisal </vt:lpstr>
      <vt:lpstr>Limitations</vt:lpstr>
      <vt:lpstr>Can we apply this to our patient ?</vt:lpstr>
      <vt:lpstr>UPSTF recommendation statement </vt:lpstr>
      <vt:lpstr>Questions ?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 05-18-2018</dc:title>
  <dc:creator>Aruna</dc:creator>
  <cp:lastModifiedBy>Aruna</cp:lastModifiedBy>
  <cp:revision>19</cp:revision>
  <dcterms:created xsi:type="dcterms:W3CDTF">2006-08-16T00:00:00Z</dcterms:created>
  <dcterms:modified xsi:type="dcterms:W3CDTF">2018-05-18T10:33:21Z</dcterms:modified>
</cp:coreProperties>
</file>