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64" r:id="rId5"/>
    <p:sldId id="259" r:id="rId6"/>
    <p:sldId id="260" r:id="rId7"/>
    <p:sldId id="261" r:id="rId8"/>
    <p:sldId id="262" r:id="rId9"/>
    <p:sldId id="274" r:id="rId10"/>
    <p:sldId id="263" r:id="rId11"/>
    <p:sldId id="266" r:id="rId12"/>
    <p:sldId id="267" r:id="rId13"/>
    <p:sldId id="268" r:id="rId14"/>
    <p:sldId id="269" r:id="rId15"/>
    <p:sldId id="275" r:id="rId16"/>
    <p:sldId id="276" r:id="rId17"/>
    <p:sldId id="278" r:id="rId18"/>
    <p:sldId id="277" r:id="rId19"/>
    <p:sldId id="279" r:id="rId20"/>
    <p:sldId id="280" r:id="rId21"/>
    <p:sldId id="270" r:id="rId22"/>
    <p:sldId id="271" r:id="rId23"/>
    <p:sldId id="272" r:id="rId24"/>
    <p:sldId id="273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5" d="100"/>
          <a:sy n="125" d="100"/>
        </p:scale>
        <p:origin x="119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768D7A-674D-4B55-8214-1979EBC5829B}" type="datetimeFigureOut">
              <a:rPr lang="en-US" smtClean="0"/>
              <a:t>1/19/2018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53EE1A-D13D-473C-9066-778485D80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3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20</a:t>
            </a:r>
            <a:r>
              <a:rPr lang="en-US" baseline="0" dirty="0" smtClean="0"/>
              <a:t> studies not included because data for meta-analysis was not available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3EE1A-D13D-473C-9066-778485D80A7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389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Dysphoria- not satisfied with life</a:t>
            </a:r>
          </a:p>
          <a:p>
            <a:r>
              <a:rPr lang="en-US" dirty="0" smtClean="0"/>
              <a:t>Apathy- lack</a:t>
            </a:r>
            <a:r>
              <a:rPr lang="en-US" baseline="0" dirty="0" smtClean="0"/>
              <a:t> of interest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3EE1A-D13D-473C-9066-778485D80A7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462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Heterogeneity-proportion</a:t>
            </a:r>
            <a:r>
              <a:rPr lang="en-US" baseline="0" dirty="0" smtClean="0"/>
              <a:t> of total variation observed between the trials which due to differences between the trials  and not sampling error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3EE1A-D13D-473C-9066-778485D80A7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130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AGITATION/AGGRESSION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3EE1A-D13D-473C-9066-778485D80A7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806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Agitation</a:t>
            </a:r>
            <a:r>
              <a:rPr lang="en-US" baseline="0" dirty="0" smtClean="0"/>
              <a:t>/ aggression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3EE1A-D13D-473C-9066-778485D80A7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3724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Diurnal</a:t>
            </a:r>
            <a:r>
              <a:rPr lang="en-US" baseline="0" dirty="0" smtClean="0"/>
              <a:t> rhythm disturbance </a:t>
            </a:r>
            <a:r>
              <a:rPr lang="en-US" baseline="0" dirty="0" err="1" smtClean="0"/>
              <a:t>forrest</a:t>
            </a:r>
            <a:r>
              <a:rPr lang="en-US" baseline="0" dirty="0" smtClean="0"/>
              <a:t> plot –overall improvement, specially in moderate to severe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3EE1A-D13D-473C-9066-778485D80A7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8421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Delusion forest plot. Improvement</a:t>
            </a:r>
            <a:r>
              <a:rPr lang="en-US" baseline="0" dirty="0" smtClean="0"/>
              <a:t> in moderate –severe dementia group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3EE1A-D13D-473C-9066-778485D80A7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3479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ANXIETY/PHOBIA</a:t>
            </a: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3EE1A-D13D-473C-9066-778485D80A7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551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Worth discussing</a:t>
            </a:r>
            <a:r>
              <a:rPr lang="en-US" baseline="0" dirty="0" smtClean="0"/>
              <a:t> with patients daughter.</a:t>
            </a:r>
          </a:p>
          <a:p>
            <a:r>
              <a:rPr lang="en-US" baseline="0" dirty="0" smtClean="0"/>
              <a:t>Clarifying goals </a:t>
            </a:r>
          </a:p>
          <a:p>
            <a:r>
              <a:rPr lang="en-US" baseline="0" dirty="0" smtClean="0"/>
              <a:t>Wouldn’t change my practice because more data and studies are needed and because several limitations of this study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3EE1A-D13D-473C-9066-778485D80A7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357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762000"/>
            <a:ext cx="7772400" cy="253365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+mn-lt"/>
                <a:cs typeface="Arial" panose="020B0604020202020204" pitchFamily="34" charset="0"/>
              </a:rPr>
              <a:t>Journal Club</a:t>
            </a:r>
            <a:endParaRPr lang="en-US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2743200"/>
          </a:xfrm>
        </p:spPr>
        <p:txBody>
          <a:bodyPr/>
          <a:lstStyle/>
          <a:p>
            <a:r>
              <a:rPr lang="en-US" sz="2800" b="1" dirty="0" err="1" smtClean="0">
                <a:latin typeface="+mj-lt"/>
              </a:rPr>
              <a:t>Aruna</a:t>
            </a:r>
            <a:r>
              <a:rPr lang="en-US" sz="2800" b="1" dirty="0" smtClean="0">
                <a:latin typeface="+mj-lt"/>
              </a:rPr>
              <a:t> </a:t>
            </a:r>
            <a:r>
              <a:rPr lang="en-US" sz="2800" b="1" dirty="0" err="1" smtClean="0">
                <a:latin typeface="+mj-lt"/>
              </a:rPr>
              <a:t>Tokas</a:t>
            </a:r>
            <a:r>
              <a:rPr lang="en-US" sz="2800" b="1" dirty="0" smtClean="0">
                <a:latin typeface="+mj-lt"/>
              </a:rPr>
              <a:t> </a:t>
            </a:r>
          </a:p>
          <a:p>
            <a:r>
              <a:rPr lang="en-US" sz="2800" b="1" dirty="0" smtClean="0">
                <a:latin typeface="+mj-lt"/>
              </a:rPr>
              <a:t>Geriatrics fellow </a:t>
            </a:r>
          </a:p>
          <a:p>
            <a:r>
              <a:rPr lang="en-US" dirty="0" smtClean="0"/>
              <a:t>01/19/2017</a:t>
            </a:r>
          </a:p>
        </p:txBody>
      </p:sp>
    </p:spTree>
    <p:extLst>
      <p:ext uri="{BB962C8B-B14F-4D97-AF65-F5344CB8AC3E}">
        <p14:creationId xmlns:p14="http://schemas.microsoft.com/office/powerpoint/2010/main" val="60640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smtClean="0"/>
              <a:t>Case</a:t>
            </a:r>
            <a:r>
              <a:rPr lang="en-US" sz="3600" dirty="0" smtClean="0"/>
              <a:t>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94 year old Cape Verdean speaking female with increased anxiety , agitation and sleep disturbances ~ 2 years 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Medical history –Dementia, HTN,DVT, Type 2 DM </a:t>
            </a:r>
          </a:p>
          <a:p>
            <a:pPr marL="0" indent="0">
              <a:buNone/>
            </a:pPr>
            <a:r>
              <a:rPr lang="en-US" sz="2800" dirty="0" smtClean="0"/>
              <a:t>                                -Dependent for ADL/IADL</a:t>
            </a:r>
            <a:endParaRPr lang="en-US" sz="2800" dirty="0"/>
          </a:p>
          <a:p>
            <a:r>
              <a:rPr lang="en-US" sz="2800" dirty="0" smtClean="0"/>
              <a:t>Meds –Clonidine, atenolol and amlodipine for HTN</a:t>
            </a:r>
          </a:p>
          <a:p>
            <a:pPr marL="0" indent="0">
              <a:buNone/>
            </a:pPr>
            <a:r>
              <a:rPr lang="en-US" sz="2800" dirty="0" smtClean="0"/>
              <a:t>                 -Melatonin, Mirtazapine</a:t>
            </a: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                 -Xanax 0.25 mg at bedtime x40 years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446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RUDAS 15/30 –(lost points on recall, cube drawing and praxis, language relatively spared )</a:t>
            </a:r>
          </a:p>
          <a:p>
            <a:endParaRPr lang="en-US" sz="2400" dirty="0" smtClean="0"/>
          </a:p>
          <a:p>
            <a:r>
              <a:rPr lang="en-US" sz="2400" dirty="0"/>
              <a:t>Increasing episodes of agitation, fluctuating mood, sleep difficulties , delusions</a:t>
            </a:r>
            <a:r>
              <a:rPr lang="en-US" sz="2400" dirty="0" smtClean="0"/>
              <a:t>.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Has had trial of SSRI as outpatient , not successful</a:t>
            </a:r>
          </a:p>
          <a:p>
            <a:endParaRPr lang="en-US" sz="2400" dirty="0"/>
          </a:p>
          <a:p>
            <a:r>
              <a:rPr lang="en-US" sz="2400" dirty="0" smtClean="0"/>
              <a:t>Admitted to the hospital for increased confusing , yelling and screaming. Discharged on </a:t>
            </a:r>
            <a:r>
              <a:rPr lang="en-US" sz="2400" dirty="0" err="1" smtClean="0"/>
              <a:t>seroquel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63910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the worsening behavior secondary to her dementia ?</a:t>
            </a:r>
          </a:p>
        </p:txBody>
      </p:sp>
    </p:spTree>
    <p:extLst>
      <p:ext uri="{BB962C8B-B14F-4D97-AF65-F5344CB8AC3E}">
        <p14:creationId xmlns:p14="http://schemas.microsoft.com/office/powerpoint/2010/main" val="194870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7159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/>
          <a:lstStyle/>
          <a:p>
            <a:r>
              <a:rPr lang="en-US" dirty="0" smtClean="0"/>
              <a:t>P- Alzheimer’s disease patients with behavioral disturbances</a:t>
            </a:r>
          </a:p>
          <a:p>
            <a:r>
              <a:rPr lang="en-US" dirty="0" smtClean="0"/>
              <a:t>I-</a:t>
            </a:r>
            <a:r>
              <a:rPr lang="en-US" dirty="0" err="1" smtClean="0"/>
              <a:t>Memantine</a:t>
            </a:r>
            <a:r>
              <a:rPr lang="en-US" dirty="0" smtClean="0"/>
              <a:t> </a:t>
            </a:r>
          </a:p>
          <a:p>
            <a:r>
              <a:rPr lang="en-US" dirty="0" smtClean="0"/>
              <a:t>C-placebo</a:t>
            </a:r>
          </a:p>
          <a:p>
            <a:r>
              <a:rPr lang="en-US" dirty="0" smtClean="0"/>
              <a:t>O-improvement in behavioral symptoms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75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idx="1"/>
          </p:nvPr>
        </p:nvSpPr>
        <p:spPr>
          <a:xfrm>
            <a:off x="1828800" y="381000"/>
            <a:ext cx="5181600" cy="4267200"/>
          </a:xfrm>
        </p:spPr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3" y="4419600"/>
            <a:ext cx="867727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Aruna\Desktop\old-people-old-man-cartoon-clip-ar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52400"/>
            <a:ext cx="4727827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540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pPr algn="l"/>
            <a:r>
              <a:rPr lang="en-US" sz="4000" dirty="0" err="1" smtClean="0"/>
              <a:t>Memantine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Used in patients with moderate-severe dementia</a:t>
            </a:r>
          </a:p>
          <a:p>
            <a:r>
              <a:rPr lang="en-US" sz="2400" dirty="0" smtClean="0"/>
              <a:t>Noncompetitive NMDA receptor antagonist.</a:t>
            </a:r>
          </a:p>
          <a:p>
            <a:r>
              <a:rPr lang="en-US" sz="2400" dirty="0" smtClean="0"/>
              <a:t>NMDA receptors located throughout the brain</a:t>
            </a:r>
          </a:p>
          <a:p>
            <a:r>
              <a:rPr lang="en-US" sz="2400" dirty="0" smtClean="0"/>
              <a:t>Blocks effect of pathologically elevated glutamate preventing neuronal dysfunction</a:t>
            </a:r>
          </a:p>
          <a:p>
            <a:endParaRPr lang="en-US" sz="2800" dirty="0"/>
          </a:p>
          <a:p>
            <a:endParaRPr lang="en-US" sz="2800" dirty="0"/>
          </a:p>
        </p:txBody>
      </p:sp>
      <p:pic>
        <p:nvPicPr>
          <p:cNvPr id="4098" name="Picture 2" descr="C:\Users\Aruna\Desktop\namenda pho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581400"/>
            <a:ext cx="5562599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261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 smtClean="0"/>
              <a:t>Study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Meta-analysis</a:t>
            </a:r>
          </a:p>
          <a:p>
            <a:r>
              <a:rPr lang="en-US" sz="2800" dirty="0" smtClean="0"/>
              <a:t>Included 11 studies in total</a:t>
            </a:r>
          </a:p>
          <a:p>
            <a:r>
              <a:rPr lang="en-US" sz="2800" dirty="0" smtClean="0"/>
              <a:t>4 studies-</a:t>
            </a:r>
            <a:r>
              <a:rPr lang="en-US" sz="2800" dirty="0" err="1" smtClean="0"/>
              <a:t>memantine</a:t>
            </a:r>
            <a:r>
              <a:rPr lang="en-US" sz="2800" dirty="0" smtClean="0"/>
              <a:t> monotherapy vs placebo</a:t>
            </a:r>
          </a:p>
          <a:p>
            <a:r>
              <a:rPr lang="en-US" sz="2800" dirty="0" smtClean="0"/>
              <a:t>7 studies- combination therapy with </a:t>
            </a:r>
            <a:r>
              <a:rPr lang="en-US" sz="2800" dirty="0" err="1" smtClean="0"/>
              <a:t>memantine</a:t>
            </a:r>
            <a:r>
              <a:rPr lang="en-US" sz="2800" dirty="0" smtClean="0"/>
              <a:t> and cholinesterase inhibitors vs cholinesterase inhibitors alone</a:t>
            </a:r>
          </a:p>
          <a:p>
            <a:r>
              <a:rPr lang="en-US" sz="2800" dirty="0" smtClean="0"/>
              <a:t>10 d</a:t>
            </a:r>
            <a:r>
              <a:rPr lang="en-US" sz="2400" dirty="0" smtClean="0"/>
              <a:t>o</a:t>
            </a:r>
            <a:r>
              <a:rPr lang="en-US" sz="2800" dirty="0" smtClean="0"/>
              <a:t>uble blind RCT, one was an open label study</a:t>
            </a:r>
          </a:p>
        </p:txBody>
      </p:sp>
    </p:spTree>
    <p:extLst>
      <p:ext uri="{BB962C8B-B14F-4D97-AF65-F5344CB8AC3E}">
        <p14:creationId xmlns:p14="http://schemas.microsoft.com/office/powerpoint/2010/main" val="1465805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l"/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Mean duration of included studies was 26.5 weeks (24-52 weeks)</a:t>
            </a:r>
          </a:p>
          <a:p>
            <a:r>
              <a:rPr lang="en-US" sz="2400" dirty="0" smtClean="0"/>
              <a:t>Mean patient age-76.3 years</a:t>
            </a:r>
          </a:p>
          <a:p>
            <a:r>
              <a:rPr lang="en-US" sz="2400" dirty="0" smtClean="0"/>
              <a:t>Males-34.6%</a:t>
            </a:r>
          </a:p>
          <a:p>
            <a:r>
              <a:rPr lang="en-US" sz="2400" dirty="0" err="1" smtClean="0"/>
              <a:t>Memantine</a:t>
            </a:r>
            <a:r>
              <a:rPr lang="en-US" sz="2400" dirty="0" smtClean="0"/>
              <a:t> dose was 20 mg/day except for one study</a:t>
            </a:r>
          </a:p>
          <a:p>
            <a:r>
              <a:rPr lang="en-US" sz="2400" dirty="0" smtClean="0"/>
              <a:t>Most studies excluded patients who had psychiatric disorders other than </a:t>
            </a:r>
            <a:r>
              <a:rPr lang="en-US" sz="2400" dirty="0" err="1" smtClean="0"/>
              <a:t>alzheimer’s</a:t>
            </a:r>
            <a:r>
              <a:rPr lang="en-US" sz="2400" dirty="0" smtClean="0"/>
              <a:t> disease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69768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Search and data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Done by 2 authors independently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MEDLINE, Cochrane library, Scopus, </a:t>
            </a:r>
            <a:r>
              <a:rPr lang="en-US" sz="2400" dirty="0" err="1" smtClean="0"/>
              <a:t>PsycINFO</a:t>
            </a:r>
            <a:r>
              <a:rPr lang="en-US" sz="2400" dirty="0" smtClean="0"/>
              <a:t> without language restrictions.</a:t>
            </a:r>
          </a:p>
          <a:p>
            <a:endParaRPr lang="en-US" sz="2400" dirty="0" smtClean="0"/>
          </a:p>
          <a:p>
            <a:r>
              <a:rPr lang="en-US" sz="2400" dirty="0" smtClean="0"/>
              <a:t>Also searched clinical trials </a:t>
            </a:r>
            <a:r>
              <a:rPr lang="en-US" sz="2400" dirty="0" err="1" smtClean="0"/>
              <a:t>gov</a:t>
            </a:r>
            <a:r>
              <a:rPr lang="en-US" sz="2400" dirty="0" smtClean="0"/>
              <a:t> and clinical trial registry, conference abstracts, unfinished trials</a:t>
            </a:r>
          </a:p>
          <a:p>
            <a:endParaRPr lang="en-US" sz="2400" dirty="0" smtClean="0"/>
          </a:p>
          <a:p>
            <a:r>
              <a:rPr lang="en-US" sz="2400" dirty="0" smtClean="0"/>
              <a:t>Terms used were Alzheimer’s, </a:t>
            </a:r>
            <a:r>
              <a:rPr lang="en-US" sz="2400" dirty="0" err="1" smtClean="0"/>
              <a:t>memantine</a:t>
            </a:r>
            <a:r>
              <a:rPr lang="en-US" sz="2400" dirty="0" smtClean="0"/>
              <a:t>, randomized</a:t>
            </a:r>
          </a:p>
          <a:p>
            <a:endParaRPr lang="en-US" sz="2400" dirty="0" smtClean="0"/>
          </a:p>
          <a:p>
            <a:r>
              <a:rPr lang="en-US" sz="2400" dirty="0" smtClean="0"/>
              <a:t>Intention to treat analysis used. Investigators contacted if any data missing. Unpublished data also obtaine</a:t>
            </a:r>
            <a:r>
              <a:rPr lang="en-US" sz="2400" dirty="0"/>
              <a:t>d</a:t>
            </a:r>
            <a:endParaRPr lang="en-US" sz="24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2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76200"/>
            <a:ext cx="7086600" cy="64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680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762000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/>
              <a:t>Primary Outcomes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>
            <a:normAutofit fontScale="92500" lnSpcReduction="20000"/>
          </a:bodyPr>
          <a:lstStyle/>
          <a:p>
            <a:r>
              <a:rPr lang="en-US" sz="2600" dirty="0" smtClean="0"/>
              <a:t>Delusion</a:t>
            </a:r>
          </a:p>
          <a:p>
            <a:r>
              <a:rPr lang="en-US" sz="2600" dirty="0" smtClean="0"/>
              <a:t>Agitation/aggression</a:t>
            </a:r>
          </a:p>
          <a:p>
            <a:r>
              <a:rPr lang="en-US" sz="2600" dirty="0" smtClean="0"/>
              <a:t>Disinhibition</a:t>
            </a:r>
          </a:p>
          <a:p>
            <a:r>
              <a:rPr lang="en-US" sz="2600" dirty="0"/>
              <a:t>Nighttime/diurnal rhythm </a:t>
            </a:r>
            <a:r>
              <a:rPr lang="en-US" sz="2600" dirty="0" smtClean="0"/>
              <a:t>disturbances</a:t>
            </a:r>
          </a:p>
          <a:p>
            <a:r>
              <a:rPr lang="en-US" sz="2600" dirty="0" smtClean="0"/>
              <a:t>Hallucinations</a:t>
            </a:r>
          </a:p>
          <a:p>
            <a:r>
              <a:rPr lang="en-US" sz="2600" dirty="0"/>
              <a:t>Irritability/lability</a:t>
            </a:r>
          </a:p>
          <a:p>
            <a:endParaRPr lang="en-US" sz="2600" dirty="0" smtClean="0"/>
          </a:p>
          <a:p>
            <a:endParaRPr lang="en-US" sz="2600" dirty="0" smtClean="0"/>
          </a:p>
          <a:p>
            <a:r>
              <a:rPr lang="en-US" sz="2600" dirty="0" smtClean="0"/>
              <a:t>Anxiety/phobia</a:t>
            </a:r>
          </a:p>
          <a:p>
            <a:r>
              <a:rPr lang="en-US" sz="2600" dirty="0" smtClean="0"/>
              <a:t>Dysphoria</a:t>
            </a:r>
          </a:p>
          <a:p>
            <a:r>
              <a:rPr lang="en-US" sz="2600" dirty="0" smtClean="0"/>
              <a:t>Euphoria</a:t>
            </a:r>
          </a:p>
          <a:p>
            <a:r>
              <a:rPr lang="en-US" sz="2600" dirty="0" smtClean="0"/>
              <a:t>Apathy</a:t>
            </a:r>
          </a:p>
          <a:p>
            <a:r>
              <a:rPr lang="en-US" sz="2600" dirty="0" smtClean="0"/>
              <a:t>Aberrant motor activity</a:t>
            </a:r>
          </a:p>
          <a:p>
            <a:r>
              <a:rPr lang="en-US" sz="2600" dirty="0" smtClean="0"/>
              <a:t>Eating disturbances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811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Meta-analysis conducted using Review Manager software. Random effect model selected </a:t>
            </a:r>
          </a:p>
          <a:p>
            <a:r>
              <a:rPr lang="en-US" sz="2400" dirty="0" smtClean="0"/>
              <a:t>Heterogeneity tested using </a:t>
            </a:r>
            <a:r>
              <a:rPr lang="en-US" sz="2400" i="1" dirty="0" smtClean="0"/>
              <a:t>I</a:t>
            </a:r>
            <a:r>
              <a:rPr lang="en-US" sz="2400" i="1" baseline="30000" dirty="0" smtClean="0"/>
              <a:t>2  </a:t>
            </a:r>
            <a:r>
              <a:rPr lang="en-US" sz="2400" i="1" dirty="0" smtClean="0"/>
              <a:t> </a:t>
            </a:r>
            <a:r>
              <a:rPr lang="en-US" sz="2400" dirty="0" smtClean="0"/>
              <a:t>(considered significant if 50% or more)</a:t>
            </a:r>
            <a:endParaRPr lang="en-US" sz="2400" baseline="30000" dirty="0"/>
          </a:p>
          <a:p>
            <a:r>
              <a:rPr lang="en-US" sz="2400" dirty="0" smtClean="0"/>
              <a:t>2 subgroup analysis done to detect any confounding.</a:t>
            </a:r>
          </a:p>
          <a:p>
            <a:r>
              <a:rPr lang="en-US" sz="2400" dirty="0" smtClean="0"/>
              <a:t>Severity of disease (mild to moderate vs moderate and moderate to severe)</a:t>
            </a:r>
          </a:p>
          <a:p>
            <a:r>
              <a:rPr lang="en-US" sz="2400" dirty="0" smtClean="0"/>
              <a:t>Therapeutic strategy (</a:t>
            </a:r>
            <a:r>
              <a:rPr lang="en-US" sz="2400" dirty="0" err="1" smtClean="0"/>
              <a:t>memantine</a:t>
            </a:r>
            <a:r>
              <a:rPr lang="en-US" sz="2400" dirty="0" smtClean="0"/>
              <a:t> monotherapy vs combination of </a:t>
            </a:r>
            <a:r>
              <a:rPr lang="en-US" sz="2400" dirty="0" err="1" smtClean="0"/>
              <a:t>memantine</a:t>
            </a:r>
            <a:r>
              <a:rPr lang="en-US" sz="2400" dirty="0" smtClean="0"/>
              <a:t> and cholinesterase inhibitors)</a:t>
            </a:r>
          </a:p>
          <a:p>
            <a:endParaRPr lang="en-US" sz="2400" i="1" baseline="30000" dirty="0"/>
          </a:p>
        </p:txBody>
      </p:sp>
    </p:spTree>
    <p:extLst>
      <p:ext uri="{BB962C8B-B14F-4D97-AF65-F5344CB8AC3E}">
        <p14:creationId xmlns:p14="http://schemas.microsoft.com/office/powerpoint/2010/main" val="348349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/>
              <a:t>Results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r>
              <a:rPr lang="en-US" sz="2400" dirty="0" smtClean="0"/>
              <a:t>Improvement by </a:t>
            </a:r>
            <a:r>
              <a:rPr lang="en-US" sz="2400" dirty="0" err="1" smtClean="0"/>
              <a:t>memantine</a:t>
            </a:r>
            <a:r>
              <a:rPr lang="en-US" sz="2400" dirty="0" smtClean="0"/>
              <a:t> seen in-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Agitation/aggression (P 00.01,</a:t>
            </a:r>
            <a:r>
              <a:rPr lang="en-US" sz="2400" i="1" dirty="0" smtClean="0"/>
              <a:t>I</a:t>
            </a:r>
            <a:r>
              <a:rPr lang="en-US" sz="2400" i="1" baseline="30000" dirty="0" smtClean="0"/>
              <a:t>2</a:t>
            </a:r>
            <a:r>
              <a:rPr lang="en-US" sz="2400" dirty="0" smtClean="0"/>
              <a:t> 47%)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Delusion (P 0.04, </a:t>
            </a:r>
            <a:r>
              <a:rPr lang="en-US" sz="2400" i="1" dirty="0" smtClean="0"/>
              <a:t>I</a:t>
            </a:r>
            <a:r>
              <a:rPr lang="en-US" sz="2400" baseline="30000" dirty="0" smtClean="0"/>
              <a:t>2 </a:t>
            </a:r>
            <a:r>
              <a:rPr lang="en-US" sz="2400" dirty="0" smtClean="0"/>
              <a:t>0%)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Disinhibition(P 0.04, </a:t>
            </a:r>
            <a:r>
              <a:rPr lang="en-US" sz="2400" i="1" dirty="0" smtClean="0"/>
              <a:t>I</a:t>
            </a:r>
            <a:r>
              <a:rPr lang="en-US" sz="2400" i="1" baseline="30000" dirty="0" smtClean="0"/>
              <a:t>2</a:t>
            </a:r>
            <a:r>
              <a:rPr lang="en-US" sz="2400" dirty="0" smtClean="0"/>
              <a:t> 0%)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Nighttime disturbances(P 0.02, </a:t>
            </a:r>
            <a:r>
              <a:rPr lang="en-US" sz="2400" i="1" dirty="0" smtClean="0"/>
              <a:t>I</a:t>
            </a:r>
            <a:r>
              <a:rPr lang="en-US" sz="2400" baseline="30000" dirty="0" smtClean="0"/>
              <a:t>2 </a:t>
            </a:r>
            <a:r>
              <a:rPr lang="en-US" sz="2400" dirty="0" smtClean="0"/>
              <a:t>36)</a:t>
            </a:r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  <a:p>
            <a:r>
              <a:rPr lang="en-US" sz="2400" dirty="0" smtClean="0"/>
              <a:t>Was similar to control in aberrant motor activity, anxiety/phobia/dysphoria/eating disturbances and euphoria</a:t>
            </a:r>
          </a:p>
          <a:p>
            <a:pPr marL="0" indent="0"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527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5400"/>
            <a:ext cx="8215313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56055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066800"/>
            <a:ext cx="90678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08346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3" y="914400"/>
            <a:ext cx="8486775" cy="4800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89015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14400"/>
            <a:ext cx="87630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00745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1143000"/>
            <a:ext cx="8191500" cy="434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95119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For delusion, </a:t>
            </a:r>
            <a:r>
              <a:rPr lang="en-US" sz="2400" dirty="0" err="1" smtClean="0"/>
              <a:t>memantine</a:t>
            </a:r>
            <a:r>
              <a:rPr lang="en-US" sz="2400" dirty="0" smtClean="0"/>
              <a:t> was superior to control in monotherapy group</a:t>
            </a:r>
          </a:p>
          <a:p>
            <a:r>
              <a:rPr lang="en-US" sz="2400" dirty="0" smtClean="0"/>
              <a:t>For agitation and disinhibition, </a:t>
            </a:r>
            <a:r>
              <a:rPr lang="en-US" sz="2400" dirty="0" err="1" smtClean="0"/>
              <a:t>memantine</a:t>
            </a:r>
            <a:r>
              <a:rPr lang="en-US" sz="2400" dirty="0" smtClean="0"/>
              <a:t> was superior to control in combination therapy group</a:t>
            </a:r>
            <a:endParaRPr lang="en-US" sz="2400" dirty="0"/>
          </a:p>
          <a:p>
            <a:r>
              <a:rPr lang="en-US" sz="2400" dirty="0" smtClean="0"/>
              <a:t>Overall, </a:t>
            </a:r>
            <a:r>
              <a:rPr lang="en-US" sz="2400" dirty="0" err="1" smtClean="0"/>
              <a:t>memantine</a:t>
            </a:r>
            <a:r>
              <a:rPr lang="en-US" sz="2400" dirty="0" smtClean="0"/>
              <a:t> showed improvement in positive symptoms</a:t>
            </a:r>
          </a:p>
          <a:p>
            <a:r>
              <a:rPr lang="en-US" sz="2400" dirty="0" smtClean="0"/>
              <a:t>Similar to control in negative symptoms (anxiety/phobia/apathy/eating disturbance/aberrant motor activity)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7103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/>
              <a:t>Critical Appraisal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r>
              <a:rPr lang="en-US" dirty="0" smtClean="0"/>
              <a:t>Thorough search</a:t>
            </a:r>
          </a:p>
          <a:p>
            <a:r>
              <a:rPr lang="en-US" dirty="0" smtClean="0"/>
              <a:t>Subgroup analysis</a:t>
            </a:r>
          </a:p>
          <a:p>
            <a:r>
              <a:rPr lang="en-US" dirty="0" smtClean="0"/>
              <a:t>Low heterogeneity</a:t>
            </a:r>
          </a:p>
        </p:txBody>
      </p:sp>
    </p:spTree>
    <p:extLst>
      <p:ext uri="{BB962C8B-B14F-4D97-AF65-F5344CB8AC3E}">
        <p14:creationId xmlns:p14="http://schemas.microsoft.com/office/powerpoint/2010/main" val="3780909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/>
              <a:t>Limitations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9 studies were industry sponsored</a:t>
            </a:r>
          </a:p>
          <a:p>
            <a:r>
              <a:rPr lang="en-US" sz="2800" dirty="0" smtClean="0"/>
              <a:t>1 was an open label study</a:t>
            </a:r>
          </a:p>
          <a:p>
            <a:r>
              <a:rPr lang="en-US" sz="2800" dirty="0" smtClean="0"/>
              <a:t>Varied patient characteristics across studies –symptom severity, study duration, race </a:t>
            </a:r>
            <a:r>
              <a:rPr lang="en-US" sz="2800" dirty="0" err="1" smtClean="0"/>
              <a:t>etc</a:t>
            </a:r>
            <a:endParaRPr lang="en-US" sz="2800" dirty="0" smtClean="0"/>
          </a:p>
          <a:p>
            <a:r>
              <a:rPr lang="en-US" sz="2800" dirty="0" smtClean="0"/>
              <a:t>Use of concomitant psychotropic drugs</a:t>
            </a:r>
          </a:p>
          <a:p>
            <a:r>
              <a:rPr lang="en-US" sz="2800" dirty="0" smtClean="0"/>
              <a:t>Focused on </a:t>
            </a:r>
            <a:r>
              <a:rPr lang="en-US" sz="2800" dirty="0" err="1" smtClean="0"/>
              <a:t>alzheimer’s</a:t>
            </a:r>
            <a:r>
              <a:rPr lang="en-US" sz="2800" dirty="0" smtClean="0"/>
              <a:t> disease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4574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914400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/>
              <a:t>What this means for our patient 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Older , on chronic benzos</a:t>
            </a:r>
          </a:p>
          <a:p>
            <a:r>
              <a:rPr lang="en-US" sz="2400" dirty="0" smtClean="0"/>
              <a:t>Mild </a:t>
            </a:r>
            <a:r>
              <a:rPr lang="en-US" sz="2400" dirty="0" err="1" smtClean="0"/>
              <a:t>favourable</a:t>
            </a:r>
            <a:r>
              <a:rPr lang="en-US" sz="2400" dirty="0" smtClean="0"/>
              <a:t> effect of </a:t>
            </a:r>
            <a:r>
              <a:rPr lang="en-US" sz="2400" dirty="0" err="1" smtClean="0"/>
              <a:t>memantine</a:t>
            </a:r>
            <a:r>
              <a:rPr lang="en-US" sz="2400" dirty="0" smtClean="0"/>
              <a:t> seen for diurnal rhythm disturbance, delusion and agitation</a:t>
            </a:r>
          </a:p>
          <a:p>
            <a:r>
              <a:rPr lang="en-US" sz="2400" dirty="0" smtClean="0"/>
              <a:t>Notable side effects are GI intolerance, hallucinations, swelling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47579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 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217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660</Words>
  <Application>Microsoft Office PowerPoint</Application>
  <PresentationFormat>On-screen Show (4:3)</PresentationFormat>
  <Paragraphs>119</Paragraphs>
  <Slides>24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Journal Club</vt:lpstr>
      <vt:lpstr>Case </vt:lpstr>
      <vt:lpstr>PowerPoint Presentation</vt:lpstr>
      <vt:lpstr>PowerPoint Presentation</vt:lpstr>
      <vt:lpstr>PowerPoint Presentation</vt:lpstr>
      <vt:lpstr>PowerPoint Presentation</vt:lpstr>
      <vt:lpstr>Memantine</vt:lpstr>
      <vt:lpstr>Study Design</vt:lpstr>
      <vt:lpstr>PowerPoint Presentation</vt:lpstr>
      <vt:lpstr>Search and data analysis</vt:lpstr>
      <vt:lpstr>PowerPoint Presentation</vt:lpstr>
      <vt:lpstr>Primary Outcomes </vt:lpstr>
      <vt:lpstr>PowerPoint Presentation</vt:lpstr>
      <vt:lpstr>Results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Critical Appraisal</vt:lpstr>
      <vt:lpstr>Limitations</vt:lpstr>
      <vt:lpstr>What this means for our patient ?</vt:lpstr>
      <vt:lpstr>Thank you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Journal Club</dc:title>
  <dc:creator>Aruna</dc:creator>
  <cp:lastModifiedBy>Tran, Amanda</cp:lastModifiedBy>
  <cp:revision>26</cp:revision>
  <dcterms:created xsi:type="dcterms:W3CDTF">2006-08-16T00:00:00Z</dcterms:created>
  <dcterms:modified xsi:type="dcterms:W3CDTF">2018-01-19T12:56:34Z</dcterms:modified>
</cp:coreProperties>
</file>