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23"/>
  </p:notesMasterIdLst>
  <p:sldIdLst>
    <p:sldId id="271" r:id="rId2"/>
    <p:sldId id="275" r:id="rId3"/>
    <p:sldId id="276" r:id="rId4"/>
    <p:sldId id="277" r:id="rId5"/>
    <p:sldId id="278" r:id="rId6"/>
    <p:sldId id="279" r:id="rId7"/>
    <p:sldId id="280" r:id="rId8"/>
    <p:sldId id="265" r:id="rId9"/>
    <p:sldId id="274" r:id="rId10"/>
    <p:sldId id="281" r:id="rId11"/>
    <p:sldId id="285" r:id="rId12"/>
    <p:sldId id="286" r:id="rId13"/>
    <p:sldId id="287" r:id="rId14"/>
    <p:sldId id="266" r:id="rId15"/>
    <p:sldId id="289" r:id="rId16"/>
    <p:sldId id="290" r:id="rId17"/>
    <p:sldId id="267" r:id="rId18"/>
    <p:sldId id="282" r:id="rId19"/>
    <p:sldId id="283" r:id="rId20"/>
    <p:sldId id="263" r:id="rId21"/>
    <p:sldId id="288" r:id="rId22"/>
  </p:sldIdLst>
  <p:sldSz cx="10080625" cy="7559675"/>
  <p:notesSz cx="7772400" cy="10058400"/>
  <p:defaultTextStyle>
    <a:defPPr>
      <a:defRPr lang="en-GB"/>
    </a:defPPr>
    <a:lvl1pPr algn="l" rtl="0" eaLnBrk="0" fontAlgn="base" hangingPunct="0">
      <a:spcBef>
        <a:spcPct val="0"/>
      </a:spcBef>
      <a:spcAft>
        <a:spcPct val="0"/>
      </a:spcAft>
      <a:defRPr sz="2400" kern="1200">
        <a:solidFill>
          <a:schemeClr val="tx1"/>
        </a:solidFill>
        <a:latin typeface="Times New Roman" pitchFamily="16"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itchFamily="16"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itchFamily="16"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itchFamily="16"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itchFamily="16" charset="0"/>
        <a:ea typeface="+mn-ea"/>
        <a:cs typeface="+mn-cs"/>
      </a:defRPr>
    </a:lvl5pPr>
    <a:lvl6pPr marL="2286000" algn="l" defTabSz="914400" rtl="0" eaLnBrk="1" latinLnBrk="0" hangingPunct="1">
      <a:defRPr sz="2400" kern="1200">
        <a:solidFill>
          <a:schemeClr val="tx1"/>
        </a:solidFill>
        <a:latin typeface="Times New Roman" pitchFamily="16" charset="0"/>
        <a:ea typeface="+mn-ea"/>
        <a:cs typeface="+mn-cs"/>
      </a:defRPr>
    </a:lvl6pPr>
    <a:lvl7pPr marL="2743200" algn="l" defTabSz="914400" rtl="0" eaLnBrk="1" latinLnBrk="0" hangingPunct="1">
      <a:defRPr sz="2400" kern="1200">
        <a:solidFill>
          <a:schemeClr val="tx1"/>
        </a:solidFill>
        <a:latin typeface="Times New Roman" pitchFamily="16" charset="0"/>
        <a:ea typeface="+mn-ea"/>
        <a:cs typeface="+mn-cs"/>
      </a:defRPr>
    </a:lvl7pPr>
    <a:lvl8pPr marL="3200400" algn="l" defTabSz="914400" rtl="0" eaLnBrk="1" latinLnBrk="0" hangingPunct="1">
      <a:defRPr sz="2400" kern="1200">
        <a:solidFill>
          <a:schemeClr val="tx1"/>
        </a:solidFill>
        <a:latin typeface="Times New Roman" pitchFamily="16" charset="0"/>
        <a:ea typeface="+mn-ea"/>
        <a:cs typeface="+mn-cs"/>
      </a:defRPr>
    </a:lvl8pPr>
    <a:lvl9pPr marL="3657600" algn="l" defTabSz="914400" rtl="0" eaLnBrk="1" latinLnBrk="0" hangingPunct="1">
      <a:defRPr sz="2400" kern="1200">
        <a:solidFill>
          <a:schemeClr val="tx1"/>
        </a:solidFill>
        <a:latin typeface="Times New Roman" pitchFamily="16"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2432" autoAdjust="0"/>
  </p:normalViewPr>
  <p:slideViewPr>
    <p:cSldViewPr>
      <p:cViewPr varScale="1">
        <p:scale>
          <a:sx n="99" d="100"/>
          <a:sy n="99" d="100"/>
        </p:scale>
        <p:origin x="1656" y="90"/>
      </p:cViewPr>
      <p:guideLst>
        <p:guide orient="horz" pos="2160"/>
        <p:guide pos="2880"/>
      </p:guideLst>
    </p:cSldViewPr>
  </p:slideViewPr>
  <p:outlineViewPr>
    <p:cViewPr varScale="1">
      <p:scale>
        <a:sx n="170" d="200"/>
        <a:sy n="170" d="200"/>
      </p:scale>
      <p:origin x="-780" y="-84"/>
    </p:cViewPr>
  </p:outlineViewPr>
  <p:notesTextViewPr>
    <p:cViewPr>
      <p:scale>
        <a:sx n="100" d="100"/>
        <a:sy n="100" d="100"/>
      </p:scale>
      <p:origin x="0" y="0"/>
    </p:cViewPr>
  </p:notesTextViewPr>
  <p:notesViewPr>
    <p:cSldViewPr>
      <p:cViewPr varScale="1">
        <p:scale>
          <a:sx n="59" d="100"/>
          <a:sy n="59" d="100"/>
        </p:scale>
        <p:origin x="-1752" y="-7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049" name="Rectangle 1"/>
          <p:cNvSpPr>
            <a:spLocks noGrp="1" noRot="1" noChangeAspect="1" noChangeArrowheads="1" noTextEdit="1"/>
          </p:cNvSpPr>
          <p:nvPr>
            <p:ph type="sldImg"/>
          </p:nvPr>
        </p:nvSpPr>
        <p:spPr bwMode="auto">
          <a:xfrm>
            <a:off x="1587500" y="1006475"/>
            <a:ext cx="4595813" cy="3448050"/>
          </a:xfrm>
          <a:prstGeom prst="rect">
            <a:avLst/>
          </a:prstGeom>
          <a:solidFill>
            <a:srgbClr val="FFFFFF"/>
          </a:solidFill>
          <a:ln w="9525">
            <a:solidFill>
              <a:srgbClr val="000000"/>
            </a:solidFill>
            <a:miter lim="800000"/>
            <a:headEnd/>
            <a:tailEnd/>
          </a:ln>
          <a:effectLst/>
        </p:spPr>
      </p:sp>
      <p:sp>
        <p:nvSpPr>
          <p:cNvPr id="2050" name="Rectangle 2"/>
          <p:cNvSpPr txBox="1">
            <a:spLocks noGrp="1" noChangeArrowheads="1"/>
          </p:cNvSpPr>
          <p:nvPr>
            <p:ph type="body" idx="1"/>
          </p:nvPr>
        </p:nvSpPr>
        <p:spPr bwMode="auto">
          <a:xfrm>
            <a:off x="1185863" y="4787900"/>
            <a:ext cx="5407025" cy="3825875"/>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endParaRPr lang="en-US" smtClean="0"/>
          </a:p>
        </p:txBody>
      </p:sp>
    </p:spTree>
    <p:extLst>
      <p:ext uri="{BB962C8B-B14F-4D97-AF65-F5344CB8AC3E}">
        <p14:creationId xmlns:p14="http://schemas.microsoft.com/office/powerpoint/2010/main" val="2123707782"/>
      </p:ext>
    </p:extLst>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buClr>
        <a:srgbClr val="000000"/>
      </a:buClr>
      <a:buSzPct val="100000"/>
      <a:buFont typeface="Times New Roman" pitchFamily="16" charset="0"/>
      <a:defRPr sz="1200" kern="1200">
        <a:solidFill>
          <a:srgbClr val="000000"/>
        </a:solidFill>
        <a:latin typeface="Times New Roman" pitchFamily="16" charset="0"/>
        <a:ea typeface="+mn-ea"/>
        <a:cs typeface="+mn-cs"/>
      </a:defRPr>
    </a:lvl1pPr>
    <a:lvl2pPr marL="742950" indent="-285750" algn="l" defTabSz="457200" rtl="0" eaLnBrk="0" fontAlgn="base" hangingPunct="0">
      <a:spcBef>
        <a:spcPct val="30000"/>
      </a:spcBef>
      <a:spcAft>
        <a:spcPct val="0"/>
      </a:spcAft>
      <a:buClr>
        <a:srgbClr val="000000"/>
      </a:buClr>
      <a:buSzPct val="100000"/>
      <a:buFont typeface="Times New Roman" pitchFamily="16" charset="0"/>
      <a:defRPr sz="1200" kern="1200">
        <a:solidFill>
          <a:srgbClr val="000000"/>
        </a:solidFill>
        <a:latin typeface="Times New Roman" pitchFamily="16" charset="0"/>
        <a:ea typeface="+mn-ea"/>
        <a:cs typeface="+mn-cs"/>
      </a:defRPr>
    </a:lvl2pPr>
    <a:lvl3pPr marL="1143000" indent="-228600" algn="l" defTabSz="457200" rtl="0" eaLnBrk="0" fontAlgn="base" hangingPunct="0">
      <a:spcBef>
        <a:spcPct val="30000"/>
      </a:spcBef>
      <a:spcAft>
        <a:spcPct val="0"/>
      </a:spcAft>
      <a:buClr>
        <a:srgbClr val="000000"/>
      </a:buClr>
      <a:buSzPct val="100000"/>
      <a:buFont typeface="Times New Roman" pitchFamily="16" charset="0"/>
      <a:defRPr sz="1200" kern="1200">
        <a:solidFill>
          <a:srgbClr val="000000"/>
        </a:solidFill>
        <a:latin typeface="Times New Roman" pitchFamily="16" charset="0"/>
        <a:ea typeface="+mn-ea"/>
        <a:cs typeface="+mn-cs"/>
      </a:defRPr>
    </a:lvl3pPr>
    <a:lvl4pPr marL="1600200" indent="-228600" algn="l" defTabSz="457200" rtl="0" eaLnBrk="0" fontAlgn="base" hangingPunct="0">
      <a:spcBef>
        <a:spcPct val="30000"/>
      </a:spcBef>
      <a:spcAft>
        <a:spcPct val="0"/>
      </a:spcAft>
      <a:buClr>
        <a:srgbClr val="000000"/>
      </a:buClr>
      <a:buSzPct val="100000"/>
      <a:buFont typeface="Times New Roman" pitchFamily="16" charset="0"/>
      <a:defRPr sz="1200" kern="1200">
        <a:solidFill>
          <a:srgbClr val="000000"/>
        </a:solidFill>
        <a:latin typeface="Times New Roman" pitchFamily="16" charset="0"/>
        <a:ea typeface="+mn-ea"/>
        <a:cs typeface="+mn-cs"/>
      </a:defRPr>
    </a:lvl4pPr>
    <a:lvl5pPr marL="2057400" indent="-228600" algn="l" defTabSz="457200" rtl="0" eaLnBrk="0" fontAlgn="base" hangingPunct="0">
      <a:spcBef>
        <a:spcPct val="30000"/>
      </a:spcBef>
      <a:spcAft>
        <a:spcPct val="0"/>
      </a:spcAft>
      <a:buClr>
        <a:srgbClr val="000000"/>
      </a:buClr>
      <a:buSzPct val="100000"/>
      <a:buFont typeface="Times New Roman" pitchFamily="16" charset="0"/>
      <a:defRPr sz="1200" kern="1200">
        <a:solidFill>
          <a:srgbClr val="000000"/>
        </a:solidFill>
        <a:latin typeface="Times New Roman" pitchFamily="16"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 many studies</a:t>
            </a:r>
            <a:r>
              <a:rPr lang="en-US" baseline="0" dirty="0" smtClean="0"/>
              <a:t> done looking at this </a:t>
            </a:r>
            <a:endParaRPr lang="en-US" dirty="0"/>
          </a:p>
        </p:txBody>
      </p:sp>
    </p:spTree>
    <p:extLst>
      <p:ext uri="{BB962C8B-B14F-4D97-AF65-F5344CB8AC3E}">
        <p14:creationId xmlns:p14="http://schemas.microsoft.com/office/powerpoint/2010/main" val="31489005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265" name="Rectangle 1"/>
          <p:cNvSpPr>
            <a:spLocks noGrp="1" noRot="1" noChangeAspect="1" noChangeArrowheads="1" noTextEdit="1"/>
          </p:cNvSpPr>
          <p:nvPr>
            <p:ph type="sldImg"/>
          </p:nvPr>
        </p:nvSpPr>
        <p:spPr bwMode="auto">
          <a:xfrm>
            <a:off x="1587500" y="1006475"/>
            <a:ext cx="4595813" cy="3448050"/>
          </a:xfrm>
          <a:prstGeom prst="rect">
            <a:avLst/>
          </a:prstGeom>
          <a:solidFill>
            <a:srgbClr val="FFFFFF"/>
          </a:solidFill>
          <a:ln>
            <a:solidFill>
              <a:srgbClr val="000000"/>
            </a:solidFill>
            <a:miter lim="800000"/>
            <a:headEnd/>
            <a:tailEnd/>
          </a:ln>
        </p:spPr>
      </p:sp>
      <p:sp>
        <p:nvSpPr>
          <p:cNvPr id="11266" name="Rectangle 2"/>
          <p:cNvSpPr txBox="1">
            <a:spLocks noGrp="1" noChangeArrowheads="1"/>
          </p:cNvSpPr>
          <p:nvPr>
            <p:ph type="body" idx="1"/>
          </p:nvPr>
        </p:nvSpPr>
        <p:spPr bwMode="auto">
          <a:xfrm>
            <a:off x="1185863" y="4787900"/>
            <a:ext cx="5407025" cy="3827463"/>
          </a:xfrm>
          <a:prstGeom prst="rect">
            <a:avLst/>
          </a:prstGeom>
          <a:noFill/>
          <a:ln>
            <a:miter lim="800000"/>
            <a:headEnd/>
            <a:tailEnd/>
          </a:ln>
        </p:spPr>
        <p:txBody>
          <a:bodyPr wrap="none" anchor="ctr"/>
          <a:lstStyle/>
          <a:p>
            <a:endParaRPr lang="en-US" dirty="0"/>
          </a:p>
        </p:txBody>
      </p:sp>
    </p:spTree>
    <p:extLst>
      <p:ext uri="{BB962C8B-B14F-4D97-AF65-F5344CB8AC3E}">
        <p14:creationId xmlns:p14="http://schemas.microsoft.com/office/powerpoint/2010/main" val="23636157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2289" name="Rectangle 1"/>
          <p:cNvSpPr>
            <a:spLocks noGrp="1" noRot="1" noChangeAspect="1" noChangeArrowheads="1" noTextEdit="1"/>
          </p:cNvSpPr>
          <p:nvPr>
            <p:ph type="sldImg"/>
          </p:nvPr>
        </p:nvSpPr>
        <p:spPr bwMode="auto">
          <a:xfrm>
            <a:off x="1587500" y="1006475"/>
            <a:ext cx="4595813" cy="3448050"/>
          </a:xfrm>
          <a:prstGeom prst="rect">
            <a:avLst/>
          </a:prstGeom>
          <a:solidFill>
            <a:srgbClr val="FFFFFF"/>
          </a:solidFill>
          <a:ln>
            <a:solidFill>
              <a:srgbClr val="000000"/>
            </a:solidFill>
            <a:miter lim="800000"/>
            <a:headEnd/>
            <a:tailEnd/>
          </a:ln>
        </p:spPr>
      </p:sp>
      <p:sp>
        <p:nvSpPr>
          <p:cNvPr id="12290" name="Rectangle 2"/>
          <p:cNvSpPr txBox="1">
            <a:spLocks noGrp="1" noChangeArrowheads="1"/>
          </p:cNvSpPr>
          <p:nvPr>
            <p:ph type="body" idx="1"/>
          </p:nvPr>
        </p:nvSpPr>
        <p:spPr bwMode="auto">
          <a:xfrm>
            <a:off x="1185863" y="4787900"/>
            <a:ext cx="5407025" cy="3827463"/>
          </a:xfrm>
          <a:prstGeom prst="rect">
            <a:avLst/>
          </a:prstGeom>
          <a:noFill/>
          <a:ln>
            <a:miter lim="800000"/>
            <a:headEnd/>
            <a:tailEnd/>
          </a:ln>
        </p:spPr>
        <p:txBody>
          <a:bodyPr wrap="none" anchor="ctr"/>
          <a:lstStyle/>
          <a:p>
            <a:endParaRPr lang="en-US" dirty="0"/>
          </a:p>
        </p:txBody>
      </p:sp>
    </p:spTree>
    <p:extLst>
      <p:ext uri="{BB962C8B-B14F-4D97-AF65-F5344CB8AC3E}">
        <p14:creationId xmlns:p14="http://schemas.microsoft.com/office/powerpoint/2010/main" val="18951286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313" name="Rectangle 1"/>
          <p:cNvSpPr>
            <a:spLocks noGrp="1" noRot="1" noChangeAspect="1" noChangeArrowheads="1" noTextEdit="1"/>
          </p:cNvSpPr>
          <p:nvPr>
            <p:ph type="sldImg"/>
          </p:nvPr>
        </p:nvSpPr>
        <p:spPr bwMode="auto">
          <a:xfrm>
            <a:off x="1587500" y="1006475"/>
            <a:ext cx="4595813" cy="3448050"/>
          </a:xfrm>
          <a:prstGeom prst="rect">
            <a:avLst/>
          </a:prstGeom>
          <a:solidFill>
            <a:srgbClr val="FFFFFF"/>
          </a:solidFill>
          <a:ln>
            <a:solidFill>
              <a:srgbClr val="000000"/>
            </a:solidFill>
            <a:miter lim="800000"/>
            <a:headEnd/>
            <a:tailEnd/>
          </a:ln>
        </p:spPr>
      </p:sp>
      <p:sp>
        <p:nvSpPr>
          <p:cNvPr id="13314" name="Text Box 2"/>
          <p:cNvSpPr txBox="1">
            <a:spLocks noGrp="1" noChangeArrowheads="1"/>
          </p:cNvSpPr>
          <p:nvPr>
            <p:ph type="body" idx="1"/>
          </p:nvPr>
        </p:nvSpPr>
        <p:spPr bwMode="auto">
          <a:xfrm>
            <a:off x="1185863" y="4787900"/>
            <a:ext cx="5407025" cy="3827463"/>
          </a:xfrm>
          <a:prstGeom prst="rect">
            <a:avLst/>
          </a:prstGeom>
          <a:noFill/>
          <a:ln>
            <a:miter lim="800000"/>
            <a:headEnd/>
            <a:tailEnd/>
          </a:ln>
        </p:spPr>
        <p:txBody>
          <a:bodyPr lIns="0" tIns="0" rIns="0" bIns="0">
            <a:spAutoFit/>
          </a:bodyPr>
          <a:lstStyle/>
          <a:p>
            <a:pPr marL="215900" indent="-215900" eaLnBrk="1">
              <a:lnSpc>
                <a:spcPct val="97000"/>
              </a:lnSpc>
              <a:spcBef>
                <a:spcPct val="0"/>
              </a:spcBef>
              <a:buSzPct val="45000"/>
              <a:buFont typeface="StarSymbol" charset="0"/>
              <a:buNone/>
              <a:tabLst>
                <a:tab pos="723900" algn="l"/>
                <a:tab pos="1447800" algn="l"/>
                <a:tab pos="2171700" algn="l"/>
                <a:tab pos="2895600" algn="l"/>
                <a:tab pos="3619500" algn="l"/>
                <a:tab pos="4343400" algn="l"/>
                <a:tab pos="5067300" algn="l"/>
              </a:tabLst>
            </a:pPr>
            <a:r>
              <a:rPr lang="en-GB" smtClean="0">
                <a:latin typeface="Arial" charset="0"/>
                <a:ea typeface="Gothic" charset="0"/>
                <a:cs typeface="Gothic" charset="0"/>
              </a:rPr>
              <a:t>Table 1 Baseline Characteristics of the Study Participants.</a:t>
            </a:r>
            <a:endParaRPr lang="en-GB" dirty="0">
              <a:latin typeface="Arial" charset="0"/>
              <a:ea typeface="Gothic" charset="0"/>
              <a:cs typeface="Gothic" charset="0"/>
            </a:endParaRPr>
          </a:p>
        </p:txBody>
      </p:sp>
    </p:spTree>
    <p:extLst>
      <p:ext uri="{BB962C8B-B14F-4D97-AF65-F5344CB8AC3E}">
        <p14:creationId xmlns:p14="http://schemas.microsoft.com/office/powerpoint/2010/main" val="32251320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313" name="Rectangle 1"/>
          <p:cNvSpPr>
            <a:spLocks noGrp="1" noRot="1" noChangeAspect="1" noChangeArrowheads="1" noTextEdit="1"/>
          </p:cNvSpPr>
          <p:nvPr>
            <p:ph type="sldImg"/>
          </p:nvPr>
        </p:nvSpPr>
        <p:spPr bwMode="auto">
          <a:xfrm>
            <a:off x="1587500" y="1006475"/>
            <a:ext cx="4595813" cy="3448050"/>
          </a:xfrm>
          <a:prstGeom prst="rect">
            <a:avLst/>
          </a:prstGeom>
          <a:solidFill>
            <a:srgbClr val="FFFFFF"/>
          </a:solidFill>
          <a:ln>
            <a:solidFill>
              <a:srgbClr val="000000"/>
            </a:solidFill>
            <a:miter lim="800000"/>
            <a:headEnd/>
            <a:tailEnd/>
          </a:ln>
        </p:spPr>
      </p:sp>
      <p:sp>
        <p:nvSpPr>
          <p:cNvPr id="13314" name="Text Box 2"/>
          <p:cNvSpPr txBox="1">
            <a:spLocks noGrp="1" noChangeArrowheads="1"/>
          </p:cNvSpPr>
          <p:nvPr>
            <p:ph type="body" idx="1"/>
          </p:nvPr>
        </p:nvSpPr>
        <p:spPr bwMode="auto">
          <a:xfrm>
            <a:off x="1185863" y="4787900"/>
            <a:ext cx="5407025" cy="3827463"/>
          </a:xfrm>
          <a:prstGeom prst="rect">
            <a:avLst/>
          </a:prstGeom>
          <a:noFill/>
          <a:ln>
            <a:miter lim="800000"/>
            <a:headEnd/>
            <a:tailEnd/>
          </a:ln>
        </p:spPr>
        <p:txBody>
          <a:bodyPr lIns="0" tIns="0" rIns="0" bIns="0">
            <a:spAutoFit/>
          </a:bodyPr>
          <a:lstStyle/>
          <a:p>
            <a:pPr marL="215900" indent="-215900" eaLnBrk="1">
              <a:lnSpc>
                <a:spcPct val="97000"/>
              </a:lnSpc>
              <a:spcBef>
                <a:spcPct val="0"/>
              </a:spcBef>
              <a:buSzPct val="45000"/>
              <a:buFont typeface="StarSymbol" charset="0"/>
              <a:buNone/>
              <a:tabLst>
                <a:tab pos="723900" algn="l"/>
                <a:tab pos="1447800" algn="l"/>
                <a:tab pos="2171700" algn="l"/>
                <a:tab pos="2895600" algn="l"/>
                <a:tab pos="3619500" algn="l"/>
                <a:tab pos="4343400" algn="l"/>
                <a:tab pos="5067300" algn="l"/>
              </a:tabLst>
            </a:pPr>
            <a:r>
              <a:rPr lang="en-GB" smtClean="0">
                <a:latin typeface="Arial" charset="0"/>
                <a:ea typeface="Gothic" charset="0"/>
                <a:cs typeface="Gothic" charset="0"/>
              </a:rPr>
              <a:t>Table 2 Risk of Incident Dementia Associated with Average Glucose Level over the Preceding 5 Years among Participants without Diabetes and Those with Diabetes.</a:t>
            </a:r>
            <a:endParaRPr lang="en-GB" dirty="0">
              <a:latin typeface="Arial" charset="0"/>
              <a:ea typeface="Gothic" charset="0"/>
              <a:cs typeface="Gothic" charset="0"/>
            </a:endParaRPr>
          </a:p>
        </p:txBody>
      </p:sp>
    </p:spTree>
    <p:extLst>
      <p:ext uri="{BB962C8B-B14F-4D97-AF65-F5344CB8AC3E}">
        <p14:creationId xmlns:p14="http://schemas.microsoft.com/office/powerpoint/2010/main" val="107276512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313" name="Rectangle 1"/>
          <p:cNvSpPr>
            <a:spLocks noGrp="1" noRot="1" noChangeAspect="1" noChangeArrowheads="1" noTextEdit="1"/>
          </p:cNvSpPr>
          <p:nvPr>
            <p:ph type="sldImg"/>
          </p:nvPr>
        </p:nvSpPr>
        <p:spPr bwMode="auto">
          <a:xfrm>
            <a:off x="1587500" y="1006475"/>
            <a:ext cx="4595813" cy="3448050"/>
          </a:xfrm>
          <a:prstGeom prst="rect">
            <a:avLst/>
          </a:prstGeom>
          <a:solidFill>
            <a:srgbClr val="FFFFFF"/>
          </a:solidFill>
          <a:ln>
            <a:solidFill>
              <a:srgbClr val="000000"/>
            </a:solidFill>
            <a:miter lim="800000"/>
            <a:headEnd/>
            <a:tailEnd/>
          </a:ln>
        </p:spPr>
      </p:sp>
      <p:sp>
        <p:nvSpPr>
          <p:cNvPr id="13314" name="Text Box 2"/>
          <p:cNvSpPr txBox="1">
            <a:spLocks noGrp="1" noChangeArrowheads="1"/>
          </p:cNvSpPr>
          <p:nvPr>
            <p:ph type="body" idx="1"/>
          </p:nvPr>
        </p:nvSpPr>
        <p:spPr bwMode="auto">
          <a:xfrm>
            <a:off x="1185863" y="4787900"/>
            <a:ext cx="5407025" cy="3827463"/>
          </a:xfrm>
          <a:prstGeom prst="rect">
            <a:avLst/>
          </a:prstGeom>
          <a:noFill/>
          <a:ln>
            <a:miter lim="800000"/>
            <a:headEnd/>
            <a:tailEnd/>
          </a:ln>
        </p:spPr>
        <p:txBody>
          <a:bodyPr lIns="0" tIns="0" rIns="0" bIns="0">
            <a:spAutoFit/>
          </a:bodyPr>
          <a:lstStyle/>
          <a:p>
            <a:pPr marL="215900" indent="-215900" eaLnBrk="1">
              <a:lnSpc>
                <a:spcPct val="97000"/>
              </a:lnSpc>
              <a:spcBef>
                <a:spcPct val="0"/>
              </a:spcBef>
              <a:buSzPct val="45000"/>
              <a:buFont typeface="StarSymbol" charset="0"/>
              <a:buNone/>
              <a:tabLst>
                <a:tab pos="723900" algn="l"/>
                <a:tab pos="1447800" algn="l"/>
                <a:tab pos="2171700" algn="l"/>
                <a:tab pos="2895600" algn="l"/>
                <a:tab pos="3619500" algn="l"/>
                <a:tab pos="4343400" algn="l"/>
                <a:tab pos="5067300" algn="l"/>
              </a:tabLst>
            </a:pPr>
            <a:r>
              <a:rPr lang="en-GB" smtClean="0">
                <a:latin typeface="Arial" charset="0"/>
                <a:ea typeface="Gothic" charset="0"/>
                <a:cs typeface="Gothic" charset="0"/>
              </a:rPr>
              <a:t>Figure 1 Risk of Incident Dementia Associated with the Average Glucose Level during the Preceding 5 Years, According to the Presence or Absence of Diabetes. Solid curves represent estimates of the hazard ratios for the risk of incident dementia across average glucose levels relative to a reference level of 100 mg per deciliter for participants without diabetes (Panel A) and 160 mg per deciliter for participants with diabetes (Panel B). The dashed lines represent pointwise 95% confidence intervals. To convert the values for glucose to millimoles per liter, multiply by 0.05551.</a:t>
            </a:r>
            <a:endParaRPr lang="en-GB" dirty="0">
              <a:latin typeface="Arial" charset="0"/>
              <a:ea typeface="Gothic" charset="0"/>
              <a:cs typeface="Gothic" charset="0"/>
            </a:endParaRPr>
          </a:p>
        </p:txBody>
      </p:sp>
    </p:spTree>
    <p:extLst>
      <p:ext uri="{BB962C8B-B14F-4D97-AF65-F5344CB8AC3E}">
        <p14:creationId xmlns:p14="http://schemas.microsoft.com/office/powerpoint/2010/main" val="7852267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8433" name="Rectangle 1"/>
          <p:cNvSpPr>
            <a:spLocks noGrp="1" noRot="1" noChangeAspect="1" noChangeArrowheads="1" noTextEdit="1"/>
          </p:cNvSpPr>
          <p:nvPr>
            <p:ph type="sldImg"/>
          </p:nvPr>
        </p:nvSpPr>
        <p:spPr bwMode="auto">
          <a:xfrm>
            <a:off x="1587500" y="1006475"/>
            <a:ext cx="4595813" cy="3448050"/>
          </a:xfrm>
          <a:prstGeom prst="rect">
            <a:avLst/>
          </a:prstGeom>
          <a:solidFill>
            <a:srgbClr val="FFFFFF"/>
          </a:solidFill>
          <a:ln>
            <a:solidFill>
              <a:srgbClr val="000000"/>
            </a:solidFill>
            <a:miter lim="800000"/>
            <a:headEnd/>
            <a:tailEnd/>
          </a:ln>
        </p:spPr>
      </p:sp>
      <p:sp>
        <p:nvSpPr>
          <p:cNvPr id="18434" name="Rectangle 2"/>
          <p:cNvSpPr txBox="1">
            <a:spLocks noGrp="1" noChangeArrowheads="1"/>
          </p:cNvSpPr>
          <p:nvPr>
            <p:ph type="body" idx="1"/>
          </p:nvPr>
        </p:nvSpPr>
        <p:spPr bwMode="auto">
          <a:xfrm>
            <a:off x="1185863" y="4787900"/>
            <a:ext cx="5407025" cy="3827463"/>
          </a:xfrm>
          <a:prstGeom prst="rect">
            <a:avLst/>
          </a:prstGeom>
          <a:noFill/>
          <a:ln>
            <a:miter lim="800000"/>
            <a:headEnd/>
            <a:tailEnd/>
          </a:ln>
        </p:spPr>
        <p:txBody>
          <a:bodyPr wrap="none" anchor="ctr"/>
          <a:lstStyle/>
          <a:p>
            <a:endParaRPr lang="en-US" dirty="0"/>
          </a:p>
        </p:txBody>
      </p:sp>
    </p:spTree>
    <p:extLst>
      <p:ext uri="{BB962C8B-B14F-4D97-AF65-F5344CB8AC3E}">
        <p14:creationId xmlns:p14="http://schemas.microsoft.com/office/powerpoint/2010/main" val="33451869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55650" y="2347913"/>
            <a:ext cx="8569325" cy="1620837"/>
          </a:xfrm>
        </p:spPr>
        <p:txBody>
          <a:bodyPr/>
          <a:lstStyle/>
          <a:p>
            <a:r>
              <a:rPr lang="en-US" smtClean="0"/>
              <a:t>Click to edit Master title style</a:t>
            </a:r>
            <a:endParaRPr lang="en-US"/>
          </a:p>
        </p:txBody>
      </p:sp>
      <p:sp>
        <p:nvSpPr>
          <p:cNvPr id="3" name="Subtitle 2"/>
          <p:cNvSpPr>
            <a:spLocks noGrp="1"/>
          </p:cNvSpPr>
          <p:nvPr>
            <p:ph type="subTitle" idx="1"/>
          </p:nvPr>
        </p:nvSpPr>
        <p:spPr>
          <a:xfrm>
            <a:off x="1512888" y="4283075"/>
            <a:ext cx="7056437" cy="1931988"/>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96925" y="4857750"/>
            <a:ext cx="8567738" cy="15017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96925" y="3203575"/>
            <a:ext cx="8567738" cy="1654175"/>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739775" y="2101850"/>
            <a:ext cx="4225925" cy="47609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118100" y="2101850"/>
            <a:ext cx="4227513" cy="47609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04825" y="303213"/>
            <a:ext cx="9072563" cy="1258887"/>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504825" y="1692275"/>
            <a:ext cx="4452938" cy="7048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504825" y="2397125"/>
            <a:ext cx="4452938" cy="43561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121275" y="1692275"/>
            <a:ext cx="4456113" cy="7048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121275" y="2397125"/>
            <a:ext cx="4456113" cy="43561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04825" y="301625"/>
            <a:ext cx="3316288" cy="1279525"/>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941763" y="301625"/>
            <a:ext cx="5635625" cy="64516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504825" y="1581150"/>
            <a:ext cx="3316288" cy="517207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76438" y="5291138"/>
            <a:ext cx="6048375" cy="625475"/>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76438" y="674688"/>
            <a:ext cx="6048375" cy="453707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976438" y="5916613"/>
            <a:ext cx="6048375" cy="88741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94550" y="627063"/>
            <a:ext cx="2151063" cy="62357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739775" y="627063"/>
            <a:ext cx="6302375" cy="62357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025" name="Rectangle 1"/>
          <p:cNvSpPr>
            <a:spLocks noGrp="1" noChangeArrowheads="1"/>
          </p:cNvSpPr>
          <p:nvPr>
            <p:ph type="title"/>
          </p:nvPr>
        </p:nvSpPr>
        <p:spPr bwMode="auto">
          <a:xfrm>
            <a:off x="739775" y="627063"/>
            <a:ext cx="8605838" cy="1260475"/>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p>
            <a:pPr lvl="0"/>
            <a:r>
              <a:rPr lang="en-GB" smtClean="0"/>
              <a:t>Click to edit the title text format</a:t>
            </a:r>
          </a:p>
        </p:txBody>
      </p:sp>
      <p:sp>
        <p:nvSpPr>
          <p:cNvPr id="1026" name="Rectangle 2"/>
          <p:cNvSpPr>
            <a:spLocks noGrp="1" noChangeArrowheads="1"/>
          </p:cNvSpPr>
          <p:nvPr>
            <p:ph type="body" idx="1"/>
          </p:nvPr>
        </p:nvSpPr>
        <p:spPr bwMode="auto">
          <a:xfrm>
            <a:off x="739775" y="2101850"/>
            <a:ext cx="8605838" cy="4760913"/>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p>
            <a:pPr lvl="0"/>
            <a:r>
              <a:rPr lang="en-GB" smtClean="0"/>
              <a:t>Click to edit the outline text format</a:t>
            </a:r>
          </a:p>
          <a:p>
            <a:pPr lvl="1"/>
            <a:r>
              <a:rPr lang="en-GB" smtClean="0"/>
              <a:t>Second Outline Level</a:t>
            </a:r>
          </a:p>
          <a:p>
            <a:pPr lvl="2"/>
            <a:r>
              <a:rPr lang="en-GB" smtClean="0"/>
              <a:t>Third Outline Level</a:t>
            </a:r>
          </a:p>
          <a:p>
            <a:pPr lvl="3"/>
            <a:r>
              <a:rPr lang="en-GB" smtClean="0"/>
              <a:t>Fourth Outline Level</a:t>
            </a:r>
          </a:p>
          <a:p>
            <a:pPr lvl="4"/>
            <a:r>
              <a:rPr lang="en-GB" smtClean="0"/>
              <a:t>Fifth Outline Level</a:t>
            </a:r>
          </a:p>
          <a:p>
            <a:pPr lvl="4"/>
            <a:r>
              <a:rPr lang="en-GB" smtClean="0"/>
              <a:t>Sixth Outline Level</a:t>
            </a:r>
          </a:p>
          <a:p>
            <a:pPr lvl="4"/>
            <a:r>
              <a:rPr lang="en-GB" smtClean="0"/>
              <a:t>Seventh Outline Level</a:t>
            </a:r>
          </a:p>
          <a:p>
            <a:pPr lvl="4"/>
            <a:r>
              <a:rPr lang="en-GB" smtClean="0"/>
              <a:t>Eighth Outline Level</a:t>
            </a:r>
          </a:p>
          <a:p>
            <a:pPr lvl="4"/>
            <a:r>
              <a:rPr lang="en-GB" smtClean="0"/>
              <a:t>Ninth Outline Level</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fontAlgn="base" hangingPunct="0">
        <a:lnSpc>
          <a:spcPct val="97000"/>
        </a:lnSpc>
        <a:spcBef>
          <a:spcPct val="0"/>
        </a:spcBef>
        <a:spcAft>
          <a:spcPct val="0"/>
        </a:spcAft>
        <a:buClr>
          <a:srgbClr val="FFFFFF"/>
        </a:buClr>
        <a:buSzPct val="45000"/>
        <a:buFont typeface="StarSymbol" charset="0"/>
        <a:defRPr sz="2800" b="1">
          <a:solidFill>
            <a:srgbClr val="FFFFFF"/>
          </a:solidFill>
          <a:latin typeface="+mj-lt"/>
          <a:ea typeface="+mj-ea"/>
          <a:cs typeface="+mj-cs"/>
        </a:defRPr>
      </a:lvl1pPr>
      <a:lvl2pPr marL="431800" indent="-215900" algn="l" defTabSz="457200" rtl="0" fontAlgn="base" hangingPunct="0">
        <a:spcBef>
          <a:spcPct val="0"/>
        </a:spcBef>
        <a:spcAft>
          <a:spcPct val="0"/>
        </a:spcAft>
        <a:buClr>
          <a:srgbClr val="FFFFFF"/>
        </a:buClr>
        <a:buSzPct val="45000"/>
        <a:buFont typeface="StarSymbol" charset="0"/>
        <a:defRPr sz="4400">
          <a:solidFill>
            <a:srgbClr val="000000"/>
          </a:solidFill>
          <a:latin typeface="Times New Roman" pitchFamily="16" charset="0"/>
          <a:ea typeface="Gothic" charset="0"/>
          <a:cs typeface="Gothic" charset="0"/>
        </a:defRPr>
      </a:lvl2pPr>
      <a:lvl3pPr marL="647700" indent="-215900" algn="l" defTabSz="457200" rtl="0" fontAlgn="base" hangingPunct="0">
        <a:spcBef>
          <a:spcPct val="0"/>
        </a:spcBef>
        <a:spcAft>
          <a:spcPct val="0"/>
        </a:spcAft>
        <a:buClr>
          <a:srgbClr val="FFFFFF"/>
        </a:buClr>
        <a:buSzPct val="45000"/>
        <a:buFont typeface="StarSymbol" charset="0"/>
        <a:defRPr sz="4400">
          <a:solidFill>
            <a:srgbClr val="000000"/>
          </a:solidFill>
          <a:latin typeface="Times New Roman" pitchFamily="16" charset="0"/>
          <a:ea typeface="Gothic" charset="0"/>
          <a:cs typeface="Gothic" charset="0"/>
        </a:defRPr>
      </a:lvl3pPr>
      <a:lvl4pPr marL="863600" indent="-215900" algn="l" defTabSz="457200" rtl="0" fontAlgn="base" hangingPunct="0">
        <a:spcBef>
          <a:spcPct val="0"/>
        </a:spcBef>
        <a:spcAft>
          <a:spcPct val="0"/>
        </a:spcAft>
        <a:buClr>
          <a:srgbClr val="FFFFFF"/>
        </a:buClr>
        <a:buSzPct val="45000"/>
        <a:buFont typeface="StarSymbol" charset="0"/>
        <a:defRPr sz="4400">
          <a:solidFill>
            <a:srgbClr val="000000"/>
          </a:solidFill>
          <a:latin typeface="Times New Roman" pitchFamily="16" charset="0"/>
          <a:ea typeface="Gothic" charset="0"/>
          <a:cs typeface="Gothic" charset="0"/>
        </a:defRPr>
      </a:lvl4pPr>
      <a:lvl5pPr marL="1079500" indent="-215900" algn="l" defTabSz="457200" rtl="0" fontAlgn="base" hangingPunct="0">
        <a:spcBef>
          <a:spcPct val="0"/>
        </a:spcBef>
        <a:spcAft>
          <a:spcPct val="0"/>
        </a:spcAft>
        <a:buClr>
          <a:srgbClr val="FFFFFF"/>
        </a:buClr>
        <a:buSzPct val="45000"/>
        <a:buFont typeface="StarSymbol" charset="0"/>
        <a:defRPr sz="4400">
          <a:solidFill>
            <a:srgbClr val="000000"/>
          </a:solidFill>
          <a:latin typeface="Times New Roman" pitchFamily="16" charset="0"/>
          <a:ea typeface="Gothic" charset="0"/>
          <a:cs typeface="Gothic" charset="0"/>
        </a:defRPr>
      </a:lvl5pPr>
      <a:lvl6pPr marL="1536700" indent="-215900" algn="l" defTabSz="457200" rtl="0" fontAlgn="base" hangingPunct="0">
        <a:spcBef>
          <a:spcPct val="0"/>
        </a:spcBef>
        <a:spcAft>
          <a:spcPct val="0"/>
        </a:spcAft>
        <a:buClr>
          <a:srgbClr val="FFFFFF"/>
        </a:buClr>
        <a:buSzPct val="45000"/>
        <a:buFont typeface="StarSymbol" charset="0"/>
        <a:defRPr sz="4400">
          <a:solidFill>
            <a:srgbClr val="000000"/>
          </a:solidFill>
          <a:latin typeface="Times New Roman" pitchFamily="16" charset="0"/>
          <a:ea typeface="Gothic" charset="0"/>
          <a:cs typeface="Gothic" charset="0"/>
        </a:defRPr>
      </a:lvl6pPr>
      <a:lvl7pPr marL="1993900" indent="-215900" algn="l" defTabSz="457200" rtl="0" fontAlgn="base" hangingPunct="0">
        <a:spcBef>
          <a:spcPct val="0"/>
        </a:spcBef>
        <a:spcAft>
          <a:spcPct val="0"/>
        </a:spcAft>
        <a:buClr>
          <a:srgbClr val="FFFFFF"/>
        </a:buClr>
        <a:buSzPct val="45000"/>
        <a:buFont typeface="StarSymbol" charset="0"/>
        <a:defRPr sz="4400">
          <a:solidFill>
            <a:srgbClr val="000000"/>
          </a:solidFill>
          <a:latin typeface="Times New Roman" pitchFamily="16" charset="0"/>
          <a:ea typeface="Gothic" charset="0"/>
          <a:cs typeface="Gothic" charset="0"/>
        </a:defRPr>
      </a:lvl7pPr>
      <a:lvl8pPr marL="2451100" indent="-215900" algn="l" defTabSz="457200" rtl="0" fontAlgn="base" hangingPunct="0">
        <a:spcBef>
          <a:spcPct val="0"/>
        </a:spcBef>
        <a:spcAft>
          <a:spcPct val="0"/>
        </a:spcAft>
        <a:buClr>
          <a:srgbClr val="FFFFFF"/>
        </a:buClr>
        <a:buSzPct val="45000"/>
        <a:buFont typeface="StarSymbol" charset="0"/>
        <a:defRPr sz="4400">
          <a:solidFill>
            <a:srgbClr val="000000"/>
          </a:solidFill>
          <a:latin typeface="Times New Roman" pitchFamily="16" charset="0"/>
          <a:ea typeface="Gothic" charset="0"/>
          <a:cs typeface="Gothic" charset="0"/>
        </a:defRPr>
      </a:lvl8pPr>
      <a:lvl9pPr marL="2908300" indent="-215900" algn="l" defTabSz="457200" rtl="0" fontAlgn="base" hangingPunct="0">
        <a:spcBef>
          <a:spcPct val="0"/>
        </a:spcBef>
        <a:spcAft>
          <a:spcPct val="0"/>
        </a:spcAft>
        <a:buClr>
          <a:srgbClr val="FFFFFF"/>
        </a:buClr>
        <a:buSzPct val="45000"/>
        <a:buFont typeface="StarSymbol" charset="0"/>
        <a:defRPr sz="4400">
          <a:solidFill>
            <a:srgbClr val="000000"/>
          </a:solidFill>
          <a:latin typeface="Times New Roman" pitchFamily="16" charset="0"/>
          <a:ea typeface="Gothic" charset="0"/>
          <a:cs typeface="Gothic" charset="0"/>
        </a:defRPr>
      </a:lvl9pPr>
    </p:titleStyle>
    <p:bodyStyle>
      <a:lvl1pPr marL="431800" indent="-323850" algn="l" defTabSz="457200" rtl="0" fontAlgn="base" hangingPunct="0">
        <a:lnSpc>
          <a:spcPct val="97000"/>
        </a:lnSpc>
        <a:spcBef>
          <a:spcPct val="0"/>
        </a:spcBef>
        <a:spcAft>
          <a:spcPts val="888"/>
        </a:spcAft>
        <a:buClr>
          <a:srgbClr val="FFFFFF"/>
        </a:buClr>
        <a:buSzPct val="100000"/>
        <a:buFont typeface="Arial" charset="0"/>
        <a:buChar char="•"/>
        <a:defRPr sz="2000">
          <a:solidFill>
            <a:srgbClr val="FFFFFF"/>
          </a:solidFill>
          <a:latin typeface="+mn-lt"/>
          <a:ea typeface="+mn-ea"/>
          <a:cs typeface="+mn-cs"/>
        </a:defRPr>
      </a:lvl1pPr>
      <a:lvl2pPr marL="863600" indent="-287338" algn="l" defTabSz="457200" rtl="0" fontAlgn="base" hangingPunct="0">
        <a:lnSpc>
          <a:spcPct val="97000"/>
        </a:lnSpc>
        <a:spcBef>
          <a:spcPct val="0"/>
        </a:spcBef>
        <a:spcAft>
          <a:spcPts val="1138"/>
        </a:spcAft>
        <a:buClr>
          <a:srgbClr val="FFFFFF"/>
        </a:buClr>
        <a:buSzPct val="75000"/>
        <a:buFont typeface="StarSymbol" charset="0"/>
        <a:buChar char="–"/>
        <a:defRPr sz="2600">
          <a:solidFill>
            <a:srgbClr val="FFFFFF"/>
          </a:solidFill>
          <a:latin typeface="+mn-lt"/>
          <a:ea typeface="+mn-ea"/>
          <a:cs typeface="+mn-cs"/>
        </a:defRPr>
      </a:lvl2pPr>
      <a:lvl3pPr marL="1295400" indent="-215900" algn="l" defTabSz="457200" rtl="0" fontAlgn="base" hangingPunct="0">
        <a:lnSpc>
          <a:spcPct val="97000"/>
        </a:lnSpc>
        <a:spcBef>
          <a:spcPct val="0"/>
        </a:spcBef>
        <a:spcAft>
          <a:spcPts val="850"/>
        </a:spcAft>
        <a:buClr>
          <a:srgbClr val="FFFFFF"/>
        </a:buClr>
        <a:buSzPct val="45000"/>
        <a:buFont typeface="StarSymbol" charset="0"/>
        <a:buChar char="●"/>
        <a:defRPr sz="2400">
          <a:solidFill>
            <a:srgbClr val="FFFFFF"/>
          </a:solidFill>
          <a:latin typeface="+mn-lt"/>
          <a:ea typeface="+mn-ea"/>
          <a:cs typeface="+mn-cs"/>
        </a:defRPr>
      </a:lvl3pPr>
      <a:lvl4pPr marL="1727200" indent="-215900" algn="l" defTabSz="457200" rtl="0" fontAlgn="base" hangingPunct="0">
        <a:lnSpc>
          <a:spcPct val="97000"/>
        </a:lnSpc>
        <a:spcBef>
          <a:spcPct val="0"/>
        </a:spcBef>
        <a:spcAft>
          <a:spcPts val="575"/>
        </a:spcAft>
        <a:buClr>
          <a:srgbClr val="FFFFFF"/>
        </a:buClr>
        <a:buSzPct val="75000"/>
        <a:buFont typeface="StarSymbol" charset="0"/>
        <a:buChar char="–"/>
        <a:defRPr sz="2000">
          <a:solidFill>
            <a:srgbClr val="FFFFFF"/>
          </a:solidFill>
          <a:latin typeface="+mn-lt"/>
          <a:ea typeface="+mn-ea"/>
          <a:cs typeface="+mn-cs"/>
        </a:defRPr>
      </a:lvl4pPr>
      <a:lvl5pPr marL="2159000" indent="-215900" algn="l" defTabSz="457200" rtl="0" fontAlgn="base" hangingPunct="0">
        <a:lnSpc>
          <a:spcPct val="97000"/>
        </a:lnSpc>
        <a:spcBef>
          <a:spcPct val="0"/>
        </a:spcBef>
        <a:spcAft>
          <a:spcPts val="288"/>
        </a:spcAft>
        <a:buClr>
          <a:srgbClr val="FFFFFF"/>
        </a:buClr>
        <a:buSzPct val="45000"/>
        <a:buFont typeface="StarSymbol" charset="0"/>
        <a:buChar char="●"/>
        <a:defRPr sz="2000">
          <a:solidFill>
            <a:srgbClr val="FFFFFF"/>
          </a:solidFill>
          <a:latin typeface="+mn-lt"/>
          <a:ea typeface="+mn-ea"/>
          <a:cs typeface="+mn-cs"/>
        </a:defRPr>
      </a:lvl5pPr>
      <a:lvl6pPr marL="2616200" indent="-215900" algn="l" defTabSz="457200" rtl="0" fontAlgn="base" hangingPunct="0">
        <a:lnSpc>
          <a:spcPct val="97000"/>
        </a:lnSpc>
        <a:spcBef>
          <a:spcPct val="0"/>
        </a:spcBef>
        <a:spcAft>
          <a:spcPts val="288"/>
        </a:spcAft>
        <a:buClr>
          <a:srgbClr val="FFFFFF"/>
        </a:buClr>
        <a:buSzPct val="45000"/>
        <a:buFont typeface="StarSymbol" charset="0"/>
        <a:buChar char="●"/>
        <a:defRPr sz="2000">
          <a:solidFill>
            <a:srgbClr val="FFFFFF"/>
          </a:solidFill>
          <a:latin typeface="+mn-lt"/>
          <a:ea typeface="+mn-ea"/>
          <a:cs typeface="+mn-cs"/>
        </a:defRPr>
      </a:lvl6pPr>
      <a:lvl7pPr marL="3073400" indent="-215900" algn="l" defTabSz="457200" rtl="0" fontAlgn="base" hangingPunct="0">
        <a:lnSpc>
          <a:spcPct val="97000"/>
        </a:lnSpc>
        <a:spcBef>
          <a:spcPct val="0"/>
        </a:spcBef>
        <a:spcAft>
          <a:spcPts val="288"/>
        </a:spcAft>
        <a:buClr>
          <a:srgbClr val="FFFFFF"/>
        </a:buClr>
        <a:buSzPct val="45000"/>
        <a:buFont typeface="StarSymbol" charset="0"/>
        <a:buChar char="●"/>
        <a:defRPr sz="2000">
          <a:solidFill>
            <a:srgbClr val="FFFFFF"/>
          </a:solidFill>
          <a:latin typeface="+mn-lt"/>
          <a:ea typeface="+mn-ea"/>
          <a:cs typeface="+mn-cs"/>
        </a:defRPr>
      </a:lvl7pPr>
      <a:lvl8pPr marL="3530600" indent="-215900" algn="l" defTabSz="457200" rtl="0" fontAlgn="base" hangingPunct="0">
        <a:lnSpc>
          <a:spcPct val="97000"/>
        </a:lnSpc>
        <a:spcBef>
          <a:spcPct val="0"/>
        </a:spcBef>
        <a:spcAft>
          <a:spcPts val="288"/>
        </a:spcAft>
        <a:buClr>
          <a:srgbClr val="FFFFFF"/>
        </a:buClr>
        <a:buSzPct val="45000"/>
        <a:buFont typeface="StarSymbol" charset="0"/>
        <a:buChar char="●"/>
        <a:defRPr sz="2000">
          <a:solidFill>
            <a:srgbClr val="FFFFFF"/>
          </a:solidFill>
          <a:latin typeface="+mn-lt"/>
          <a:ea typeface="+mn-ea"/>
          <a:cs typeface="+mn-cs"/>
        </a:defRPr>
      </a:lvl8pPr>
      <a:lvl9pPr marL="3987800" indent="-215900" algn="l" defTabSz="457200" rtl="0" fontAlgn="base" hangingPunct="0">
        <a:lnSpc>
          <a:spcPct val="97000"/>
        </a:lnSpc>
        <a:spcBef>
          <a:spcPct val="0"/>
        </a:spcBef>
        <a:spcAft>
          <a:spcPts val="288"/>
        </a:spcAft>
        <a:buClr>
          <a:srgbClr val="FFFFFF"/>
        </a:buClr>
        <a:buSzPct val="45000"/>
        <a:buFont typeface="StarSymbol" charset="0"/>
        <a:buChar char="●"/>
        <a:defRPr sz="2000">
          <a:solidFill>
            <a:srgbClr val="FFFFFF"/>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4.tiff"/></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5.tiff"/></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6.tiff"/></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4000" dirty="0" smtClean="0"/>
              <a:t>Journal Club</a:t>
            </a:r>
            <a:br>
              <a:rPr lang="en-US" sz="4000" dirty="0" smtClean="0"/>
            </a:br>
            <a:r>
              <a:rPr lang="en-US" sz="4000" dirty="0" smtClean="0"/>
              <a:t/>
            </a:r>
            <a:br>
              <a:rPr lang="en-US" sz="4000" dirty="0" smtClean="0"/>
            </a:br>
            <a:r>
              <a:rPr lang="en-US" sz="4000" dirty="0" err="1" smtClean="0"/>
              <a:t>Aruna</a:t>
            </a:r>
            <a:r>
              <a:rPr lang="en-US" sz="4000" dirty="0" smtClean="0"/>
              <a:t> </a:t>
            </a:r>
            <a:r>
              <a:rPr lang="en-US" sz="4000" dirty="0" err="1" smtClean="0"/>
              <a:t>Tokas</a:t>
            </a:r>
            <a:r>
              <a:rPr lang="en-US" sz="4000" dirty="0" smtClean="0"/>
              <a:t/>
            </a:r>
            <a:br>
              <a:rPr lang="en-US" sz="4000" dirty="0" smtClean="0"/>
            </a:br>
            <a:r>
              <a:rPr lang="en-US" dirty="0" smtClean="0"/>
              <a:t>Geriatrics Fellow </a:t>
            </a:r>
            <a:r>
              <a:rPr lang="en-US" sz="4000" dirty="0" smtClean="0"/>
              <a:t/>
            </a:r>
            <a:br>
              <a:rPr lang="en-US" sz="4000" dirty="0" smtClean="0"/>
            </a:br>
            <a:r>
              <a:rPr lang="en-US" dirty="0" smtClean="0"/>
              <a:t/>
            </a:r>
            <a:br>
              <a:rPr lang="en-US" dirty="0" smtClean="0"/>
            </a:br>
            <a:r>
              <a:rPr lang="en-US" sz="4000" dirty="0" smtClean="0"/>
              <a:t/>
            </a:r>
            <a:br>
              <a:rPr lang="en-US" sz="4000" dirty="0" smtClean="0"/>
            </a:br>
            <a:r>
              <a:rPr lang="en-US" sz="4000" dirty="0" smtClean="0"/>
              <a:t>11/17/17</a:t>
            </a:r>
            <a:endParaRPr lang="en-US" sz="4000" dirty="0"/>
          </a:p>
        </p:txBody>
      </p:sp>
      <p:sp>
        <p:nvSpPr>
          <p:cNvPr id="3" name="Subtitle 2"/>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181388117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Case</a:t>
            </a:r>
            <a:endParaRPr lang="en-US" dirty="0"/>
          </a:p>
        </p:txBody>
      </p:sp>
      <p:sp>
        <p:nvSpPr>
          <p:cNvPr id="3" name="Content Placeholder 2"/>
          <p:cNvSpPr>
            <a:spLocks noGrp="1"/>
          </p:cNvSpPr>
          <p:nvPr>
            <p:ph idx="1"/>
          </p:nvPr>
        </p:nvSpPr>
        <p:spPr/>
        <p:txBody>
          <a:bodyPr/>
          <a:lstStyle/>
          <a:p>
            <a:r>
              <a:rPr lang="en-US" sz="2400" dirty="0" smtClean="0"/>
              <a:t>82 Year old female presenting to the clinic for follow up visit</a:t>
            </a:r>
          </a:p>
          <a:p>
            <a:r>
              <a:rPr lang="en-US" sz="2400" dirty="0" smtClean="0"/>
              <a:t>PMH- DVT, OA</a:t>
            </a:r>
          </a:p>
          <a:p>
            <a:r>
              <a:rPr lang="en-US" sz="2400" dirty="0" smtClean="0"/>
              <a:t> Medications- Flonase, </a:t>
            </a:r>
            <a:r>
              <a:rPr lang="en-US" sz="2400" dirty="0" err="1" smtClean="0"/>
              <a:t>Xarelto</a:t>
            </a:r>
            <a:r>
              <a:rPr lang="en-US" sz="2400" dirty="0" smtClean="0"/>
              <a:t>, Colace, Cholecalciferol</a:t>
            </a:r>
          </a:p>
          <a:p>
            <a:r>
              <a:rPr lang="en-US" sz="2400" dirty="0"/>
              <a:t>I</a:t>
            </a:r>
            <a:r>
              <a:rPr lang="en-US" sz="2400" dirty="0" smtClean="0"/>
              <a:t>ndependent in her ADLs and IADLs. Educated to grade 8. Born and brought up in Haiti.</a:t>
            </a:r>
          </a:p>
          <a:p>
            <a:r>
              <a:rPr lang="en-US" sz="2400" dirty="0" smtClean="0"/>
              <a:t>RUDAS on office visit –28/30</a:t>
            </a:r>
          </a:p>
          <a:p>
            <a:pPr marL="107950" indent="0">
              <a:buNone/>
            </a:pPr>
            <a:endParaRPr lang="en-US" dirty="0"/>
          </a:p>
        </p:txBody>
      </p:sp>
    </p:spTree>
    <p:extLst>
      <p:ext uri="{BB962C8B-B14F-4D97-AF65-F5344CB8AC3E}">
        <p14:creationId xmlns:p14="http://schemas.microsoft.com/office/powerpoint/2010/main" val="163827928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R</a:t>
            </a:r>
            <a:r>
              <a:rPr lang="en-US" sz="2400" dirty="0" smtClean="0"/>
              <a:t>andom </a:t>
            </a:r>
            <a:r>
              <a:rPr lang="en-US" sz="2400" dirty="0" err="1" smtClean="0"/>
              <a:t>fingerstick</a:t>
            </a:r>
            <a:r>
              <a:rPr lang="en-US" sz="2400" dirty="0" smtClean="0"/>
              <a:t> -113, Hba1c 5.9</a:t>
            </a:r>
          </a:p>
          <a:p>
            <a:r>
              <a:rPr lang="en-US" sz="2400" dirty="0" smtClean="0"/>
              <a:t>‘Will I have problems with my memory in future’.</a:t>
            </a:r>
          </a:p>
        </p:txBody>
      </p:sp>
    </p:spTree>
    <p:extLst>
      <p:ext uri="{BB962C8B-B14F-4D97-AF65-F5344CB8AC3E}">
        <p14:creationId xmlns:p14="http://schemas.microsoft.com/office/powerpoint/2010/main" val="164384568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107950" indent="0">
              <a:buNone/>
            </a:pPr>
            <a:endParaRPr lang="en-US" dirty="0" smtClean="0"/>
          </a:p>
          <a:p>
            <a:pPr marL="107950" indent="0">
              <a:buNone/>
            </a:pPr>
            <a:r>
              <a:rPr lang="en-US" dirty="0" smtClean="0"/>
              <a:t>In </a:t>
            </a:r>
            <a:r>
              <a:rPr lang="en-US" dirty="0"/>
              <a:t>this patient without a diagnosis of diabetes mellitus, should I be worried about risk of </a:t>
            </a:r>
            <a:r>
              <a:rPr lang="en-US" dirty="0" smtClean="0"/>
              <a:t>dementia?</a:t>
            </a:r>
            <a:endParaRPr lang="en-US" dirty="0"/>
          </a:p>
          <a:p>
            <a:endParaRPr lang="en-US" dirty="0" smtClean="0"/>
          </a:p>
          <a:p>
            <a:endParaRPr lang="en-US" dirty="0"/>
          </a:p>
          <a:p>
            <a:r>
              <a:rPr lang="en-US" dirty="0" smtClean="0"/>
              <a:t>P- Patient without known Diabetes Mellitus </a:t>
            </a:r>
          </a:p>
          <a:p>
            <a:r>
              <a:rPr lang="en-US" dirty="0" smtClean="0"/>
              <a:t>I-elevated blood sugar</a:t>
            </a:r>
          </a:p>
          <a:p>
            <a:r>
              <a:rPr lang="en-US" dirty="0" smtClean="0"/>
              <a:t>C-not elevated blood sugar </a:t>
            </a:r>
          </a:p>
          <a:p>
            <a:r>
              <a:rPr lang="en-US" dirty="0" smtClean="0"/>
              <a:t>O- Incidence of dementia </a:t>
            </a:r>
          </a:p>
          <a:p>
            <a:endParaRPr lang="en-US" dirty="0"/>
          </a:p>
        </p:txBody>
      </p:sp>
    </p:spTree>
    <p:extLst>
      <p:ext uri="{BB962C8B-B14F-4D97-AF65-F5344CB8AC3E}">
        <p14:creationId xmlns:p14="http://schemas.microsoft.com/office/powerpoint/2010/main" val="197560122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do we care ?</a:t>
            </a:r>
            <a:endParaRPr lang="en-US" dirty="0"/>
          </a:p>
        </p:txBody>
      </p:sp>
      <p:sp>
        <p:nvSpPr>
          <p:cNvPr id="3" name="Content Placeholder 2"/>
          <p:cNvSpPr>
            <a:spLocks noGrp="1"/>
          </p:cNvSpPr>
          <p:nvPr>
            <p:ph idx="1"/>
          </p:nvPr>
        </p:nvSpPr>
        <p:spPr/>
        <p:txBody>
          <a:bodyPr/>
          <a:lstStyle/>
          <a:p>
            <a:r>
              <a:rPr lang="en-US" sz="2400" dirty="0" smtClean="0"/>
              <a:t>With ageing of the population, prevalence of dementia is also increasing </a:t>
            </a:r>
          </a:p>
          <a:p>
            <a:r>
              <a:rPr lang="en-US" sz="2400" dirty="0" smtClean="0"/>
              <a:t>Prior  studies have shown an association between Diabetes and dementia</a:t>
            </a:r>
          </a:p>
          <a:p>
            <a:endParaRPr lang="en-US" sz="2400" dirty="0" smtClean="0"/>
          </a:p>
          <a:p>
            <a:pPr marL="107950" indent="0">
              <a:buNone/>
            </a:pPr>
            <a:endParaRPr lang="en-US" sz="2400" dirty="0" smtClean="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41847" y="5456237"/>
            <a:ext cx="4648200" cy="19526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41722" y="3817937"/>
            <a:ext cx="6648450" cy="16383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12598217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Mechanism </a:t>
            </a:r>
            <a:endParaRPr lang="en-US" dirty="0"/>
          </a:p>
        </p:txBody>
      </p:sp>
      <p:sp>
        <p:nvSpPr>
          <p:cNvPr id="3" name="Content Placeholder 2"/>
          <p:cNvSpPr>
            <a:spLocks noGrp="1"/>
          </p:cNvSpPr>
          <p:nvPr>
            <p:ph idx="1"/>
          </p:nvPr>
        </p:nvSpPr>
        <p:spPr/>
        <p:txBody>
          <a:bodyPr/>
          <a:lstStyle/>
          <a:p>
            <a:r>
              <a:rPr lang="en-US" sz="2400" dirty="0" smtClean="0"/>
              <a:t>Increases Advance Glycated End products (AGE)</a:t>
            </a:r>
          </a:p>
          <a:p>
            <a:r>
              <a:rPr lang="en-US" sz="2400" dirty="0" smtClean="0"/>
              <a:t>Increased microvascular disease of CNS </a:t>
            </a:r>
          </a:p>
          <a:p>
            <a:r>
              <a:rPr lang="en-US" sz="2400" dirty="0" smtClean="0"/>
              <a:t>Reduced degradation of beta amyloid , increased aggregation</a:t>
            </a:r>
          </a:p>
          <a:p>
            <a:r>
              <a:rPr lang="en-US" sz="2400" dirty="0" smtClean="0"/>
              <a:t>Enhanced plaque formation </a:t>
            </a:r>
            <a:endParaRPr lang="en-US" sz="2400" dirty="0"/>
          </a:p>
        </p:txBody>
      </p:sp>
    </p:spTree>
    <p:extLst>
      <p:ext uri="{BB962C8B-B14F-4D97-AF65-F5344CB8AC3E}">
        <p14:creationId xmlns:p14="http://schemas.microsoft.com/office/powerpoint/2010/main" val="84158514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sz="2400" dirty="0" smtClean="0"/>
              <a:t>Unclear if elevated blood sugar levels in people without diabetes could also increase the risk of developing dementia ?</a:t>
            </a:r>
          </a:p>
          <a:p>
            <a:endParaRPr lang="en-US" sz="2400" dirty="0"/>
          </a:p>
        </p:txBody>
      </p:sp>
    </p:spTree>
    <p:extLst>
      <p:ext uri="{BB962C8B-B14F-4D97-AF65-F5344CB8AC3E}">
        <p14:creationId xmlns:p14="http://schemas.microsoft.com/office/powerpoint/2010/main" val="72198571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3" name="Text Box 1"/>
          <p:cNvSpPr txBox="1">
            <a:spLocks noChangeArrowheads="1"/>
          </p:cNvSpPr>
          <p:nvPr/>
        </p:nvSpPr>
        <p:spPr bwMode="auto">
          <a:xfrm>
            <a:off x="739775" y="631825"/>
            <a:ext cx="8604250" cy="1262063"/>
          </a:xfrm>
          <a:prstGeom prst="rect">
            <a:avLst/>
          </a:prstGeom>
          <a:noFill/>
          <a:ln w="9525">
            <a:noFill/>
            <a:miter lim="800000"/>
            <a:headEnd/>
            <a:tailEnd/>
          </a:ln>
        </p:spPr>
        <p:txBody>
          <a:bodyPr lIns="0" tIns="0" rIns="0" bIns="0"/>
          <a:lstStyle/>
          <a:p>
            <a:pPr algn="ctr" eaLnBrk="1">
              <a:lnSpc>
                <a:spcPct val="97000"/>
              </a:lnSpc>
              <a:buClr>
                <a:srgbClr val="FFFFFF"/>
              </a:buClr>
              <a:buSzPct val="45000"/>
              <a:buFont typeface="StarSymbol" charset="0"/>
              <a:buNone/>
              <a:tabLst>
                <a:tab pos="723900" algn="l"/>
                <a:tab pos="1447800" algn="l"/>
                <a:tab pos="2171700" algn="l"/>
                <a:tab pos="2895600" algn="l"/>
                <a:tab pos="3619500" algn="l"/>
                <a:tab pos="4343400" algn="l"/>
                <a:tab pos="5067300" algn="l"/>
                <a:tab pos="5791200" algn="l"/>
                <a:tab pos="6515100" algn="l"/>
                <a:tab pos="7239000" algn="l"/>
                <a:tab pos="7962900" algn="l"/>
              </a:tabLst>
            </a:pPr>
            <a:r>
              <a:rPr lang="en-GB" sz="1800" b="1" dirty="0" smtClean="0">
                <a:solidFill>
                  <a:srgbClr val="FF0000"/>
                </a:solidFill>
                <a:latin typeface="Arial" charset="0"/>
              </a:rPr>
              <a:t>Original Article</a:t>
            </a:r>
            <a:r>
              <a:rPr lang="en-GB" sz="2800" b="1" dirty="0" smtClean="0">
                <a:solidFill>
                  <a:srgbClr val="FFFFFF"/>
                </a:solidFill>
                <a:latin typeface="Arial" charset="0"/>
              </a:rPr>
              <a:t> </a:t>
            </a:r>
            <a:r>
              <a:rPr lang="en-GB" sz="2800" b="1" dirty="0">
                <a:solidFill>
                  <a:srgbClr val="FFFFFF"/>
                </a:solidFill>
                <a:latin typeface="Arial" charset="0"/>
              </a:rPr>
              <a:t/>
            </a:r>
            <a:br>
              <a:rPr lang="en-GB" sz="2800" b="1" dirty="0">
                <a:solidFill>
                  <a:srgbClr val="FFFFFF"/>
                </a:solidFill>
                <a:latin typeface="Arial" charset="0"/>
              </a:rPr>
            </a:br>
            <a:r>
              <a:rPr lang="en-GB" sz="2800" b="1" dirty="0" smtClean="0">
                <a:solidFill>
                  <a:srgbClr val="FFFFFF"/>
                </a:solidFill>
                <a:latin typeface="Arial" charset="0"/>
              </a:rPr>
              <a:t>Glucose Levels and Risk of Dementia</a:t>
            </a:r>
            <a:endParaRPr lang="en-GB" sz="2800" b="1" dirty="0">
              <a:solidFill>
                <a:srgbClr val="FFFFFF"/>
              </a:solidFill>
              <a:latin typeface="Arial" charset="0"/>
            </a:endParaRPr>
          </a:p>
        </p:txBody>
      </p:sp>
      <p:sp>
        <p:nvSpPr>
          <p:cNvPr id="3074" name="Text Box 2"/>
          <p:cNvSpPr txBox="1">
            <a:spLocks noChangeArrowheads="1"/>
          </p:cNvSpPr>
          <p:nvPr/>
        </p:nvSpPr>
        <p:spPr bwMode="auto">
          <a:xfrm>
            <a:off x="739775" y="2259013"/>
            <a:ext cx="8604250" cy="3021012"/>
          </a:xfrm>
          <a:prstGeom prst="rect">
            <a:avLst/>
          </a:prstGeom>
          <a:noFill/>
          <a:ln w="9525">
            <a:noFill/>
            <a:miter lim="800000"/>
            <a:headEnd/>
            <a:tailEnd/>
          </a:ln>
        </p:spPr>
        <p:txBody>
          <a:bodyPr lIns="0" tIns="0" rIns="0" bIns="0"/>
          <a:lstStyle/>
          <a:p>
            <a:pPr algn="ctr" eaLnBrk="1">
              <a:lnSpc>
                <a:spcPct val="97000"/>
              </a:lnSpc>
              <a:buClr>
                <a:srgbClr val="FFFFFF"/>
              </a:buClr>
              <a:buSzPct val="45000"/>
              <a:buFont typeface="StarSymbol" charset="0"/>
              <a:buNone/>
              <a:tabLst>
                <a:tab pos="723900" algn="l"/>
                <a:tab pos="1447800" algn="l"/>
                <a:tab pos="2171700" algn="l"/>
                <a:tab pos="2895600" algn="l"/>
                <a:tab pos="3619500" algn="l"/>
                <a:tab pos="4343400" algn="l"/>
                <a:tab pos="5067300" algn="l"/>
                <a:tab pos="5791200" algn="l"/>
                <a:tab pos="6515100" algn="l"/>
                <a:tab pos="7239000" algn="l"/>
                <a:tab pos="7962900" algn="l"/>
              </a:tabLst>
            </a:pPr>
            <a:r>
              <a:rPr lang="en-GB" sz="1800" dirty="0" err="1" smtClean="0">
                <a:solidFill>
                  <a:srgbClr val="FFFFFF"/>
                </a:solidFill>
                <a:latin typeface="Arial" charset="0"/>
              </a:rPr>
              <a:t>Paul K. Crane, M.D., M.P.H., Rod Walker, M.S., Rebecca A. Hubbard, Ph.D., Ge Li, M.D., Ph.D., David M. Nathan, M.D., Hui Zheng, Ph.D., Sebastien Haneuse, Ph.D., Suzanne Craft, Ph.D., Thomas J. Montine, M.D., Ph.D., Steven E. Kahn, M.B., Ch.B., Wayne McCormick, M.D., M.P.H., Susan M. McCurry, Ph.D., James D. Bowen, M.D., and Eric B. Larson, M.D., M.P.H.</a:t>
            </a:r>
            <a:endParaRPr lang="en-GB" sz="1800" dirty="0">
              <a:solidFill>
                <a:srgbClr val="FFFFFF"/>
              </a:solidFill>
              <a:latin typeface="Arial" charset="0"/>
            </a:endParaRPr>
          </a:p>
        </p:txBody>
      </p:sp>
      <p:sp>
        <p:nvSpPr>
          <p:cNvPr id="3075" name="Text Box 3"/>
          <p:cNvSpPr txBox="1">
            <a:spLocks noChangeArrowheads="1"/>
          </p:cNvSpPr>
          <p:nvPr/>
        </p:nvSpPr>
        <p:spPr bwMode="auto">
          <a:xfrm>
            <a:off x="738188" y="5641975"/>
            <a:ext cx="8604250" cy="268663"/>
          </a:xfrm>
          <a:prstGeom prst="rect">
            <a:avLst/>
          </a:prstGeom>
          <a:noFill/>
          <a:ln w="9525">
            <a:noFill/>
            <a:miter lim="800000"/>
            <a:headEnd/>
            <a:tailEnd/>
          </a:ln>
        </p:spPr>
        <p:txBody>
          <a:bodyPr lIns="0" tIns="0" rIns="0" bIns="0">
            <a:spAutoFit/>
          </a:bodyPr>
          <a:lstStyle/>
          <a:p>
            <a:pPr algn="ctr" eaLnBrk="1">
              <a:lnSpc>
                <a:spcPct val="97000"/>
              </a:lnSpc>
              <a:buClr>
                <a:srgbClr val="FFFFFF"/>
              </a:buClr>
              <a:buSzPct val="45000"/>
              <a:buFont typeface="StarSymbol" charset="0"/>
              <a:buNone/>
              <a:tabLst>
                <a:tab pos="723900" algn="l"/>
                <a:tab pos="1447800" algn="l"/>
                <a:tab pos="2171700" algn="l"/>
                <a:tab pos="2895600" algn="l"/>
                <a:tab pos="3619500" algn="l"/>
                <a:tab pos="4343400" algn="l"/>
                <a:tab pos="5067300" algn="l"/>
                <a:tab pos="5791200" algn="l"/>
                <a:tab pos="6515100" algn="l"/>
                <a:tab pos="7239000" algn="l"/>
                <a:tab pos="7962900" algn="l"/>
              </a:tabLst>
            </a:pPr>
            <a:r>
              <a:rPr lang="en-GB" sz="1800" dirty="0" smtClean="0">
                <a:solidFill>
                  <a:srgbClr val="FFFFFF"/>
                </a:solidFill>
                <a:latin typeface="Arial" charset="0"/>
              </a:rPr>
              <a:t>N Engl J Med</a:t>
            </a:r>
            <a:endParaRPr lang="en-GB" sz="1800" dirty="0">
              <a:solidFill>
                <a:srgbClr val="FFFFFF"/>
              </a:solidFill>
              <a:latin typeface="Arial" charset="0"/>
            </a:endParaRPr>
          </a:p>
          <a:p>
            <a:pPr algn="ctr" eaLnBrk="1">
              <a:lnSpc>
                <a:spcPct val="97000"/>
              </a:lnSpc>
              <a:buClr>
                <a:srgbClr val="FFFFFF"/>
              </a:buClr>
              <a:buSzPct val="45000"/>
              <a:buFont typeface="StarSymbol" charset="0"/>
              <a:buNone/>
              <a:tabLst>
                <a:tab pos="723900" algn="l"/>
                <a:tab pos="1447800" algn="l"/>
                <a:tab pos="2171700" algn="l"/>
                <a:tab pos="2895600" algn="l"/>
                <a:tab pos="3619500" algn="l"/>
                <a:tab pos="4343400" algn="l"/>
                <a:tab pos="5067300" algn="l"/>
                <a:tab pos="5791200" algn="l"/>
                <a:tab pos="6515100" algn="l"/>
                <a:tab pos="7239000" algn="l"/>
                <a:tab pos="7962900" algn="l"/>
              </a:tabLst>
            </a:pPr>
            <a:r>
              <a:rPr lang="en-GB" sz="1800" dirty="0" smtClean="0">
                <a:solidFill>
                  <a:srgbClr val="FFFFFF"/>
                </a:solidFill>
                <a:latin typeface="Arial" charset="0"/>
              </a:rPr>
              <a:t>Volume 369(6):540-548</a:t>
            </a:r>
            <a:endParaRPr lang="en-GB" sz="1800" dirty="0">
              <a:solidFill>
                <a:srgbClr val="FFFFFF"/>
              </a:solidFill>
              <a:latin typeface="Arial" charset="0"/>
            </a:endParaRPr>
          </a:p>
          <a:p>
            <a:pPr algn="ctr" eaLnBrk="1">
              <a:lnSpc>
                <a:spcPct val="97000"/>
              </a:lnSpc>
              <a:buClr>
                <a:srgbClr val="FFFFFF"/>
              </a:buClr>
              <a:buSzPct val="45000"/>
              <a:buFont typeface="StarSymbol" charset="0"/>
              <a:buNone/>
              <a:tabLst>
                <a:tab pos="723900" algn="l"/>
                <a:tab pos="1447800" algn="l"/>
                <a:tab pos="2171700" algn="l"/>
                <a:tab pos="2895600" algn="l"/>
                <a:tab pos="3619500" algn="l"/>
                <a:tab pos="4343400" algn="l"/>
                <a:tab pos="5067300" algn="l"/>
                <a:tab pos="5791200" algn="l"/>
                <a:tab pos="6515100" algn="l"/>
                <a:tab pos="7239000" algn="l"/>
                <a:tab pos="7962900" algn="l"/>
              </a:tabLst>
            </a:pPr>
            <a:r>
              <a:rPr lang="en-GB" sz="1800" dirty="0" smtClean="0">
                <a:solidFill>
                  <a:srgbClr val="FFFFFF"/>
                </a:solidFill>
                <a:latin typeface="Arial" charset="0"/>
              </a:rPr>
              <a:t>August 8, 2013</a:t>
            </a:r>
            <a:endParaRPr lang="en-GB" sz="1800" dirty="0">
              <a:solidFill>
                <a:srgbClr val="FFFFFF"/>
              </a:solidFill>
              <a:latin typeface="Arial" charset="0"/>
            </a:endParaRPr>
          </a:p>
        </p:txBody>
      </p:sp>
      <p:pic>
        <p:nvPicPr>
          <p:cNvPr id="3076" name="Picture 4"/>
          <p:cNvPicPr>
            <a:picLocks noChangeAspect="1" noChangeArrowheads="1"/>
          </p:cNvPicPr>
          <p:nvPr/>
        </p:nvPicPr>
        <p:blipFill>
          <a:blip r:embed="rId3" cstate="print"/>
          <a:srcRect/>
          <a:stretch>
            <a:fillRect/>
          </a:stretch>
        </p:blipFill>
        <p:spPr bwMode="auto">
          <a:xfrm>
            <a:off x="6958013" y="6911975"/>
            <a:ext cx="2828925" cy="476250"/>
          </a:xfrm>
          <a:prstGeom prst="rect">
            <a:avLst/>
          </a:prstGeom>
          <a:noFill/>
        </p:spPr>
      </p:pic>
    </p:spTree>
  </p:cSld>
  <p:clrMapOvr>
    <a:masterClrMapping/>
  </p:clrMapOvr>
  <p:transition spd="med"/>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Study Design/Methods</a:t>
            </a:r>
            <a:endParaRPr lang="en-US" dirty="0"/>
          </a:p>
        </p:txBody>
      </p:sp>
      <p:sp>
        <p:nvSpPr>
          <p:cNvPr id="3" name="Content Placeholder 2"/>
          <p:cNvSpPr>
            <a:spLocks noGrp="1"/>
          </p:cNvSpPr>
          <p:nvPr>
            <p:ph idx="1"/>
          </p:nvPr>
        </p:nvSpPr>
        <p:spPr>
          <a:xfrm>
            <a:off x="739775" y="1798638"/>
            <a:ext cx="8605838" cy="5064126"/>
          </a:xfrm>
        </p:spPr>
        <p:txBody>
          <a:bodyPr/>
          <a:lstStyle/>
          <a:p>
            <a:r>
              <a:rPr lang="en-US" dirty="0" smtClean="0"/>
              <a:t>Prospective cohort study of community based elders </a:t>
            </a:r>
          </a:p>
          <a:p>
            <a:r>
              <a:rPr lang="en-US" dirty="0" smtClean="0"/>
              <a:t>(Adult Changes in Thought)ACT study-2581 randomly selected dementia free members of Group Health in Washington State. </a:t>
            </a:r>
          </a:p>
          <a:p>
            <a:pPr marL="107950" indent="0">
              <a:buNone/>
            </a:pPr>
            <a:r>
              <a:rPr lang="en-US" dirty="0" smtClean="0"/>
              <a:t>     Longitudinal study going on in University of Washington, participants are </a:t>
            </a:r>
          </a:p>
          <a:p>
            <a:pPr marL="107950" indent="0">
              <a:buNone/>
            </a:pPr>
            <a:r>
              <a:rPr lang="en-US" dirty="0" smtClean="0"/>
              <a:t>    enrolled every two years  and are followed</a:t>
            </a:r>
          </a:p>
          <a:p>
            <a:pPr marL="107950" indent="0">
              <a:buNone/>
            </a:pPr>
            <a:r>
              <a:rPr lang="en-US" dirty="0" smtClean="0"/>
              <a:t>    Participants are individuals with age &gt;65 and do not have dementia </a:t>
            </a:r>
          </a:p>
          <a:p>
            <a:pPr marL="107950" indent="0">
              <a:buNone/>
            </a:pPr>
            <a:endParaRPr lang="en-US" dirty="0" smtClean="0"/>
          </a:p>
          <a:p>
            <a:r>
              <a:rPr lang="en-US" dirty="0" smtClean="0"/>
              <a:t>Included 2067 participants from ACT study </a:t>
            </a:r>
          </a:p>
          <a:p>
            <a:endParaRPr lang="en-US" dirty="0" smtClean="0"/>
          </a:p>
        </p:txBody>
      </p:sp>
    </p:spTree>
    <p:extLst>
      <p:ext uri="{BB962C8B-B14F-4D97-AF65-F5344CB8AC3E}">
        <p14:creationId xmlns:p14="http://schemas.microsoft.com/office/powerpoint/2010/main" val="208139319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Inclusion criteria </a:t>
            </a:r>
            <a:endParaRPr lang="en-US" dirty="0"/>
          </a:p>
        </p:txBody>
      </p:sp>
      <p:sp>
        <p:nvSpPr>
          <p:cNvPr id="3" name="Content Placeholder 2"/>
          <p:cNvSpPr>
            <a:spLocks noGrp="1"/>
          </p:cNvSpPr>
          <p:nvPr>
            <p:ph idx="1"/>
          </p:nvPr>
        </p:nvSpPr>
        <p:spPr/>
        <p:txBody>
          <a:bodyPr/>
          <a:lstStyle/>
          <a:p>
            <a:r>
              <a:rPr lang="en-US" sz="2400" dirty="0" smtClean="0"/>
              <a:t>Enrolled in Group Health for </a:t>
            </a:r>
            <a:r>
              <a:rPr lang="en-US" sz="2400" dirty="0" err="1" smtClean="0"/>
              <a:t>atleast</a:t>
            </a:r>
            <a:r>
              <a:rPr lang="en-US" sz="2400" dirty="0" smtClean="0"/>
              <a:t> 5 years before study entry</a:t>
            </a:r>
          </a:p>
          <a:p>
            <a:r>
              <a:rPr lang="en-US" sz="2400" dirty="0" smtClean="0"/>
              <a:t>Had </a:t>
            </a:r>
            <a:r>
              <a:rPr lang="en-US" sz="2400" dirty="0" err="1" smtClean="0"/>
              <a:t>atleast</a:t>
            </a:r>
            <a:r>
              <a:rPr lang="en-US" sz="2400" dirty="0" smtClean="0"/>
              <a:t> 5 measurements of glucose/glycated hemoglobin over the course of 2 or more years before study entry</a:t>
            </a:r>
          </a:p>
        </p:txBody>
      </p:sp>
    </p:spTree>
    <p:extLst>
      <p:ext uri="{BB962C8B-B14F-4D97-AF65-F5344CB8AC3E}">
        <p14:creationId xmlns:p14="http://schemas.microsoft.com/office/powerpoint/2010/main" val="414258451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sz="2400" dirty="0"/>
              <a:t>Participants to return at 2 year intervals for purpose of identifying incident cases of dementia </a:t>
            </a:r>
            <a:endParaRPr lang="en-US" sz="2400" dirty="0" smtClean="0"/>
          </a:p>
          <a:p>
            <a:r>
              <a:rPr lang="en-US" sz="2400" dirty="0" smtClean="0"/>
              <a:t>Assessed by using ‘Cognitive Abilities Screening Instrument’ with scores from 0-100. </a:t>
            </a:r>
          </a:p>
          <a:p>
            <a:r>
              <a:rPr lang="en-US" sz="2400" dirty="0" smtClean="0"/>
              <a:t>Patients with score of 85 or less underwent clinical and neuropsychological tests </a:t>
            </a:r>
          </a:p>
          <a:p>
            <a:r>
              <a:rPr lang="en-US" sz="2400" dirty="0" smtClean="0"/>
              <a:t>Reviewed in consensus conference, diagnosed with dementia </a:t>
            </a:r>
          </a:p>
          <a:p>
            <a:r>
              <a:rPr lang="en-US" sz="2400" dirty="0" smtClean="0"/>
              <a:t>Dementia free participants continued with scheduled follow up visits </a:t>
            </a:r>
            <a:endParaRPr lang="en-US" sz="2400" dirty="0"/>
          </a:p>
          <a:p>
            <a:endParaRPr lang="en-US" dirty="0"/>
          </a:p>
        </p:txBody>
      </p:sp>
    </p:spTree>
    <p:extLst>
      <p:ext uri="{BB962C8B-B14F-4D97-AF65-F5344CB8AC3E}">
        <p14:creationId xmlns:p14="http://schemas.microsoft.com/office/powerpoint/2010/main" val="327376028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sz="2400" dirty="0" smtClean="0"/>
              <a:t>Glucose data obtained (glycated Hemoglobin, Hba1c )</a:t>
            </a:r>
          </a:p>
          <a:p>
            <a:r>
              <a:rPr lang="en-US" sz="2400" dirty="0" smtClean="0"/>
              <a:t>Daily average glucose values calculated to compute a time varying estimate of average glucose level for each participant</a:t>
            </a:r>
          </a:p>
          <a:p>
            <a:r>
              <a:rPr lang="en-US" sz="2400" dirty="0" smtClean="0"/>
              <a:t>Participants classified as having treated Diabetes based on medication data from pharmacy records (</a:t>
            </a:r>
            <a:r>
              <a:rPr lang="en-US" sz="2400" dirty="0" err="1" smtClean="0"/>
              <a:t>atleast</a:t>
            </a:r>
            <a:r>
              <a:rPr lang="en-US" sz="2400" dirty="0" smtClean="0"/>
              <a:t> two filled prescriptions)</a:t>
            </a:r>
          </a:p>
          <a:p>
            <a:r>
              <a:rPr lang="en-US" sz="2400" dirty="0" smtClean="0"/>
              <a:t>Questionnaire at each study visit going over exercise level, smoking status , presence of CAD or HTN (pharmacy data) or </a:t>
            </a:r>
            <a:r>
              <a:rPr lang="en-US" sz="2400" dirty="0" err="1" smtClean="0"/>
              <a:t>Afib</a:t>
            </a:r>
            <a:endParaRPr lang="en-US" sz="2400" dirty="0" smtClean="0"/>
          </a:p>
          <a:p>
            <a:endParaRPr lang="en-US" dirty="0"/>
          </a:p>
        </p:txBody>
      </p:sp>
    </p:spTree>
    <p:extLst>
      <p:ext uri="{BB962C8B-B14F-4D97-AF65-F5344CB8AC3E}">
        <p14:creationId xmlns:p14="http://schemas.microsoft.com/office/powerpoint/2010/main" val="207310250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sz="2400" dirty="0" smtClean="0"/>
              <a:t>Statistical analysis done using Cox regression Model to identify relation between glucose level and incidence of dementia , using age as time axis</a:t>
            </a:r>
          </a:p>
          <a:p>
            <a:r>
              <a:rPr lang="en-US" sz="2400" dirty="0" smtClean="0"/>
              <a:t>Controlled for age at study entry, sex, exercise level, BP , CAD , </a:t>
            </a:r>
            <a:r>
              <a:rPr lang="en-US" sz="2400" dirty="0" err="1" smtClean="0"/>
              <a:t>Afib</a:t>
            </a:r>
            <a:r>
              <a:rPr lang="en-US" sz="2400" dirty="0" smtClean="0"/>
              <a:t>, smoking and HTN treatment</a:t>
            </a:r>
          </a:p>
          <a:p>
            <a:r>
              <a:rPr lang="en-US" sz="2400" dirty="0" smtClean="0"/>
              <a:t>Also adjusted for APOE 4 allele presence (one or more)</a:t>
            </a:r>
            <a:endParaRPr lang="en-US" sz="2400" dirty="0"/>
          </a:p>
        </p:txBody>
      </p:sp>
    </p:spTree>
    <p:extLst>
      <p:ext uri="{BB962C8B-B14F-4D97-AF65-F5344CB8AC3E}">
        <p14:creationId xmlns:p14="http://schemas.microsoft.com/office/powerpoint/2010/main" val="401266708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Text Box 1"/>
          <p:cNvSpPr txBox="1">
            <a:spLocks noChangeArrowheads="1"/>
          </p:cNvSpPr>
          <p:nvPr/>
        </p:nvSpPr>
        <p:spPr bwMode="auto">
          <a:xfrm>
            <a:off x="544512" y="787982"/>
            <a:ext cx="8604250" cy="417935"/>
          </a:xfrm>
          <a:prstGeom prst="rect">
            <a:avLst/>
          </a:prstGeom>
          <a:noFill/>
          <a:ln w="9525">
            <a:noFill/>
            <a:miter lim="800000"/>
            <a:headEnd/>
            <a:tailEnd/>
          </a:ln>
        </p:spPr>
        <p:txBody>
          <a:bodyPr lIns="0" tIns="0" rIns="0" bIns="0" anchor="ctr">
            <a:spAutoFit/>
          </a:bodyPr>
          <a:lstStyle/>
          <a:p>
            <a:pPr algn="ctr" eaLnBrk="1">
              <a:lnSpc>
                <a:spcPct val="97000"/>
              </a:lnSpc>
              <a:buClr>
                <a:srgbClr val="FFFFFF"/>
              </a:buClr>
              <a:buSzPct val="45000"/>
              <a:buFont typeface="StarSymbol" charset="0"/>
              <a:buNone/>
              <a:tabLst>
                <a:tab pos="723900" algn="l"/>
                <a:tab pos="1447800" algn="l"/>
                <a:tab pos="2171700" algn="l"/>
                <a:tab pos="2895600" algn="l"/>
                <a:tab pos="3619500" algn="l"/>
                <a:tab pos="4343400" algn="l"/>
                <a:tab pos="5067300" algn="l"/>
                <a:tab pos="5791200" algn="l"/>
                <a:tab pos="6515100" algn="l"/>
                <a:tab pos="7239000" algn="l"/>
                <a:tab pos="7962900" algn="l"/>
              </a:tabLst>
            </a:pPr>
            <a:r>
              <a:rPr lang="en-GB" sz="2800" b="1" dirty="0" smtClean="0">
                <a:solidFill>
                  <a:srgbClr val="FFFFFF"/>
                </a:solidFill>
                <a:latin typeface="Arial" charset="0"/>
              </a:rPr>
              <a:t>Results </a:t>
            </a:r>
            <a:endParaRPr lang="en-GB" sz="2800" b="1" dirty="0">
              <a:solidFill>
                <a:srgbClr val="FFFFFF"/>
              </a:solidFill>
              <a:latin typeface="Arial" charset="0"/>
            </a:endParaRPr>
          </a:p>
        </p:txBody>
      </p:sp>
      <p:sp>
        <p:nvSpPr>
          <p:cNvPr id="4098" name="Rectangle 2"/>
          <p:cNvSpPr>
            <a:spLocks noGrp="1" noChangeArrowheads="1"/>
          </p:cNvSpPr>
          <p:nvPr>
            <p:ph type="body"/>
          </p:nvPr>
        </p:nvSpPr>
        <p:spPr>
          <a:xfrm>
            <a:off x="739775" y="1549400"/>
            <a:ext cx="8607425" cy="5241925"/>
          </a:xfrm>
          <a:ln/>
        </p:spPr>
        <p:txBody>
          <a:bodyPr anchor="t"/>
          <a:lstStyle/>
          <a:p>
            <a:pPr marL="431800" indent="-323850" algn="l">
              <a:lnSpc>
                <a:spcPct val="92000"/>
              </a:lnSpc>
              <a:spcAft>
                <a:spcPts val="888"/>
              </a:spcAft>
              <a:buSzPct val="100000"/>
              <a:buFont typeface="Arial" charset="0"/>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GB" sz="2000" b="0" dirty="0" smtClean="0">
                <a:latin typeface="Arial" charset="0"/>
              </a:rPr>
              <a:t>2067 Study participants (32,264 values available for random and fasting glucose levels , 10,208 values for Hba1c /total glycated haemoglobin levels)</a:t>
            </a:r>
          </a:p>
          <a:p>
            <a:pPr marL="431800" indent="-323850" algn="l">
              <a:lnSpc>
                <a:spcPct val="92000"/>
              </a:lnSpc>
              <a:spcAft>
                <a:spcPts val="888"/>
              </a:spcAft>
              <a:buSzPct val="100000"/>
              <a:buFont typeface="Arial" charset="0"/>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GB" sz="2000" b="0" dirty="0" smtClean="0">
                <a:latin typeface="Arial" charset="0"/>
              </a:rPr>
              <a:t>During preceding 5 years before enrolment, Median glucose levels in people without DM was 100 (96-108) and median level for those with DM was 175 (153-198)</a:t>
            </a:r>
          </a:p>
          <a:p>
            <a:pPr marL="431800" indent="-323850" algn="l">
              <a:lnSpc>
                <a:spcPct val="92000"/>
              </a:lnSpc>
              <a:spcAft>
                <a:spcPts val="888"/>
              </a:spcAft>
              <a:buSzPct val="100000"/>
              <a:buFont typeface="Arial" charset="0"/>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GB" sz="2000" b="0" dirty="0" smtClean="0">
                <a:latin typeface="Arial" charset="0"/>
              </a:rPr>
              <a:t>Median follow up 6.8 years </a:t>
            </a:r>
          </a:p>
          <a:p>
            <a:pPr marL="431800" indent="-323850" algn="l">
              <a:lnSpc>
                <a:spcPct val="92000"/>
              </a:lnSpc>
              <a:spcAft>
                <a:spcPts val="888"/>
              </a:spcAft>
              <a:buSzPct val="100000"/>
              <a:buFont typeface="Arial" charset="0"/>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GB" sz="2000" b="0" dirty="0" smtClean="0">
                <a:latin typeface="Arial" charset="0"/>
              </a:rPr>
              <a:t>524/2067 (25.4%) participants developed dementia </a:t>
            </a:r>
          </a:p>
          <a:p>
            <a:pPr marL="431800" indent="-323850" algn="l">
              <a:lnSpc>
                <a:spcPct val="92000"/>
              </a:lnSpc>
              <a:spcAft>
                <a:spcPts val="888"/>
              </a:spcAft>
              <a:buSzPct val="100000"/>
              <a:buFont typeface="Arial" charset="0"/>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GB" sz="2000" b="0" dirty="0" smtClean="0">
                <a:latin typeface="Arial" charset="0"/>
              </a:rPr>
              <a:t>74/343 (21.6%) participants with diabetes developed Dementia at the end of follow up</a:t>
            </a:r>
          </a:p>
          <a:p>
            <a:pPr marL="431800" indent="-323850" algn="l">
              <a:lnSpc>
                <a:spcPct val="92000"/>
              </a:lnSpc>
              <a:spcAft>
                <a:spcPts val="888"/>
              </a:spcAft>
              <a:buSzPct val="100000"/>
              <a:buFont typeface="Arial" charset="0"/>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GB" sz="2000" b="0" dirty="0" smtClean="0">
                <a:latin typeface="Arial" charset="0"/>
              </a:rPr>
              <a:t> 450/1724(26.1%) participants without diabetes developed Dementia</a:t>
            </a:r>
            <a:endParaRPr lang="en-GB" sz="2000" b="0" dirty="0">
              <a:latin typeface="Arial" charset="0"/>
            </a:endParaRPr>
          </a:p>
        </p:txBody>
      </p:sp>
      <p:pic>
        <p:nvPicPr>
          <p:cNvPr id="4099" name="Picture 3"/>
          <p:cNvPicPr>
            <a:picLocks noChangeAspect="1" noChangeArrowheads="1"/>
          </p:cNvPicPr>
          <p:nvPr/>
        </p:nvPicPr>
        <p:blipFill>
          <a:blip r:embed="rId3" cstate="print"/>
          <a:srcRect/>
          <a:stretch>
            <a:fillRect/>
          </a:stretch>
        </p:blipFill>
        <p:spPr bwMode="auto">
          <a:xfrm>
            <a:off x="6958013" y="6911975"/>
            <a:ext cx="2828925" cy="476250"/>
          </a:xfrm>
          <a:prstGeom prst="rect">
            <a:avLst/>
          </a:prstGeom>
          <a:noFill/>
        </p:spPr>
      </p:pic>
    </p:spTree>
  </p:cSld>
  <p:clrMapOvr>
    <a:masterClrMapping/>
  </p:clrMapOvr>
  <p:transition spd="med"/>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1" name="Text Box 1"/>
          <p:cNvSpPr txBox="1">
            <a:spLocks noChangeArrowheads="1"/>
          </p:cNvSpPr>
          <p:nvPr/>
        </p:nvSpPr>
        <p:spPr bwMode="auto">
          <a:xfrm>
            <a:off x="358775" y="420688"/>
            <a:ext cx="9364663" cy="238848"/>
          </a:xfrm>
          <a:prstGeom prst="rect">
            <a:avLst/>
          </a:prstGeom>
          <a:noFill/>
          <a:ln w="9525">
            <a:noFill/>
            <a:miter lim="800000"/>
            <a:headEnd/>
            <a:tailEnd/>
          </a:ln>
        </p:spPr>
        <p:txBody>
          <a:bodyPr lIns="0" tIns="0" rIns="0" bIns="0">
            <a:spAutoFit/>
          </a:bodyPr>
          <a:lstStyle/>
          <a:p>
            <a:pPr algn="ctr" eaLnBrk="1">
              <a:lnSpc>
                <a:spcPct val="97000"/>
              </a:lnSpc>
              <a:buClr>
                <a:srgbClr val="FFFFFF"/>
              </a:buClr>
              <a:buSzPct val="45000"/>
              <a:buFont typeface="StarSymbol" charset="0"/>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GB" sz="1600" b="1" dirty="0" err="1" smtClean="0">
                <a:solidFill>
                  <a:srgbClr val="FFFFFF"/>
                </a:solidFill>
                <a:latin typeface="Arial" charset="0"/>
              </a:rPr>
              <a:t>Baseline Characteristics of the Study Participants.</a:t>
            </a:r>
            <a:endParaRPr lang="en-GB" sz="1600" b="1" dirty="0">
              <a:solidFill>
                <a:srgbClr val="FFFFFF"/>
              </a:solidFill>
              <a:latin typeface="Arial" charset="0"/>
            </a:endParaRPr>
          </a:p>
        </p:txBody>
      </p:sp>
      <p:pic>
        <p:nvPicPr>
          <p:cNvPr id="5122" name="Picture 2"/>
          <p:cNvPicPr>
            <a:picLocks noChangeAspect="1" noChangeArrowheads="1"/>
          </p:cNvPicPr>
          <p:nvPr/>
        </p:nvPicPr>
        <p:blipFill>
          <a:blip r:embed="rId3" cstate="print"/>
          <a:srcRect/>
          <a:stretch>
            <a:fillRect/>
          </a:stretch>
        </p:blipFill>
        <p:spPr bwMode="auto">
          <a:xfrm>
            <a:off x="6958013" y="6911975"/>
            <a:ext cx="2828925" cy="476250"/>
          </a:xfrm>
          <a:prstGeom prst="rect">
            <a:avLst/>
          </a:prstGeom>
          <a:noFill/>
        </p:spPr>
      </p:pic>
      <p:sp>
        <p:nvSpPr>
          <p:cNvPr id="5124" name="Text Box 4"/>
          <p:cNvSpPr txBox="1">
            <a:spLocks noChangeArrowheads="1"/>
          </p:cNvSpPr>
          <p:nvPr/>
        </p:nvSpPr>
        <p:spPr bwMode="auto">
          <a:xfrm>
            <a:off x="3130906" y="6583363"/>
            <a:ext cx="3796589" cy="179152"/>
          </a:xfrm>
          <a:prstGeom prst="rect">
            <a:avLst/>
          </a:prstGeom>
          <a:noFill/>
          <a:ln w="9525">
            <a:noFill/>
            <a:miter lim="800000"/>
            <a:headEnd/>
            <a:tailEnd/>
          </a:ln>
        </p:spPr>
        <p:txBody>
          <a:bodyPr lIns="0" tIns="0" rIns="0" bIns="0">
            <a:spAutoFit/>
          </a:bodyPr>
          <a:lstStyle/>
          <a:p>
            <a:pPr eaLnBrk="1">
              <a:lnSpc>
                <a:spcPct val="97000"/>
              </a:lnSpc>
              <a:buClr>
                <a:srgbClr val="FFFFFF"/>
              </a:buClr>
              <a:buSzPct val="45000"/>
              <a:buFont typeface="StarSymbol" charset="0"/>
              <a:buNone/>
              <a:tabLst>
                <a:tab pos="723900" algn="l"/>
                <a:tab pos="1447800" algn="l"/>
                <a:tab pos="2171700" algn="l"/>
                <a:tab pos="2895600" algn="l"/>
                <a:tab pos="3619500" algn="l"/>
              </a:tabLst>
            </a:pPr>
            <a:r>
              <a:rPr lang="en-GB" sz="1200" b="1" smtClean="0">
                <a:solidFill>
                  <a:srgbClr val="FFFFFF"/>
                </a:solidFill>
                <a:latin typeface="Arial" charset="0"/>
              </a:rPr>
              <a:t>Crane PK et al. N Engl J Med 2013;369:540-548</a:t>
            </a:r>
            <a:endParaRPr lang="en-GB" sz="1200" b="1" dirty="0">
              <a:solidFill>
                <a:srgbClr val="FFFFFF"/>
              </a:solidFill>
              <a:latin typeface="Arial" charset="0"/>
            </a:endParaRPr>
          </a:p>
        </p:txBody>
      </p:sp>
      <p:pic>
        <p:nvPicPr>
          <p:cNvPr id="6" name="Picture 5" descr="Image"/>
          <p:cNvPicPr>
            <a:picLocks noChangeAspect="1"/>
          </p:cNvPicPr>
          <p:nvPr/>
        </p:nvPicPr>
        <p:blipFill>
          <a:blip r:embed="rId4" cstate="print"/>
          <a:stretch>
            <a:fillRect/>
          </a:stretch>
        </p:blipFill>
        <p:spPr>
          <a:xfrm>
            <a:off x="1839912" y="807909"/>
            <a:ext cx="6532563" cy="6104066"/>
          </a:xfrm>
          <a:prstGeom prst="rect">
            <a:avLst/>
          </a:prstGeom>
        </p:spPr>
      </p:pic>
    </p:spTree>
    <p:extLst>
      <p:ext uri="{BB962C8B-B14F-4D97-AF65-F5344CB8AC3E}">
        <p14:creationId xmlns:p14="http://schemas.microsoft.com/office/powerpoint/2010/main" val="2648652929"/>
      </p:ext>
    </p:extLst>
  </p:cSld>
  <p:clrMapOvr>
    <a:masterClrMapping/>
  </p:clrMapOvr>
  <p:transition spd="med"/>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1" name="Text Box 1"/>
          <p:cNvSpPr txBox="1">
            <a:spLocks noChangeArrowheads="1"/>
          </p:cNvSpPr>
          <p:nvPr/>
        </p:nvSpPr>
        <p:spPr bwMode="auto">
          <a:xfrm>
            <a:off x="358775" y="420688"/>
            <a:ext cx="9364663" cy="238848"/>
          </a:xfrm>
          <a:prstGeom prst="rect">
            <a:avLst/>
          </a:prstGeom>
          <a:noFill/>
          <a:ln w="9525">
            <a:noFill/>
            <a:miter lim="800000"/>
            <a:headEnd/>
            <a:tailEnd/>
          </a:ln>
        </p:spPr>
        <p:txBody>
          <a:bodyPr lIns="0" tIns="0" rIns="0" bIns="0">
            <a:spAutoFit/>
          </a:bodyPr>
          <a:lstStyle/>
          <a:p>
            <a:pPr algn="ctr" eaLnBrk="1">
              <a:lnSpc>
                <a:spcPct val="97000"/>
              </a:lnSpc>
              <a:buClr>
                <a:srgbClr val="FFFFFF"/>
              </a:buClr>
              <a:buSzPct val="45000"/>
              <a:buFont typeface="StarSymbol" charset="0"/>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GB" sz="1600" b="1" dirty="0" err="1" smtClean="0">
                <a:solidFill>
                  <a:srgbClr val="FFFFFF"/>
                </a:solidFill>
                <a:latin typeface="Arial" charset="0"/>
              </a:rPr>
              <a:t>Risk of Incident Dementia Associated with Average Glucose Level over the Preceding 5 Years among Participants without Diabetes and Those with Diabetes.</a:t>
            </a:r>
            <a:endParaRPr lang="en-GB" sz="1600" b="1" dirty="0">
              <a:solidFill>
                <a:srgbClr val="FFFFFF"/>
              </a:solidFill>
              <a:latin typeface="Arial" charset="0"/>
            </a:endParaRPr>
          </a:p>
        </p:txBody>
      </p:sp>
      <p:pic>
        <p:nvPicPr>
          <p:cNvPr id="5122" name="Picture 2"/>
          <p:cNvPicPr>
            <a:picLocks noChangeAspect="1" noChangeArrowheads="1"/>
          </p:cNvPicPr>
          <p:nvPr/>
        </p:nvPicPr>
        <p:blipFill>
          <a:blip r:embed="rId3" cstate="print"/>
          <a:srcRect/>
          <a:stretch>
            <a:fillRect/>
          </a:stretch>
        </p:blipFill>
        <p:spPr bwMode="auto">
          <a:xfrm>
            <a:off x="6958013" y="6911975"/>
            <a:ext cx="2828925" cy="476250"/>
          </a:xfrm>
          <a:prstGeom prst="rect">
            <a:avLst/>
          </a:prstGeom>
          <a:noFill/>
        </p:spPr>
      </p:pic>
      <p:sp>
        <p:nvSpPr>
          <p:cNvPr id="5124" name="Text Box 4"/>
          <p:cNvSpPr txBox="1">
            <a:spLocks noChangeArrowheads="1"/>
          </p:cNvSpPr>
          <p:nvPr/>
        </p:nvSpPr>
        <p:spPr bwMode="auto">
          <a:xfrm>
            <a:off x="3857404" y="6583363"/>
            <a:ext cx="2343592" cy="179152"/>
          </a:xfrm>
          <a:prstGeom prst="rect">
            <a:avLst/>
          </a:prstGeom>
          <a:noFill/>
          <a:ln w="9525">
            <a:noFill/>
            <a:miter lim="800000"/>
            <a:headEnd/>
            <a:tailEnd/>
          </a:ln>
        </p:spPr>
        <p:txBody>
          <a:bodyPr lIns="0" tIns="0" rIns="0" bIns="0">
            <a:spAutoFit/>
          </a:bodyPr>
          <a:lstStyle/>
          <a:p>
            <a:pPr eaLnBrk="1">
              <a:lnSpc>
                <a:spcPct val="97000"/>
              </a:lnSpc>
              <a:buClr>
                <a:srgbClr val="FFFFFF"/>
              </a:buClr>
              <a:buSzPct val="45000"/>
              <a:buFont typeface="StarSymbol" charset="0"/>
              <a:buNone/>
              <a:tabLst>
                <a:tab pos="723900" algn="l"/>
                <a:tab pos="1447800" algn="l"/>
                <a:tab pos="2171700" algn="l"/>
                <a:tab pos="2895600" algn="l"/>
                <a:tab pos="3619500" algn="l"/>
              </a:tabLst>
            </a:pPr>
            <a:r>
              <a:rPr lang="en-GB" sz="1200" b="1" smtClean="0">
                <a:solidFill>
                  <a:srgbClr val="FFFFFF"/>
                </a:solidFill>
                <a:latin typeface="Arial" charset="0"/>
              </a:rPr>
              <a:t>Crane PK et al. N Engl J Med 2013;369:540-548</a:t>
            </a:r>
            <a:endParaRPr lang="en-GB" sz="1200" b="1" dirty="0">
              <a:solidFill>
                <a:srgbClr val="FFFFFF"/>
              </a:solidFill>
              <a:latin typeface="Arial" charset="0"/>
            </a:endParaRPr>
          </a:p>
        </p:txBody>
      </p:sp>
      <p:pic>
        <p:nvPicPr>
          <p:cNvPr id="6" name="Picture 5" descr="Image"/>
          <p:cNvPicPr>
            <a:picLocks noChangeAspect="1"/>
          </p:cNvPicPr>
          <p:nvPr/>
        </p:nvPicPr>
        <p:blipFill>
          <a:blip r:embed="rId4" cstate="print"/>
          <a:stretch>
            <a:fillRect/>
          </a:stretch>
        </p:blipFill>
        <p:spPr>
          <a:xfrm>
            <a:off x="3135312" y="1028700"/>
            <a:ext cx="4876800" cy="5486400"/>
          </a:xfrm>
          <a:prstGeom prst="rect">
            <a:avLst/>
          </a:prstGeom>
        </p:spPr>
      </p:pic>
    </p:spTree>
    <p:extLst>
      <p:ext uri="{BB962C8B-B14F-4D97-AF65-F5344CB8AC3E}">
        <p14:creationId xmlns:p14="http://schemas.microsoft.com/office/powerpoint/2010/main" val="3252554245"/>
      </p:ext>
    </p:extLst>
  </p:cSld>
  <p:clrMapOvr>
    <a:masterClrMapping/>
  </p:clrMapOvr>
  <p:transition spd="med"/>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1" name="Text Box 1"/>
          <p:cNvSpPr txBox="1">
            <a:spLocks noChangeArrowheads="1"/>
          </p:cNvSpPr>
          <p:nvPr/>
        </p:nvSpPr>
        <p:spPr bwMode="auto">
          <a:xfrm>
            <a:off x="358775" y="420688"/>
            <a:ext cx="9364663" cy="238848"/>
          </a:xfrm>
          <a:prstGeom prst="rect">
            <a:avLst/>
          </a:prstGeom>
          <a:noFill/>
          <a:ln w="9525">
            <a:noFill/>
            <a:miter lim="800000"/>
            <a:headEnd/>
            <a:tailEnd/>
          </a:ln>
        </p:spPr>
        <p:txBody>
          <a:bodyPr lIns="0" tIns="0" rIns="0" bIns="0">
            <a:spAutoFit/>
          </a:bodyPr>
          <a:lstStyle/>
          <a:p>
            <a:pPr algn="ctr" eaLnBrk="1">
              <a:lnSpc>
                <a:spcPct val="97000"/>
              </a:lnSpc>
              <a:buClr>
                <a:srgbClr val="FFFFFF"/>
              </a:buClr>
              <a:buSzPct val="45000"/>
              <a:buFont typeface="StarSymbol" charset="0"/>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GB" sz="1600" b="1" dirty="0" err="1" smtClean="0">
                <a:solidFill>
                  <a:srgbClr val="FFFFFF"/>
                </a:solidFill>
                <a:latin typeface="Arial" charset="0"/>
              </a:rPr>
              <a:t>Risk of Incident Dementia Associated with the Average Glucose Level during the Preceding 5 Years, According to the Presence or Absence of Diabetes.</a:t>
            </a:r>
            <a:endParaRPr lang="en-GB" sz="1600" b="1" dirty="0">
              <a:solidFill>
                <a:srgbClr val="FFFFFF"/>
              </a:solidFill>
              <a:latin typeface="Arial" charset="0"/>
            </a:endParaRPr>
          </a:p>
        </p:txBody>
      </p:sp>
      <p:pic>
        <p:nvPicPr>
          <p:cNvPr id="5122" name="Picture 2"/>
          <p:cNvPicPr>
            <a:picLocks noChangeAspect="1" noChangeArrowheads="1"/>
          </p:cNvPicPr>
          <p:nvPr/>
        </p:nvPicPr>
        <p:blipFill>
          <a:blip r:embed="rId3" cstate="print"/>
          <a:srcRect/>
          <a:stretch>
            <a:fillRect/>
          </a:stretch>
        </p:blipFill>
        <p:spPr bwMode="auto">
          <a:xfrm>
            <a:off x="6958013" y="6911975"/>
            <a:ext cx="2828925" cy="476250"/>
          </a:xfrm>
          <a:prstGeom prst="rect">
            <a:avLst/>
          </a:prstGeom>
          <a:noFill/>
        </p:spPr>
      </p:pic>
      <p:sp>
        <p:nvSpPr>
          <p:cNvPr id="5124" name="Text Box 4"/>
          <p:cNvSpPr txBox="1">
            <a:spLocks noChangeArrowheads="1"/>
          </p:cNvSpPr>
          <p:nvPr/>
        </p:nvSpPr>
        <p:spPr bwMode="auto">
          <a:xfrm>
            <a:off x="3613709" y="6583363"/>
            <a:ext cx="2830982" cy="179152"/>
          </a:xfrm>
          <a:prstGeom prst="rect">
            <a:avLst/>
          </a:prstGeom>
          <a:noFill/>
          <a:ln w="9525">
            <a:noFill/>
            <a:miter lim="800000"/>
            <a:headEnd/>
            <a:tailEnd/>
          </a:ln>
        </p:spPr>
        <p:txBody>
          <a:bodyPr lIns="0" tIns="0" rIns="0" bIns="0">
            <a:spAutoFit/>
          </a:bodyPr>
          <a:lstStyle/>
          <a:p>
            <a:pPr eaLnBrk="1">
              <a:lnSpc>
                <a:spcPct val="97000"/>
              </a:lnSpc>
              <a:buClr>
                <a:srgbClr val="FFFFFF"/>
              </a:buClr>
              <a:buSzPct val="45000"/>
              <a:buFont typeface="StarSymbol" charset="0"/>
              <a:buNone/>
              <a:tabLst>
                <a:tab pos="723900" algn="l"/>
                <a:tab pos="1447800" algn="l"/>
                <a:tab pos="2171700" algn="l"/>
                <a:tab pos="2895600" algn="l"/>
                <a:tab pos="3619500" algn="l"/>
              </a:tabLst>
            </a:pPr>
            <a:r>
              <a:rPr lang="en-GB" sz="1200" b="1" smtClean="0">
                <a:solidFill>
                  <a:srgbClr val="FFFFFF"/>
                </a:solidFill>
                <a:latin typeface="Arial" charset="0"/>
              </a:rPr>
              <a:t>Crane PK et al. N Engl J Med 2013;369:540-548</a:t>
            </a:r>
            <a:endParaRPr lang="en-GB" sz="1200" b="1" dirty="0">
              <a:solidFill>
                <a:srgbClr val="FFFFFF"/>
              </a:solidFill>
              <a:latin typeface="Arial" charset="0"/>
            </a:endParaRPr>
          </a:p>
        </p:txBody>
      </p:sp>
      <p:pic>
        <p:nvPicPr>
          <p:cNvPr id="6" name="Picture 5" descr="Image"/>
          <p:cNvPicPr>
            <a:picLocks noChangeAspect="1"/>
          </p:cNvPicPr>
          <p:nvPr/>
        </p:nvPicPr>
        <p:blipFill>
          <a:blip r:embed="rId4" cstate="print"/>
          <a:stretch>
            <a:fillRect/>
          </a:stretch>
        </p:blipFill>
        <p:spPr>
          <a:xfrm>
            <a:off x="3613709" y="1028700"/>
            <a:ext cx="2830982" cy="5486400"/>
          </a:xfrm>
          <a:prstGeom prst="rect">
            <a:avLst/>
          </a:prstGeom>
        </p:spPr>
      </p:pic>
    </p:spTree>
  </p:cSld>
  <p:clrMapOvr>
    <a:masterClrMapping/>
  </p:clrMapOvr>
  <p:transition spd="med"/>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Critical Appraisal</a:t>
            </a:r>
            <a:endParaRPr lang="en-US" dirty="0"/>
          </a:p>
        </p:txBody>
      </p:sp>
      <p:sp>
        <p:nvSpPr>
          <p:cNvPr id="3" name="Content Placeholder 2"/>
          <p:cNvSpPr>
            <a:spLocks noGrp="1"/>
          </p:cNvSpPr>
          <p:nvPr>
            <p:ph idx="1"/>
          </p:nvPr>
        </p:nvSpPr>
        <p:spPr/>
        <p:txBody>
          <a:bodyPr/>
          <a:lstStyle/>
          <a:p>
            <a:r>
              <a:rPr lang="en-US" sz="2800" dirty="0" smtClean="0"/>
              <a:t>Are the results valid ?</a:t>
            </a:r>
          </a:p>
          <a:p>
            <a:r>
              <a:rPr lang="en-US" dirty="0" smtClean="0"/>
              <a:t>Large prospective community based sample</a:t>
            </a:r>
          </a:p>
          <a:p>
            <a:r>
              <a:rPr lang="en-US" dirty="0" smtClean="0"/>
              <a:t>Prospective ascertainment of dementia cases</a:t>
            </a:r>
          </a:p>
          <a:p>
            <a:r>
              <a:rPr lang="en-US" dirty="0" smtClean="0"/>
              <a:t>Findings consistent across many sensitivity analysis</a:t>
            </a:r>
            <a:endParaRPr lang="en-US" dirty="0"/>
          </a:p>
        </p:txBody>
      </p:sp>
    </p:spTree>
    <p:extLst>
      <p:ext uri="{BB962C8B-B14F-4D97-AF65-F5344CB8AC3E}">
        <p14:creationId xmlns:p14="http://schemas.microsoft.com/office/powerpoint/2010/main" val="73440194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Limitations </a:t>
            </a:r>
            <a:endParaRPr lang="en-US" dirty="0"/>
          </a:p>
        </p:txBody>
      </p:sp>
      <p:sp>
        <p:nvSpPr>
          <p:cNvPr id="3" name="Content Placeholder 2"/>
          <p:cNvSpPr>
            <a:spLocks noGrp="1"/>
          </p:cNvSpPr>
          <p:nvPr>
            <p:ph idx="1"/>
          </p:nvPr>
        </p:nvSpPr>
        <p:spPr>
          <a:xfrm>
            <a:off x="696912" y="1493837"/>
            <a:ext cx="8605838" cy="5521327"/>
          </a:xfrm>
        </p:spPr>
        <p:txBody>
          <a:bodyPr/>
          <a:lstStyle/>
          <a:p>
            <a:r>
              <a:rPr lang="en-US" sz="2400" dirty="0" smtClean="0"/>
              <a:t>Labs obtained at irregular intervals for estimating glucose level</a:t>
            </a:r>
          </a:p>
          <a:p>
            <a:r>
              <a:rPr lang="en-US" sz="2400" dirty="0" smtClean="0"/>
              <a:t>Significant blood sugar difference between people with and without DM</a:t>
            </a:r>
          </a:p>
          <a:p>
            <a:r>
              <a:rPr lang="en-US" sz="2400" dirty="0" smtClean="0"/>
              <a:t>Inadequately treated diabetes ?</a:t>
            </a:r>
          </a:p>
          <a:p>
            <a:r>
              <a:rPr lang="en-US" sz="2400" dirty="0" smtClean="0"/>
              <a:t>Covariates self reported </a:t>
            </a:r>
            <a:endParaRPr lang="en-US" sz="2400" dirty="0"/>
          </a:p>
        </p:txBody>
      </p:sp>
    </p:spTree>
    <p:extLst>
      <p:ext uri="{BB962C8B-B14F-4D97-AF65-F5344CB8AC3E}">
        <p14:creationId xmlns:p14="http://schemas.microsoft.com/office/powerpoint/2010/main" val="335168366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Text Box 1"/>
          <p:cNvSpPr txBox="1">
            <a:spLocks noChangeArrowheads="1"/>
          </p:cNvSpPr>
          <p:nvPr/>
        </p:nvSpPr>
        <p:spPr bwMode="auto">
          <a:xfrm>
            <a:off x="739775" y="787983"/>
            <a:ext cx="8604250" cy="417935"/>
          </a:xfrm>
          <a:prstGeom prst="rect">
            <a:avLst/>
          </a:prstGeom>
          <a:noFill/>
          <a:ln w="9525">
            <a:noFill/>
            <a:miter lim="800000"/>
            <a:headEnd/>
            <a:tailEnd/>
          </a:ln>
        </p:spPr>
        <p:txBody>
          <a:bodyPr lIns="0" tIns="0" rIns="0" bIns="0" anchor="ctr">
            <a:spAutoFit/>
          </a:bodyPr>
          <a:lstStyle/>
          <a:p>
            <a:pPr algn="ctr" eaLnBrk="1">
              <a:lnSpc>
                <a:spcPct val="97000"/>
              </a:lnSpc>
              <a:buClr>
                <a:srgbClr val="FFFFFF"/>
              </a:buClr>
              <a:buSzPct val="45000"/>
              <a:buFont typeface="StarSymbol" charset="0"/>
              <a:buNone/>
              <a:tabLst>
                <a:tab pos="723900" algn="l"/>
                <a:tab pos="1447800" algn="l"/>
                <a:tab pos="2171700" algn="l"/>
                <a:tab pos="2895600" algn="l"/>
                <a:tab pos="3619500" algn="l"/>
                <a:tab pos="4343400" algn="l"/>
                <a:tab pos="5067300" algn="l"/>
                <a:tab pos="5791200" algn="l"/>
                <a:tab pos="6515100" algn="l"/>
                <a:tab pos="7239000" algn="l"/>
                <a:tab pos="7962900" algn="l"/>
              </a:tabLst>
            </a:pPr>
            <a:r>
              <a:rPr lang="en-GB" sz="2800" b="1" smtClean="0">
                <a:solidFill>
                  <a:srgbClr val="FFFFFF"/>
                </a:solidFill>
                <a:latin typeface="Arial" charset="0"/>
              </a:rPr>
              <a:t>Conclusions</a:t>
            </a:r>
            <a:endParaRPr lang="en-GB" sz="2800" b="1" dirty="0">
              <a:solidFill>
                <a:srgbClr val="FFFFFF"/>
              </a:solidFill>
              <a:latin typeface="Arial" charset="0"/>
            </a:endParaRPr>
          </a:p>
        </p:txBody>
      </p:sp>
      <p:sp>
        <p:nvSpPr>
          <p:cNvPr id="10242" name="Rectangle 2"/>
          <p:cNvSpPr>
            <a:spLocks noGrp="1" noChangeArrowheads="1"/>
          </p:cNvSpPr>
          <p:nvPr>
            <p:ph type="body"/>
          </p:nvPr>
        </p:nvSpPr>
        <p:spPr>
          <a:xfrm>
            <a:off x="739775" y="1549400"/>
            <a:ext cx="8607425" cy="5241925"/>
          </a:xfrm>
          <a:ln/>
        </p:spPr>
        <p:txBody>
          <a:bodyPr anchor="t"/>
          <a:lstStyle/>
          <a:p>
            <a:pPr marL="431800" indent="-323850" algn="l">
              <a:lnSpc>
                <a:spcPct val="92000"/>
              </a:lnSpc>
              <a:spcAft>
                <a:spcPts val="888"/>
              </a:spcAft>
              <a:buSzPct val="100000"/>
              <a:buFont typeface="Arial" charset="0"/>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GB" sz="2000" b="0" dirty="0" smtClean="0">
                <a:latin typeface="Arial" charset="0"/>
              </a:rPr>
              <a:t>Results suggested that higher glucose levels may be a risk factor for dementia, even among persons without diabetes.</a:t>
            </a:r>
          </a:p>
          <a:p>
            <a:pPr marL="431800" indent="-323850" algn="l">
              <a:lnSpc>
                <a:spcPct val="92000"/>
              </a:lnSpc>
              <a:spcAft>
                <a:spcPts val="888"/>
              </a:spcAft>
              <a:buSzPct val="100000"/>
              <a:buFont typeface="Arial" charset="0"/>
              <a:buChar char="•"/>
              <a:tabLst>
                <a:tab pos="723900" algn="l"/>
                <a:tab pos="1447800" algn="l"/>
                <a:tab pos="2171700" algn="l"/>
                <a:tab pos="2895600" algn="l"/>
                <a:tab pos="3619500" algn="l"/>
                <a:tab pos="4343400" algn="l"/>
                <a:tab pos="5067300" algn="l"/>
                <a:tab pos="5791200" algn="l"/>
                <a:tab pos="6515100" algn="l"/>
                <a:tab pos="7239000" algn="l"/>
                <a:tab pos="7962900" algn="l"/>
              </a:tabLst>
            </a:pPr>
            <a:endParaRPr lang="en-GB" sz="2000" b="0" dirty="0">
              <a:latin typeface="Arial" charset="0"/>
            </a:endParaRPr>
          </a:p>
          <a:p>
            <a:pPr marL="431800" indent="-323850" algn="l">
              <a:lnSpc>
                <a:spcPct val="92000"/>
              </a:lnSpc>
              <a:spcAft>
                <a:spcPts val="888"/>
              </a:spcAft>
              <a:buSzPct val="100000"/>
              <a:buFont typeface="Arial" charset="0"/>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GB" sz="2000" b="0" dirty="0" smtClean="0">
                <a:latin typeface="Arial" charset="0"/>
              </a:rPr>
              <a:t>How does this apply to my patient ?</a:t>
            </a:r>
          </a:p>
          <a:p>
            <a:pPr marL="431800" indent="-323850" algn="l">
              <a:lnSpc>
                <a:spcPct val="92000"/>
              </a:lnSpc>
              <a:spcAft>
                <a:spcPts val="888"/>
              </a:spcAft>
              <a:buSzPct val="100000"/>
              <a:buFont typeface="Arial" charset="0"/>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GB" sz="2000" b="0" dirty="0" smtClean="0">
                <a:latin typeface="Arial" charset="0"/>
              </a:rPr>
              <a:t>Increased risk with impaired blood sugar</a:t>
            </a:r>
          </a:p>
          <a:p>
            <a:pPr marL="431800" indent="-323850" algn="l">
              <a:lnSpc>
                <a:spcPct val="92000"/>
              </a:lnSpc>
              <a:spcAft>
                <a:spcPts val="888"/>
              </a:spcAft>
              <a:buSzPct val="100000"/>
              <a:buFont typeface="Arial" charset="0"/>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GB" sz="2000" b="0" dirty="0" smtClean="0">
                <a:latin typeface="Arial" charset="0"/>
              </a:rPr>
              <a:t>Need for ongoing research in dementia and preventable risk factors </a:t>
            </a:r>
          </a:p>
          <a:p>
            <a:pPr marL="431800" indent="-323850" algn="l">
              <a:lnSpc>
                <a:spcPct val="92000"/>
              </a:lnSpc>
              <a:spcAft>
                <a:spcPts val="888"/>
              </a:spcAft>
              <a:buSzPct val="100000"/>
              <a:buFont typeface="Arial" charset="0"/>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GB" sz="2000" b="0" dirty="0" smtClean="0">
                <a:latin typeface="Arial" charset="0"/>
              </a:rPr>
              <a:t>Tighter glucose control ? Which agent would be preferred , metformin?</a:t>
            </a:r>
          </a:p>
          <a:p>
            <a:pPr marL="431800" indent="-323850" algn="l">
              <a:lnSpc>
                <a:spcPct val="92000"/>
              </a:lnSpc>
              <a:spcAft>
                <a:spcPts val="888"/>
              </a:spcAft>
              <a:buSzPct val="100000"/>
              <a:buFont typeface="Arial" charset="0"/>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GB" sz="2000" b="0" dirty="0" smtClean="0">
                <a:latin typeface="Arial" charset="0"/>
              </a:rPr>
              <a:t>Risks of </a:t>
            </a:r>
            <a:r>
              <a:rPr lang="en-GB" sz="2000" b="0" dirty="0" err="1" smtClean="0">
                <a:latin typeface="Arial" charset="0"/>
              </a:rPr>
              <a:t>hypoglycemia</a:t>
            </a:r>
            <a:r>
              <a:rPr lang="en-GB" sz="2000" b="0" dirty="0" smtClean="0">
                <a:latin typeface="Arial" charset="0"/>
              </a:rPr>
              <a:t> vs preventing dementia ?</a:t>
            </a:r>
            <a:endParaRPr lang="en-GB" sz="2000" b="0" dirty="0">
              <a:latin typeface="Arial" charset="0"/>
            </a:endParaRPr>
          </a:p>
        </p:txBody>
      </p:sp>
      <p:pic>
        <p:nvPicPr>
          <p:cNvPr id="10243" name="Picture 3"/>
          <p:cNvPicPr>
            <a:picLocks noChangeAspect="1" noChangeArrowheads="1"/>
          </p:cNvPicPr>
          <p:nvPr/>
        </p:nvPicPr>
        <p:blipFill>
          <a:blip r:embed="rId3" cstate="print"/>
          <a:srcRect/>
          <a:stretch>
            <a:fillRect/>
          </a:stretch>
        </p:blipFill>
        <p:spPr bwMode="auto">
          <a:xfrm>
            <a:off x="6958013" y="6911975"/>
            <a:ext cx="2828925" cy="476250"/>
          </a:xfrm>
          <a:prstGeom prst="rect">
            <a:avLst/>
          </a:prstGeom>
          <a:noFill/>
        </p:spPr>
      </p:pic>
    </p:spTree>
  </p:cSld>
  <p:clrMapOvr>
    <a:masterClrMapping/>
  </p:clrMapOvr>
  <p:transition spd="med"/>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dirty="0" smtClean="0"/>
              <a:t>Thank you !</a:t>
            </a:r>
            <a:endParaRPr lang="en-US" dirty="0"/>
          </a:p>
        </p:txBody>
      </p:sp>
      <p:sp>
        <p:nvSpPr>
          <p:cNvPr id="5" name="Subtitle 4"/>
          <p:cNvSpPr>
            <a:spLocks noGrp="1"/>
          </p:cNvSpPr>
          <p:nvPr>
            <p:ph type="subTitle" idx="1"/>
          </p:nvPr>
        </p:nvSpPr>
        <p:spPr/>
        <p:txBody>
          <a:bodyPr/>
          <a:lstStyle/>
          <a:p>
            <a:endParaRPr lang="en-US"/>
          </a:p>
        </p:txBody>
      </p:sp>
    </p:spTree>
    <p:extLst>
      <p:ext uri="{BB962C8B-B14F-4D97-AF65-F5344CB8AC3E}">
        <p14:creationId xmlns:p14="http://schemas.microsoft.com/office/powerpoint/2010/main" val="219786044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Theme">
      <a:majorFont>
        <a:latin typeface="Times New Roman"/>
        <a:ea typeface="Gothic"/>
        <a:cs typeface="Gothic"/>
      </a:majorFont>
      <a:minorFont>
        <a:latin typeface="Times New Roman"/>
        <a:ea typeface="Gothic"/>
        <a:cs typeface="Gothic"/>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GB" sz="2400" b="0" i="0" u="none" strike="noStrike" cap="none" normalizeH="0" baseline="0" smtClean="0">
            <a:ln>
              <a:noFill/>
            </a:ln>
            <a:effectLst/>
            <a:latin typeface="Times New Roman" pitchFamily="16" charset="0"/>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GB" sz="2400" b="0" i="0" u="none" strike="noStrike" cap="none" normalizeH="0" baseline="0" smtClean="0">
            <a:ln>
              <a:noFill/>
            </a:ln>
            <a:effectLst/>
            <a:latin typeface="Times New Roman" pitchFamily="16" charset="0"/>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3025</TotalTime>
  <Words>914</Words>
  <Application>Microsoft Office PowerPoint</Application>
  <PresentationFormat>Custom</PresentationFormat>
  <Paragraphs>90</Paragraphs>
  <Slides>21</Slides>
  <Notes>7</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21</vt:i4>
      </vt:variant>
    </vt:vector>
  </HeadingPairs>
  <TitlesOfParts>
    <vt:vector size="26" baseType="lpstr">
      <vt:lpstr>Arial</vt:lpstr>
      <vt:lpstr>Gothic</vt:lpstr>
      <vt:lpstr>StarSymbol</vt:lpstr>
      <vt:lpstr>Times New Roman</vt:lpstr>
      <vt:lpstr>Office Theme</vt:lpstr>
      <vt:lpstr>Journal Club  Aruna Tokas Geriatrics Fellow    11/17/17</vt:lpstr>
      <vt:lpstr>Case</vt:lpstr>
      <vt:lpstr>PowerPoint Presentation</vt:lpstr>
      <vt:lpstr>PowerPoint Presentation</vt:lpstr>
      <vt:lpstr>Why do we care ?</vt:lpstr>
      <vt:lpstr>Mechanism </vt:lpstr>
      <vt:lpstr>PowerPoint Presentation</vt:lpstr>
      <vt:lpstr>PowerPoint Presentation</vt:lpstr>
      <vt:lpstr>Study Design/Methods</vt:lpstr>
      <vt:lpstr>Inclusion criteria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Critical Appraisal</vt:lpstr>
      <vt:lpstr>Limitations </vt:lpstr>
      <vt:lpstr>PowerPoint Presentation</vt:lpstr>
      <vt:lpstr>Thank you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Bob Starbird</dc:creator>
  <cp:lastModifiedBy>Tran, Amanda</cp:lastModifiedBy>
  <cp:revision>34</cp:revision>
  <dcterms:modified xsi:type="dcterms:W3CDTF">2019-09-04T12:29:08Z</dcterms:modified>
</cp:coreProperties>
</file>