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4" r:id="rId1"/>
  </p:sldMasterIdLst>
  <p:notesMasterIdLst>
    <p:notesMasterId r:id="rId37"/>
  </p:notesMasterIdLst>
  <p:sldIdLst>
    <p:sldId id="256" r:id="rId2"/>
    <p:sldId id="260" r:id="rId3"/>
    <p:sldId id="263" r:id="rId4"/>
    <p:sldId id="262" r:id="rId5"/>
    <p:sldId id="264" r:id="rId6"/>
    <p:sldId id="261" r:id="rId7"/>
    <p:sldId id="265" r:id="rId8"/>
    <p:sldId id="266" r:id="rId9"/>
    <p:sldId id="267" r:id="rId10"/>
    <p:sldId id="269" r:id="rId11"/>
    <p:sldId id="259" r:id="rId12"/>
    <p:sldId id="271" r:id="rId13"/>
    <p:sldId id="270" r:id="rId14"/>
    <p:sldId id="287" r:id="rId15"/>
    <p:sldId id="272" r:id="rId16"/>
    <p:sldId id="293" r:id="rId17"/>
    <p:sldId id="294" r:id="rId18"/>
    <p:sldId id="273" r:id="rId19"/>
    <p:sldId id="276" r:id="rId20"/>
    <p:sldId id="275" r:id="rId21"/>
    <p:sldId id="277" r:id="rId22"/>
    <p:sldId id="291" r:id="rId23"/>
    <p:sldId id="279" r:id="rId24"/>
    <p:sldId id="280" r:id="rId25"/>
    <p:sldId id="290" r:id="rId26"/>
    <p:sldId id="283" r:id="rId27"/>
    <p:sldId id="288" r:id="rId28"/>
    <p:sldId id="289" r:id="rId29"/>
    <p:sldId id="278" r:id="rId30"/>
    <p:sldId id="296" r:id="rId31"/>
    <p:sldId id="284" r:id="rId32"/>
    <p:sldId id="282" r:id="rId33"/>
    <p:sldId id="292" r:id="rId34"/>
    <p:sldId id="295" r:id="rId35"/>
    <p:sldId id="285" r:id="rId3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05" d="100"/>
          <a:sy n="105" d="100"/>
        </p:scale>
        <p:origin x="-440" y="-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2E6DB-09CE-4644-9521-CF9B495D40F2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3B688-7D8A-6346-AFC9-0F99735E13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</a:t>
            </a:r>
            <a:r>
              <a:rPr lang="en-US" baseline="0" dirty="0" smtClean="0"/>
              <a:t> of these findings, there is growing interest in the use of drugs of a similar nature to aspirin, or NSAIDS, to prevent dementia </a:t>
            </a:r>
          </a:p>
          <a:p>
            <a:r>
              <a:rPr lang="en-US" baseline="0" dirty="0" smtClean="0"/>
              <a:t>Now there is research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3B688-7D8A-6346-AFC9-0F99735E13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Studies were searched by 2 separate</a:t>
            </a:r>
            <a:r>
              <a:rPr lang="en-US" baseline="0" dirty="0" smtClean="0"/>
              <a:t> investigators and then a third cross checked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3B688-7D8A-6346-AFC9-0F99735E134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SMD=</a:t>
            </a:r>
            <a:r>
              <a:rPr lang="en-US" baseline="0" dirty="0" smtClean="0"/>
              <a:t> standardized mean difference </a:t>
            </a:r>
          </a:p>
          <a:p>
            <a:r>
              <a:rPr lang="en-US" dirty="0" smtClean="0"/>
              <a:t>Difference </a:t>
            </a:r>
            <a:r>
              <a:rPr lang="en-US" dirty="0" smtClean="0"/>
              <a:t>was estimated to correspond to the 2.6 years younger age and 20% lower risk of cognitive decline than with placebo in single</a:t>
            </a:r>
            <a:r>
              <a:rPr lang="en-US" baseline="0" dirty="0" smtClean="0"/>
              <a:t> study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3B688-7D8A-6346-AFC9-0F99735E134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NSAIDs</a:t>
            </a:r>
            <a:r>
              <a:rPr lang="en-US" dirty="0" smtClean="0"/>
              <a:t> and cognitive outcomes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3B688-7D8A-6346-AFC9-0F99735E134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6B905DE-A9FA-A645-99D5-467A2BDC8E5F}" type="datetimeFigureOut">
              <a:rPr lang="en-US" smtClean="0"/>
              <a:pPr/>
              <a:t>9/13/17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77E728-5835-874D-AA49-0F9BD27932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Leah Taffel MD</a:t>
            </a:r>
          </a:p>
          <a:p>
            <a:r>
              <a:rPr lang="en-US" dirty="0" smtClean="0"/>
              <a:t>September 15</a:t>
            </a:r>
            <a:r>
              <a:rPr lang="en-US" baseline="30000" dirty="0" smtClean="0"/>
              <a:t>TH</a:t>
            </a:r>
            <a:r>
              <a:rPr lang="en-US" dirty="0" smtClean="0"/>
              <a:t>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Club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85 year old woman with PMH HTN, hypothyroidism, arthritis who is presenting to Geriatrics Clinic.</a:t>
            </a:r>
          </a:p>
          <a:p>
            <a:r>
              <a:rPr lang="en-US" dirty="0" smtClean="0"/>
              <a:t>Lives alone. Does all </a:t>
            </a:r>
            <a:r>
              <a:rPr lang="en-US" dirty="0" err="1" smtClean="0"/>
              <a:t>ADLs</a:t>
            </a:r>
            <a:r>
              <a:rPr lang="en-US" dirty="0" smtClean="0"/>
              <a:t>. Daughters help with some shopping, cleaning, and some of the bills.</a:t>
            </a:r>
          </a:p>
          <a:p>
            <a:r>
              <a:rPr lang="en-US" dirty="0" smtClean="0"/>
              <a:t>She has a friend who recently developed dementia. </a:t>
            </a:r>
          </a:p>
          <a:p>
            <a:r>
              <a:rPr lang="en-US" dirty="0" smtClean="0"/>
              <a:t>She asks you if there is anything she can do to help stop her from developing dementia?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we care about dementia?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5.5 million people</a:t>
            </a:r>
            <a:r>
              <a:rPr lang="en-US" dirty="0" smtClean="0"/>
              <a:t> have Alzheimer's </a:t>
            </a:r>
            <a:r>
              <a:rPr lang="en-US" dirty="0" smtClean="0"/>
              <a:t>Disease</a:t>
            </a:r>
          </a:p>
          <a:p>
            <a:r>
              <a:rPr lang="en-US" dirty="0" smtClean="0"/>
              <a:t>14 </a:t>
            </a:r>
            <a:r>
              <a:rPr lang="en-US" dirty="0" smtClean="0"/>
              <a:t>million in 2050</a:t>
            </a:r>
          </a:p>
          <a:p>
            <a:pPr lvl="1"/>
            <a:r>
              <a:rPr lang="en-US" dirty="0" smtClean="0"/>
              <a:t>25% of people &gt;80 </a:t>
            </a:r>
            <a:r>
              <a:rPr lang="en-US" dirty="0" err="1" smtClean="0"/>
              <a:t>yo</a:t>
            </a:r>
            <a:r>
              <a:rPr lang="en-US" dirty="0" smtClean="0"/>
              <a:t> will have dementia</a:t>
            </a:r>
          </a:p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leading cause of death in the US in people &gt;65 </a:t>
            </a:r>
            <a:r>
              <a:rPr lang="en-US" dirty="0" err="1" smtClean="0"/>
              <a:t>yo</a:t>
            </a:r>
            <a:endParaRPr lang="en-US" dirty="0" smtClean="0"/>
          </a:p>
          <a:p>
            <a:r>
              <a:rPr lang="en-US" dirty="0" smtClean="0"/>
              <a:t>In 2017: $259 billion </a:t>
            </a:r>
            <a:r>
              <a:rPr lang="en-US" dirty="0" smtClean="0"/>
              <a:t>spent on payment for health care, long-term care, and hospice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Aspirin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Cardiovascular and </a:t>
            </a:r>
            <a:r>
              <a:rPr lang="en-US" dirty="0" err="1" smtClean="0"/>
              <a:t>cerebrovascular</a:t>
            </a:r>
            <a:r>
              <a:rPr lang="en-US" dirty="0" smtClean="0"/>
              <a:t> conditions are established risk factors for dementia and cognitive decline </a:t>
            </a:r>
          </a:p>
          <a:p>
            <a:r>
              <a:rPr lang="en-US" dirty="0" smtClean="0"/>
              <a:t>Low dose Aspirin (ASA) used for prevention of cardiovascular disease</a:t>
            </a:r>
          </a:p>
          <a:p>
            <a:pPr lvl="1"/>
            <a:r>
              <a:rPr lang="en-US" dirty="0" smtClean="0"/>
              <a:t>Antithrombotic and </a:t>
            </a:r>
            <a:r>
              <a:rPr lang="en-US" dirty="0" err="1" smtClean="0"/>
              <a:t>antiinflammatory</a:t>
            </a:r>
            <a:r>
              <a:rPr lang="en-US" dirty="0" smtClean="0"/>
              <a:t> properties </a:t>
            </a:r>
          </a:p>
          <a:p>
            <a:r>
              <a:rPr lang="en-US" dirty="0" smtClean="0"/>
              <a:t>ASA may decrease </a:t>
            </a:r>
            <a:r>
              <a:rPr lang="en-US" dirty="0" err="1" smtClean="0"/>
              <a:t>neuroinflammation</a:t>
            </a:r>
            <a:r>
              <a:rPr lang="en-US" dirty="0" smtClean="0"/>
              <a:t> and oxidative stress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Previous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Cochrane review of 1 RCT with 70 patients </a:t>
            </a:r>
          </a:p>
          <a:p>
            <a:pPr lvl="1"/>
            <a:r>
              <a:rPr lang="en-US" dirty="0" smtClean="0"/>
              <a:t>Published in 2000</a:t>
            </a:r>
          </a:p>
          <a:p>
            <a:pPr lvl="1"/>
            <a:r>
              <a:rPr lang="en-US" dirty="0" smtClean="0"/>
              <a:t>Showed no benefit of ASA in preventing vascular dementia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Study limited by size, only vascular dementia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prescribing low dose Aspirin to an 85 year old woman prevent her from developing dementia?</a:t>
            </a:r>
          </a:p>
          <a:p>
            <a:pPr lvl="1"/>
            <a:r>
              <a:rPr lang="en-US" dirty="0" smtClean="0"/>
              <a:t>Patient: 85 year old woman</a:t>
            </a:r>
          </a:p>
          <a:p>
            <a:pPr lvl="1"/>
            <a:r>
              <a:rPr lang="en-US" dirty="0" smtClean="0"/>
              <a:t>Intervention: low dose aspirin</a:t>
            </a:r>
          </a:p>
          <a:p>
            <a:pPr lvl="1"/>
            <a:r>
              <a:rPr lang="en-US" dirty="0" smtClean="0"/>
              <a:t>Comparison: placebo</a:t>
            </a:r>
          </a:p>
          <a:p>
            <a:pPr lvl="1"/>
            <a:r>
              <a:rPr lang="en-US" dirty="0" smtClean="0"/>
              <a:t>Outcome: development of dementia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7" y="105715"/>
            <a:ext cx="8931425" cy="1878053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01752" y="2104570"/>
            <a:ext cx="8503920" cy="24697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Published</a:t>
            </a:r>
            <a:r>
              <a:rPr kumimoji="0" lang="en-US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JAGS 2017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700" baseline="0" dirty="0" smtClean="0"/>
              <a:t>Systematic Review</a:t>
            </a:r>
            <a:r>
              <a:rPr lang="en-US" sz="2700" baseline="0" dirty="0" smtClean="0"/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Hypothesis: </a:t>
            </a:r>
            <a:r>
              <a:rPr lang="en-US" sz="2700" dirty="0" smtClean="0"/>
              <a:t>low dose ASA could have favorable effect on cognition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Observational and </a:t>
            </a:r>
            <a:r>
              <a:rPr lang="en-US" dirty="0" err="1" smtClean="0"/>
              <a:t>RCTs</a:t>
            </a:r>
            <a:endParaRPr lang="en-US" dirty="0" smtClean="0"/>
          </a:p>
          <a:p>
            <a:r>
              <a:rPr lang="en-US" dirty="0" smtClean="0"/>
              <a:t>Low dose ASA (&lt;300mg/d) </a:t>
            </a:r>
          </a:p>
          <a:p>
            <a:r>
              <a:rPr lang="en-US" dirty="0" smtClean="0"/>
              <a:t>Reported data on dementia diagnosed through MMSE or specific cognitive functions </a:t>
            </a:r>
          </a:p>
          <a:p>
            <a:r>
              <a:rPr lang="en-US" dirty="0" smtClean="0"/>
              <a:t>Baseline participants did not have dementia or cognitive impairment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Exclusion Criteria: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Not in humans</a:t>
            </a:r>
          </a:p>
          <a:p>
            <a:r>
              <a:rPr lang="en-US" dirty="0" smtClean="0"/>
              <a:t>Used a non-placebo control</a:t>
            </a:r>
            <a:r>
              <a:rPr lang="en-US" dirty="0" smtClean="0"/>
              <a:t> group </a:t>
            </a:r>
            <a:endParaRPr lang="en-US" dirty="0" smtClean="0"/>
          </a:p>
          <a:p>
            <a:r>
              <a:rPr lang="en-US" dirty="0" smtClean="0"/>
              <a:t>Used &gt;300 mg/</a:t>
            </a:r>
            <a:r>
              <a:rPr lang="en-US" dirty="0" err="1" smtClean="0"/>
              <a:t>d</a:t>
            </a:r>
            <a:r>
              <a:rPr lang="en-US" dirty="0" smtClean="0"/>
              <a:t> ASA</a:t>
            </a:r>
          </a:p>
          <a:p>
            <a:r>
              <a:rPr lang="en-US" dirty="0" smtClean="0"/>
              <a:t>Used ASA for &lt;1 year</a:t>
            </a:r>
          </a:p>
          <a:p>
            <a:r>
              <a:rPr lang="en-US" dirty="0" smtClean="0"/>
              <a:t>Standardized mean difference (SMD) or odds ratio (OR) could not be calculated based on data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Outcomes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656524"/>
          </a:xfrm>
        </p:spPr>
        <p:txBody>
          <a:bodyPr/>
          <a:lstStyle/>
          <a:p>
            <a:r>
              <a:rPr lang="en-US" dirty="0" smtClean="0"/>
              <a:t>Longitudinal studies: 	</a:t>
            </a:r>
          </a:p>
          <a:p>
            <a:pPr lvl="1"/>
            <a:r>
              <a:rPr lang="en-US" u="sng" dirty="0" smtClean="0"/>
              <a:t>Primary outcome </a:t>
            </a:r>
            <a:r>
              <a:rPr lang="en-US" dirty="0" smtClean="0"/>
              <a:t>= Incidence of dementia or cognitive impairment during follow-up </a:t>
            </a:r>
          </a:p>
          <a:p>
            <a:pPr lvl="2"/>
            <a:r>
              <a:rPr lang="en-US" dirty="0" smtClean="0"/>
              <a:t>Used MMSE ≤ 24</a:t>
            </a:r>
          </a:p>
          <a:p>
            <a:r>
              <a:rPr lang="en-US" dirty="0" err="1" smtClean="0"/>
              <a:t>RCTs</a:t>
            </a:r>
            <a:r>
              <a:rPr lang="en-US" dirty="0" smtClean="0"/>
              <a:t>:</a:t>
            </a:r>
          </a:p>
          <a:p>
            <a:pPr lvl="1"/>
            <a:r>
              <a:rPr lang="en-US" u="sng" dirty="0" smtClean="0"/>
              <a:t>Primary outcome </a:t>
            </a:r>
            <a:r>
              <a:rPr lang="en-US" dirty="0" smtClean="0"/>
              <a:t>= changes between baseline and follow up cognitive assessment </a:t>
            </a:r>
          </a:p>
          <a:p>
            <a:pPr lvl="2"/>
            <a:r>
              <a:rPr lang="en-US" dirty="0" smtClean="0"/>
              <a:t>Looked at global cognition, verbal memory, and fluency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Statistical Analysis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Compared odds ratio with 95% </a:t>
            </a:r>
            <a:r>
              <a:rPr lang="en-US" dirty="0" err="1" smtClean="0"/>
              <a:t>CIs</a:t>
            </a:r>
            <a:r>
              <a:rPr lang="en-US" dirty="0" smtClean="0"/>
              <a:t> (adjusted for covariates) </a:t>
            </a:r>
            <a:endParaRPr lang="en-US" dirty="0" smtClean="0"/>
          </a:p>
          <a:p>
            <a:r>
              <a:rPr lang="en-US" dirty="0" smtClean="0"/>
              <a:t>Differences </a:t>
            </a:r>
            <a:r>
              <a:rPr lang="en-US" dirty="0" smtClean="0"/>
              <a:t>between the means calculated for baseline data </a:t>
            </a:r>
            <a:r>
              <a:rPr lang="en-US" dirty="0" err="1" smtClean="0"/>
              <a:t>vs</a:t>
            </a:r>
            <a:r>
              <a:rPr lang="en-US" dirty="0" smtClean="0"/>
              <a:t> follow-up data </a:t>
            </a:r>
          </a:p>
          <a:p>
            <a:r>
              <a:rPr lang="en-US" dirty="0" smtClean="0"/>
              <a:t>Looked at heterogeneity using</a:t>
            </a:r>
            <a:r>
              <a:rPr lang="en-US" dirty="0" smtClean="0"/>
              <a:t> </a:t>
            </a:r>
            <a:r>
              <a:rPr lang="en-US" dirty="0" smtClean="0"/>
              <a:t>I2</a:t>
            </a:r>
            <a:r>
              <a:rPr lang="en-US" dirty="0" smtClean="0"/>
              <a:t> </a:t>
            </a:r>
            <a:r>
              <a:rPr lang="en-US" dirty="0" smtClean="0"/>
              <a:t>metric and Cochran Q chi-</a:t>
            </a:r>
            <a:r>
              <a:rPr lang="en-US" dirty="0" smtClean="0"/>
              <a:t>squares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Included Studies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06952" y="1197431"/>
            <a:ext cx="1366762" cy="641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00111" y="1173241"/>
            <a:ext cx="1366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2,341 articles</a:t>
            </a: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757714" y="2201335"/>
            <a:ext cx="65314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84288" y="2144951"/>
            <a:ext cx="20561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40476" y="1983618"/>
            <a:ext cx="2697238" cy="3693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34000" y="19473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2,325 excluded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406952" y="2564194"/>
            <a:ext cx="1366762" cy="6410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406960" y="2564194"/>
            <a:ext cx="1366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16 articles </a:t>
            </a:r>
          </a:p>
          <a:p>
            <a:pPr algn="ctr"/>
            <a:r>
              <a:rPr lang="en-US" dirty="0" smtClean="0"/>
              <a:t>accepted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2739572" y="3465289"/>
            <a:ext cx="6894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083492" y="3483432"/>
            <a:ext cx="20569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140476" y="2927047"/>
            <a:ext cx="3459238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140476" y="2927048"/>
            <a:ext cx="3459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excluded because: </a:t>
            </a:r>
          </a:p>
          <a:p>
            <a:pPr>
              <a:buFont typeface="Arial"/>
              <a:buChar char="•"/>
            </a:pPr>
            <a:r>
              <a:rPr lang="en-US" dirty="0" smtClean="0"/>
              <a:t> 3 included active controls</a:t>
            </a:r>
          </a:p>
          <a:p>
            <a:pPr>
              <a:buFont typeface="Arial"/>
              <a:buChar char="•"/>
            </a:pPr>
            <a:r>
              <a:rPr lang="en-US" dirty="0" smtClean="0"/>
              <a:t> 2 about acute effects</a:t>
            </a:r>
          </a:p>
          <a:p>
            <a:pPr>
              <a:buFont typeface="Arial"/>
              <a:buChar char="•"/>
            </a:pPr>
            <a:r>
              <a:rPr lang="en-US" dirty="0" smtClean="0"/>
              <a:t> 3 incorrect study design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27981" y="3847082"/>
            <a:ext cx="1971524" cy="8628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176361" y="3810797"/>
            <a:ext cx="197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included:</a:t>
            </a:r>
          </a:p>
          <a:p>
            <a:pPr>
              <a:buFont typeface="Arial"/>
              <a:buChar char="•"/>
            </a:pPr>
            <a:r>
              <a:rPr lang="en-US" dirty="0" smtClean="0"/>
              <a:t>5 longitudinal</a:t>
            </a:r>
          </a:p>
          <a:p>
            <a:pPr>
              <a:buFont typeface="Arial"/>
              <a:buChar char="•"/>
            </a:pPr>
            <a:r>
              <a:rPr lang="en-US" dirty="0" smtClean="0"/>
              <a:t>3 RCTS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Overall Study 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36,196 participants total</a:t>
            </a:r>
          </a:p>
          <a:p>
            <a:r>
              <a:rPr lang="en-US" dirty="0" smtClean="0"/>
              <a:t>8,484 (23.4%) received low-dose aspirin</a:t>
            </a:r>
          </a:p>
          <a:p>
            <a:r>
              <a:rPr lang="en-US" dirty="0" smtClean="0"/>
              <a:t>Mean age 66</a:t>
            </a:r>
          </a:p>
          <a:p>
            <a:r>
              <a:rPr lang="en-US" dirty="0" smtClean="0"/>
              <a:t>63% female</a:t>
            </a:r>
          </a:p>
          <a:p>
            <a:r>
              <a:rPr lang="en-US" dirty="0" smtClean="0"/>
              <a:t>Community dwelling </a:t>
            </a:r>
          </a:p>
          <a:p>
            <a:r>
              <a:rPr lang="en-US" dirty="0" smtClean="0"/>
              <a:t>6 studies from UK; 2 studies from 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Longitudinal Studies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5 studies; 26,159 participants</a:t>
            </a:r>
          </a:p>
          <a:p>
            <a:r>
              <a:rPr lang="en-US" dirty="0" smtClean="0"/>
              <a:t>Mean age 65</a:t>
            </a:r>
          </a:p>
          <a:p>
            <a:r>
              <a:rPr lang="en-US" dirty="0" smtClean="0"/>
              <a:t>Mean follow up of 6 years</a:t>
            </a:r>
          </a:p>
          <a:p>
            <a:r>
              <a:rPr lang="en-US" dirty="0" smtClean="0"/>
              <a:t>3,035 (11.6%) used aspirin </a:t>
            </a:r>
          </a:p>
          <a:p>
            <a:r>
              <a:rPr lang="en-US" dirty="0" smtClean="0"/>
              <a:t>Outcomes: </a:t>
            </a:r>
          </a:p>
          <a:p>
            <a:pPr lvl="1"/>
            <a:r>
              <a:rPr lang="en-US" sz="2429" dirty="0" smtClean="0"/>
              <a:t>3 studies = dementia</a:t>
            </a:r>
          </a:p>
          <a:p>
            <a:pPr lvl="1"/>
            <a:r>
              <a:rPr lang="en-US" sz="2429" dirty="0" smtClean="0"/>
              <a:t>2 studies = cognitive impairment</a:t>
            </a:r>
          </a:p>
          <a:p>
            <a:r>
              <a:rPr lang="en-US" dirty="0" smtClean="0"/>
              <a:t>Low dose ASA group statistically older</a:t>
            </a:r>
          </a:p>
          <a:p>
            <a:pPr lvl="1"/>
            <a:r>
              <a:rPr lang="en-US" dirty="0" smtClean="0"/>
              <a:t>78.1 (ASA) </a:t>
            </a:r>
            <a:r>
              <a:rPr lang="en-US" dirty="0" err="1" smtClean="0"/>
              <a:t>vs</a:t>
            </a:r>
            <a:r>
              <a:rPr lang="en-US" dirty="0" smtClean="0"/>
              <a:t> 75.9 (controls); </a:t>
            </a:r>
            <a:r>
              <a:rPr lang="en-US" dirty="0" err="1" smtClean="0"/>
              <a:t>p</a:t>
            </a:r>
            <a:r>
              <a:rPr lang="en-US" dirty="0" smtClean="0"/>
              <a:t>&lt;0.001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Characteristics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Longitudinal Studies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err="1" smtClean="0"/>
              <a:t>RCTs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5 studies; 26,159 participants</a:t>
            </a:r>
          </a:p>
          <a:p>
            <a:r>
              <a:rPr lang="en-US" dirty="0" smtClean="0"/>
              <a:t>Mean age 65</a:t>
            </a:r>
          </a:p>
          <a:p>
            <a:r>
              <a:rPr lang="en-US" dirty="0" smtClean="0"/>
              <a:t>Mean follow up of 6 years</a:t>
            </a:r>
          </a:p>
          <a:p>
            <a:r>
              <a:rPr lang="en-US" dirty="0" smtClean="0"/>
              <a:t>3,035 (11.6%) used aspirin </a:t>
            </a:r>
          </a:p>
          <a:p>
            <a:r>
              <a:rPr lang="en-US" dirty="0" smtClean="0"/>
              <a:t>Outcomes: </a:t>
            </a:r>
          </a:p>
          <a:p>
            <a:pPr lvl="1"/>
            <a:r>
              <a:rPr lang="en-US" sz="2429" dirty="0" smtClean="0"/>
              <a:t>3 studies = dementia</a:t>
            </a:r>
          </a:p>
          <a:p>
            <a:pPr lvl="1"/>
            <a:r>
              <a:rPr lang="en-US" sz="2429" dirty="0" smtClean="0"/>
              <a:t>2 studies = cognitive impairment</a:t>
            </a:r>
          </a:p>
          <a:p>
            <a:r>
              <a:rPr lang="en-US" dirty="0" smtClean="0"/>
              <a:t>Low dose ASA group statistically older</a:t>
            </a:r>
          </a:p>
          <a:p>
            <a:pPr lvl="1"/>
            <a:r>
              <a:rPr lang="en-US" dirty="0" smtClean="0"/>
              <a:t>78.1 (ASA) </a:t>
            </a:r>
            <a:r>
              <a:rPr lang="en-US" dirty="0" err="1" smtClean="0"/>
              <a:t>vs</a:t>
            </a:r>
            <a:r>
              <a:rPr lang="en-US" dirty="0" smtClean="0"/>
              <a:t> 75.9 (controls); </a:t>
            </a:r>
            <a:r>
              <a:rPr lang="en-US" dirty="0" err="1" smtClean="0"/>
              <a:t>p</a:t>
            </a:r>
            <a:r>
              <a:rPr lang="en-US" dirty="0" smtClean="0"/>
              <a:t>&lt;0.001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380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3 studies; 10,037 participants</a:t>
            </a:r>
            <a:endParaRPr lang="en-US" dirty="0" smtClean="0"/>
          </a:p>
          <a:p>
            <a:r>
              <a:rPr lang="en-US" dirty="0" smtClean="0"/>
              <a:t>Mean </a:t>
            </a:r>
            <a:r>
              <a:rPr lang="en-US" dirty="0" smtClean="0"/>
              <a:t>age 66.8; 78% female</a:t>
            </a:r>
          </a:p>
          <a:p>
            <a:r>
              <a:rPr lang="en-US" dirty="0" smtClean="0"/>
              <a:t>Mean follow up 5 years</a:t>
            </a:r>
          </a:p>
          <a:p>
            <a:r>
              <a:rPr lang="en-US" dirty="0" smtClean="0"/>
              <a:t>Assessment: </a:t>
            </a:r>
          </a:p>
          <a:p>
            <a:pPr lvl="1"/>
            <a:r>
              <a:rPr lang="en-US" dirty="0" smtClean="0"/>
              <a:t>1 used MMSE alone</a:t>
            </a:r>
          </a:p>
          <a:p>
            <a:pPr lvl="1"/>
            <a:r>
              <a:rPr lang="en-US" dirty="0" smtClean="0"/>
              <a:t>2 used several tests:</a:t>
            </a:r>
          </a:p>
          <a:p>
            <a:pPr lvl="2"/>
            <a:r>
              <a:rPr lang="en-US" dirty="0" smtClean="0"/>
              <a:t>Global score, verbal memory, category fluency, auditory verbal learning, trial making etc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Characteristics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4" y="0"/>
            <a:ext cx="9047236" cy="5032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" y="361045"/>
            <a:ext cx="8750300" cy="420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 Analysis from Longitudinal studies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OR = 0.82 (CI = 0.55-1.22)</a:t>
            </a:r>
          </a:p>
          <a:p>
            <a:r>
              <a:rPr lang="en-US" sz="2400" dirty="0" smtClean="0"/>
              <a:t>Low dose aspirin was NOT significantly associated with onset of dementia or cognitive impairment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68" y="2479521"/>
            <a:ext cx="7841693" cy="2199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 Analysis from Longitudinal studies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OR = 0.82 (CI = 0.55-1.22)</a:t>
            </a:r>
          </a:p>
          <a:p>
            <a:r>
              <a:rPr lang="en-US" sz="2400" dirty="0" smtClean="0"/>
              <a:t>Low dose aspirin was NOT significantly associated with onset of dementia or cognitive impairment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68" y="2479521"/>
            <a:ext cx="7841693" cy="219934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sp>
        <p:nvSpPr>
          <p:cNvPr id="9" name="Frame 8"/>
          <p:cNvSpPr/>
          <p:nvPr/>
        </p:nvSpPr>
        <p:spPr>
          <a:xfrm>
            <a:off x="4305905" y="3543905"/>
            <a:ext cx="653143" cy="302381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 Analysis from </a:t>
            </a:r>
            <a:r>
              <a:rPr lang="en-US" dirty="0" err="1" smtClean="0"/>
              <a:t>RCTs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164477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Use of low dose aspirin was NOT associated with better global cognitive test scores</a:t>
            </a:r>
          </a:p>
          <a:p>
            <a:pPr lvl="1"/>
            <a:r>
              <a:rPr lang="en-US" sz="2429" dirty="0" smtClean="0"/>
              <a:t>SMD = 0.00 (CI -0.04- 0.05, P = </a:t>
            </a:r>
            <a:r>
              <a:rPr lang="en-US" sz="2429" dirty="0" smtClean="0"/>
              <a:t>0.85, </a:t>
            </a:r>
            <a:r>
              <a:rPr lang="en-US" sz="2429" dirty="0" smtClean="0"/>
              <a:t>I2 = 0%)</a:t>
            </a:r>
          </a:p>
          <a:p>
            <a:r>
              <a:rPr lang="en-US" dirty="0" smtClean="0"/>
              <a:t>Use of ASA was associated with slightly better executive function and verbal memory tests and fluency results </a:t>
            </a:r>
          </a:p>
          <a:p>
            <a:pPr lvl="1"/>
            <a:r>
              <a:rPr lang="en-US" sz="2429" dirty="0" smtClean="0"/>
              <a:t>But not statistically significant </a:t>
            </a:r>
            <a:endParaRPr lang="en-US" sz="2429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07" y="2790065"/>
            <a:ext cx="8805672" cy="2185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Adherence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RCTs</a:t>
            </a:r>
            <a:r>
              <a:rPr lang="en-US" dirty="0" smtClean="0"/>
              <a:t> – lower percentage of participants using aspirin completed the RCT </a:t>
            </a:r>
          </a:p>
          <a:p>
            <a:pPr lvl="1"/>
            <a:r>
              <a:rPr lang="en-US" dirty="0" smtClean="0"/>
              <a:t>69.9% </a:t>
            </a:r>
            <a:r>
              <a:rPr lang="en-US" dirty="0" err="1" smtClean="0"/>
              <a:t>vs</a:t>
            </a:r>
            <a:r>
              <a:rPr lang="en-US" dirty="0" smtClean="0"/>
              <a:t> 75.9% (</a:t>
            </a:r>
            <a:r>
              <a:rPr lang="en-US" dirty="0" err="1" smtClean="0"/>
              <a:t>p</a:t>
            </a:r>
            <a:r>
              <a:rPr lang="en-US" dirty="0" smtClean="0"/>
              <a:t>= 0.005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Adverse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Only 1 RCT and 1 Longitudinal study gave information on side effects </a:t>
            </a:r>
          </a:p>
          <a:p>
            <a:pPr lvl="1"/>
            <a:r>
              <a:rPr lang="en-US" dirty="0" smtClean="0"/>
              <a:t>RCT- 10x more likely to have GIB in aspirin group</a:t>
            </a:r>
          </a:p>
          <a:p>
            <a:pPr lvl="2"/>
            <a:r>
              <a:rPr lang="en-US" dirty="0" smtClean="0"/>
              <a:t>15.2% </a:t>
            </a:r>
            <a:r>
              <a:rPr lang="en-US" dirty="0" err="1" smtClean="0"/>
              <a:t>vs</a:t>
            </a:r>
            <a:r>
              <a:rPr lang="en-US" dirty="0" smtClean="0"/>
              <a:t> 1.4% (</a:t>
            </a:r>
            <a:r>
              <a:rPr lang="en-US" dirty="0" err="1" smtClean="0"/>
              <a:t>p</a:t>
            </a:r>
            <a:r>
              <a:rPr lang="en-US" dirty="0" smtClean="0"/>
              <a:t> &lt;0.01)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741190"/>
          </a:xfrm>
        </p:spPr>
        <p:txBody>
          <a:bodyPr>
            <a:normAutofit/>
          </a:bodyPr>
          <a:lstStyle/>
          <a:p>
            <a:r>
              <a:rPr lang="en-US" dirty="0" smtClean="0"/>
              <a:t>Did the overview address a focused clinical question?</a:t>
            </a:r>
          </a:p>
          <a:p>
            <a:pPr lvl="1"/>
            <a:r>
              <a:rPr lang="en-US" dirty="0" smtClean="0"/>
              <a:t>Yes: focused on ASA effect on</a:t>
            </a:r>
            <a:r>
              <a:rPr lang="en-US" dirty="0" smtClean="0"/>
              <a:t> preventing dementia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/>
              <a:t>Were </a:t>
            </a:r>
            <a:r>
              <a:rPr lang="en-US" dirty="0" smtClean="0"/>
              <a:t>the criteria used to select articles for inclusion </a:t>
            </a:r>
            <a:r>
              <a:rPr lang="en-US" dirty="0" smtClean="0"/>
              <a:t>appropriate?</a:t>
            </a:r>
          </a:p>
          <a:p>
            <a:pPr lvl="1"/>
            <a:r>
              <a:rPr lang="en-US" dirty="0" smtClean="0"/>
              <a:t>Broad but applicable inclusion criteria:</a:t>
            </a:r>
          </a:p>
          <a:p>
            <a:pPr lvl="2"/>
            <a:r>
              <a:rPr lang="en-US" dirty="0" smtClean="0"/>
              <a:t>RCT or Longitudinal study</a:t>
            </a:r>
          </a:p>
          <a:p>
            <a:pPr lvl="2"/>
            <a:r>
              <a:rPr lang="en-US" dirty="0" smtClean="0"/>
              <a:t>ASA &lt;300 mg/</a:t>
            </a:r>
            <a:r>
              <a:rPr lang="en-US" dirty="0" err="1" smtClean="0"/>
              <a:t>d</a:t>
            </a:r>
            <a:endParaRPr lang="en-US" dirty="0" smtClean="0"/>
          </a:p>
          <a:p>
            <a:pPr lvl="2"/>
            <a:r>
              <a:rPr lang="en-US" dirty="0" smtClean="0"/>
              <a:t>Reported on dementia through accepted </a:t>
            </a:r>
            <a:r>
              <a:rPr lang="en-US" dirty="0" smtClean="0"/>
              <a:t>cognitive tests 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644428"/>
          </a:xfrm>
        </p:spPr>
        <p:txBody>
          <a:bodyPr>
            <a:normAutofit/>
          </a:bodyPr>
          <a:lstStyle/>
          <a:p>
            <a:r>
              <a:rPr lang="en-US" dirty="0" smtClean="0"/>
              <a:t>Is it unlikely that important, relevant studies were missed?</a:t>
            </a:r>
            <a:endParaRPr lang="en-US" dirty="0" smtClean="0"/>
          </a:p>
          <a:p>
            <a:pPr lvl="1"/>
            <a:r>
              <a:rPr lang="en-US" dirty="0" smtClean="0"/>
              <a:t>2 </a:t>
            </a:r>
            <a:r>
              <a:rPr lang="en-US" dirty="0" smtClean="0"/>
              <a:t>investigators hand searched through:</a:t>
            </a:r>
          </a:p>
          <a:p>
            <a:pPr lvl="2"/>
            <a:r>
              <a:rPr lang="en-US" sz="2118" dirty="0" smtClean="0"/>
              <a:t>Multiple </a:t>
            </a:r>
            <a:r>
              <a:rPr lang="en-US" sz="2118" dirty="0" smtClean="0"/>
              <a:t>databases --  PUBMED, EMBASE, Cochrane etc</a:t>
            </a:r>
          </a:p>
          <a:p>
            <a:pPr lvl="2"/>
            <a:r>
              <a:rPr lang="en-US" sz="2118" dirty="0" smtClean="0"/>
              <a:t>No language restrictions</a:t>
            </a:r>
          </a:p>
          <a:p>
            <a:pPr lvl="2"/>
            <a:r>
              <a:rPr lang="en-US" sz="2118" dirty="0" smtClean="0"/>
              <a:t>Conference abstracts and reference names</a:t>
            </a:r>
          </a:p>
          <a:p>
            <a:pPr lvl="2"/>
            <a:r>
              <a:rPr lang="en-US" sz="2118" dirty="0" smtClean="0"/>
              <a:t>Contacted </a:t>
            </a:r>
            <a:r>
              <a:rPr lang="en-US" sz="2118" dirty="0" smtClean="0"/>
              <a:t>Authors</a:t>
            </a:r>
            <a:endParaRPr lang="en-US" sz="2118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Was the validity of the included studies appraised?</a:t>
            </a:r>
          </a:p>
          <a:p>
            <a:pPr lvl="1"/>
            <a:r>
              <a:rPr lang="en-US" dirty="0" smtClean="0"/>
              <a:t>Two independent investigators searched for articles and extracted data</a:t>
            </a:r>
          </a:p>
          <a:p>
            <a:pPr lvl="1"/>
            <a:r>
              <a:rPr lang="en-US" dirty="0" smtClean="0"/>
              <a:t>Third independent investigator validated data extraction </a:t>
            </a:r>
          </a:p>
          <a:p>
            <a:pPr lvl="1"/>
            <a:r>
              <a:rPr lang="en-US" dirty="0" smtClean="0"/>
              <a:t>If information was missing, authors were </a:t>
            </a:r>
            <a:r>
              <a:rPr lang="en-US" dirty="0" smtClean="0"/>
              <a:t>contacted </a:t>
            </a:r>
            <a:r>
              <a:rPr lang="en-US" dirty="0" smtClean="0"/>
              <a:t>at least two times in 1 month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Were assessments of studies reproducible?</a:t>
            </a:r>
          </a:p>
          <a:p>
            <a:pPr lvl="1"/>
            <a:r>
              <a:rPr lang="en-US" dirty="0" smtClean="0"/>
              <a:t>Results corroborated with other Meta-Analysis </a:t>
            </a:r>
            <a:r>
              <a:rPr lang="en-US" dirty="0" smtClean="0"/>
              <a:t>performed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Were the results similar from study to study?</a:t>
            </a:r>
          </a:p>
          <a:p>
            <a:pPr lvl="1"/>
            <a:r>
              <a:rPr lang="en-US" dirty="0" smtClean="0"/>
              <a:t>Results were similar between different studies within the RCT analysis and longitudinal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77" y="1596586"/>
            <a:ext cx="8668127" cy="24311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Longitudinal Studies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07" y="1697237"/>
            <a:ext cx="8805672" cy="21856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are the overall results? </a:t>
            </a:r>
            <a:endParaRPr lang="en-US" dirty="0" smtClean="0"/>
          </a:p>
          <a:p>
            <a:pPr lvl="1"/>
            <a:r>
              <a:rPr lang="en-US" dirty="0" smtClean="0"/>
              <a:t>Low dose ASA not associated with lower incidence of dementia and MCI in Longitudinal studies</a:t>
            </a:r>
          </a:p>
          <a:p>
            <a:pPr lvl="1"/>
            <a:r>
              <a:rPr lang="en-US" dirty="0" smtClean="0"/>
              <a:t>Low dose ASA was not associated with improvement in cognitive test scores</a:t>
            </a:r>
            <a:r>
              <a:rPr lang="en-US" dirty="0" smtClean="0"/>
              <a:t> in </a:t>
            </a:r>
            <a:r>
              <a:rPr lang="en-US" dirty="0" err="1" smtClean="0"/>
              <a:t>RCTs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How precise were the results?</a:t>
            </a:r>
          </a:p>
          <a:p>
            <a:pPr lvl="1"/>
            <a:r>
              <a:rPr lang="en-US" dirty="0" smtClean="0"/>
              <a:t>Confidence intervals were narrow in most groups, especially in the larger studies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Only 2 studies mentioned adverse events</a:t>
            </a:r>
          </a:p>
          <a:p>
            <a:r>
              <a:rPr lang="en-US" dirty="0" smtClean="0"/>
              <a:t>L</a:t>
            </a:r>
            <a:r>
              <a:rPr lang="en-US" dirty="0" smtClean="0"/>
              <a:t>imited number of </a:t>
            </a:r>
            <a:r>
              <a:rPr lang="en-US" dirty="0" err="1" smtClean="0"/>
              <a:t>RCTs</a:t>
            </a:r>
            <a:endParaRPr lang="en-US" dirty="0" smtClean="0"/>
          </a:p>
          <a:p>
            <a:r>
              <a:rPr lang="en-US" dirty="0" smtClean="0"/>
              <a:t>In longitudinal studies:</a:t>
            </a:r>
          </a:p>
          <a:p>
            <a:pPr lvl="1"/>
            <a:r>
              <a:rPr lang="en-US" dirty="0" smtClean="0"/>
              <a:t>Selection bias?</a:t>
            </a:r>
          </a:p>
          <a:p>
            <a:pPr lvl="1"/>
            <a:r>
              <a:rPr lang="en-US" dirty="0" smtClean="0"/>
              <a:t>Some people not in ASA group were taking </a:t>
            </a:r>
            <a:r>
              <a:rPr lang="en-US" dirty="0" err="1" smtClean="0"/>
              <a:t>NSAIDs</a:t>
            </a:r>
            <a:endParaRPr lang="en-US" dirty="0" smtClean="0"/>
          </a:p>
          <a:p>
            <a:pPr lvl="1"/>
            <a:r>
              <a:rPr lang="en-US" dirty="0" smtClean="0"/>
              <a:t>One study much larger than the others</a:t>
            </a:r>
          </a:p>
          <a:p>
            <a:r>
              <a:rPr lang="en-US" dirty="0" smtClean="0"/>
              <a:t>No stratification by APOE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Appraisal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64442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Can the results be applied to my patient care?</a:t>
            </a:r>
          </a:p>
          <a:p>
            <a:pPr lvl="1"/>
            <a:r>
              <a:rPr lang="en-US" dirty="0" smtClean="0"/>
              <a:t>Participants similar to clinic patients</a:t>
            </a:r>
          </a:p>
          <a:p>
            <a:pPr lvl="1"/>
            <a:r>
              <a:rPr lang="en-US" dirty="0" smtClean="0"/>
              <a:t>Based on results, won’t be starting ASA for primary prevention of dementia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Were all clinical important outcomes </a:t>
            </a:r>
            <a:r>
              <a:rPr lang="en-US" dirty="0" smtClean="0"/>
              <a:t>considered?</a:t>
            </a:r>
          </a:p>
          <a:p>
            <a:pPr lvl="1"/>
            <a:r>
              <a:rPr lang="en-US" dirty="0" smtClean="0"/>
              <a:t>Did not have enough information about potential harms of ASA </a:t>
            </a:r>
          </a:p>
          <a:p>
            <a:pPr lvl="1"/>
            <a:r>
              <a:rPr lang="en-US" dirty="0" smtClean="0"/>
              <a:t>Only 1 study discussed risk of GI Bleed </a:t>
            </a:r>
          </a:p>
          <a:p>
            <a:pPr lvl="2"/>
            <a:r>
              <a:rPr lang="en-US" dirty="0" smtClean="0"/>
              <a:t>RCT did show 10 fold increase risk of </a:t>
            </a:r>
            <a:r>
              <a:rPr lang="en-US" dirty="0" smtClean="0"/>
              <a:t>bleeding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Rationale for findings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Too little, too late?</a:t>
            </a:r>
          </a:p>
          <a:p>
            <a:pPr lvl="1"/>
            <a:r>
              <a:rPr lang="en-US" dirty="0" smtClean="0"/>
              <a:t>Research suggests that pathological changes of dementia happen 20 years before clinical </a:t>
            </a:r>
            <a:r>
              <a:rPr lang="en-US" dirty="0" smtClean="0"/>
              <a:t>symptoms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Why were they taking ASA to begin with?</a:t>
            </a:r>
          </a:p>
          <a:p>
            <a:pPr lvl="1"/>
            <a:r>
              <a:rPr lang="en-US" dirty="0" smtClean="0"/>
              <a:t>May have predisposing conditions (like PVD) that put at risk for dementia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M</a:t>
            </a:r>
            <a:r>
              <a:rPr lang="en-US" dirty="0" smtClean="0"/>
              <a:t>ay interfere with potential cognitive benefits of ASA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Rationale for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Genetic factors?</a:t>
            </a:r>
          </a:p>
          <a:p>
            <a:pPr lvl="1"/>
            <a:r>
              <a:rPr lang="en-US" dirty="0" smtClean="0"/>
              <a:t>Does effect of ASA depend on genetic </a:t>
            </a:r>
            <a:r>
              <a:rPr lang="en-US" dirty="0" smtClean="0"/>
              <a:t>mutations?</a:t>
            </a:r>
          </a:p>
          <a:p>
            <a:pPr lvl="1"/>
            <a:r>
              <a:rPr lang="en-US" dirty="0" smtClean="0"/>
              <a:t>One study found using NSAIDS correlated with lower risk of Alzheimer’s in people with APOE ε4 allele.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Aspirin in Reducing Events in Elderly Study</a:t>
            </a:r>
          </a:p>
          <a:p>
            <a:pPr lvl="1"/>
            <a:r>
              <a:rPr lang="en-US" dirty="0" smtClean="0"/>
              <a:t>19,000 healthy adults</a:t>
            </a:r>
          </a:p>
          <a:p>
            <a:pPr lvl="1"/>
            <a:r>
              <a:rPr lang="en-US" dirty="0" smtClean="0"/>
              <a:t>&gt;65 years old</a:t>
            </a:r>
          </a:p>
          <a:p>
            <a:r>
              <a:rPr lang="en-US" dirty="0" smtClean="0"/>
              <a:t>Are there other interventions?</a:t>
            </a:r>
          </a:p>
          <a:p>
            <a:pPr lvl="1"/>
            <a:r>
              <a:rPr lang="en-US" dirty="0" smtClean="0"/>
              <a:t>Nutritional?</a:t>
            </a:r>
          </a:p>
          <a:p>
            <a:pPr lvl="1"/>
            <a:r>
              <a:rPr lang="en-US" dirty="0" smtClean="0"/>
              <a:t>Physical activity?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8381" y="2165048"/>
            <a:ext cx="632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Thank you!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11520</TotalTime>
  <Words>1351</Words>
  <Application>Microsoft Macintosh PowerPoint</Application>
  <PresentationFormat>On-screen Show (16:9)</PresentationFormat>
  <Paragraphs>206</Paragraphs>
  <Slides>35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Civic</vt:lpstr>
      <vt:lpstr>Journal Club</vt:lpstr>
      <vt:lpstr>Case</vt:lpstr>
      <vt:lpstr>Why do we care about dementia?</vt:lpstr>
      <vt:lpstr>Aspirin</vt:lpstr>
      <vt:lpstr>Previous Research</vt:lpstr>
      <vt:lpstr>Clinical Question</vt:lpstr>
      <vt:lpstr>Slide 7</vt:lpstr>
      <vt:lpstr>Inclusion Criteria</vt:lpstr>
      <vt:lpstr>Exclusion Criteria: </vt:lpstr>
      <vt:lpstr>Primary Outcomes </vt:lpstr>
      <vt:lpstr>Statistical Analysis </vt:lpstr>
      <vt:lpstr>Included Studies</vt:lpstr>
      <vt:lpstr>Overall Study Participants</vt:lpstr>
      <vt:lpstr>Study Characteristics </vt:lpstr>
      <vt:lpstr>Study Characteristics </vt:lpstr>
      <vt:lpstr>Slide 16</vt:lpstr>
      <vt:lpstr>Slide 17</vt:lpstr>
      <vt:lpstr>Meta Analysis from Longitudinal studies </vt:lpstr>
      <vt:lpstr>Meta Analysis from Longitudinal studies </vt:lpstr>
      <vt:lpstr>Meta Analysis from RCTs</vt:lpstr>
      <vt:lpstr>Adherence</vt:lpstr>
      <vt:lpstr>Adverse Events</vt:lpstr>
      <vt:lpstr>Critical Appraisal </vt:lpstr>
      <vt:lpstr>Critical Appraisal </vt:lpstr>
      <vt:lpstr>Critical Appraisal</vt:lpstr>
      <vt:lpstr>Critical Appraisal</vt:lpstr>
      <vt:lpstr>Longitudinal Studies</vt:lpstr>
      <vt:lpstr>RCTs</vt:lpstr>
      <vt:lpstr>Critical Appraisal</vt:lpstr>
      <vt:lpstr>Limitations of the Study</vt:lpstr>
      <vt:lpstr>Critical Appraisal </vt:lpstr>
      <vt:lpstr>Rationale for findings </vt:lpstr>
      <vt:lpstr>Rationale for findings</vt:lpstr>
      <vt:lpstr>Next Steps</vt:lpstr>
      <vt:lpstr>Slide 35</vt:lpstr>
    </vt:vector>
  </TitlesOfParts>
  <Company>Albert Einstein College of Medicine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Leah Taffel</dc:creator>
  <cp:lastModifiedBy>Leah Taffel</cp:lastModifiedBy>
  <cp:revision>57</cp:revision>
  <dcterms:created xsi:type="dcterms:W3CDTF">2017-09-14T00:21:53Z</dcterms:created>
  <dcterms:modified xsi:type="dcterms:W3CDTF">2017-09-15T02:35:30Z</dcterms:modified>
</cp:coreProperties>
</file>