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71" r:id="rId8"/>
    <p:sldId id="263" r:id="rId9"/>
    <p:sldId id="274" r:id="rId10"/>
    <p:sldId id="272" r:id="rId11"/>
    <p:sldId id="279" r:id="rId12"/>
    <p:sldId id="273" r:id="rId13"/>
    <p:sldId id="264" r:id="rId14"/>
    <p:sldId id="275" r:id="rId15"/>
    <p:sldId id="276" r:id="rId16"/>
    <p:sldId id="277" r:id="rId17"/>
    <p:sldId id="278" r:id="rId18"/>
    <p:sldId id="266" r:id="rId19"/>
    <p:sldId id="280" r:id="rId20"/>
    <p:sldId id="285" r:id="rId21"/>
    <p:sldId id="283" r:id="rId22"/>
    <p:sldId id="267" r:id="rId23"/>
    <p:sldId id="282" r:id="rId24"/>
    <p:sldId id="284" r:id="rId25"/>
    <p:sldId id="286" r:id="rId26"/>
    <p:sldId id="287" r:id="rId27"/>
    <p:sldId id="268" r:id="rId28"/>
    <p:sldId id="269" r:id="rId29"/>
    <p:sldId id="288" r:id="rId30"/>
    <p:sldId id="270" r:id="rId31"/>
    <p:sldId id="289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6"/>
    <p:restoredTop sz="94643"/>
  </p:normalViewPr>
  <p:slideViewPr>
    <p:cSldViewPr snapToGrid="0" snapToObjects="1">
      <p:cViewPr varScale="1">
        <p:scale>
          <a:sx n="53" d="100"/>
          <a:sy n="53" d="100"/>
        </p:scale>
        <p:origin x="200" y="11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85FC5-7B41-DB49-A77A-4BAE5EFAF56C}" type="datetimeFigureOut">
              <a:rPr lang="en-US" smtClean="0"/>
              <a:t>9/12/17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05D75-153C-D149-B92C-8D3836A54FF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4752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85FC5-7B41-DB49-A77A-4BAE5EFAF56C}" type="datetimeFigureOut">
              <a:rPr lang="en-US" smtClean="0"/>
              <a:t>9/12/17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05D75-153C-D149-B92C-8D3836A54FF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26500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85FC5-7B41-DB49-A77A-4BAE5EFAF56C}" type="datetimeFigureOut">
              <a:rPr lang="en-US" smtClean="0"/>
              <a:t>9/12/17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05D75-153C-D149-B92C-8D3836A54FF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49436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85FC5-7B41-DB49-A77A-4BAE5EFAF56C}" type="datetimeFigureOut">
              <a:rPr lang="en-US" smtClean="0"/>
              <a:t>9/12/17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05D75-153C-D149-B92C-8D3836A54FF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41089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85FC5-7B41-DB49-A77A-4BAE5EFAF56C}" type="datetimeFigureOut">
              <a:rPr lang="en-US" smtClean="0"/>
              <a:t>9/12/17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05D75-153C-D149-B92C-8D3836A54FF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02112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85FC5-7B41-DB49-A77A-4BAE5EFAF56C}" type="datetimeFigureOut">
              <a:rPr lang="en-US" smtClean="0"/>
              <a:t>9/12/17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05D75-153C-D149-B92C-8D3836A54FF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0275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85FC5-7B41-DB49-A77A-4BAE5EFAF56C}" type="datetimeFigureOut">
              <a:rPr lang="en-US" smtClean="0"/>
              <a:t>9/12/17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05D75-153C-D149-B92C-8D3836A54FF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78508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85FC5-7B41-DB49-A77A-4BAE5EFAF56C}" type="datetimeFigureOut">
              <a:rPr lang="en-US" smtClean="0"/>
              <a:t>9/12/17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05D75-153C-D149-B92C-8D3836A54FF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87779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85FC5-7B41-DB49-A77A-4BAE5EFAF56C}" type="datetimeFigureOut">
              <a:rPr lang="en-US" smtClean="0"/>
              <a:t>9/12/17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05D75-153C-D149-B92C-8D3836A54FF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72377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85FC5-7B41-DB49-A77A-4BAE5EFAF56C}" type="datetimeFigureOut">
              <a:rPr lang="en-US" smtClean="0"/>
              <a:t>9/12/17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05D75-153C-D149-B92C-8D3836A54FF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35644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85FC5-7B41-DB49-A77A-4BAE5EFAF56C}" type="datetimeFigureOut">
              <a:rPr lang="en-US" smtClean="0"/>
              <a:t>9/12/17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05D75-153C-D149-B92C-8D3836A54FF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54381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0"/>
                <a:lumOff val="100000"/>
              </a:schemeClr>
            </a:gs>
            <a:gs pos="1000">
              <a:schemeClr val="accent3">
                <a:lumMod val="20000"/>
                <a:lumOff val="80000"/>
                <a:alpha val="47000"/>
              </a:schemeClr>
            </a:gs>
            <a:gs pos="100000">
              <a:schemeClr val="accent5">
                <a:lumMod val="10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D85FC5-7B41-DB49-A77A-4BAE5EFAF56C}" type="datetimeFigureOut">
              <a:rPr lang="en-US" smtClean="0"/>
              <a:t>9/12/17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C05D75-153C-D149-B92C-8D3836A54FF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3" Type="http://schemas.openxmlformats.org/officeDocument/2006/relationships/image" Target="../media/image8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7200" dirty="0" smtClean="0"/>
              <a:t>Journal Club</a:t>
            </a:r>
            <a:endParaRPr lang="en-US" sz="7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2149057"/>
          </a:xfrm>
        </p:spPr>
        <p:txBody>
          <a:bodyPr>
            <a:normAutofit/>
          </a:bodyPr>
          <a:lstStyle/>
          <a:p>
            <a:r>
              <a:rPr lang="en-US" dirty="0" smtClean="0"/>
              <a:t>Meredith Rees Halpin, MD</a:t>
            </a:r>
          </a:p>
          <a:p>
            <a:r>
              <a:rPr lang="en-US" dirty="0" smtClean="0"/>
              <a:t>Geriatric Oncology Fellow</a:t>
            </a:r>
          </a:p>
          <a:p>
            <a:r>
              <a:rPr lang="en-US" dirty="0" smtClean="0"/>
              <a:t>Boston University Medical Center</a:t>
            </a:r>
          </a:p>
          <a:p>
            <a:r>
              <a:rPr lang="en-US" dirty="0" smtClean="0"/>
              <a:t>September 15, 2017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4484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79 year old woman presenting to establish care </a:t>
            </a:r>
          </a:p>
          <a:p>
            <a:r>
              <a:rPr lang="en-US" dirty="0" smtClean="0"/>
              <a:t>PMH: Osteoarthritis, HTN </a:t>
            </a:r>
          </a:p>
          <a:p>
            <a:r>
              <a:rPr lang="en-US" dirty="0" smtClean="0"/>
              <a:t>Norvasc 5 mg</a:t>
            </a:r>
          </a:p>
          <a:p>
            <a:r>
              <a:rPr lang="en-US" dirty="0" smtClean="0"/>
              <a:t>Recently emigrated from Nigeria to live with her daughter in Boston presented to the ED with chronic knee pain found to be hypertensive to 200/90 started on antihypertensive and referred to Geriatric Clinic</a:t>
            </a:r>
          </a:p>
          <a:p>
            <a:r>
              <a:rPr lang="en-US" dirty="0" smtClean="0"/>
              <a:t>BMI: 37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243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PICO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Is there an approach to diet and exercise for weight loss in my obese clinic patient that does not put her at risk for loss of lean muscle and bone mass?</a:t>
            </a:r>
          </a:p>
          <a:p>
            <a:pPr>
              <a:buFont typeface="Wingdings" charset="2"/>
              <a:buChar char="v"/>
            </a:pPr>
            <a:r>
              <a:rPr lang="en-US" dirty="0" smtClean="0"/>
              <a:t>P- Obese geriatric clinic patient</a:t>
            </a:r>
          </a:p>
          <a:p>
            <a:pPr>
              <a:buFont typeface="Wingdings" charset="2"/>
              <a:buChar char="v"/>
            </a:pPr>
            <a:r>
              <a:rPr lang="en-US" dirty="0" smtClean="0"/>
              <a:t>I- Diet/Exercise Regimen</a:t>
            </a:r>
          </a:p>
          <a:p>
            <a:pPr>
              <a:buFont typeface="Wingdings" charset="2"/>
              <a:buChar char="v"/>
            </a:pPr>
            <a:r>
              <a:rPr lang="en-US" dirty="0" smtClean="0"/>
              <a:t>C- No intervention</a:t>
            </a:r>
          </a:p>
          <a:p>
            <a:pPr>
              <a:buFont typeface="Wingdings" charset="2"/>
              <a:buChar char="v"/>
            </a:pPr>
            <a:r>
              <a:rPr lang="en-US" dirty="0" smtClean="0"/>
              <a:t>O- Decreased BMI without increasing sarcopenia and osteopenia.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7522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364" y="890337"/>
            <a:ext cx="10709282" cy="5066757"/>
          </a:xfrm>
        </p:spPr>
      </p:pic>
    </p:spTree>
    <p:extLst>
      <p:ext uri="{BB962C8B-B14F-4D97-AF65-F5344CB8AC3E}">
        <p14:creationId xmlns:p14="http://schemas.microsoft.com/office/powerpoint/2010/main" val="1441282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More than 1/3 of persons older than 65 years in the United States are Obese</a:t>
            </a:r>
          </a:p>
          <a:p>
            <a:r>
              <a:rPr lang="en-US" dirty="0" smtClean="0"/>
              <a:t>Obesity exacerbates age-related decline in physical function and may cause frailty</a:t>
            </a:r>
          </a:p>
          <a:p>
            <a:r>
              <a:rPr lang="en-US" dirty="0" smtClean="0"/>
              <a:t>There are concerns that weight loss could worsen frailty by increasing sarcopenia and osteopenia in older adults</a:t>
            </a:r>
          </a:p>
          <a:p>
            <a:r>
              <a:rPr lang="en-US" dirty="0" smtClean="0"/>
              <a:t>Exercise is known to have positive effects on physical function</a:t>
            </a:r>
          </a:p>
          <a:p>
            <a:r>
              <a:rPr lang="en-US" dirty="0" smtClean="0"/>
              <a:t>Evidence based data to guide treatment of older adults with obesity are limited, mostly based on studies with younger adults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7702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Aerobic Exercise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Improves cardiovascular adaptations </a:t>
            </a:r>
          </a:p>
          <a:p>
            <a:r>
              <a:rPr lang="en-US" dirty="0" smtClean="0"/>
              <a:t>Increase peak oxygen consumption </a:t>
            </a:r>
          </a:p>
          <a:p>
            <a:r>
              <a:rPr lang="en-US" dirty="0" smtClean="0"/>
              <a:t>Does not significantly impact strength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1540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Resistance Exercise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Improves neuromuscular adaptations </a:t>
            </a:r>
          </a:p>
          <a:p>
            <a:r>
              <a:rPr lang="en-US" dirty="0" smtClean="0"/>
              <a:t>Increase Strength</a:t>
            </a:r>
          </a:p>
          <a:p>
            <a:r>
              <a:rPr lang="en-US" dirty="0" smtClean="0"/>
              <a:t>Do not significantly impact peak oxygen consumption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5994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Study Design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Lifestyle Intervention Trial in Obese Elderly</a:t>
            </a:r>
          </a:p>
          <a:p>
            <a:r>
              <a:rPr lang="en-US" dirty="0" smtClean="0"/>
              <a:t>April 2010-June 2015</a:t>
            </a:r>
          </a:p>
          <a:p>
            <a:r>
              <a:rPr lang="en-US" dirty="0" smtClean="0"/>
              <a:t>University of New Mexico SOM &amp; New Mexico VAHCS</a:t>
            </a:r>
          </a:p>
          <a:p>
            <a:r>
              <a:rPr lang="en-US" dirty="0" smtClean="0"/>
              <a:t>Participants recruited through advertisements</a:t>
            </a:r>
          </a:p>
        </p:txBody>
      </p:sp>
    </p:spTree>
    <p:extLst>
      <p:ext uri="{BB962C8B-B14F-4D97-AF65-F5344CB8AC3E}">
        <p14:creationId xmlns:p14="http://schemas.microsoft.com/office/powerpoint/2010/main" val="194847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Study Design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Participants randomly assigned to one of four groups:</a:t>
            </a:r>
          </a:p>
          <a:p>
            <a:pPr marL="514350" indent="-514350">
              <a:buFont typeface="+mj-lt"/>
              <a:buAutoNum type="arabicParenR"/>
            </a:pPr>
            <a:r>
              <a:rPr lang="en-US" dirty="0" smtClean="0"/>
              <a:t>Control Protocol (No weight management or exercise intervention)</a:t>
            </a:r>
          </a:p>
          <a:p>
            <a:pPr marL="514350" indent="-514350">
              <a:buFont typeface="+mj-lt"/>
              <a:buAutoNum type="arabicParenR"/>
            </a:pPr>
            <a:r>
              <a:rPr lang="en-US" dirty="0" smtClean="0"/>
              <a:t>Aerobic Exercise and weight management program</a:t>
            </a:r>
          </a:p>
          <a:p>
            <a:pPr marL="514350" indent="-514350">
              <a:buFont typeface="+mj-lt"/>
              <a:buAutoNum type="arabicParenR"/>
            </a:pPr>
            <a:r>
              <a:rPr lang="en-US" dirty="0" smtClean="0"/>
              <a:t>Resistance Exercise and weight management program</a:t>
            </a:r>
          </a:p>
          <a:p>
            <a:pPr marL="514350" indent="-514350">
              <a:buFont typeface="+mj-lt"/>
              <a:buAutoNum type="arabicParenR"/>
            </a:pPr>
            <a:r>
              <a:rPr lang="en-US" dirty="0" smtClean="0"/>
              <a:t>Combined Aerobic and Resistance Exercise and weight management program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97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Inclusion Criteria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65 years or older</a:t>
            </a:r>
          </a:p>
          <a:p>
            <a:r>
              <a:rPr lang="en-US" dirty="0" smtClean="0"/>
              <a:t>BMI &gt; 30</a:t>
            </a:r>
          </a:p>
          <a:p>
            <a:r>
              <a:rPr lang="en-US" dirty="0" smtClean="0"/>
              <a:t>Sedentary at baseline (&lt; 1 hr of regular exercise per week)</a:t>
            </a:r>
          </a:p>
          <a:p>
            <a:r>
              <a:rPr lang="en-US" dirty="0" smtClean="0"/>
              <a:t>Stable body weight for 6 months (no change greater than 2 kg)</a:t>
            </a:r>
          </a:p>
          <a:p>
            <a:r>
              <a:rPr lang="en-US" dirty="0" smtClean="0"/>
              <a:t>Stable Medication regimen for 6 months</a:t>
            </a:r>
          </a:p>
          <a:p>
            <a:r>
              <a:rPr lang="en-US" dirty="0" smtClean="0"/>
              <a:t>Mild-Moderate Frailty (score of 18 to 31 on the Physical Performance Test)</a:t>
            </a:r>
          </a:p>
        </p:txBody>
      </p:sp>
    </p:spTree>
    <p:extLst>
      <p:ext uri="{BB962C8B-B14F-4D97-AF65-F5344CB8AC3E}">
        <p14:creationId xmlns:p14="http://schemas.microsoft.com/office/powerpoint/2010/main" val="1759019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Physical Performance Test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7 standardized tasks: Walking 50 feet, putting on and removing a coat, picking up a penny, standing up from a chair, lifting a book, climbing one flight of stairs, performing a progressive Romberg</a:t>
            </a:r>
          </a:p>
          <a:p>
            <a:r>
              <a:rPr lang="en-US" dirty="0" smtClean="0"/>
              <a:t>2 additional tests: Up and down four flights of stairs, making a 360 degree turn</a:t>
            </a:r>
          </a:p>
          <a:p>
            <a:r>
              <a:rPr lang="en-US" dirty="0" smtClean="0"/>
              <a:t>Each task score 0-4 </a:t>
            </a:r>
          </a:p>
          <a:p>
            <a:r>
              <a:rPr lang="en-US" dirty="0" smtClean="0"/>
              <a:t>Maximum score 36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7134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Exclusion Criteria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Severe cardiopulmonary disease</a:t>
            </a:r>
          </a:p>
          <a:p>
            <a:r>
              <a:rPr lang="en-US" dirty="0" smtClean="0"/>
              <a:t>Musculoskeletal or neuromuscular impairments that precluded exercise</a:t>
            </a:r>
          </a:p>
          <a:p>
            <a:r>
              <a:rPr lang="en-US" dirty="0" smtClean="0"/>
              <a:t>Cognitive impairments</a:t>
            </a:r>
          </a:p>
          <a:p>
            <a:r>
              <a:rPr lang="en-US" dirty="0" smtClean="0"/>
              <a:t>On medications that affect bone metabolism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3227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Study Objectives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Primary Outcome: Change in score on the Physical Performance Test from baseline to 6 months</a:t>
            </a:r>
          </a:p>
          <a:p>
            <a:r>
              <a:rPr lang="en-US" dirty="0" smtClean="0"/>
              <a:t>Secondary Outcomes: changes in other frailty measures, body composition, bone mineral density, specific physical functions, and quality of life</a:t>
            </a:r>
          </a:p>
        </p:txBody>
      </p:sp>
    </p:spTree>
    <p:extLst>
      <p:ext uri="{BB962C8B-B14F-4D97-AF65-F5344CB8AC3E}">
        <p14:creationId xmlns:p14="http://schemas.microsoft.com/office/powerpoint/2010/main" val="1227619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Weight Management Program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Same for all 3 intervention groups</a:t>
            </a:r>
          </a:p>
          <a:p>
            <a:r>
              <a:rPr lang="en-US" dirty="0" smtClean="0"/>
              <a:t>Balanced Diet</a:t>
            </a:r>
          </a:p>
          <a:p>
            <a:r>
              <a:rPr lang="en-US" dirty="0" smtClean="0"/>
              <a:t>Energy Deficit of 500-750 kcal per day</a:t>
            </a:r>
          </a:p>
          <a:p>
            <a:r>
              <a:rPr lang="en-US" dirty="0" smtClean="0"/>
              <a:t>1 g of high quality protein per kg of body weight per day</a:t>
            </a:r>
          </a:p>
          <a:p>
            <a:r>
              <a:rPr lang="en-US" dirty="0" smtClean="0"/>
              <a:t>Weekly dietitian appointments </a:t>
            </a:r>
          </a:p>
          <a:p>
            <a:r>
              <a:rPr lang="en-US" dirty="0" smtClean="0"/>
              <a:t>Food diaries, weigh in sessions, and weekly goals</a:t>
            </a:r>
          </a:p>
          <a:p>
            <a:r>
              <a:rPr lang="en-US" dirty="0" smtClean="0"/>
              <a:t>Goal 10% weight loss at 6 months</a:t>
            </a:r>
          </a:p>
          <a:p>
            <a:r>
              <a:rPr lang="en-US" dirty="0" smtClean="0"/>
              <a:t>All received 1500 mg of Calcium and 1000 IU of Vitamin D per day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4399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Aerobic Exercise Intervention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Three sessions per week</a:t>
            </a:r>
          </a:p>
          <a:p>
            <a:r>
              <a:rPr lang="en-US" dirty="0" smtClean="0"/>
              <a:t>60 minute sessions: 10 minutes flexibility, 40 minutes aerobic exercises, 10 minutes balance exercises</a:t>
            </a:r>
          </a:p>
          <a:p>
            <a:r>
              <a:rPr lang="en-US" dirty="0" smtClean="0"/>
              <a:t>Aerobic exercises: Walking on a treadmill, Stationary cycling, stair climbing</a:t>
            </a:r>
          </a:p>
        </p:txBody>
      </p:sp>
    </p:spTree>
    <p:extLst>
      <p:ext uri="{BB962C8B-B14F-4D97-AF65-F5344CB8AC3E}">
        <p14:creationId xmlns:p14="http://schemas.microsoft.com/office/powerpoint/2010/main" val="2098832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Resistance Intervention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Three sessions per week</a:t>
            </a:r>
          </a:p>
          <a:p>
            <a:r>
              <a:rPr lang="en-US" dirty="0" smtClean="0"/>
              <a:t>60 minute sessions: 10 minutes flexibility, 40 minutes resistance exercises, 10 minutes balance exercises</a:t>
            </a:r>
          </a:p>
          <a:p>
            <a:r>
              <a:rPr lang="en-US" dirty="0" smtClean="0"/>
              <a:t>Resistance training: nine upper body and lower body exercises using weight lifting machines</a:t>
            </a:r>
          </a:p>
        </p:txBody>
      </p:sp>
    </p:spTree>
    <p:extLst>
      <p:ext uri="{BB962C8B-B14F-4D97-AF65-F5344CB8AC3E}">
        <p14:creationId xmlns:p14="http://schemas.microsoft.com/office/powerpoint/2010/main" val="291076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Combination Intervention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Three sessions per week</a:t>
            </a:r>
          </a:p>
          <a:p>
            <a:r>
              <a:rPr lang="en-US" dirty="0" smtClean="0"/>
              <a:t>75-90 minutes: 10 minutes of flexibility, 30-40 minutes of aerobic exercise, 30-40 minutes of resistance exercise, 10 minutes of balance exercises</a:t>
            </a:r>
          </a:p>
        </p:txBody>
      </p:sp>
    </p:spTree>
    <p:extLst>
      <p:ext uri="{BB962C8B-B14F-4D97-AF65-F5344CB8AC3E}">
        <p14:creationId xmlns:p14="http://schemas.microsoft.com/office/powerpoint/2010/main" val="876417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464" y="287344"/>
            <a:ext cx="10372589" cy="6346000"/>
          </a:xfrm>
        </p:spPr>
      </p:pic>
    </p:spTree>
    <p:extLst>
      <p:ext uri="{BB962C8B-B14F-4D97-AF65-F5344CB8AC3E}">
        <p14:creationId xmlns:p14="http://schemas.microsoft.com/office/powerpoint/2010/main" val="70982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9303" y="0"/>
            <a:ext cx="6760318" cy="6858000"/>
          </a:xfrm>
        </p:spPr>
      </p:pic>
    </p:spTree>
    <p:extLst>
      <p:ext uri="{BB962C8B-B14F-4D97-AF65-F5344CB8AC3E}">
        <p14:creationId xmlns:p14="http://schemas.microsoft.com/office/powerpoint/2010/main" val="1005665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953" y="756169"/>
            <a:ext cx="10705847" cy="4540525"/>
          </a:xfrm>
        </p:spPr>
      </p:pic>
    </p:spTree>
    <p:extLst>
      <p:ext uri="{BB962C8B-B14F-4D97-AF65-F5344CB8AC3E}">
        <p14:creationId xmlns:p14="http://schemas.microsoft.com/office/powerpoint/2010/main" val="1575668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290" y="733264"/>
            <a:ext cx="10575510" cy="4595180"/>
          </a:xfrm>
        </p:spPr>
      </p:pic>
    </p:spTree>
    <p:extLst>
      <p:ext uri="{BB962C8B-B14F-4D97-AF65-F5344CB8AC3E}">
        <p14:creationId xmlns:p14="http://schemas.microsoft.com/office/powerpoint/2010/main" val="611380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Outcomes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511" y="1690689"/>
            <a:ext cx="11767099" cy="4301037"/>
          </a:xfrm>
        </p:spPr>
      </p:pic>
    </p:spTree>
    <p:extLst>
      <p:ext uri="{BB962C8B-B14F-4D97-AF65-F5344CB8AC3E}">
        <p14:creationId xmlns:p14="http://schemas.microsoft.com/office/powerpoint/2010/main" val="1147722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5125"/>
            <a:ext cx="10515600" cy="6492875"/>
          </a:xfrm>
        </p:spPr>
      </p:pic>
      <p:pic>
        <p:nvPicPr>
          <p:cNvPr id="5" name="Content Placeholder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280"/>
          <a:stretch/>
        </p:blipFill>
        <p:spPr>
          <a:xfrm>
            <a:off x="6429208" y="365125"/>
            <a:ext cx="4924592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8293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Bone Mineral Density of the whole body and at the lumbar spine did not change significantly in any of the study groups.</a:t>
            </a:r>
          </a:p>
          <a:p>
            <a:r>
              <a:rPr lang="en-US" dirty="0" smtClean="0"/>
              <a:t>Bone Mineral Density at the hip did not change significantly in the resistance group, decreased 2.2% in the aerobic group, and 1.1% in the combination group.  </a:t>
            </a:r>
          </a:p>
        </p:txBody>
      </p:sp>
    </p:spTree>
    <p:extLst>
      <p:ext uri="{BB962C8B-B14F-4D97-AF65-F5344CB8AC3E}">
        <p14:creationId xmlns:p14="http://schemas.microsoft.com/office/powerpoint/2010/main" val="1517016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Adverse Events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Aerobic Group: Falling, Shoulder pain, Back pain</a:t>
            </a:r>
          </a:p>
          <a:p>
            <a:r>
              <a:rPr lang="en-US" dirty="0" smtClean="0"/>
              <a:t>Resistance Group: A fib, Shoulder pain, Knee pain</a:t>
            </a:r>
          </a:p>
          <a:p>
            <a:r>
              <a:rPr lang="en-US" dirty="0" smtClean="0"/>
              <a:t>Combination Group: Shoulder injury, Knee pain, Back pain, Hip pain</a:t>
            </a:r>
          </a:p>
          <a:p>
            <a:r>
              <a:rPr lang="en-US" dirty="0" smtClean="0"/>
              <a:t>No other differences in adverse events relative to the control group.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9393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Adherence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96-100% in all groups with both exercise and weight management regimen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9795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Critical Appraisal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Are the results valid?</a:t>
            </a:r>
          </a:p>
          <a:p>
            <a:pPr>
              <a:buFont typeface="Wingdings" charset="2"/>
              <a:buChar char="Ø"/>
            </a:pPr>
            <a:r>
              <a:rPr lang="en-US" dirty="0" smtClean="0"/>
              <a:t>Randomized</a:t>
            </a:r>
          </a:p>
          <a:p>
            <a:pPr>
              <a:buFont typeface="Wingdings" charset="2"/>
              <a:buChar char="Ø"/>
            </a:pPr>
            <a:r>
              <a:rPr lang="en-US" dirty="0" smtClean="0"/>
              <a:t>Intention to treat analysis</a:t>
            </a:r>
          </a:p>
          <a:p>
            <a:pPr>
              <a:buFont typeface="Wingdings" charset="2"/>
              <a:buChar char="Ø"/>
            </a:pPr>
            <a:r>
              <a:rPr lang="en-US" dirty="0" smtClean="0"/>
              <a:t>Follow up was complete</a:t>
            </a:r>
          </a:p>
          <a:p>
            <a:pPr>
              <a:buFont typeface="Wingdings" charset="2"/>
              <a:buChar char="Ø"/>
            </a:pPr>
            <a:r>
              <a:rPr lang="en-US" dirty="0" smtClean="0"/>
              <a:t>Patients were analyzed in the group they were assigned</a:t>
            </a:r>
          </a:p>
          <a:p>
            <a:pPr>
              <a:buFont typeface="Wingdings" charset="2"/>
              <a:buChar char="Ø"/>
            </a:pPr>
            <a:r>
              <a:rPr lang="en-US" dirty="0" smtClean="0"/>
              <a:t>Not blinded</a:t>
            </a:r>
          </a:p>
          <a:p>
            <a:pPr>
              <a:buFont typeface="Wingdings" charset="2"/>
              <a:buChar char="Ø"/>
            </a:pPr>
            <a:r>
              <a:rPr lang="en-US" dirty="0" smtClean="0"/>
              <a:t>Groups were similar in baseline characteristics</a:t>
            </a:r>
          </a:p>
          <a:p>
            <a:pPr>
              <a:buFont typeface="Wingdings" charset="2"/>
              <a:buChar char="Ø"/>
            </a:pPr>
            <a:r>
              <a:rPr lang="en-US" dirty="0" smtClean="0"/>
              <a:t>Similar treatment outside of interventions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0477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Critical Appraisal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Results?</a:t>
            </a:r>
          </a:p>
          <a:p>
            <a:pPr>
              <a:buFont typeface="Wingdings" charset="2"/>
              <a:buChar char="Ø"/>
            </a:pPr>
            <a:r>
              <a:rPr lang="en-US" dirty="0" smtClean="0"/>
              <a:t>How large was the treatment effect?  For improvement on the Physical Performance Test the score was increased 21%, 14% and 14% in the combination, aerobic and resistance group compared to control. Body weight decreased by 9% in all groups compared to control.  Lean body mass decreased 3%, 5% and 2% in the combination, aerobic and resistance groups.</a:t>
            </a:r>
          </a:p>
          <a:p>
            <a:pPr>
              <a:buFont typeface="Wingdings" charset="2"/>
              <a:buChar char="Ø"/>
            </a:pPr>
            <a:r>
              <a:rPr lang="en-US" dirty="0" smtClean="0"/>
              <a:t>How precise was the estimate of treatment effect?  The improvement in PPT score, and change in body composition had a p value of less than 0.005 when compared to control.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9575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Critical Appraisal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Implications for patient care</a:t>
            </a:r>
          </a:p>
          <a:p>
            <a:pPr>
              <a:buFont typeface="Wingdings" charset="2"/>
              <a:buChar char="Ø"/>
            </a:pPr>
            <a:r>
              <a:rPr lang="en-US" dirty="0" smtClean="0"/>
              <a:t>Can the results be applied to patient care?  Yes, although would likely require multidisciplinary approach with nutrition and PT involvement.</a:t>
            </a:r>
          </a:p>
          <a:p>
            <a:pPr>
              <a:buFont typeface="Wingdings" charset="2"/>
              <a:buChar char="Ø"/>
            </a:pPr>
            <a:r>
              <a:rPr lang="en-US" dirty="0" smtClean="0"/>
              <a:t>Were all clinically important outcomes considered? Yes. Although the risk of musculoskeletal injury and pain warrants more thought.</a:t>
            </a:r>
          </a:p>
          <a:p>
            <a:pPr>
              <a:buFont typeface="Wingdings" charset="2"/>
              <a:buChar char="Ø"/>
            </a:pPr>
            <a:r>
              <a:rPr lang="en-US" dirty="0" smtClean="0"/>
              <a:t>Are likely treatment benefits worth the potential harm and risks?  Unclear risk of injury if less supervised.  Cost and availability not entirely clear.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6971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 for my patient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Would inform her that this study indicates that there is a benefit of combined aerobic and resistance exercise as well as balanced calorie reduced diet for weight reduction, improvement in physical fitness, and quality of life</a:t>
            </a:r>
            <a:r>
              <a:rPr lang="en-US" smtClean="0"/>
              <a:t>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1939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5400" dirty="0" smtClean="0"/>
              <a:t>Questions?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17675076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3464</TotalTime>
  <Words>1031</Words>
  <Application>Microsoft Macintosh PowerPoint</Application>
  <PresentationFormat>Widescreen</PresentationFormat>
  <Paragraphs>113</Paragraphs>
  <Slides>31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6" baseType="lpstr">
      <vt:lpstr>Calibri</vt:lpstr>
      <vt:lpstr>Calibri Light</vt:lpstr>
      <vt:lpstr>Wingdings</vt:lpstr>
      <vt:lpstr>Arial</vt:lpstr>
      <vt:lpstr>Office Theme</vt:lpstr>
      <vt:lpstr>Journal Club</vt:lpstr>
      <vt:lpstr>Case</vt:lpstr>
      <vt:lpstr>PICO</vt:lpstr>
      <vt:lpstr>PowerPoint Presentation</vt:lpstr>
      <vt:lpstr>Background</vt:lpstr>
      <vt:lpstr>Aerobic Exercise</vt:lpstr>
      <vt:lpstr>Resistance Exercise</vt:lpstr>
      <vt:lpstr>Study Design</vt:lpstr>
      <vt:lpstr>Study Design</vt:lpstr>
      <vt:lpstr>Inclusion Criteria</vt:lpstr>
      <vt:lpstr>Physical Performance Test</vt:lpstr>
      <vt:lpstr>Exclusion Criteria</vt:lpstr>
      <vt:lpstr>Study Objectives</vt:lpstr>
      <vt:lpstr>Weight Management Program </vt:lpstr>
      <vt:lpstr>Aerobic Exercise Intervention</vt:lpstr>
      <vt:lpstr>Resistance Intervention</vt:lpstr>
      <vt:lpstr>Combination Intervention</vt:lpstr>
      <vt:lpstr>PowerPoint Presentation</vt:lpstr>
      <vt:lpstr>PowerPoint Presentation</vt:lpstr>
      <vt:lpstr>PowerPoint Presentation</vt:lpstr>
      <vt:lpstr>PowerPoint Presentation</vt:lpstr>
      <vt:lpstr>Outcomes</vt:lpstr>
      <vt:lpstr>PowerPoint Presentation</vt:lpstr>
      <vt:lpstr>PowerPoint Presentation</vt:lpstr>
      <vt:lpstr>Adverse Events</vt:lpstr>
      <vt:lpstr>Adherence</vt:lpstr>
      <vt:lpstr>Critical Appraisal</vt:lpstr>
      <vt:lpstr>Critical Appraisal</vt:lpstr>
      <vt:lpstr>Critical Appraisal</vt:lpstr>
      <vt:lpstr>Conclusion for my patient</vt:lpstr>
      <vt:lpstr>PowerPoint Presentation</vt:lpstr>
    </vt:vector>
  </TitlesOfParts>
  <Company/>
  <LinksUpToDate>false</LinksUpToDate>
  <SharedDoc>false</SharedDoc>
  <HyperlinksChanged>false</HyperlinksChanged>
  <AppVersion>15.0036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Halplin, Meredith R.</dc:creator>
  <cp:lastModifiedBy>Halplin, Meredith R.</cp:lastModifiedBy>
  <cp:revision>21</cp:revision>
  <dcterms:created xsi:type="dcterms:W3CDTF">2017-09-13T01:47:28Z</dcterms:created>
  <dcterms:modified xsi:type="dcterms:W3CDTF">2017-09-15T11:32:13Z</dcterms:modified>
</cp:coreProperties>
</file>