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7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1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78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E9929-44C0-9C47-A695-1D10BF7F6F2C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6294F-CE65-D14D-A050-B115D830D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5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Patient I recently saw in clinic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96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[</a:t>
            </a:r>
            <a:r>
              <a:rPr lang="en-US" dirty="0" err="1" smtClean="0"/>
              <a:t>ascvd</a:t>
            </a:r>
            <a:r>
              <a:rPr lang="en-US" dirty="0" smtClean="0"/>
              <a:t> calculator goes up to 79</a:t>
            </a:r>
            <a:r>
              <a:rPr lang="en-US" baseline="0" dirty="0" smtClean="0"/>
              <a:t> y/o]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2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ALLHAT</a:t>
            </a:r>
            <a:r>
              <a:rPr lang="en-US" baseline="0" dirty="0" smtClean="0"/>
              <a:t> </a:t>
            </a:r>
            <a:r>
              <a:rPr lang="mr-IN" baseline="0" dirty="0" smtClean="0"/>
              <a:t>–</a:t>
            </a:r>
            <a:r>
              <a:rPr lang="en-US" baseline="0" dirty="0" smtClean="0"/>
              <a:t> anti-HTN trial designed to determine if </a:t>
            </a:r>
            <a:r>
              <a:rPr lang="en-US" baseline="0" dirty="0" err="1" smtClean="0"/>
              <a:t>tx</a:t>
            </a:r>
            <a:r>
              <a:rPr lang="en-US" baseline="0" dirty="0" smtClean="0"/>
              <a:t> with a CCB, ACEI, or an alpha-blocker reduces fatal CHD or nonfatal myocardial infarction compared with treatment with a thiazide-type diuretic</a:t>
            </a:r>
          </a:p>
          <a:p>
            <a:r>
              <a:rPr lang="en-US" baseline="0" dirty="0" smtClean="0"/>
              <a:t>This paper did an analysis on a subset of patients from the ALLHAT-LLT sample </a:t>
            </a:r>
            <a:r>
              <a:rPr lang="mr-IN" baseline="0" dirty="0" smtClean="0"/>
              <a:t>–</a:t>
            </a:r>
            <a:r>
              <a:rPr lang="en-US" baseline="0" dirty="0" smtClean="0"/>
              <a:t> so it is important to look at the overall characteristics of this sample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Exclusion criteria: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Currently receiving lipid-lowering therapy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Known to be intolerant of statins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Manifested significant kidney or liver disease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Known secondary cause of hyperlipidemia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If known coronary heart disease </a:t>
            </a:r>
            <a:r>
              <a:rPr lang="mr-IN" baseline="0" dirty="0" smtClean="0"/>
              <a:t>–</a:t>
            </a:r>
            <a:r>
              <a:rPr lang="en-US" baseline="0" dirty="0" smtClean="0"/>
              <a:t> had baseline fasting LDL between 120-189 and </a:t>
            </a:r>
            <a:r>
              <a:rPr lang="en-US" baseline="0" dirty="0" err="1" smtClean="0"/>
              <a:t>fastng</a:t>
            </a:r>
            <a:r>
              <a:rPr lang="en-US" baseline="0" dirty="0" smtClean="0"/>
              <a:t> TG &lt;350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4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population of interest for this study was the 2867 patients &gt;age 65 with no ASCVD at baseline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ASCVD includes coronary</a:t>
            </a:r>
            <a:r>
              <a:rPr lang="en-US" baseline="0" dirty="0" smtClean="0"/>
              <a:t> heart disease, peripheral vascular disease, and cerebrovascular disease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84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Pravastatin dosing:</a:t>
            </a:r>
          </a:p>
          <a:p>
            <a:r>
              <a:rPr lang="en-US" dirty="0" smtClean="0"/>
              <a:t>- Started at 20mg/day and increased to 40mg/day to achieve 25% decrease in LDL-C</a:t>
            </a:r>
          </a:p>
          <a:p>
            <a:r>
              <a:rPr lang="en-US" dirty="0" smtClean="0"/>
              <a:t>- After 1</a:t>
            </a:r>
            <a:r>
              <a:rPr lang="en-US" baseline="30000" dirty="0" smtClean="0"/>
              <a:t>st</a:t>
            </a:r>
            <a:r>
              <a:rPr lang="en-US" dirty="0" smtClean="0"/>
              <a:t> 1000 participants enrolled </a:t>
            </a:r>
            <a:r>
              <a:rPr lang="mr-IN" dirty="0" smtClean="0"/>
              <a:t>–</a:t>
            </a:r>
            <a:r>
              <a:rPr lang="en-US" dirty="0" smtClean="0"/>
              <a:t> just started at constant 40mg dose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Study practitioners</a:t>
            </a:r>
            <a:r>
              <a:rPr lang="en-US" baseline="0" dirty="0" smtClean="0"/>
              <a:t> had the option </a:t>
            </a:r>
            <a:r>
              <a:rPr lang="en-US" dirty="0" smtClean="0"/>
              <a:t>to lower to dose, discontinue </a:t>
            </a:r>
            <a:r>
              <a:rPr lang="en-US" dirty="0" err="1" smtClean="0"/>
              <a:t>tx</a:t>
            </a:r>
            <a:r>
              <a:rPr lang="en-US" dirty="0" smtClean="0"/>
              <a:t> with Pravastatin due to adverse effects, and prescribe other cholesterol-lowering drugs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UC group treated for cholesterol at</a:t>
            </a:r>
            <a:r>
              <a:rPr lang="en-US" baseline="0" dirty="0" smtClean="0"/>
              <a:t> the discretion of their PCP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Follow-up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Checked fasting lipids in random preselected samples of UC (5%) and pravastatin (10%) participants </a:t>
            </a:r>
            <a:endParaRPr lang="en-US" dirty="0" smtClean="0"/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0" indent="0">
              <a:buFontTx/>
              <a:buNone/>
            </a:pPr>
            <a:r>
              <a:rPr lang="en-US" dirty="0" smtClean="0"/>
              <a:t>At 2,</a:t>
            </a:r>
            <a:r>
              <a:rPr lang="en-US" baseline="0" dirty="0" smtClean="0"/>
              <a:t> 4, and 6 year follow-up visits, a fasting lipid profile was obtained in random preselected samples of Usual Care (5%) and Pravastatin (10%) participants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85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analyses performed according to participants’ randomized treatment assignments, regardless of subsequent crossover </a:t>
            </a:r>
          </a:p>
          <a:p>
            <a:endParaRPr lang="en-US" dirty="0" smtClean="0"/>
          </a:p>
          <a:p>
            <a:r>
              <a:rPr lang="en-US" dirty="0" smtClean="0"/>
              <a:t>Adjusted for comorbidities and cardiac risk factors using a</a:t>
            </a:r>
            <a:r>
              <a:rPr lang="en-US" baseline="0" dirty="0" smtClean="0"/>
              <a:t> multivariable-adjusted model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Cardiac RF: baseline age, sex, ethnicity,</a:t>
            </a:r>
            <a:r>
              <a:rPr lang="en-US" baseline="0" dirty="0" smtClean="0"/>
              <a:t> ASA use for primary prevention, current tobacco use, present of DM2, BMI, SBP And DBP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determine if treatment effect differed between adults &gt;75 years and those younger than 75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5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Analytical</a:t>
            </a:r>
            <a:r>
              <a:rPr lang="en-US" baseline="0" dirty="0" smtClean="0"/>
              <a:t> sample included 2867 ambulatory adults ages 65 and older with hypertension and without ASCVD at baseline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1467 participants in pravastatin group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1400 participants in Usual Care group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This table shows baseline characteristics of the participants </a:t>
            </a:r>
            <a:r>
              <a:rPr lang="mr-IN" baseline="0" dirty="0" smtClean="0"/>
              <a:t>–</a:t>
            </a:r>
            <a:r>
              <a:rPr lang="en-US" baseline="0" dirty="0" smtClean="0"/>
              <a:t> somewhat overwhelming table, but if you dig deeper, you’ll notice that groups are overall similar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Groups similar in terms of gender, race/ethnicity, years of education, total number of medications, tobacco use, percent with DM and fasting glucose, serum lipids, type of antihypertensive medication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In participants aged 65-74, mean years of f/u differed significantly for pravastatin (4.63 years)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Usual Control (4.77 years) </a:t>
            </a:r>
            <a:r>
              <a:rPr lang="mr-IN" baseline="0" dirty="0" smtClean="0"/>
              <a:t>–</a:t>
            </a:r>
            <a:r>
              <a:rPr lang="en-US" baseline="0" dirty="0" smtClean="0"/>
              <a:t> losses to f/u discussed in earlier publication of ALLHAT-LLT study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Other differences between groups: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Among participants 75 years and older, significantly more participants in the pravastatin group were taking BP medications and the mean SBP values were higher compared to Usual Care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93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Rate of unintentional crossover</a:t>
            </a:r>
          </a:p>
          <a:p>
            <a:r>
              <a:rPr lang="en-US" dirty="0" smtClean="0"/>
              <a:t>Participants in</a:t>
            </a:r>
            <a:r>
              <a:rPr lang="en-US" baseline="0" dirty="0" smtClean="0"/>
              <a:t> the Usual Care group were allowed to be started on statin or other cholesterol-lowering medication at the discretion of they physician 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More pronounced for participants aged 65 to 74 years compared</a:t>
            </a:r>
            <a:r>
              <a:rPr lang="en-US" baseline="0" dirty="0" smtClean="0"/>
              <a:t> to those 75 and older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Aged 65-74 years in Usual Care group</a:t>
            </a:r>
          </a:p>
          <a:p>
            <a:pPr marL="1085850" lvl="2" indent="-171450">
              <a:buFontTx/>
              <a:buChar char="-"/>
            </a:pPr>
            <a:r>
              <a:rPr lang="en-US" dirty="0" smtClean="0"/>
              <a:t>31.8% taking statin by</a:t>
            </a:r>
            <a:r>
              <a:rPr lang="en-US" baseline="0" dirty="0" smtClean="0"/>
              <a:t> year 6 versus only 15.2% for those 75+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en-US" baseline="0" dirty="0" smtClean="0"/>
              <a:t>Total cholesterol and LDL-C levels were lower at the 2-year, 4-year, and 6-year follow-up visits in the pravastatin group compared with the UC group across all age groups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Mean baseline LDL-C levels were 14.7.7 mg/</a:t>
            </a:r>
            <a:r>
              <a:rPr lang="en-US" baseline="0" dirty="0" err="1" smtClean="0"/>
              <a:t>dL</a:t>
            </a:r>
            <a:r>
              <a:rPr lang="en-US" baseline="0" dirty="0" smtClean="0"/>
              <a:t> in the pravastatin group versus 147.6mg/</a:t>
            </a:r>
            <a:r>
              <a:rPr lang="en-US" baseline="0" dirty="0" err="1" smtClean="0"/>
              <a:t>dL</a:t>
            </a:r>
            <a:r>
              <a:rPr lang="en-US" baseline="0" dirty="0" smtClean="0"/>
              <a:t> in the UC group 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By Year 6 </a:t>
            </a:r>
            <a:r>
              <a:rPr lang="mr-IN" baseline="0" dirty="0" smtClean="0"/>
              <a:t>–</a:t>
            </a:r>
            <a:r>
              <a:rPr lang="en-US" baseline="0" dirty="0" smtClean="0"/>
              <a:t> mean LDL-C levels were 109.1 in the pravastatin group versus 128.8 in the UC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8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Primary outcome = all-cause mortality</a:t>
            </a:r>
          </a:p>
          <a:p>
            <a:endParaRPr lang="en-US" dirty="0" smtClean="0"/>
          </a:p>
          <a:p>
            <a:r>
              <a:rPr lang="en-US" dirty="0" smtClean="0"/>
              <a:t>This graph shows all-cause mortality for all 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 graph shows all-cause mortality rates for ages 65-74 years</a:t>
            </a:r>
          </a:p>
          <a:p>
            <a:endParaRPr lang="en-US" dirty="0" smtClean="0"/>
          </a:p>
          <a:p>
            <a:r>
              <a:rPr lang="en-US" dirty="0" smtClean="0"/>
              <a:t>Bottom graph shows all-cause</a:t>
            </a:r>
            <a:r>
              <a:rPr lang="en-US" baseline="0" dirty="0" smtClean="0"/>
              <a:t> mortality rates for ages &gt;75</a:t>
            </a:r>
          </a:p>
          <a:p>
            <a:r>
              <a:rPr lang="en-US" baseline="0" dirty="0" smtClean="0"/>
              <a:t>- As you can see, there is an increase in mortality in the pravastatin group </a:t>
            </a:r>
            <a:r>
              <a:rPr lang="mr-IN" baseline="0" dirty="0" smtClean="0"/>
              <a:t>–</a:t>
            </a:r>
            <a:r>
              <a:rPr lang="en-US" baseline="0" dirty="0" smtClean="0"/>
              <a:t> but this increase is not </a:t>
            </a:r>
            <a:r>
              <a:rPr lang="en-US" baseline="0" dirty="0" err="1" smtClean="0"/>
              <a:t>statisfically</a:t>
            </a:r>
            <a:r>
              <a:rPr lang="en-US" baseline="0" dirty="0" smtClean="0"/>
              <a:t> significant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75 and older group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 </a:t>
            </a:r>
            <a:r>
              <a:rPr lang="en-US" dirty="0" smtClean="0"/>
              <a:t>92 deaths </a:t>
            </a:r>
            <a:r>
              <a:rPr lang="en-US" dirty="0" err="1" smtClean="0"/>
              <a:t>vs</a:t>
            </a:r>
            <a:r>
              <a:rPr lang="en-US" dirty="0" smtClean="0"/>
              <a:t> 65 deaths (UC group)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79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they took the</a:t>
            </a:r>
            <a:r>
              <a:rPr lang="en-US" baseline="0" dirty="0" smtClean="0"/>
              <a:t> predetermined cardiac risk factors into account (i.e. age, gender, aspirin use, tobacco use, DM, BMI, BP) </a:t>
            </a:r>
            <a:r>
              <a:rPr lang="mr-IN" baseline="0" dirty="0" smtClean="0"/>
              <a:t>–</a:t>
            </a:r>
            <a:r>
              <a:rPr lang="en-US" baseline="0" dirty="0" smtClean="0"/>
              <a:t> the adjusted hazard ratio for all-cause mortality did not change much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47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Stroke, heart failure, and cancer rates were similar in the two treatment</a:t>
            </a:r>
            <a:r>
              <a:rPr lang="en-US" baseline="0" dirty="0" smtClean="0"/>
              <a:t> groups for both age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18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Table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25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Noted non-significant direction toward increased all-cause mortality</a:t>
            </a:r>
            <a:r>
              <a:rPr lang="en-US" baseline="0" dirty="0" smtClean="0"/>
              <a:t> with use of pravastatin in the age group 75 years and older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Use of statins may be having untoward effects in the function or health of older adults 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Could offset any possible CV benefit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No significant interaction between treatment group and 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51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Statins</a:t>
            </a:r>
            <a:r>
              <a:rPr lang="en-US" baseline="0" dirty="0" smtClean="0"/>
              <a:t> may have effect on the physical or mental functioning of older adults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Prior studies have shown that any negative effect on function places older adults at higher risk for functional decline and death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Older adults at increased risk for statin-induced muscle problems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5x higher risk of hospitalization for </a:t>
            </a:r>
            <a:r>
              <a:rPr lang="en-US" baseline="0" dirty="0" err="1" smtClean="0"/>
              <a:t>rhabdo</a:t>
            </a:r>
            <a:r>
              <a:rPr lang="en-US" baseline="0" dirty="0" smtClean="0"/>
              <a:t> compared to younger adults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Negative effect of statins on energy and fatigue with exertion </a:t>
            </a:r>
            <a:r>
              <a:rPr lang="en-US" baseline="0" dirty="0" smtClean="0">
                <a:sym typeface="Wingdings"/>
              </a:rPr>
              <a:t> possible that statins may have negative effects on function in vulnerable older adults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Evidence </a:t>
            </a:r>
            <a:r>
              <a:rPr lang="en-US" baseline="0" dirty="0" err="1" smtClean="0">
                <a:sym typeface="Wingdings"/>
              </a:rPr>
              <a:t>suggsted</a:t>
            </a:r>
            <a:r>
              <a:rPr lang="en-US" baseline="0" dirty="0" smtClean="0">
                <a:sym typeface="Wingdings"/>
              </a:rPr>
              <a:t> that statin use may have negative effects on cognition, particularly in adults with MCI or dementia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But recent major review of statin efficacy and safety did not find any effect of statins on cognitive function </a:t>
            </a:r>
            <a:r>
              <a:rPr lang="mr-IN" baseline="0" dirty="0" smtClean="0">
                <a:sym typeface="Wingdings"/>
              </a:rPr>
              <a:t>–</a:t>
            </a:r>
            <a:r>
              <a:rPr lang="en-US" baseline="0" dirty="0" smtClean="0">
                <a:sym typeface="Wingdings"/>
              </a:rPr>
              <a:t> but this review was flawed and didn’t include many participants over 80 or frail older adults</a:t>
            </a:r>
          </a:p>
          <a:p>
            <a:pPr marL="0" lvl="0" indent="0">
              <a:buFontTx/>
              <a:buNone/>
            </a:pPr>
            <a:endParaRPr lang="en-US" baseline="0" dirty="0" smtClean="0">
              <a:sym typeface="Wingdings"/>
            </a:endParaRPr>
          </a:p>
          <a:p>
            <a:pPr marL="0" lvl="0" indent="0">
              <a:buFontTx/>
              <a:buNone/>
            </a:pPr>
            <a:r>
              <a:rPr lang="en-US" baseline="0" dirty="0" smtClean="0">
                <a:sym typeface="Wingdings"/>
              </a:rPr>
              <a:t>Statins for primary prevention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PROSER trial (Prospective Study of Pravastatin in the Elderly at Risk) </a:t>
            </a:r>
            <a:r>
              <a:rPr lang="mr-IN" baseline="0" dirty="0" smtClean="0">
                <a:sym typeface="Wingdings"/>
              </a:rPr>
              <a:t>–</a:t>
            </a:r>
            <a:r>
              <a:rPr lang="en-US" baseline="0" dirty="0" smtClean="0">
                <a:sym typeface="Wingdings"/>
              </a:rPr>
              <a:t> participants without vascular disease at baseline, the use of pravastatin did not result in significant reductions in CHD or stroke events during a mean 3.2-year follow-up 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JUPITER trial </a:t>
            </a:r>
            <a:r>
              <a:rPr lang="mr-IN" baseline="0" dirty="0" smtClean="0">
                <a:sym typeface="Wingdings"/>
              </a:rPr>
              <a:t>–</a:t>
            </a:r>
            <a:r>
              <a:rPr lang="en-US" baseline="0" dirty="0" smtClean="0">
                <a:sym typeface="Wingdings"/>
              </a:rPr>
              <a:t> secondary analysis of participants 70 years and older found all-cause mortality of 1.63 per 100 person-years in those receiving </a:t>
            </a:r>
            <a:r>
              <a:rPr lang="en-US" baseline="0" dirty="0" err="1" smtClean="0">
                <a:sym typeface="Wingdings"/>
              </a:rPr>
              <a:t>rosuvastatin</a:t>
            </a:r>
            <a:r>
              <a:rPr lang="en-US" baseline="0" dirty="0" smtClean="0">
                <a:sym typeface="Wingdings"/>
              </a:rPr>
              <a:t> and 2.04 per 100 person-years in those receive placebo (p=-.09)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HOPE-3 study concluded that there may be benefit of statin for primary-prevention of cardiovascular outcomes in </a:t>
            </a:r>
            <a:r>
              <a:rPr lang="en-US" baseline="0" dirty="0" err="1" smtClean="0">
                <a:sym typeface="Wingdings"/>
              </a:rPr>
              <a:t>yonger</a:t>
            </a:r>
            <a:r>
              <a:rPr lang="en-US" baseline="0" dirty="0" smtClean="0">
                <a:sym typeface="Wingdings"/>
              </a:rPr>
              <a:t> population of older adults, there was no benefit for all-cause mortality 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But need further analysis of the subgroup of older adults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10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The risk-benefit ratio of statin therapy in patients who were started on </a:t>
            </a:r>
            <a:r>
              <a:rPr lang="en-US" baseline="0" dirty="0" err="1" smtClean="0"/>
              <a:t>tx</a:t>
            </a:r>
            <a:r>
              <a:rPr lang="en-US" baseline="0" dirty="0" smtClean="0"/>
              <a:t> with statins at a younger age may be different fro those 75 years and older in whom one is considering initiating treatment with statins </a:t>
            </a:r>
            <a:r>
              <a:rPr lang="mr-IN" baseline="0" dirty="0" smtClean="0"/>
              <a:t>–</a:t>
            </a:r>
            <a:r>
              <a:rPr lang="en-US" baseline="0" dirty="0" smtClean="0"/>
              <a:t> this study was unable to address this risk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Without specific adverse effects data </a:t>
            </a:r>
            <a:r>
              <a:rPr lang="en-US" baseline="0" dirty="0" smtClean="0">
                <a:sym typeface="Wingdings"/>
              </a:rPr>
              <a:t> if this was available, would have a better understanding of the risks and benefits of statin therapy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With subgroup analysis  less participants in each group  power of the study might be </a:t>
            </a:r>
            <a:r>
              <a:rPr lang="en-US" baseline="0" dirty="0" err="1" smtClean="0">
                <a:sym typeface="Wingdings"/>
              </a:rPr>
              <a:t>insufficent</a:t>
            </a:r>
            <a:r>
              <a:rPr lang="en-US" baseline="0" dirty="0" smtClean="0">
                <a:sym typeface="Wingdings"/>
              </a:rPr>
              <a:t> to detect small differences in risk of infrequent events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Possible bias given the open-label design of the study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Differences in other non-pharmacological cholesterol-lowering interventions, like diet, exercise, weight loss, in the UC group compared with the pravastatin group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Frequent visits in the UC group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ALLHAT-LLT did not measure lifestyle interventions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Level of crossover between participants could affect results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More participants in UC group taking statin by year 6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ym typeface="Wingdings"/>
              </a:rPr>
              <a:t>More participants in statin group NOT taking statin by year 6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20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Clinically important outcomes included CHD deaths,</a:t>
            </a:r>
            <a:r>
              <a:rPr lang="en-US" baseline="0" dirty="0" smtClean="0"/>
              <a:t> stroke deaths, non-CVD deaths, unknown deaths, nonfatal MI, stroke (fatal and nonfatal), CHF, cancer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A6294F-CE65-D14D-A050-B115D830D0C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9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385621"/>
            <a:ext cx="6498159" cy="2045354"/>
          </a:xfrm>
        </p:spPr>
        <p:txBody>
          <a:bodyPr/>
          <a:lstStyle/>
          <a:p>
            <a:r>
              <a:rPr lang="en-US" sz="3200" dirty="0" smtClean="0"/>
              <a:t>Effect of Statin Treatment </a:t>
            </a:r>
            <a:r>
              <a:rPr lang="en-US" sz="3200" dirty="0" err="1" smtClean="0"/>
              <a:t>vs</a:t>
            </a:r>
            <a:r>
              <a:rPr lang="en-US" sz="3200" dirty="0" smtClean="0"/>
              <a:t> Usual Care on Primary Cardiovascular Prevention Among Older Adults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562939"/>
            <a:ext cx="6498159" cy="91664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Sarah Phillips, MD</a:t>
            </a:r>
          </a:p>
          <a:p>
            <a:r>
              <a:rPr lang="en-US" dirty="0" smtClean="0"/>
              <a:t>Journal Club</a:t>
            </a:r>
          </a:p>
          <a:p>
            <a:r>
              <a:rPr lang="en-US" dirty="0" smtClean="0"/>
              <a:t>June 2</a:t>
            </a:r>
            <a:r>
              <a:rPr lang="en-US" baseline="30000" dirty="0" smtClean="0"/>
              <a:t>nd</a:t>
            </a:r>
            <a:r>
              <a:rPr lang="en-US" dirty="0" smtClean="0"/>
              <a:t>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9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5041899"/>
          </a:xfrm>
        </p:spPr>
        <p:txBody>
          <a:bodyPr>
            <a:normAutofit/>
          </a:bodyPr>
          <a:lstStyle/>
          <a:p>
            <a:r>
              <a:rPr lang="en-US" b="1" dirty="0" smtClean="0"/>
              <a:t>72y/o</a:t>
            </a:r>
            <a:r>
              <a:rPr lang="en-US" dirty="0" smtClean="0"/>
              <a:t> Haitian female</a:t>
            </a:r>
          </a:p>
          <a:p>
            <a:r>
              <a:rPr lang="en-US" dirty="0" err="1" smtClean="0"/>
              <a:t>PMHx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Depression</a:t>
            </a:r>
          </a:p>
          <a:p>
            <a:pPr lvl="1"/>
            <a:r>
              <a:rPr lang="en-US" dirty="0" smtClean="0"/>
              <a:t>Anxiety</a:t>
            </a:r>
          </a:p>
          <a:p>
            <a:pPr lvl="1"/>
            <a:r>
              <a:rPr lang="en-US" dirty="0" smtClean="0"/>
              <a:t>OA</a:t>
            </a:r>
          </a:p>
          <a:p>
            <a:pPr lvl="1"/>
            <a:r>
              <a:rPr lang="en-US" dirty="0" smtClean="0"/>
              <a:t>Headaches</a:t>
            </a:r>
          </a:p>
          <a:p>
            <a:pPr lvl="1"/>
            <a:r>
              <a:rPr lang="en-US" dirty="0" smtClean="0"/>
              <a:t>MCI</a:t>
            </a:r>
          </a:p>
          <a:p>
            <a:r>
              <a:rPr lang="en-US" dirty="0" smtClean="0"/>
              <a:t>Medications:</a:t>
            </a:r>
          </a:p>
          <a:p>
            <a:pPr lvl="1"/>
            <a:r>
              <a:rPr lang="en-US" dirty="0" err="1" smtClean="0"/>
              <a:t>Remeron</a:t>
            </a:r>
            <a:r>
              <a:rPr lang="en-US" dirty="0" smtClean="0"/>
              <a:t> 7.5mg QHS </a:t>
            </a:r>
          </a:p>
          <a:p>
            <a:pPr lvl="1"/>
            <a:r>
              <a:rPr lang="en-US" dirty="0" smtClean="0"/>
              <a:t>APAP as needed </a:t>
            </a:r>
          </a:p>
        </p:txBody>
      </p:sp>
    </p:spTree>
    <p:extLst>
      <p:ext uri="{BB962C8B-B14F-4D97-AF65-F5344CB8AC3E}">
        <p14:creationId xmlns:p14="http://schemas.microsoft.com/office/powerpoint/2010/main" val="93434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Weight 61kg </a:t>
            </a:r>
            <a:r>
              <a:rPr lang="mr-IN" dirty="0" smtClean="0"/>
              <a:t>–</a:t>
            </a:r>
            <a:r>
              <a:rPr lang="en-US" dirty="0" smtClean="0"/>
              <a:t> BMI 24.5</a:t>
            </a:r>
          </a:p>
          <a:p>
            <a:r>
              <a:rPr lang="en-US" dirty="0" smtClean="0"/>
              <a:t>Labs</a:t>
            </a:r>
          </a:p>
          <a:p>
            <a:pPr lvl="1"/>
            <a:r>
              <a:rPr lang="en-US" dirty="0" smtClean="0"/>
              <a:t>A1c 9/2016 5.8%</a:t>
            </a:r>
          </a:p>
          <a:p>
            <a:pPr lvl="1"/>
            <a:r>
              <a:rPr lang="en-US" dirty="0" smtClean="0"/>
              <a:t>Lipids 1/2017</a:t>
            </a:r>
          </a:p>
          <a:p>
            <a:pPr lvl="2"/>
            <a:r>
              <a:rPr lang="en-US" dirty="0" smtClean="0"/>
              <a:t>TC 191</a:t>
            </a:r>
          </a:p>
          <a:p>
            <a:pPr lvl="2"/>
            <a:r>
              <a:rPr lang="en-US" dirty="0" smtClean="0"/>
              <a:t>TG 116</a:t>
            </a:r>
          </a:p>
          <a:p>
            <a:pPr lvl="2"/>
            <a:r>
              <a:rPr lang="en-US" dirty="0" smtClean="0"/>
              <a:t>HDL 60</a:t>
            </a:r>
          </a:p>
          <a:p>
            <a:pPr lvl="2"/>
            <a:r>
              <a:rPr lang="en-US" dirty="0" smtClean="0"/>
              <a:t>LDL 108</a:t>
            </a:r>
          </a:p>
          <a:p>
            <a:pPr marL="0" indent="0">
              <a:buNone/>
            </a:pPr>
            <a:r>
              <a:rPr lang="en-US" dirty="0" smtClean="0"/>
              <a:t>Per ASCVD guidelines, 10.2% 10-year risk of CVD </a:t>
            </a:r>
            <a:r>
              <a:rPr lang="en-US" dirty="0" smtClean="0">
                <a:sym typeface="Wingdings"/>
              </a:rPr>
              <a:t> Moderate- to high-intensity statin recommended</a:t>
            </a: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Per USPSTF guidelines, consider low- to moderate-intensity statin for prevention of CVD events and mortality</a:t>
            </a: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Statins have risks </a:t>
            </a:r>
            <a:r>
              <a:rPr lang="mr-IN" dirty="0" smtClean="0">
                <a:sym typeface="Wingdings"/>
              </a:rPr>
              <a:t>–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myalgias</a:t>
            </a:r>
            <a:r>
              <a:rPr lang="en-US" dirty="0" smtClean="0">
                <a:sym typeface="Wingdings"/>
              </a:rPr>
              <a:t>, impact on functional status </a:t>
            </a:r>
          </a:p>
          <a:p>
            <a:pPr marL="0" indent="0" algn="ctr">
              <a:buNone/>
            </a:pPr>
            <a:r>
              <a:rPr lang="en-US" b="1" dirty="0" smtClean="0">
                <a:sym typeface="Wingdings"/>
              </a:rPr>
              <a:t>What do I do?</a:t>
            </a:r>
            <a:endParaRPr lang="en-US" b="1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521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3035169"/>
            <a:ext cx="8042276" cy="2908431"/>
          </a:xfrm>
        </p:spPr>
        <p:txBody>
          <a:bodyPr/>
          <a:lstStyle/>
          <a:p>
            <a:r>
              <a:rPr lang="en-US" dirty="0" smtClean="0"/>
              <a:t>P = elderly patients</a:t>
            </a:r>
          </a:p>
          <a:p>
            <a:r>
              <a:rPr lang="en-US" dirty="0" smtClean="0"/>
              <a:t>I = statin therapy</a:t>
            </a:r>
          </a:p>
          <a:p>
            <a:r>
              <a:rPr lang="en-US" dirty="0" smtClean="0"/>
              <a:t>C = no statin therapy (usual care)</a:t>
            </a:r>
          </a:p>
          <a:p>
            <a:r>
              <a:rPr lang="en-US" dirty="0" smtClean="0"/>
              <a:t>O = primary prevention of CV events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9275" y="1600063"/>
            <a:ext cx="8042276" cy="1286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In elderly patients with elevated cholesterol and no other CV risk factors, is there a benefit to starting statin therapy?</a:t>
            </a:r>
          </a:p>
        </p:txBody>
      </p:sp>
    </p:spTree>
    <p:extLst>
      <p:ext uri="{BB962C8B-B14F-4D97-AF65-F5344CB8AC3E}">
        <p14:creationId xmlns:p14="http://schemas.microsoft.com/office/powerpoint/2010/main" val="1657302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amastatin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881" b="-50881"/>
          <a:stretch>
            <a:fillRect/>
          </a:stretch>
        </p:blipFill>
        <p:spPr>
          <a:xfrm>
            <a:off x="1" y="625420"/>
            <a:ext cx="9144000" cy="5626371"/>
          </a:xfrm>
        </p:spPr>
      </p:pic>
    </p:spTree>
    <p:extLst>
      <p:ext uri="{BB962C8B-B14F-4D97-AF65-F5344CB8AC3E}">
        <p14:creationId xmlns:p14="http://schemas.microsoft.com/office/powerpoint/2010/main" val="316340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 secondary analyses of several outcomes of subset of older adults without baseline ASCVD from the Antihypertensive and Lipid-Lowering Treatment to Prevent Heart Attack Trial </a:t>
            </a:r>
            <a:r>
              <a:rPr lang="mr-IN" dirty="0" smtClean="0"/>
              <a:t>–</a:t>
            </a:r>
            <a:r>
              <a:rPr lang="en-US" dirty="0" smtClean="0"/>
              <a:t> Lipid-Lowering Trial (ALLHAT-LLLT) </a:t>
            </a:r>
          </a:p>
          <a:p>
            <a:r>
              <a:rPr lang="en-US" dirty="0" smtClean="0"/>
              <a:t>Evaluate overall benefit of statins for older adults</a:t>
            </a:r>
          </a:p>
        </p:txBody>
      </p:sp>
    </p:spTree>
    <p:extLst>
      <p:ext uri="{BB962C8B-B14F-4D97-AF65-F5344CB8AC3E}">
        <p14:creationId xmlns:p14="http://schemas.microsoft.com/office/powerpoint/2010/main" val="3313657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ALLHAT-LLT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503098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ALLHAT-LLT </a:t>
            </a:r>
          </a:p>
          <a:p>
            <a:pPr lvl="1"/>
            <a:r>
              <a:rPr lang="en-US" dirty="0" smtClean="0"/>
              <a:t>Sponsored by the National Heart, Lung, and Blood Institute of the NIH</a:t>
            </a:r>
          </a:p>
          <a:p>
            <a:pPr lvl="1"/>
            <a:r>
              <a:rPr lang="en-US" dirty="0" smtClean="0"/>
              <a:t>Randomized, open </a:t>
            </a:r>
            <a:r>
              <a:rPr lang="mr-IN" dirty="0" smtClean="0"/>
              <a:t>–</a:t>
            </a:r>
            <a:r>
              <a:rPr lang="en-US" dirty="0" smtClean="0"/>
              <a:t>label trial</a:t>
            </a:r>
          </a:p>
          <a:p>
            <a:pPr lvl="1"/>
            <a:r>
              <a:rPr lang="en-US" dirty="0" smtClean="0"/>
              <a:t>February 1994 to March 2002</a:t>
            </a:r>
          </a:p>
          <a:p>
            <a:pPr lvl="1"/>
            <a:r>
              <a:rPr lang="en-US" dirty="0" smtClean="0"/>
              <a:t>513 clinical sites</a:t>
            </a:r>
          </a:p>
          <a:p>
            <a:pPr lvl="1"/>
            <a:r>
              <a:rPr lang="en-US" dirty="0" smtClean="0"/>
              <a:t>Participants drawn from ALLHAT </a:t>
            </a:r>
          </a:p>
          <a:p>
            <a:r>
              <a:rPr lang="en-US" dirty="0" smtClean="0"/>
              <a:t>Eligibility </a:t>
            </a:r>
          </a:p>
          <a:p>
            <a:pPr lvl="1"/>
            <a:r>
              <a:rPr lang="en-US" dirty="0" smtClean="0"/>
              <a:t>Adults 55 years or older</a:t>
            </a:r>
          </a:p>
          <a:p>
            <a:pPr lvl="1"/>
            <a:r>
              <a:rPr lang="en-US" dirty="0" smtClean="0"/>
              <a:t>Stage 1 or 2 HTN with at least one additional CHD risk factor</a:t>
            </a:r>
          </a:p>
          <a:p>
            <a:r>
              <a:rPr lang="en-US" dirty="0" smtClean="0"/>
              <a:t>Exclusion criteria</a:t>
            </a:r>
          </a:p>
        </p:txBody>
      </p:sp>
    </p:spTree>
    <p:extLst>
      <p:ext uri="{BB962C8B-B14F-4D97-AF65-F5344CB8AC3E}">
        <p14:creationId xmlns:p14="http://schemas.microsoft.com/office/powerpoint/2010/main" val="359263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229" y="5822907"/>
            <a:ext cx="7636837" cy="857767"/>
          </a:xfrm>
        </p:spPr>
        <p:txBody>
          <a:bodyPr/>
          <a:lstStyle/>
          <a:p>
            <a:r>
              <a:rPr lang="en-US" sz="2400" dirty="0" err="1" smtClean="0"/>
              <a:t>Subanalysis</a:t>
            </a:r>
            <a:r>
              <a:rPr lang="en-US" sz="2400" dirty="0" smtClean="0"/>
              <a:t> conducted on individuals 65 years or older and without evidence of ASCVD at baseline</a:t>
            </a:r>
            <a:endParaRPr lang="en-US" sz="2400" dirty="0"/>
          </a:p>
        </p:txBody>
      </p:sp>
      <p:pic>
        <p:nvPicPr>
          <p:cNvPr id="4" name="Content Placeholder 3" descr="figure1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" r="-16"/>
          <a:stretch/>
        </p:blipFill>
        <p:spPr>
          <a:xfrm>
            <a:off x="1369023" y="156208"/>
            <a:ext cx="6432758" cy="5499760"/>
          </a:xfrm>
        </p:spPr>
      </p:pic>
      <p:sp>
        <p:nvSpPr>
          <p:cNvPr id="5" name="Oval 4"/>
          <p:cNvSpPr/>
          <p:nvPr/>
        </p:nvSpPr>
        <p:spPr>
          <a:xfrm>
            <a:off x="1962816" y="4453782"/>
            <a:ext cx="3463792" cy="1369125"/>
          </a:xfrm>
          <a:prstGeom prst="ellipse">
            <a:avLst/>
          </a:prstGeom>
          <a:noFill/>
          <a:ln w="38100" cmpd="sng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1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 and Follow-up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Open-label Pravastatin (40mg/day) versus usual care</a:t>
            </a:r>
          </a:p>
          <a:p>
            <a:r>
              <a:rPr lang="en-US" dirty="0" smtClean="0"/>
              <a:t>Random assignment in 1:1 ratio</a:t>
            </a:r>
          </a:p>
          <a:p>
            <a:r>
              <a:rPr lang="en-US" dirty="0" smtClean="0"/>
              <a:t>Usual care group treated for LDL-C level lowering based on the discretion of their PCP</a:t>
            </a:r>
          </a:p>
          <a:p>
            <a:r>
              <a:rPr lang="en-US" dirty="0" smtClean="0"/>
              <a:t>Follow-up visits at 3, 6, 9, and 12 months after randomization and every 4 months thereafter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75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outcome: all-cause mortality</a:t>
            </a:r>
          </a:p>
          <a:p>
            <a:r>
              <a:rPr lang="en-US" dirty="0" smtClean="0"/>
              <a:t>Secondary outcomes:</a:t>
            </a:r>
          </a:p>
          <a:p>
            <a:pPr lvl="1"/>
            <a:r>
              <a:rPr lang="en-US" dirty="0" smtClean="0"/>
              <a:t>Cause-specific mortality </a:t>
            </a:r>
          </a:p>
          <a:p>
            <a:pPr lvl="1"/>
            <a:r>
              <a:rPr lang="en-US" dirty="0" smtClean="0"/>
              <a:t>Nonfatal MI</a:t>
            </a:r>
          </a:p>
          <a:p>
            <a:pPr lvl="1"/>
            <a:r>
              <a:rPr lang="en-US" dirty="0" smtClean="0"/>
              <a:t>Fatal CHD</a:t>
            </a:r>
          </a:p>
          <a:p>
            <a:r>
              <a:rPr lang="en-US" dirty="0" smtClean="0"/>
              <a:t>End points ascertained by: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ollow-up visits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eath certificates</a:t>
            </a:r>
          </a:p>
          <a:p>
            <a:pPr lvl="1"/>
            <a:r>
              <a:rPr lang="en-US" dirty="0" smtClean="0"/>
              <a:t>Hospital discharge summaries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3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965004"/>
          </a:xfrm>
        </p:spPr>
        <p:txBody>
          <a:bodyPr>
            <a:normAutofit/>
          </a:bodyPr>
          <a:lstStyle/>
          <a:p>
            <a:r>
              <a:rPr lang="en-US" dirty="0" smtClean="0"/>
              <a:t>Intention-to-treat analysis </a:t>
            </a:r>
          </a:p>
          <a:p>
            <a:r>
              <a:rPr lang="en-US" dirty="0" smtClean="0"/>
              <a:t>Kaplan-Meier method used to calculate cumulative event rates for each outcome by age range</a:t>
            </a:r>
          </a:p>
          <a:p>
            <a:r>
              <a:rPr lang="en-US" dirty="0" smtClean="0"/>
              <a:t>Cox proportional hazards model used to evaluate differences between event rate curves and provide hazard ratios</a:t>
            </a:r>
          </a:p>
          <a:p>
            <a:r>
              <a:rPr lang="en-US" dirty="0" smtClean="0"/>
              <a:t>Adjusted for comorbidities and cardiac risk factors</a:t>
            </a:r>
          </a:p>
          <a:p>
            <a:r>
              <a:rPr lang="en-US" dirty="0" smtClean="0"/>
              <a:t>Sensitivity analyses to test the interaction between treatment group and 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4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55811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 descr="table1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r="-130"/>
          <a:stretch/>
        </p:blipFill>
        <p:spPr>
          <a:xfrm>
            <a:off x="346379" y="963387"/>
            <a:ext cx="8461550" cy="5894613"/>
          </a:xfrm>
        </p:spPr>
      </p:pic>
    </p:spTree>
    <p:extLst>
      <p:ext uri="{BB962C8B-B14F-4D97-AF65-F5344CB8AC3E}">
        <p14:creationId xmlns:p14="http://schemas.microsoft.com/office/powerpoint/2010/main" val="152946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597399"/>
          </a:xfrm>
        </p:spPr>
        <p:txBody>
          <a:bodyPr>
            <a:normAutofit/>
          </a:bodyPr>
          <a:lstStyle/>
          <a:p>
            <a:r>
              <a:rPr lang="en-US" dirty="0" smtClean="0"/>
              <a:t>Rate of unintentional crossover</a:t>
            </a:r>
          </a:p>
          <a:p>
            <a:pPr lvl="1"/>
            <a:r>
              <a:rPr lang="en-US" dirty="0" smtClean="0"/>
              <a:t>Usual Care group</a:t>
            </a:r>
          </a:p>
          <a:p>
            <a:pPr lvl="2"/>
            <a:r>
              <a:rPr lang="en-US" dirty="0" smtClean="0"/>
              <a:t>8.3% taking statin by Year 2</a:t>
            </a:r>
          </a:p>
          <a:p>
            <a:pPr lvl="2"/>
            <a:r>
              <a:rPr lang="en-US" dirty="0" smtClean="0"/>
              <a:t>29.0% taking statin by Year 6</a:t>
            </a:r>
          </a:p>
          <a:p>
            <a:r>
              <a:rPr lang="en-US" dirty="0" smtClean="0"/>
              <a:t>Lower total cholesterol and LDL-C in pravastatin group</a:t>
            </a:r>
          </a:p>
          <a:p>
            <a:r>
              <a:rPr lang="en-US" dirty="0" smtClean="0"/>
              <a:t>Discontinuation of Pravastatin</a:t>
            </a:r>
          </a:p>
          <a:p>
            <a:pPr lvl="1"/>
            <a:r>
              <a:rPr lang="en-US" dirty="0" smtClean="0"/>
              <a:t>Half stopped without giving a reason</a:t>
            </a:r>
          </a:p>
          <a:p>
            <a:pPr lvl="1"/>
            <a:r>
              <a:rPr lang="en-US" dirty="0" smtClean="0"/>
              <a:t>Others cited adverse effects and other medical and non-medical reasons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72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107576"/>
            <a:ext cx="8572500" cy="1336956"/>
          </a:xfrm>
        </p:spPr>
        <p:txBody>
          <a:bodyPr/>
          <a:lstStyle/>
          <a:p>
            <a:r>
              <a:rPr lang="en-US" dirty="0" smtClean="0"/>
              <a:t>Results </a:t>
            </a:r>
            <a:r>
              <a:rPr lang="mr-IN" dirty="0" smtClean="0"/>
              <a:t>–</a:t>
            </a:r>
            <a:r>
              <a:rPr lang="en-US" dirty="0" smtClean="0"/>
              <a:t> All-Cause Mortality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76900" y="1600200"/>
            <a:ext cx="3149600" cy="459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 benefit of pravastatin for the primary and secondary outcomes</a:t>
            </a:r>
          </a:p>
          <a:p>
            <a:r>
              <a:rPr lang="en-US" dirty="0" smtClean="0"/>
              <a:t>More all-cause mortality in the pravastatin group than the UC group in both age groups</a:t>
            </a:r>
          </a:p>
          <a:p>
            <a:endParaRPr lang="en-US" dirty="0"/>
          </a:p>
        </p:txBody>
      </p:sp>
      <p:pic>
        <p:nvPicPr>
          <p:cNvPr id="7" name="Content Placeholder 6" descr="fig2A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" r="-179"/>
          <a:stretch/>
        </p:blipFill>
        <p:spPr>
          <a:xfrm>
            <a:off x="406399" y="1600201"/>
            <a:ext cx="5270501" cy="4343400"/>
          </a:xfrm>
        </p:spPr>
      </p:pic>
    </p:spTree>
    <p:extLst>
      <p:ext uri="{BB962C8B-B14F-4D97-AF65-F5344CB8AC3E}">
        <p14:creationId xmlns:p14="http://schemas.microsoft.com/office/powerpoint/2010/main" val="5403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00" y="107576"/>
            <a:ext cx="8826500" cy="1336956"/>
          </a:xfrm>
        </p:spPr>
        <p:txBody>
          <a:bodyPr/>
          <a:lstStyle/>
          <a:p>
            <a:r>
              <a:rPr lang="en-US" dirty="0" smtClean="0"/>
              <a:t>Results </a:t>
            </a:r>
            <a:r>
              <a:rPr lang="mr-IN" dirty="0" smtClean="0"/>
              <a:t>–</a:t>
            </a:r>
            <a:r>
              <a:rPr lang="en-US" dirty="0" smtClean="0"/>
              <a:t> All-Cause Mortality</a:t>
            </a:r>
            <a:endParaRPr lang="en-US" dirty="0"/>
          </a:p>
        </p:txBody>
      </p:sp>
      <p:pic>
        <p:nvPicPr>
          <p:cNvPr id="4" name="Content Placeholder 3" descr="fig2CE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6" r="-592"/>
          <a:stretch/>
        </p:blipFill>
        <p:spPr>
          <a:xfrm>
            <a:off x="549275" y="1444532"/>
            <a:ext cx="2933700" cy="5016625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644900" y="1600200"/>
            <a:ext cx="5397500" cy="459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 participants 65-74 years, there were 141 deaths in the pravastatin group and 130 deaths in the UC group (HR 1.08, 95% CI, 0.85-1.37, </a:t>
            </a:r>
            <a:r>
              <a:rPr lang="en-US" i="1" dirty="0" smtClean="0"/>
              <a:t>p=</a:t>
            </a:r>
            <a:r>
              <a:rPr lang="en-US" dirty="0" smtClean="0"/>
              <a:t>0.55)</a:t>
            </a:r>
          </a:p>
          <a:p>
            <a:r>
              <a:rPr lang="en-US" dirty="0" smtClean="0"/>
              <a:t>For participants 75 years and older, there was a non-significant increase in mortality in the pravastatin group (HR 0.70, 95% CI, 0.43-1.13, </a:t>
            </a:r>
            <a:r>
              <a:rPr lang="en-US" i="1" dirty="0" smtClean="0"/>
              <a:t>p</a:t>
            </a:r>
            <a:r>
              <a:rPr lang="en-US" dirty="0" smtClean="0"/>
              <a:t>=0.07)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2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Multivariable Cox proportional hazards regression </a:t>
            </a:r>
          </a:p>
          <a:p>
            <a:pPr lvl="1"/>
            <a:r>
              <a:rPr lang="en-US" dirty="0"/>
              <a:t>Adjusted HR (pravastatin </a:t>
            </a:r>
            <a:r>
              <a:rPr lang="en-US" dirty="0" err="1"/>
              <a:t>vs</a:t>
            </a:r>
            <a:r>
              <a:rPr lang="en-US" dirty="0"/>
              <a:t> UC) for all-cause mortality for all participants 65 and older was 1.15</a:t>
            </a:r>
          </a:p>
          <a:p>
            <a:pPr lvl="2"/>
            <a:r>
              <a:rPr lang="en-US" dirty="0"/>
              <a:t>95% CI 0.94-1.39, </a:t>
            </a:r>
            <a:r>
              <a:rPr lang="en-US" i="1" dirty="0"/>
              <a:t>p</a:t>
            </a:r>
            <a:r>
              <a:rPr lang="en-US" dirty="0"/>
              <a:t>=0.17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15900" y="107576"/>
            <a:ext cx="8737600" cy="1336956"/>
          </a:xfrm>
        </p:spPr>
        <p:txBody>
          <a:bodyPr/>
          <a:lstStyle/>
          <a:p>
            <a:r>
              <a:rPr lang="en-US" dirty="0" smtClean="0"/>
              <a:t>Results </a:t>
            </a:r>
            <a:r>
              <a:rPr lang="mr-IN" dirty="0" smtClean="0"/>
              <a:t>–</a:t>
            </a:r>
            <a:r>
              <a:rPr lang="en-US" dirty="0" smtClean="0"/>
              <a:t> All-Cause Mortality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143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" y="107576"/>
            <a:ext cx="8775700" cy="1336956"/>
          </a:xfrm>
        </p:spPr>
        <p:txBody>
          <a:bodyPr/>
          <a:lstStyle/>
          <a:p>
            <a:r>
              <a:rPr lang="en-US" dirty="0" smtClean="0"/>
              <a:t>Results </a:t>
            </a:r>
            <a:r>
              <a:rPr lang="mr-IN" dirty="0" smtClean="0"/>
              <a:t>–</a:t>
            </a:r>
            <a:r>
              <a:rPr lang="en-US" dirty="0" smtClean="0"/>
              <a:t> Secondary Outcomes</a:t>
            </a:r>
            <a:endParaRPr lang="en-US" dirty="0"/>
          </a:p>
        </p:txBody>
      </p:sp>
      <p:pic>
        <p:nvPicPr>
          <p:cNvPr id="4" name="Content Placeholder 3" descr="fig2DF.jpe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5" r="-851"/>
          <a:stretch/>
        </p:blipFill>
        <p:spPr>
          <a:xfrm>
            <a:off x="549275" y="1600200"/>
            <a:ext cx="2882900" cy="4979553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32175" y="1600200"/>
            <a:ext cx="5610225" cy="459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Ages 65 to 74</a:t>
            </a:r>
          </a:p>
          <a:p>
            <a:pPr lvl="1"/>
            <a:r>
              <a:rPr lang="en-US" dirty="0" smtClean="0"/>
              <a:t>76 CHD events in Pravastatin group</a:t>
            </a:r>
          </a:p>
          <a:p>
            <a:pPr lvl="1"/>
            <a:r>
              <a:rPr lang="en-US" dirty="0" smtClean="0"/>
              <a:t>89 CHD events in UC group</a:t>
            </a:r>
          </a:p>
          <a:p>
            <a:pPr lvl="1"/>
            <a:r>
              <a:rPr lang="en-US" dirty="0" smtClean="0"/>
              <a:t>HR 0.85, 95% CI 0.62-1.15, </a:t>
            </a:r>
            <a:r>
              <a:rPr lang="en-US" i="1" dirty="0" smtClean="0"/>
              <a:t>p</a:t>
            </a:r>
            <a:r>
              <a:rPr lang="en-US" dirty="0" smtClean="0"/>
              <a:t>=0.29</a:t>
            </a:r>
          </a:p>
          <a:p>
            <a:r>
              <a:rPr lang="en-US" dirty="0" smtClean="0"/>
              <a:t>Ages 75 and older</a:t>
            </a:r>
          </a:p>
          <a:p>
            <a:pPr lvl="1"/>
            <a:r>
              <a:rPr lang="en-US" dirty="0" smtClean="0"/>
              <a:t>31 CHD events in Pravastatin group</a:t>
            </a:r>
          </a:p>
          <a:p>
            <a:pPr lvl="1"/>
            <a:r>
              <a:rPr lang="en-US" dirty="0" smtClean="0"/>
              <a:t>39 CHD events in UC group</a:t>
            </a:r>
          </a:p>
          <a:p>
            <a:pPr lvl="1"/>
            <a:r>
              <a:rPr lang="en-US" dirty="0" smtClean="0"/>
              <a:t>HR 0.70, 95% CI 0.43-1.13, </a:t>
            </a:r>
            <a:r>
              <a:rPr lang="en-US" i="1" dirty="0"/>
              <a:t>p</a:t>
            </a:r>
            <a:r>
              <a:rPr lang="en-US" dirty="0" smtClean="0"/>
              <a:t>=0.14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48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978399"/>
          </a:xfrm>
        </p:spPr>
        <p:txBody>
          <a:bodyPr/>
          <a:lstStyle/>
          <a:p>
            <a:r>
              <a:rPr lang="en-US" dirty="0" smtClean="0"/>
              <a:t>Multivariable regression for CHD events adjusting for same CV risk factors did not significantly change the risk across all age groups</a:t>
            </a:r>
          </a:p>
          <a:p>
            <a:r>
              <a:rPr lang="en-US" dirty="0" smtClean="0"/>
              <a:t>No significant interaction between treatment group and 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86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3784599"/>
          </a:xfrm>
        </p:spPr>
        <p:txBody>
          <a:bodyPr>
            <a:normAutofit/>
          </a:bodyPr>
          <a:lstStyle/>
          <a:p>
            <a:r>
              <a:rPr lang="en-US" dirty="0" smtClean="0"/>
              <a:t>Newly administered statin use for </a:t>
            </a:r>
            <a:r>
              <a:rPr lang="en-US" b="1" dirty="0" smtClean="0"/>
              <a:t>primary prevention</a:t>
            </a:r>
            <a:r>
              <a:rPr lang="en-US" dirty="0" smtClean="0"/>
              <a:t> had </a:t>
            </a:r>
            <a:r>
              <a:rPr lang="en-US" b="1" dirty="0" smtClean="0"/>
              <a:t>no benefit </a:t>
            </a:r>
            <a:r>
              <a:rPr lang="en-US" dirty="0" smtClean="0"/>
              <a:t>on all-cause mortality of CHD events compared with Usual Care in the subset of adults 65 years and older with hypertension and moderate hypercholesterolemia</a:t>
            </a:r>
          </a:p>
          <a:p>
            <a:r>
              <a:rPr lang="en-US" dirty="0" smtClean="0"/>
              <a:t>Non-significant statistical trend toward increased all-cause mortality with use of pravastatin in age group 75+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5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the trend toward increased mortality?</a:t>
            </a:r>
          </a:p>
          <a:p>
            <a:pPr lvl="1"/>
            <a:r>
              <a:rPr lang="en-US" dirty="0" smtClean="0"/>
              <a:t>Increased risk of statin-related muscle problems</a:t>
            </a:r>
          </a:p>
          <a:p>
            <a:pPr lvl="1"/>
            <a:r>
              <a:rPr lang="en-US" dirty="0" smtClean="0"/>
              <a:t>Negative effects on energy and fatigue with exertion</a:t>
            </a:r>
          </a:p>
          <a:p>
            <a:pPr lvl="1"/>
            <a:r>
              <a:rPr lang="en-US" dirty="0" smtClean="0"/>
              <a:t>Possible negative effects on cognition</a:t>
            </a:r>
          </a:p>
          <a:p>
            <a:r>
              <a:rPr lang="en-US" dirty="0" smtClean="0"/>
              <a:t>Are there benefits of statins for primary prevention?</a:t>
            </a:r>
          </a:p>
          <a:p>
            <a:pPr lvl="1"/>
            <a:r>
              <a:rPr lang="en-US" dirty="0" smtClean="0"/>
              <a:t>PROSPER</a:t>
            </a:r>
          </a:p>
          <a:p>
            <a:pPr lvl="1"/>
            <a:r>
              <a:rPr lang="en-US" dirty="0" smtClean="0"/>
              <a:t>JUPITER</a:t>
            </a:r>
          </a:p>
          <a:p>
            <a:pPr lvl="1"/>
            <a:r>
              <a:rPr lang="en-US" dirty="0" smtClean="0"/>
              <a:t>HOPE-3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31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839200" cy="5143499"/>
          </a:xfrm>
        </p:spPr>
        <p:txBody>
          <a:bodyPr>
            <a:normAutofit/>
          </a:bodyPr>
          <a:lstStyle/>
          <a:p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Large population of high-risk older adults</a:t>
            </a:r>
          </a:p>
          <a:p>
            <a:r>
              <a:rPr lang="en-US" dirty="0" smtClean="0"/>
              <a:t>Limitations</a:t>
            </a:r>
          </a:p>
          <a:p>
            <a:pPr lvl="1"/>
            <a:r>
              <a:rPr lang="en-US" dirty="0" smtClean="0"/>
              <a:t>Post hoc secondary analysis of a subgroup of ALLHAT-LLT</a:t>
            </a:r>
          </a:p>
          <a:p>
            <a:pPr lvl="1"/>
            <a:r>
              <a:rPr lang="en-US" dirty="0" smtClean="0"/>
              <a:t>Excluded participants already on lipid-lowering therapy</a:t>
            </a:r>
          </a:p>
          <a:p>
            <a:pPr lvl="1"/>
            <a:r>
              <a:rPr lang="en-US" dirty="0" smtClean="0"/>
              <a:t>Lack of specific adverse effects data collected during the study</a:t>
            </a:r>
          </a:p>
          <a:p>
            <a:pPr lvl="1"/>
            <a:r>
              <a:rPr lang="en-US" dirty="0" smtClean="0"/>
              <a:t>Subgroup analysis may have resulted in insufficient power</a:t>
            </a:r>
          </a:p>
          <a:p>
            <a:pPr lvl="1"/>
            <a:r>
              <a:rPr lang="en-US" dirty="0" smtClean="0"/>
              <a:t>Non-pharmacological interventions not measured</a:t>
            </a:r>
          </a:p>
          <a:p>
            <a:pPr lvl="1"/>
            <a:r>
              <a:rPr lang="en-US" dirty="0" smtClean="0"/>
              <a:t>Crossover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45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benefit of primary prevention for all-cause mortality or CHD events when pravastatin was initiated for adults 65 years and older with moderate HLD and HTN</a:t>
            </a:r>
          </a:p>
          <a:p>
            <a:r>
              <a:rPr lang="en-US" dirty="0" smtClean="0"/>
              <a:t>Non-significant trend toward increased all-cause mortality with pravastatin </a:t>
            </a:r>
          </a:p>
          <a:p>
            <a:pPr lvl="1"/>
            <a:r>
              <a:rPr lang="en-US" dirty="0" smtClean="0"/>
              <a:t>Observed among adults 75 and older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92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600200"/>
            <a:ext cx="8388351" cy="51307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Was the assignment of patients to treatments randomized?</a:t>
            </a:r>
          </a:p>
          <a:p>
            <a:pPr lvl="1"/>
            <a:r>
              <a:rPr lang="en-US" dirty="0" smtClean="0"/>
              <a:t>Yes </a:t>
            </a:r>
            <a:r>
              <a:rPr lang="mr-IN" dirty="0" smtClean="0"/>
              <a:t>–</a:t>
            </a:r>
            <a:r>
              <a:rPr lang="en-US" dirty="0" smtClean="0"/>
              <a:t> ratio 1:1, no blinding </a:t>
            </a:r>
          </a:p>
          <a:p>
            <a:r>
              <a:rPr lang="en-US" dirty="0" smtClean="0"/>
              <a:t>Were all patients accounted for and attributed at its conclusion?</a:t>
            </a:r>
          </a:p>
          <a:p>
            <a:pPr lvl="1"/>
            <a:r>
              <a:rPr lang="en-US" dirty="0" smtClean="0"/>
              <a:t>Yes </a:t>
            </a:r>
            <a:r>
              <a:rPr lang="mr-IN" dirty="0" smtClean="0"/>
              <a:t>–</a:t>
            </a:r>
            <a:r>
              <a:rPr lang="en-US" dirty="0" smtClean="0"/>
              <a:t> intention-to-treat analysis</a:t>
            </a:r>
          </a:p>
          <a:p>
            <a:r>
              <a:rPr lang="en-US" dirty="0" smtClean="0"/>
              <a:t>Was follow-up complete?</a:t>
            </a:r>
          </a:p>
          <a:p>
            <a:pPr lvl="1"/>
            <a:r>
              <a:rPr lang="en-US" dirty="0" smtClean="0"/>
              <a:t>Yes </a:t>
            </a:r>
            <a:r>
              <a:rPr lang="mr-IN" dirty="0" smtClean="0"/>
              <a:t>–</a:t>
            </a:r>
            <a:r>
              <a:rPr lang="en-US" dirty="0" smtClean="0"/>
              <a:t> 6 years of follow-up!</a:t>
            </a:r>
          </a:p>
          <a:p>
            <a:r>
              <a:rPr lang="en-US" dirty="0" smtClean="0"/>
              <a:t>Were groups similar at the start of the trial?</a:t>
            </a:r>
          </a:p>
          <a:p>
            <a:pPr lvl="1"/>
            <a:r>
              <a:rPr lang="en-US" dirty="0" smtClean="0"/>
              <a:t>Yes</a:t>
            </a:r>
          </a:p>
          <a:p>
            <a:r>
              <a:rPr lang="en-US" dirty="0" smtClean="0"/>
              <a:t>Were groups treated equally?</a:t>
            </a:r>
          </a:p>
          <a:p>
            <a:pPr lvl="1"/>
            <a:r>
              <a:rPr lang="en-US" dirty="0" smtClean="0"/>
              <a:t>No </a:t>
            </a:r>
            <a:r>
              <a:rPr lang="mr-IN" dirty="0" smtClean="0"/>
              <a:t>–</a:t>
            </a:r>
            <a:r>
              <a:rPr lang="en-US" dirty="0" smtClean="0"/>
              <a:t> unintentional crossover in UC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77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Applicability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the results be applied to my patient care?</a:t>
            </a:r>
          </a:p>
          <a:p>
            <a:pPr lvl="1"/>
            <a:r>
              <a:rPr lang="en-US" dirty="0" smtClean="0"/>
              <a:t>Yes! We see many patients 65 and older who have never seen a PCP, who have HTN and HLD</a:t>
            </a:r>
          </a:p>
          <a:p>
            <a:r>
              <a:rPr lang="en-US" dirty="0" smtClean="0"/>
              <a:t>Were all clinically important outcomes considered?</a:t>
            </a:r>
          </a:p>
          <a:p>
            <a:pPr lvl="1"/>
            <a:r>
              <a:rPr lang="en-US" dirty="0" smtClean="0"/>
              <a:t>Yes</a:t>
            </a:r>
          </a:p>
          <a:p>
            <a:r>
              <a:rPr lang="en-US" dirty="0" smtClean="0"/>
              <a:t>Are the likely treatment benefits worth the potential harm and costs?</a:t>
            </a:r>
          </a:p>
          <a:p>
            <a:pPr lvl="1"/>
            <a:r>
              <a:rPr lang="en-US" dirty="0" smtClean="0"/>
              <a:t>This study argues NO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907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patient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this study, I am concerned that patient may not derive much benefit from statin therapy </a:t>
            </a:r>
            <a:r>
              <a:rPr lang="mr-IN" dirty="0" smtClean="0"/>
              <a:t>–</a:t>
            </a:r>
            <a:r>
              <a:rPr lang="en-US" dirty="0" smtClean="0"/>
              <a:t> and may suffer additional harms </a:t>
            </a:r>
          </a:p>
          <a:p>
            <a:r>
              <a:rPr lang="en-US" dirty="0" smtClean="0"/>
              <a:t>Focus on eating a healthy diet, maintenance of healthy weight, regular exercise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89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Han, B.H. et al. (2016). Effect of statin treatment </a:t>
            </a:r>
            <a:r>
              <a:rPr lang="en-US" dirty="0" err="1" smtClean="0"/>
              <a:t>vs</a:t>
            </a:r>
            <a:r>
              <a:rPr lang="en-US" dirty="0" smtClean="0"/>
              <a:t> usual care on primary cardiovascular prevention among older adults: The ALLHAT-LLT randomized clinical trial. </a:t>
            </a:r>
            <a:r>
              <a:rPr lang="en-US" i="1" dirty="0" smtClean="0"/>
              <a:t>JAMA Internal Medicine, </a:t>
            </a:r>
            <a:r>
              <a:rPr lang="en-US" dirty="0" smtClean="0"/>
              <a:t>E1-E11. doi:10.1001/jamainternmed.2017.1442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156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7642</TotalTime>
  <Words>2569</Words>
  <Application>Microsoft Macintosh PowerPoint</Application>
  <PresentationFormat>On-screen Show (4:3)</PresentationFormat>
  <Paragraphs>262</Paragraphs>
  <Slides>26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Breeze</vt:lpstr>
      <vt:lpstr>Effect of Statin Treatment vs Usual Care on Primary Cardiovascular Prevention Among Older Adults</vt:lpstr>
      <vt:lpstr>The patient</vt:lpstr>
      <vt:lpstr>The patient</vt:lpstr>
      <vt:lpstr>The question</vt:lpstr>
      <vt:lpstr>PowerPoint Presentation</vt:lpstr>
      <vt:lpstr>Study Objective</vt:lpstr>
      <vt:lpstr>ALLHAT-LLT Sample</vt:lpstr>
      <vt:lpstr>Subanalysis conducted on individuals 65 years or older and without evidence of ASCVD at baseline</vt:lpstr>
      <vt:lpstr>Intervention and Follow-up</vt:lpstr>
      <vt:lpstr>Outcomes</vt:lpstr>
      <vt:lpstr>Statistical Analysis</vt:lpstr>
      <vt:lpstr>Results</vt:lpstr>
      <vt:lpstr>Results</vt:lpstr>
      <vt:lpstr>Results – All-Cause Mortality</vt:lpstr>
      <vt:lpstr>Results – All-Cause Mortality</vt:lpstr>
      <vt:lpstr>Results – All-Cause Mortality</vt:lpstr>
      <vt:lpstr>Results – Secondary Outcomes</vt:lpstr>
      <vt:lpstr>Results</vt:lpstr>
      <vt:lpstr>Discussion</vt:lpstr>
      <vt:lpstr>Discussion</vt:lpstr>
      <vt:lpstr>Discussion</vt:lpstr>
      <vt:lpstr>Conclusions</vt:lpstr>
      <vt:lpstr>Study  Validity</vt:lpstr>
      <vt:lpstr>Study Applicability</vt:lpstr>
      <vt:lpstr>My patient</vt:lpstr>
      <vt:lpstr>Citation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Statin Treatment vs Usual Care on Primary Cardiovascular Prevention Among Older Adults</dc:title>
  <dc:creator>Sarah Phillips</dc:creator>
  <cp:lastModifiedBy>Sarah Phillips</cp:lastModifiedBy>
  <cp:revision>19</cp:revision>
  <dcterms:created xsi:type="dcterms:W3CDTF">2017-05-27T17:49:02Z</dcterms:created>
  <dcterms:modified xsi:type="dcterms:W3CDTF">2017-06-02T01:11:13Z</dcterms:modified>
</cp:coreProperties>
</file>