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sldIdLst>
    <p:sldId id="256" r:id="rId2"/>
    <p:sldId id="277" r:id="rId3"/>
    <p:sldId id="264" r:id="rId4"/>
    <p:sldId id="266" r:id="rId5"/>
    <p:sldId id="267" r:id="rId6"/>
    <p:sldId id="265" r:id="rId7"/>
    <p:sldId id="276" r:id="rId8"/>
    <p:sldId id="258" r:id="rId9"/>
    <p:sldId id="257" r:id="rId10"/>
    <p:sldId id="268" r:id="rId11"/>
    <p:sldId id="260" r:id="rId12"/>
    <p:sldId id="269" r:id="rId13"/>
    <p:sldId id="262" r:id="rId14"/>
    <p:sldId id="273" r:id="rId15"/>
    <p:sldId id="274" r:id="rId16"/>
    <p:sldId id="259" r:id="rId17"/>
    <p:sldId id="272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9"/>
    <p:restoredTop sz="91429"/>
  </p:normalViewPr>
  <p:slideViewPr>
    <p:cSldViewPr snapToGrid="0" snapToObjects="1">
      <p:cViewPr varScale="1">
        <p:scale>
          <a:sx n="104" d="100"/>
          <a:sy n="104" d="100"/>
        </p:scale>
        <p:origin x="6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752952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4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55105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7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46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99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22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2794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574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8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2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F87D58D-8242-694B-9DEC-F821DC0E565F}" type="datetimeFigureOut">
              <a:rPr lang="en-US" smtClean="0"/>
              <a:t>6/1/17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2957A62-85E9-A642-B2FD-F6B047319D4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14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4048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ejm.org/toc/nejm/365/5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5741" y="1223319"/>
            <a:ext cx="9341708" cy="2440940"/>
          </a:xfrm>
        </p:spPr>
        <p:txBody>
          <a:bodyPr/>
          <a:lstStyle/>
          <a:p>
            <a:r>
              <a:rPr lang="en-US" sz="4000" dirty="0">
                <a:latin typeface="Arial" charset="0"/>
                <a:ea typeface="Arial" charset="0"/>
                <a:cs typeface="Arial" charset="0"/>
              </a:rPr>
              <a:t>Lung Cancer in Elderly Patients: An Analysis of the Surveillance, epidemiology and end results </a:t>
            </a:r>
            <a:r>
              <a:rPr lang="en-US" sz="4000" dirty="0" smtClean="0">
                <a:latin typeface="Arial" charset="0"/>
                <a:ea typeface="Arial" charset="0"/>
                <a:cs typeface="Arial" charset="0"/>
              </a:rPr>
              <a:t>database</a:t>
            </a:r>
            <a:br>
              <a:rPr lang="en-US" sz="40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Journal of clinical oncology December 10,2007 </a:t>
            </a:r>
            <a:endParaRPr lang="en-US" sz="1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Ariadne Stephanie Scott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564" y="3779818"/>
            <a:ext cx="2954030" cy="194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397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Patient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86 year old clinic patient with on a PMH of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gout,heavy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smoker since his teenage years. He is very active, works in a church 3 times a week. Walks to work. Lives alone. Divorced at age 35. Has one daughter that visits him occasionally. Tolerates exercise well, not on any inhalers.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Should I screen him for lung cancer? What are the current recommendations?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895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Background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8031" y="1828799"/>
            <a:ext cx="10527957" cy="4782065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Lung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cancer is a global problem, and more than 1 million deaths are reported annually. It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is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, to a major extent, a disease of the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elderly. The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prevalence and societal burden of this disease will increase as more people survive into old age. </a:t>
            </a: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Elderly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patients with cancer are significantly under-represented in all clinical trials, including in those for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lung cancer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71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Background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10478530" cy="4572000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Although increasing number of studies are being prospectively targeted for patients older than 70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years, the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subgroup of patients older than 80 years,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has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not been well studied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>
              <a:buFont typeface="Wingdings" charset="2"/>
              <a:buChar char="v"/>
            </a:pP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This study analyzed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the national Surveillance, Epidemiology and End Results (SEER) database record that spanned the years 1988 to 2003 to study the outcomes for lung cancer in the very elderly.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The SEER database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10392032" cy="4349578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SEER database collects information regarding cancer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incidence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and outcome from population-based registries that serve as sentinel sites for the entire US population. </a:t>
            </a:r>
          </a:p>
          <a:p>
            <a:pPr>
              <a:buFont typeface="Wingdings" charset="2"/>
              <a:buChar char="v"/>
            </a:pP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The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program has expanded from nine sentinel sites that cover approximately 10% of the US population in 1973 to 18 sites that cover 25% of the population in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2000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94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8824" y="52442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Current recommendations for lung cancer screening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138824" y="1946317"/>
          <a:ext cx="10303533" cy="4205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213"/>
                <a:gridCol w="3265131"/>
                <a:gridCol w="2651174"/>
                <a:gridCol w="3550015"/>
              </a:tblGrid>
              <a:tr h="45147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Year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Organization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Recommendations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Age-smoking history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90377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2012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American College of chest physicians/ASCO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Annual low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dose CT scan 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55-74 years</a:t>
                      </a:r>
                    </a:p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pack year history of smoking current or quit within past 15 years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87923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2012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American Association of Thoracic Surgery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Annual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low dose CT scan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55-74 years</a:t>
                      </a:r>
                    </a:p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 pack-year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history of smoking current or quit within 17 years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90377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2013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USPSTF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Annual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low dose CT scan 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55- 80 </a:t>
                      </a:r>
                    </a:p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 pack history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of smoking, current or quit within past 15 years</a:t>
                      </a:r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10320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2013</a:t>
                      </a:r>
                    </a:p>
                    <a:p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smtClean="0">
                          <a:latin typeface="Arial" charset="0"/>
                          <a:ea typeface="Arial" charset="0"/>
                          <a:cs typeface="Arial" charset="0"/>
                        </a:rPr>
                        <a:t>American</a:t>
                      </a:r>
                      <a:r>
                        <a:rPr lang="en-US" sz="1600" baseline="0" smtClean="0">
                          <a:latin typeface="Arial" charset="0"/>
                          <a:ea typeface="Arial" charset="0"/>
                          <a:cs typeface="Arial" charset="0"/>
                        </a:rPr>
                        <a:t> Cancer society</a:t>
                      </a:r>
                      <a:endParaRPr lang="en-US" sz="160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Annual low dose CT scan  </a:t>
                      </a:r>
                    </a:p>
                    <a:p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55-74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years</a:t>
                      </a:r>
                      <a:endParaRPr lang="en-US" sz="16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16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 pack year history of smoking.</a:t>
                      </a:r>
                      <a:r>
                        <a:rPr lang="en-US" sz="16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Current or quit within past 15 years</a:t>
                      </a:r>
                      <a:endParaRPr lang="en-US" sz="16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endParaRPr lang="en-US" sz="16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86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Where did recommendations came from?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National Lung screening trial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</a:t>
            </a:r>
            <a:r>
              <a:rPr lang="en-US" dirty="0"/>
              <a:t>National Lung Screening Trial Research </a:t>
            </a:r>
            <a:r>
              <a:rPr lang="en-US" dirty="0" smtClean="0"/>
              <a:t>Team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 </a:t>
            </a:r>
            <a:r>
              <a:rPr lang="en-US" dirty="0" err="1"/>
              <a:t>Engl</a:t>
            </a:r>
            <a:r>
              <a:rPr lang="en-US" dirty="0"/>
              <a:t> J Med 2011; 365:395-409</a:t>
            </a:r>
            <a:r>
              <a:rPr lang="en-US" dirty="0">
                <a:hlinkClick r:id="rId2"/>
              </a:rPr>
              <a:t>August 4, 2011DOI: 10.1056/NEJMoa1102873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Randomized trial comparing annual screening by low dose chest CT scanning with chest radiograph for three years in 53,454 high risk persons at 33 US medical centers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Participants were men and women age 55-74 years of age with a history of at least 30 pack year of smoking and included current and former smokers who quit &lt;15 years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Purpose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04086"/>
            <a:ext cx="9601200" cy="4063314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To study the burden and outcome of lung cancer in the elderly, particularly for patients aged 80 years and older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938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Patient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843774"/>
              </p:ext>
            </p:extLst>
          </p:nvPr>
        </p:nvGraphicFramePr>
        <p:xfrm>
          <a:off x="897924" y="1878226"/>
          <a:ext cx="11001633" cy="3373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3"/>
                <a:gridCol w="9355720"/>
              </a:tblGrid>
              <a:tr h="10101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Patient</a:t>
                      </a:r>
                      <a:r>
                        <a:rPr lang="en-US" sz="18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86 year old male</a:t>
                      </a:r>
                      <a:r>
                        <a:rPr lang="en-US" sz="1800" b="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heavy smoker since age 18. </a:t>
                      </a:r>
                      <a:r>
                        <a:rPr lang="en-US" sz="1800" b="0" baseline="0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Doesn</a:t>
                      </a:r>
                      <a:r>
                        <a:rPr lang="fr-FR" sz="1800" b="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’</a:t>
                      </a:r>
                      <a:r>
                        <a:rPr lang="en-US" sz="1800" b="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 plan to quit. Very functional, takes long walks daily and lives alone. Only PMH gout </a:t>
                      </a:r>
                      <a:endParaRPr lang="en-US" sz="1800" b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851407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Intervention</a:t>
                      </a:r>
                      <a:r>
                        <a:rPr lang="en-US" sz="1800" baseline="0" dirty="0" smtClean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sz="1800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Screening</a:t>
                      </a:r>
                      <a:r>
                        <a:rPr lang="en-US" sz="18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and if positive treat exiting lung cancer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70710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Comparison</a:t>
                      </a:r>
                      <a:r>
                        <a:rPr lang="en-US" sz="18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No screening 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804744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Outcome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Survival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3117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Methods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902941"/>
            <a:ext cx="10293178" cy="4658497"/>
          </a:xfrm>
        </p:spPr>
        <p:txBody>
          <a:bodyPr>
            <a:noAutofit/>
          </a:bodyPr>
          <a:lstStyle/>
          <a:p>
            <a:pPr>
              <a:buFont typeface="Wingdings" charset="2"/>
              <a:buChar char="v"/>
            </a:pPr>
            <a:r>
              <a:rPr lang="en-US" sz="2400" dirty="0"/>
              <a:t>Demographic data, including age, sex, and race, were retrieved along with the specific details of the cancer </a:t>
            </a:r>
            <a:r>
              <a:rPr lang="en-US" sz="2400" dirty="0" smtClean="0"/>
              <a:t>(histology </a:t>
            </a:r>
            <a:r>
              <a:rPr lang="en-US" sz="2400" dirty="0"/>
              <a:t>and stage</a:t>
            </a:r>
            <a:r>
              <a:rPr lang="en-US" sz="2400" dirty="0" smtClean="0"/>
              <a:t>).</a:t>
            </a:r>
          </a:p>
          <a:p>
            <a:pPr>
              <a:buFont typeface="Wingdings" charset="2"/>
              <a:buChar char="v"/>
            </a:pPr>
            <a:r>
              <a:rPr lang="en-US" sz="2400" dirty="0" smtClean="0"/>
              <a:t>Information </a:t>
            </a:r>
            <a:r>
              <a:rPr lang="en-US" sz="2400" dirty="0"/>
              <a:t>about chemotherapy was not available in the SEER record. </a:t>
            </a:r>
            <a:endParaRPr lang="en-US" sz="24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Relative </a:t>
            </a:r>
            <a:r>
              <a:rPr lang="en-US" sz="2400" dirty="0"/>
              <a:t>survival at 5 years was generated for all patients using an actuarial method, in which the observed survival is adjusted for the normal life expectancy for the age. </a:t>
            </a:r>
            <a:endParaRPr lang="en-US" sz="2400" dirty="0" smtClean="0"/>
          </a:p>
          <a:p>
            <a:pPr>
              <a:buFont typeface="Wingdings" charset="2"/>
              <a:buChar char="v"/>
            </a:pPr>
            <a:r>
              <a:rPr lang="en-US" sz="2400" dirty="0" smtClean="0"/>
              <a:t>The </a:t>
            </a:r>
            <a:r>
              <a:rPr lang="en-US" sz="2400" dirty="0"/>
              <a:t>entire patient population was divided into three age groups: less than 70 years, 70 to 79 years, and 80 years or older at diagnosis. </a:t>
            </a:r>
          </a:p>
        </p:txBody>
      </p:sp>
    </p:spTree>
    <p:extLst>
      <p:ext uri="{BB962C8B-B14F-4D97-AF65-F5344CB8AC3E}">
        <p14:creationId xmlns:p14="http://schemas.microsoft.com/office/powerpoint/2010/main" val="1528081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Methods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8033" y="1742302"/>
            <a:ext cx="9601200" cy="3581400"/>
          </a:xfrm>
        </p:spPr>
        <p:txBody>
          <a:bodyPr>
            <a:no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2"/>
              <a:buChar char="v"/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The national Surveillance, Epidemiology, and End Results database was analyzed for lung cancer outcomes during the period 1988 to 2003. </a:t>
            </a: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2"/>
              <a:buChar char="v"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comparison was carried out between patients with lung cancer 80 years and older, 70 to 79 years, and younger than 70 years for demographics; stage distribution; 5-year relative survival; and survival based on histology, sex, race, stage, and treatment. </a:t>
            </a: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charset="2"/>
              <a:buChar char="v"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Statistical analysis: z test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452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04086"/>
            <a:ext cx="9823622" cy="481913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b="1" dirty="0">
                <a:latin typeface="Arial" charset="0"/>
                <a:ea typeface="Arial" charset="0"/>
                <a:cs typeface="Arial" charset="0"/>
              </a:rPr>
              <a:t>Demographics </a:t>
            </a: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total of 400,884 patient cases with lung cancer were registered during the 15-year period, of which 316,682 patient cases (79%) met the study entry criteria; 45,912 patients (14%) were 80 years or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older,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33% were 70 to 79 years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53% of patients were younger than 70 years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>
              <a:buFont typeface="Wingdings" charset="2"/>
              <a:buChar char="v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Men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constituted approximately 57%,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White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patients accounted for 81% to 86%, 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63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692" y="78312"/>
            <a:ext cx="9601200" cy="1485900"/>
          </a:xfrm>
        </p:spPr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Table 1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052554"/>
              </p:ext>
            </p:extLst>
          </p:nvPr>
        </p:nvGraphicFramePr>
        <p:xfrm>
          <a:off x="0" y="1564212"/>
          <a:ext cx="12191999" cy="5293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767"/>
                <a:gridCol w="3273391"/>
                <a:gridCol w="3481448"/>
                <a:gridCol w="3273393"/>
              </a:tblGrid>
              <a:tr h="244586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Distribution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&lt;70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 of p                      %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70-79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</a:t>
                      </a:r>
                      <a:r>
                        <a:rPr lang="en-US" sz="20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of patients             %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&gt;80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</a:t>
                      </a:r>
                      <a:r>
                        <a:rPr lang="en-US" sz="20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of patients             %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165287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Overall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1988-2003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1988-1997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1996-2003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           168,807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81,641                     49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85,166                     51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                 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           103,963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47,513                       46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56,450                       54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               45,912   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18,511                        40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27,401                       </a:t>
                      </a:r>
                      <a:r>
                        <a:rPr lang="en-US" sz="2000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60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1489173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Sex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Male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98,355                    59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68,452                    41 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58,850                      57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45,109                      43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23,651                        52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22,261                        48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145070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Race/</a:t>
                      </a:r>
                      <a:r>
                        <a:rPr lang="en-US" sz="2000" dirty="0" err="1" smtClean="0">
                          <a:latin typeface="Arial" charset="0"/>
                          <a:ea typeface="Arial" charset="0"/>
                          <a:cs typeface="Arial" charset="0"/>
                        </a:rPr>
                        <a:t>ethinicity</a:t>
                      </a:r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African American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White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Other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22,367                    13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134,450                  81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9,990                      6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8,570                        8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89,190                      86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6,203                        6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3,077                          7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39,922                        87</a:t>
                      </a:r>
                    </a:p>
                    <a:p>
                      <a:r>
                        <a:rPr lang="en-US" sz="200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2,914                           6</a:t>
                      </a:r>
                      <a:endParaRPr lang="en-US" sz="2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9179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Results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681" y="1692876"/>
            <a:ext cx="10812162" cy="4930346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v"/>
            </a:pPr>
            <a:r>
              <a:rPr lang="en-US" sz="2800" b="1" dirty="0">
                <a:latin typeface="Arial" charset="0"/>
                <a:ea typeface="Arial" charset="0"/>
                <a:cs typeface="Arial" charset="0"/>
              </a:rPr>
              <a:t>Histology and Staging </a:t>
            </a:r>
            <a:endParaRPr lang="en-US" sz="2800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Non–small-cell </a:t>
            </a: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lung cancer (NSCLC) accounted for 84% of patients who were less than 70 years, 85% in the 70 to 79 years group and 90% of 80 years group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>
              <a:buFont typeface="Wingdings" charset="2"/>
              <a:buChar char="v"/>
            </a:pPr>
            <a:r>
              <a:rPr lang="en-US" sz="2800" dirty="0" err="1" smtClean="0">
                <a:latin typeface="Arial" charset="0"/>
                <a:ea typeface="Arial" charset="0"/>
                <a:cs typeface="Arial" charset="0"/>
              </a:rPr>
              <a:t>Squeamous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: 20% of all patient cases in each of the groups</a:t>
            </a:r>
          </a:p>
          <a:p>
            <a:pPr>
              <a:buFont typeface="Wingdings" charset="2"/>
              <a:buChar char="v"/>
            </a:pP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Adenocarcinoma: Higher proportion of patient in the younger group</a:t>
            </a:r>
          </a:p>
          <a:p>
            <a:pPr>
              <a:buFont typeface="Wingdings" charset="2"/>
              <a:buChar char="v"/>
            </a:pPr>
            <a:r>
              <a:rPr lang="en-US" sz="2800" dirty="0" err="1" smtClean="0">
                <a:latin typeface="Arial" charset="0"/>
                <a:ea typeface="Arial" charset="0"/>
                <a:cs typeface="Arial" charset="0"/>
              </a:rPr>
              <a:t>Broncheolaveolar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: 3% in each group</a:t>
            </a:r>
          </a:p>
          <a:p>
            <a:pPr>
              <a:buFont typeface="Wingdings" charset="2"/>
              <a:buChar char="v"/>
            </a:pPr>
            <a:r>
              <a:rPr 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800" dirty="0" smtClean="0">
                <a:latin typeface="Arial" charset="0"/>
                <a:ea typeface="Arial" charset="0"/>
                <a:cs typeface="Arial" charset="0"/>
              </a:rPr>
              <a:t>Stage III IV represented more than 80% of cases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0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Results: Initial therapy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1" y="1643448"/>
            <a:ext cx="5029200" cy="4794421"/>
          </a:xfrm>
        </p:spPr>
        <p:txBody>
          <a:bodyPr/>
          <a:lstStyle/>
          <a:p>
            <a:pPr>
              <a:buFont typeface="Wingdings" charset="2"/>
              <a:buChar char="v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Patients aged &lt;70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9</a:t>
            </a:r>
          </a:p>
          <a:p>
            <a:pPr>
              <a:buFont typeface="Wingdings" charset="2"/>
              <a:buChar char="v"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Patients 70-79</a:t>
            </a:r>
            <a:endParaRPr lang="en-US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400800" y="1173893"/>
            <a:ext cx="5399903" cy="5548184"/>
          </a:xfrm>
        </p:spPr>
        <p:txBody>
          <a:bodyPr/>
          <a:lstStyle/>
          <a:p>
            <a:pPr>
              <a:buFont typeface="Wingdings" charset="2"/>
              <a:buChar char="v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endParaRPr lang="en-US" b="1" dirty="0">
              <a:latin typeface="Arial" charset="0"/>
              <a:ea typeface="Arial" charset="0"/>
              <a:cs typeface="Arial" charset="0"/>
            </a:endParaRPr>
          </a:p>
          <a:p>
            <a:pPr>
              <a:buFont typeface="Wingdings" charset="2"/>
              <a:buChar char="v"/>
            </a:pPr>
            <a:r>
              <a:rPr lang="en-US" b="1" dirty="0" smtClean="0">
                <a:latin typeface="Arial" charset="0"/>
                <a:ea typeface="Arial" charset="0"/>
                <a:cs typeface="Arial" charset="0"/>
              </a:rPr>
              <a:t>Patient &gt;80</a:t>
            </a:r>
          </a:p>
          <a:p>
            <a:pPr>
              <a:buFont typeface="Wingdings" charset="2"/>
              <a:buChar char="v"/>
            </a:pPr>
            <a:endParaRPr lang="en-US" dirty="0" smtClean="0"/>
          </a:p>
          <a:p>
            <a:pPr>
              <a:buFont typeface="Wingdings" charset="2"/>
              <a:buChar char="v"/>
            </a:pPr>
            <a:endParaRPr lang="en-US" dirty="0"/>
          </a:p>
          <a:p>
            <a:pPr>
              <a:buFont typeface="Wingdings" charset="2"/>
              <a:buChar char="v"/>
            </a:pPr>
            <a:endParaRPr lang="en-US" dirty="0" smtClean="0"/>
          </a:p>
          <a:p>
            <a:pPr>
              <a:buFont typeface="Wingdings" charset="2"/>
              <a:buChar char="v"/>
            </a:pPr>
            <a:endParaRPr lang="en-US" b="1" dirty="0" smtClean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1472387"/>
              </p:ext>
            </p:extLst>
          </p:nvPr>
        </p:nvGraphicFramePr>
        <p:xfrm>
          <a:off x="902043" y="2186458"/>
          <a:ext cx="493034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5173"/>
                <a:gridCol w="246517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Treatment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%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Site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directed surgery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Radiation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only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27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Combination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42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Neither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63017"/>
              </p:ext>
            </p:extLst>
          </p:nvPr>
        </p:nvGraphicFramePr>
        <p:xfrm>
          <a:off x="902043" y="4749423"/>
          <a:ext cx="493034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5173"/>
                <a:gridCol w="246517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Treatment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%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Site directed surgery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11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Radiation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only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24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Combination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Neither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28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31697"/>
              </p:ext>
            </p:extLst>
          </p:nvPr>
        </p:nvGraphicFramePr>
        <p:xfrm>
          <a:off x="6273114" y="3033585"/>
          <a:ext cx="591888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9443"/>
                <a:gridCol w="2959443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Treatment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%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Site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directed surgery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Radiation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only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21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Combination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27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Neither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47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350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617" y="92675"/>
            <a:ext cx="11022226" cy="129128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NSCLC therapy associated with relative 5 year survival rates by age group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687659"/>
              </p:ext>
            </p:extLst>
          </p:nvPr>
        </p:nvGraphicFramePr>
        <p:xfrm>
          <a:off x="852617" y="1643448"/>
          <a:ext cx="10738020" cy="5214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4505"/>
                <a:gridCol w="2684505"/>
                <a:gridCol w="2684505"/>
                <a:gridCol w="2684505"/>
              </a:tblGrid>
              <a:tr h="535361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NSCLC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Therapy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Age</a:t>
                      </a:r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&lt;70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Age 70-79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Age &gt;80 years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954937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Radiation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1988-1997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1998-2003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7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10.4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5.5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8.5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4.6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8.5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12414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Surgery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1988-1997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1998-2003</a:t>
                      </a:r>
                    </a:p>
                    <a:p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61.1</a:t>
                      </a:r>
                    </a:p>
                    <a:p>
                      <a:r>
                        <a:rPr lang="en-US" baseline="0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63.2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56.3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58.4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56.9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61.4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  <a:tr h="12414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Radiation and surgery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1988-1997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1998-2003</a:t>
                      </a:r>
                    </a:p>
                    <a:p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    </a:t>
                      </a:r>
                    </a:p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34.7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38.1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30.3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33.6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22.2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29.2</a:t>
                      </a:r>
                    </a:p>
                  </a:txBody>
                  <a:tcPr/>
                </a:tc>
              </a:tr>
              <a:tr h="124141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No therapy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1988-1997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1998-2003</a:t>
                      </a:r>
                    </a:p>
                    <a:p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  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14.5 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 5.3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11.4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3.9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6.8</a:t>
                      </a:r>
                    </a:p>
                    <a:p>
                      <a:r>
                        <a:rPr lang="en-US" dirty="0" smtClean="0">
                          <a:latin typeface="Arial" charset="0"/>
                          <a:ea typeface="Arial" charset="0"/>
                          <a:cs typeface="Arial" charset="0"/>
                        </a:rPr>
                        <a:t>3.3</a:t>
                      </a:r>
                      <a:endParaRPr lang="en-US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44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Back to the patient…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86 year old M with PMH history of gout, heavy smoker since his teenage years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Should I screen him for lung cancer?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88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Discussion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6249" y="1631092"/>
            <a:ext cx="9786551" cy="4236308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Published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evidence suggests that elderly patients are denied potentially beneficial treatment and participation in clinical trials solely because of chronological age </a:t>
            </a:r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endParaRPr lang="en-US" sz="2400" dirty="0" smtClean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On </a:t>
            </a: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the contrary, the benefit of active therapy is well demonstrated in the elderly population in general and is comparable to the benefit obtained by younger </a:t>
            </a:r>
            <a:r>
              <a:rPr lang="en-US" sz="2400" dirty="0" smtClean="0">
                <a:latin typeface="Arial" charset="0"/>
                <a:ea typeface="Arial" charset="0"/>
                <a:cs typeface="Arial" charset="0"/>
              </a:rPr>
              <a:t>patients.</a:t>
            </a:r>
          </a:p>
          <a:p>
            <a:endParaRPr lang="en-US" sz="2400" baseline="300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US" sz="2400" dirty="0">
                <a:latin typeface="Arial" charset="0"/>
                <a:ea typeface="Arial" charset="0"/>
                <a:cs typeface="Arial" charset="0"/>
              </a:rPr>
              <a:t> Unfortunately, the reluctance to treat is still very high, even in the fit elderly </a:t>
            </a:r>
          </a:p>
        </p:txBody>
      </p:sp>
    </p:spTree>
    <p:extLst>
      <p:ext uri="{BB962C8B-B14F-4D97-AF65-F5344CB8AC3E}">
        <p14:creationId xmlns:p14="http://schemas.microsoft.com/office/powerpoint/2010/main" val="229968740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</a:majorFont>
      <a:minorFont>
        <a:latin typeface="Franklin Gothic Book" panose="020B0503020102020204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2012</TotalTime>
  <Words>1170</Words>
  <Application>Microsoft Macintosh PowerPoint</Application>
  <PresentationFormat>Widescreen</PresentationFormat>
  <Paragraphs>249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Franklin Gothic Book</vt:lpstr>
      <vt:lpstr>Wingdings</vt:lpstr>
      <vt:lpstr>Arial</vt:lpstr>
      <vt:lpstr>Crop</vt:lpstr>
      <vt:lpstr>Lung Cancer in Elderly Patients: An Analysis of the Surveillance, epidemiology and end results database Journal of clinical oncology December 10,2007 </vt:lpstr>
      <vt:lpstr>Patient</vt:lpstr>
      <vt:lpstr>Background </vt:lpstr>
      <vt:lpstr>Background </vt:lpstr>
      <vt:lpstr>The SEER database</vt:lpstr>
      <vt:lpstr>Current recommendations for lung cancer screening</vt:lpstr>
      <vt:lpstr>Where did recommendations came from?</vt:lpstr>
      <vt:lpstr>Purpose</vt:lpstr>
      <vt:lpstr>Patient </vt:lpstr>
      <vt:lpstr>Methods</vt:lpstr>
      <vt:lpstr>Methods</vt:lpstr>
      <vt:lpstr>Results</vt:lpstr>
      <vt:lpstr>Table 1</vt:lpstr>
      <vt:lpstr>Results</vt:lpstr>
      <vt:lpstr>Results: Initial therapy</vt:lpstr>
      <vt:lpstr>NSCLC therapy associated with relative 5 year survival rates by age group</vt:lpstr>
      <vt:lpstr>Back to the patient…</vt:lpstr>
      <vt:lpstr>Discussion</vt:lpstr>
    </vt:vector>
  </TitlesOfParts>
  <Company/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Cancer in Elderly Patients: An Analysis of the Surveillance, epidemiology and end results database </dc:title>
  <dc:creator>Ariadne Stephanie Scott</dc:creator>
  <cp:lastModifiedBy>Ariadne Stephanie Scott</cp:lastModifiedBy>
  <cp:revision>42</cp:revision>
  <dcterms:created xsi:type="dcterms:W3CDTF">2017-05-27T10:38:19Z</dcterms:created>
  <dcterms:modified xsi:type="dcterms:W3CDTF">2017-06-01T20:26:31Z</dcterms:modified>
</cp:coreProperties>
</file>