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rels" ContentType="application/vnd.openxmlformats-package.relationships+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874" r:id="rId1"/>
  </p:sldMasterIdLst>
  <p:notesMasterIdLst>
    <p:notesMasterId r:id="rId25"/>
  </p:notesMasterIdLst>
  <p:sldIdLst>
    <p:sldId id="256" r:id="rId2"/>
    <p:sldId id="257" r:id="rId3"/>
    <p:sldId id="279" r:id="rId4"/>
    <p:sldId id="258" r:id="rId5"/>
    <p:sldId id="260" r:id="rId6"/>
    <p:sldId id="259" r:id="rId7"/>
    <p:sldId id="261" r:id="rId8"/>
    <p:sldId id="275" r:id="rId9"/>
    <p:sldId id="262" r:id="rId10"/>
    <p:sldId id="263" r:id="rId11"/>
    <p:sldId id="264" r:id="rId12"/>
    <p:sldId id="265" r:id="rId13"/>
    <p:sldId id="266" r:id="rId14"/>
    <p:sldId id="267" r:id="rId15"/>
    <p:sldId id="268" r:id="rId16"/>
    <p:sldId id="269" r:id="rId17"/>
    <p:sldId id="270" r:id="rId18"/>
    <p:sldId id="271" r:id="rId19"/>
    <p:sldId id="272" r:id="rId20"/>
    <p:sldId id="273" r:id="rId21"/>
    <p:sldId id="278" r:id="rId22"/>
    <p:sldId id="274" r:id="rId23"/>
    <p:sldId id="276"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0777" autoAdjust="0"/>
  </p:normalViewPr>
  <p:slideViewPr>
    <p:cSldViewPr snapToGrid="0" snapToObjects="1">
      <p:cViewPr varScale="1">
        <p:scale>
          <a:sx n="73" d="100"/>
          <a:sy n="73" d="100"/>
        </p:scale>
        <p:origin x="-1920"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9" Type="http://schemas.openxmlformats.org/officeDocument/2006/relationships/slide" Target="slides/slide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interSettings" Target="printerSettings/printerSettings1.bin"/><Relationship Id="rId27" Type="http://schemas.openxmlformats.org/officeDocument/2006/relationships/presProps" Target="presProps.xml"/><Relationship Id="rId28" Type="http://schemas.openxmlformats.org/officeDocument/2006/relationships/viewProps" Target="viewProps.xml"/><Relationship Id="rId29" Type="http://schemas.openxmlformats.org/officeDocument/2006/relationships/theme" Target="theme/theme1.xml"/><Relationship Id="rId30"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B82DDE-1E9F-F647-B3B7-CD228968AE82}" type="datetimeFigureOut">
              <a:rPr lang="en-US" smtClean="0"/>
              <a:t>4/3/17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F7D3E59-8D48-1548-830B-2814DBD43607}" type="slidenum">
              <a:rPr lang="en-US" smtClean="0"/>
              <a:t>‹#›</a:t>
            </a:fld>
            <a:endParaRPr lang="en-US"/>
          </a:p>
        </p:txBody>
      </p:sp>
    </p:spTree>
    <p:extLst>
      <p:ext uri="{BB962C8B-B14F-4D97-AF65-F5344CB8AC3E}">
        <p14:creationId xmlns:p14="http://schemas.microsoft.com/office/powerpoint/2010/main" val="23797066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Describes</a:t>
            </a:r>
            <a:r>
              <a:rPr lang="en-US" baseline="0" dirty="0" smtClean="0"/>
              <a:t> herself as “independent” </a:t>
            </a:r>
            <a:r>
              <a:rPr lang="mr-IN" baseline="0" dirty="0" smtClean="0"/>
              <a:t>–</a:t>
            </a:r>
            <a:r>
              <a:rPr lang="en-US" baseline="0" dirty="0" smtClean="0"/>
              <a:t> “I like to go, I’m not a house person” “I like to stay active” </a:t>
            </a:r>
          </a:p>
          <a:p>
            <a:r>
              <a:rPr lang="en-US" baseline="0" dirty="0" smtClean="0"/>
              <a:t>“Why should I ask someone to do something when I can do it myself” </a:t>
            </a:r>
          </a:p>
          <a:p>
            <a:endParaRPr lang="en-US" baseline="0" dirty="0" smtClean="0"/>
          </a:p>
          <a:p>
            <a:r>
              <a:rPr lang="en-US" baseline="0" dirty="0" smtClean="0"/>
              <a:t>Her question </a:t>
            </a:r>
            <a:r>
              <a:rPr lang="mr-IN" baseline="0" dirty="0" smtClean="0"/>
              <a:t>–</a:t>
            </a:r>
            <a:r>
              <a:rPr lang="en-US" baseline="0" dirty="0" smtClean="0"/>
              <a:t> are there drawbacks to moving to a NH?</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2</a:t>
            </a:fld>
            <a:endParaRPr lang="en-US"/>
          </a:p>
        </p:txBody>
      </p:sp>
    </p:spTree>
    <p:extLst>
      <p:ext uri="{BB962C8B-B14F-4D97-AF65-F5344CB8AC3E}">
        <p14:creationId xmlns:p14="http://schemas.microsoft.com/office/powerpoint/2010/main" val="236819587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Attends ADH 2x per week during good weather; in the winter has been attending activities in her </a:t>
            </a:r>
            <a:r>
              <a:rPr lang="en-US" dirty="0" err="1" smtClean="0"/>
              <a:t>buildling</a:t>
            </a:r>
            <a:endParaRPr lang="en-US" dirty="0" smtClean="0"/>
          </a:p>
          <a:p>
            <a:r>
              <a:rPr lang="en-US" dirty="0" smtClean="0"/>
              <a:t>Daughter</a:t>
            </a:r>
            <a:r>
              <a:rPr lang="en-US" baseline="0" dirty="0" smtClean="0"/>
              <a:t> lives close by and help with shopping, cooking, finances</a:t>
            </a:r>
            <a:endParaRPr lang="en-US" dirty="0" smtClean="0"/>
          </a:p>
          <a:p>
            <a:endParaRPr lang="en-US" dirty="0" smtClean="0"/>
          </a:p>
          <a:p>
            <a:r>
              <a:rPr lang="en-US" dirty="0" smtClean="0"/>
              <a:t>Describes</a:t>
            </a:r>
            <a:r>
              <a:rPr lang="en-US" baseline="0" dirty="0" smtClean="0"/>
              <a:t> herself as “independent” </a:t>
            </a:r>
            <a:r>
              <a:rPr lang="mr-IN" baseline="0" dirty="0" smtClean="0"/>
              <a:t>–</a:t>
            </a:r>
            <a:r>
              <a:rPr lang="en-US" baseline="0" dirty="0" smtClean="0"/>
              <a:t> “I like to go, I’m not a house person” “I like to stay active” </a:t>
            </a:r>
          </a:p>
          <a:p>
            <a:r>
              <a:rPr lang="en-US" baseline="0" dirty="0" smtClean="0"/>
              <a:t>“Why should I ask someone to do something when I can do it myself” </a:t>
            </a:r>
          </a:p>
          <a:p>
            <a:endParaRPr lang="en-US" baseline="0" dirty="0" smtClean="0"/>
          </a:p>
          <a:p>
            <a:r>
              <a:rPr lang="en-US" baseline="0" dirty="0" smtClean="0"/>
              <a:t>Her question </a:t>
            </a:r>
            <a:r>
              <a:rPr lang="mr-IN" baseline="0" dirty="0" smtClean="0"/>
              <a:t>–</a:t>
            </a:r>
            <a:r>
              <a:rPr lang="en-US" baseline="0" dirty="0" smtClean="0"/>
              <a:t> are there drawbacks to moving to a NH?</a:t>
            </a:r>
            <a:endParaRPr lang="en-US" dirty="0" smtClean="0"/>
          </a:p>
          <a:p>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3</a:t>
            </a:fld>
            <a:endParaRPr lang="en-US"/>
          </a:p>
        </p:txBody>
      </p:sp>
    </p:spTree>
    <p:extLst>
      <p:ext uri="{BB962C8B-B14F-4D97-AF65-F5344CB8AC3E}">
        <p14:creationId xmlns:p14="http://schemas.microsoft.com/office/powerpoint/2010/main" val="219408508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My patient is</a:t>
            </a:r>
            <a:r>
              <a:rPr lang="en-US" baseline="0" dirty="0" smtClean="0"/>
              <a:t> in her 90s and with several medical problems, but no serious cognitive issues that impact her function. She is successfully living independently and thriving. I had a student with me on my most recent visit and she asked if there was a risk of cognitive decline with a move to a NH. I didn’t know the answer</a:t>
            </a:r>
            <a:r>
              <a:rPr lang="mr-IN" baseline="0" dirty="0" smtClean="0"/>
              <a:t>…</a:t>
            </a:r>
            <a:r>
              <a:rPr lang="en-US" baseline="0" dirty="0" smtClean="0"/>
              <a:t>hence this talk today!</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4</a:t>
            </a:fld>
            <a:endParaRPr lang="en-US"/>
          </a:p>
        </p:txBody>
      </p:sp>
    </p:spTree>
    <p:extLst>
      <p:ext uri="{BB962C8B-B14F-4D97-AF65-F5344CB8AC3E}">
        <p14:creationId xmlns:p14="http://schemas.microsoft.com/office/powerpoint/2010/main" val="79867692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Article published in 2014 in the Journal of the American</a:t>
            </a:r>
            <a:r>
              <a:rPr lang="en-US" baseline="0" dirty="0" smtClean="0"/>
              <a:t> Medical Directors Association</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5</a:t>
            </a:fld>
            <a:endParaRPr lang="en-US"/>
          </a:p>
        </p:txBody>
      </p:sp>
    </p:spTree>
    <p:extLst>
      <p:ext uri="{BB962C8B-B14F-4D97-AF65-F5344CB8AC3E}">
        <p14:creationId xmlns:p14="http://schemas.microsoft.com/office/powerpoint/2010/main" val="7981483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Studies have shown that the</a:t>
            </a:r>
            <a:r>
              <a:rPr lang="en-US" baseline="0" dirty="0" smtClean="0"/>
              <a:t> major predictors of institutionalization are to be dependent on 3 or more ADLS or to have cognitive impairment; also lacking economic resources and supportive family environment also contribute</a:t>
            </a:r>
          </a:p>
          <a:p>
            <a:endParaRPr lang="en-US" baseline="0" dirty="0" smtClean="0"/>
          </a:p>
          <a:p>
            <a:r>
              <a:rPr lang="en-US" baseline="0" dirty="0" smtClean="0"/>
              <a:t>NH can be beneficial for dependent elderly who cannot remain at home</a:t>
            </a:r>
          </a:p>
          <a:p>
            <a:endParaRPr lang="en-US" baseline="0" dirty="0" smtClean="0"/>
          </a:p>
          <a:p>
            <a:r>
              <a:rPr lang="en-US" baseline="0" dirty="0" smtClean="0"/>
              <a:t>However </a:t>
            </a:r>
            <a:r>
              <a:rPr lang="mr-IN" baseline="0" dirty="0" smtClean="0"/>
              <a:t>–</a:t>
            </a:r>
            <a:r>
              <a:rPr lang="en-US" baseline="0" dirty="0" smtClean="0"/>
              <a:t> for those that do not present cognitive impairment or major functional restrictions, negative consequences on </a:t>
            </a:r>
            <a:r>
              <a:rPr lang="en-US" baseline="0" dirty="0" err="1" smtClean="0"/>
              <a:t>cognitivie</a:t>
            </a:r>
            <a:r>
              <a:rPr lang="en-US" baseline="0" dirty="0" smtClean="0"/>
              <a:t> functioning or QOL can be expected due to the drastic change in psychosocial environment experience when moving to a NH</a:t>
            </a:r>
          </a:p>
          <a:p>
            <a:pPr marL="171450" indent="-171450">
              <a:buFontTx/>
              <a:buChar char="-"/>
            </a:pPr>
            <a:r>
              <a:rPr lang="en-US" baseline="0" dirty="0" smtClean="0"/>
              <a:t>“Transfer Trauma” or “relocation stress syndrome” </a:t>
            </a:r>
          </a:p>
          <a:p>
            <a:pPr marL="171450" indent="-171450">
              <a:buFontTx/>
              <a:buChar char="-"/>
            </a:pPr>
            <a:endParaRPr lang="en-US" baseline="0" dirty="0" smtClean="0"/>
          </a:p>
          <a:p>
            <a:pPr marL="0" indent="0">
              <a:buFontTx/>
              <a:buNone/>
            </a:pPr>
            <a:r>
              <a:rPr lang="en-US" baseline="0" dirty="0" smtClean="0"/>
              <a:t>Prior studies:</a:t>
            </a:r>
          </a:p>
          <a:p>
            <a:pPr marL="228600" indent="-228600">
              <a:buFontTx/>
              <a:buAutoNum type="arabicParenR"/>
            </a:pPr>
            <a:r>
              <a:rPr lang="en-US" baseline="0" dirty="0" smtClean="0"/>
              <a:t>Canadian study in 1990 by </a:t>
            </a:r>
            <a:r>
              <a:rPr lang="en-US" baseline="0" dirty="0" err="1" smtClean="0"/>
              <a:t>Winocur</a:t>
            </a:r>
            <a:r>
              <a:rPr lang="en-US" baseline="0" dirty="0" smtClean="0"/>
              <a:t> and </a:t>
            </a:r>
            <a:r>
              <a:rPr lang="en-US" baseline="0" dirty="0" err="1" smtClean="0"/>
              <a:t>Moscovitch</a:t>
            </a:r>
            <a:r>
              <a:rPr lang="en-US" baseline="0" dirty="0" smtClean="0"/>
              <a:t> compared normal elders living in institutions and elders living in the community on a series of cognitive tests. They found that the institutionalized people performed worse than matched </a:t>
            </a:r>
            <a:r>
              <a:rPr lang="en-US" baseline="0" dirty="0" err="1" smtClean="0"/>
              <a:t>noninstitutionalized</a:t>
            </a:r>
            <a:r>
              <a:rPr lang="en-US" baseline="0" dirty="0" smtClean="0"/>
              <a:t> counterparts</a:t>
            </a:r>
          </a:p>
          <a:p>
            <a:pPr marL="228600" indent="-228600">
              <a:buFontTx/>
              <a:buAutoNum type="arabicParenR"/>
            </a:pPr>
            <a:r>
              <a:rPr lang="en-US" baseline="0" dirty="0" smtClean="0"/>
              <a:t>Study by </a:t>
            </a:r>
            <a:r>
              <a:rPr lang="en-US" baseline="0" dirty="0" err="1" smtClean="0"/>
              <a:t>Scocco</a:t>
            </a:r>
            <a:r>
              <a:rPr lang="en-US" baseline="0" dirty="0" smtClean="0"/>
              <a:t> et al published in 2006 that conducted a case series of 100 patients recently admitted to a NH and compared several health outcomes just after admission and 6 months later </a:t>
            </a:r>
            <a:r>
              <a:rPr lang="mr-IN" baseline="0" dirty="0" smtClean="0"/>
              <a:t>–</a:t>
            </a:r>
            <a:r>
              <a:rPr lang="en-US" baseline="0" dirty="0" smtClean="0"/>
              <a:t> found that the clinical condition of residents worsened after 6 months, as demonstrated by a decline in MMSE score, ADL score, and QOL. Mortality rate was 33%</a:t>
            </a:r>
          </a:p>
          <a:p>
            <a:pPr marL="228600" indent="-228600">
              <a:buFontTx/>
              <a:buAutoNum type="arabicParenR"/>
            </a:pPr>
            <a:r>
              <a:rPr lang="en-US" baseline="0" dirty="0" smtClean="0"/>
              <a:t>A cohort study by Wilson et al published in 2007 showed that NH placement is associated with accelerated ST cognitive decline.</a:t>
            </a:r>
          </a:p>
          <a:p>
            <a:pPr marL="228600" indent="-228600">
              <a:buFontTx/>
              <a:buAutoNum type="arabicParenR"/>
            </a:pPr>
            <a:endParaRPr lang="en-US" baseline="0" dirty="0" smtClean="0"/>
          </a:p>
          <a:p>
            <a:pPr marL="0" indent="0">
              <a:buFontTx/>
              <a:buNone/>
            </a:pPr>
            <a:r>
              <a:rPr lang="en-US" baseline="0" dirty="0" smtClean="0"/>
              <a:t>Little work has been done on the effect of institutionalization on cognitive change in the elderly without apparent memory impairment when entering a NH.</a:t>
            </a:r>
          </a:p>
          <a:p>
            <a:pPr marL="0" indent="0">
              <a:buFontTx/>
              <a:buNone/>
            </a:pPr>
            <a:r>
              <a:rPr lang="en-US" baseline="0" dirty="0" smtClean="0"/>
              <a:t>Purpose of this study is to compare cognitive decline in patients moving from a community to an institution with </a:t>
            </a:r>
            <a:r>
              <a:rPr lang="en-US" baseline="0" dirty="0" err="1" smtClean="0"/>
              <a:t>noninstitutional</a:t>
            </a:r>
            <a:r>
              <a:rPr lang="en-US" baseline="0" dirty="0" smtClean="0"/>
              <a:t> counterparts with comparable clinical conditions</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6</a:t>
            </a:fld>
            <a:endParaRPr lang="en-US"/>
          </a:p>
        </p:txBody>
      </p:sp>
    </p:spTree>
    <p:extLst>
      <p:ext uri="{BB962C8B-B14F-4D97-AF65-F5344CB8AC3E}">
        <p14:creationId xmlns:p14="http://schemas.microsoft.com/office/powerpoint/2010/main" val="13460841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7</a:t>
            </a:fld>
            <a:endParaRPr lang="en-US"/>
          </a:p>
        </p:txBody>
      </p:sp>
    </p:spTree>
    <p:extLst>
      <p:ext uri="{BB962C8B-B14F-4D97-AF65-F5344CB8AC3E}">
        <p14:creationId xmlns:p14="http://schemas.microsoft.com/office/powerpoint/2010/main" val="26898461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PAQUID refers to </a:t>
            </a:r>
            <a:r>
              <a:rPr lang="en-US" dirty="0" err="1" smtClean="0"/>
              <a:t>Personnes</a:t>
            </a:r>
            <a:r>
              <a:rPr lang="en-US" dirty="0" smtClean="0"/>
              <a:t> </a:t>
            </a:r>
            <a:r>
              <a:rPr lang="en-US" dirty="0" err="1" smtClean="0"/>
              <a:t>Agees</a:t>
            </a:r>
            <a:r>
              <a:rPr lang="en-US" dirty="0" smtClean="0"/>
              <a:t> Quid - </a:t>
            </a:r>
            <a:r>
              <a:rPr lang="en-US" sz="1200" kern="1200" dirty="0" smtClean="0">
                <a:solidFill>
                  <a:schemeClr val="tx1"/>
                </a:solidFill>
                <a:latin typeface="+mn-lt"/>
                <a:ea typeface="+mn-ea"/>
                <a:cs typeface="+mn-cs"/>
              </a:rPr>
              <a:t>loosely translated from French and Latin as "What about the elderly?” </a:t>
            </a:r>
            <a:endParaRPr lang="en-US" dirty="0" smtClean="0"/>
          </a:p>
          <a:p>
            <a:r>
              <a:rPr lang="en-US" dirty="0" smtClean="0"/>
              <a:t>Research program undertaken to study prospectively a representative random sample of 3777 people aged 65+ living</a:t>
            </a:r>
            <a:r>
              <a:rPr lang="en-US" baseline="0" dirty="0" smtClean="0"/>
              <a:t> independently in the community of Gironde and Dordogne, France</a:t>
            </a:r>
          </a:p>
          <a:p>
            <a:r>
              <a:rPr lang="en-US" baseline="0" dirty="0" smtClean="0"/>
              <a:t>1992 was when first methodological article published </a:t>
            </a:r>
          </a:p>
          <a:p>
            <a:endParaRPr lang="en-US" baseline="0" dirty="0" smtClean="0"/>
          </a:p>
          <a:p>
            <a:r>
              <a:rPr lang="en-US" baseline="0" dirty="0" smtClean="0"/>
              <a:t>Goals of PAQUID:</a:t>
            </a:r>
          </a:p>
          <a:p>
            <a:pPr marL="228600" indent="-228600">
              <a:buAutoNum type="arabicParenR"/>
            </a:pPr>
            <a:r>
              <a:rPr lang="en-US" baseline="0" dirty="0" smtClean="0"/>
              <a:t>To study normal and pathological brain ageing by repeated psychometric measures of cognitive function and to identify the prevalence, incidence, RF, and preclinical manifestations of Alzheimer disease</a:t>
            </a:r>
          </a:p>
          <a:p>
            <a:pPr marL="228600" indent="-228600">
              <a:buAutoNum type="arabicParenR"/>
            </a:pPr>
            <a:r>
              <a:rPr lang="en-US" dirty="0" smtClean="0"/>
              <a:t>To describe the disability process after the age of 65 and to </a:t>
            </a:r>
            <a:r>
              <a:rPr lang="en-US" dirty="0" err="1" smtClean="0"/>
              <a:t>idenfity</a:t>
            </a:r>
            <a:r>
              <a:rPr lang="en-US" dirty="0" smtClean="0"/>
              <a:t> the main RF and consequences of disability as measured by institutionalization and mortality</a:t>
            </a:r>
            <a:r>
              <a:rPr lang="en-US" baseline="0" dirty="0" smtClean="0"/>
              <a:t> </a:t>
            </a:r>
          </a:p>
          <a:p>
            <a:pPr marL="228600" indent="-228600">
              <a:buAutoNum type="arabicParenR"/>
            </a:pPr>
            <a:endParaRPr lang="en-US" baseline="0" dirty="0" smtClean="0"/>
          </a:p>
          <a:p>
            <a:pPr marL="0" indent="0">
              <a:buNone/>
            </a:pPr>
            <a:r>
              <a:rPr lang="en-US" baseline="0" dirty="0" smtClean="0"/>
              <a:t>PAQUID program is complemented by a study of a random sample of elderly subjects living in an institution in Gironde called “</a:t>
            </a:r>
            <a:r>
              <a:rPr lang="en-US" baseline="0" dirty="0" err="1" smtClean="0"/>
              <a:t>Pavin</a:t>
            </a:r>
            <a:r>
              <a:rPr lang="en-US" baseline="0" dirty="0" smtClean="0"/>
              <a:t>”</a:t>
            </a:r>
          </a:p>
          <a:p>
            <a:pPr marL="171450" indent="-171450">
              <a:buFontTx/>
              <a:buChar char="-"/>
            </a:pPr>
            <a:r>
              <a:rPr lang="en-US" baseline="0" dirty="0" smtClean="0"/>
              <a:t>Authors state that </a:t>
            </a:r>
            <a:r>
              <a:rPr lang="en-US" baseline="0" dirty="0" err="1" smtClean="0"/>
              <a:t>Paquid</a:t>
            </a:r>
            <a:r>
              <a:rPr lang="en-US" baseline="0" dirty="0" smtClean="0"/>
              <a:t> and </a:t>
            </a:r>
            <a:r>
              <a:rPr lang="en-US" baseline="0" dirty="0" err="1" smtClean="0"/>
              <a:t>Pavin</a:t>
            </a:r>
            <a:r>
              <a:rPr lang="en-US" baseline="0" dirty="0" smtClean="0"/>
              <a:t> will provide a comprehensive view of the elderly population of Gironde</a:t>
            </a:r>
          </a:p>
          <a:p>
            <a:pPr marL="171450" indent="-171450">
              <a:buFontTx/>
              <a:buChar char="-"/>
            </a:pPr>
            <a:r>
              <a:rPr lang="en-US" baseline="0" dirty="0" smtClean="0"/>
              <a:t>Will give prevalence and incidence estimates of dementia whatever the place of residence</a:t>
            </a:r>
          </a:p>
          <a:p>
            <a:pPr marL="171450" indent="-171450">
              <a:buFontTx/>
              <a:buChar char="-"/>
            </a:pPr>
            <a:endParaRPr lang="en-US" baseline="0" dirty="0" smtClean="0"/>
          </a:p>
          <a:p>
            <a:pPr marL="0" indent="0">
              <a:buFontTx/>
              <a:buNone/>
            </a:pPr>
            <a:r>
              <a:rPr lang="en-US" baseline="0" dirty="0" smtClean="0"/>
              <a:t>Methodology</a:t>
            </a:r>
          </a:p>
          <a:p>
            <a:pPr marL="171450" indent="-171450">
              <a:buFontTx/>
              <a:buChar char="-"/>
            </a:pPr>
            <a:r>
              <a:rPr lang="en-US" baseline="0" dirty="0" smtClean="0"/>
              <a:t>Subjects randomly chosen from communal electoral lists</a:t>
            </a:r>
          </a:p>
          <a:p>
            <a:pPr marL="171450" indent="-171450">
              <a:buFontTx/>
              <a:buChar char="-"/>
            </a:pPr>
            <a:r>
              <a:rPr lang="en-US" baseline="0" dirty="0" smtClean="0"/>
              <a:t>Inclusion criteria:</a:t>
            </a:r>
          </a:p>
          <a:p>
            <a:pPr marL="628650" lvl="1" indent="-171450">
              <a:buFontTx/>
              <a:buChar char="-"/>
            </a:pPr>
            <a:r>
              <a:rPr lang="en-US" baseline="0" dirty="0" smtClean="0"/>
              <a:t>At least 65 years of age by 12/31/87</a:t>
            </a:r>
          </a:p>
          <a:p>
            <a:pPr marL="628650" lvl="1" indent="-171450">
              <a:buFontTx/>
              <a:buChar char="-"/>
            </a:pPr>
            <a:r>
              <a:rPr lang="en-US" baseline="0" dirty="0" smtClean="0"/>
              <a:t>To live at home at the time of the initial data collection phase</a:t>
            </a:r>
          </a:p>
          <a:p>
            <a:pPr marL="628650" lvl="1" indent="-171450">
              <a:buFontTx/>
              <a:buChar char="-"/>
            </a:pPr>
            <a:r>
              <a:rPr lang="en-US" baseline="0" dirty="0" smtClean="0"/>
              <a:t>Give their written informed consent to participate</a:t>
            </a:r>
          </a:p>
          <a:p>
            <a:pPr marL="171450" lvl="0" indent="-171450">
              <a:buFontTx/>
              <a:buChar char="-"/>
            </a:pPr>
            <a:r>
              <a:rPr lang="en-US" baseline="0" dirty="0" smtClean="0"/>
              <a:t>Baseline data collection</a:t>
            </a:r>
          </a:p>
          <a:p>
            <a:pPr marL="628650" lvl="1" indent="-171450">
              <a:buFontTx/>
              <a:buChar char="-"/>
            </a:pPr>
            <a:r>
              <a:rPr lang="en-US" baseline="0" dirty="0" smtClean="0"/>
              <a:t>Demographics: age, sex, marital status, educational level, principal occupation during life</a:t>
            </a:r>
          </a:p>
          <a:p>
            <a:pPr marL="628650" lvl="1" indent="-171450">
              <a:buFontTx/>
              <a:buChar char="-"/>
            </a:pPr>
            <a:r>
              <a:rPr lang="en-US" baseline="0" dirty="0" smtClean="0"/>
              <a:t>Social variables: number of visits received, activities, perceived social support</a:t>
            </a:r>
          </a:p>
          <a:p>
            <a:pPr marL="628650" lvl="1" indent="-171450">
              <a:buFontTx/>
              <a:buChar char="-"/>
            </a:pPr>
            <a:r>
              <a:rPr lang="en-US" baseline="0" dirty="0" smtClean="0"/>
              <a:t>Subjective health measures</a:t>
            </a:r>
          </a:p>
          <a:p>
            <a:pPr marL="628650" lvl="1" indent="-171450">
              <a:buFontTx/>
              <a:buChar char="-"/>
            </a:pPr>
            <a:r>
              <a:rPr lang="en-US" baseline="0" dirty="0" smtClean="0"/>
              <a:t>Health measures: weight, height, BP, dietary habits, tobacco and ETOH use, prescription drugs, age at menopause and number of children, presence of visual, dental and hearing impairments</a:t>
            </a:r>
          </a:p>
          <a:p>
            <a:pPr marL="628650" lvl="1" indent="-171450">
              <a:buFontTx/>
              <a:buChar char="-"/>
            </a:pPr>
            <a:r>
              <a:rPr lang="en-US" baseline="0" dirty="0" smtClean="0"/>
              <a:t>Functional assessment </a:t>
            </a:r>
            <a:r>
              <a:rPr lang="mr-IN" baseline="0" dirty="0" smtClean="0"/>
              <a:t>–</a:t>
            </a:r>
            <a:r>
              <a:rPr lang="en-US" baseline="0" dirty="0" smtClean="0"/>
              <a:t> </a:t>
            </a:r>
            <a:r>
              <a:rPr lang="en-US" baseline="0" dirty="0" err="1" smtClean="0"/>
              <a:t>Roscow</a:t>
            </a:r>
            <a:r>
              <a:rPr lang="en-US" baseline="0" dirty="0" smtClean="0"/>
              <a:t> and Breslau scale, Katz ADLS, Lawton IADLs, Depressive symptoms</a:t>
            </a:r>
          </a:p>
          <a:p>
            <a:pPr marL="628650" lvl="1" indent="-171450">
              <a:buFontTx/>
              <a:buChar char="-"/>
            </a:pPr>
            <a:r>
              <a:rPr lang="en-US" baseline="0" dirty="0" smtClean="0"/>
              <a:t>Personal antecedents </a:t>
            </a:r>
            <a:r>
              <a:rPr lang="mr-IN" baseline="0" dirty="0" smtClean="0"/>
              <a:t>–</a:t>
            </a:r>
            <a:r>
              <a:rPr lang="en-US" baseline="0" dirty="0" smtClean="0"/>
              <a:t> head injury, fractures, hospitalization, thyroid disease, depression, psych illness, major weight loss, WW2 concentration camp internment</a:t>
            </a:r>
          </a:p>
          <a:p>
            <a:pPr marL="628650" lvl="1" indent="-171450">
              <a:buFontTx/>
              <a:buChar char="-"/>
            </a:pPr>
            <a:r>
              <a:rPr lang="en-US" baseline="0" dirty="0" smtClean="0"/>
              <a:t>Symptoms and pathologies </a:t>
            </a:r>
            <a:r>
              <a:rPr lang="mr-IN" baseline="0" dirty="0" smtClean="0"/>
              <a:t>–</a:t>
            </a:r>
            <a:r>
              <a:rPr lang="en-US" baseline="0" dirty="0" smtClean="0"/>
              <a:t> joint and back pain, dyspnea, arthritis, CV and cerebrovascular disease, diabetes</a:t>
            </a:r>
          </a:p>
          <a:p>
            <a:pPr marL="628650" lvl="1" indent="-171450">
              <a:buFontTx/>
              <a:buChar char="-"/>
            </a:pPr>
            <a:r>
              <a:rPr lang="en-US" baseline="0" dirty="0" smtClean="0"/>
              <a:t>Self-perceived symptoms of cognitive deficits and neurosensory symptoms</a:t>
            </a:r>
          </a:p>
          <a:p>
            <a:pPr marL="628650" lvl="1" indent="-171450">
              <a:buFontTx/>
              <a:buChar char="-"/>
            </a:pPr>
            <a:r>
              <a:rPr lang="en-US" baseline="0" dirty="0" smtClean="0"/>
              <a:t>Also took FHX </a:t>
            </a:r>
            <a:r>
              <a:rPr lang="mr-IN" baseline="0" dirty="0" smtClean="0"/>
              <a:t>–</a:t>
            </a:r>
            <a:r>
              <a:rPr lang="en-US" baseline="0" dirty="0" smtClean="0"/>
              <a:t> dementia in first-degree relatives </a:t>
            </a:r>
          </a:p>
          <a:p>
            <a:pPr marL="628650" lvl="1" indent="-171450">
              <a:buFontTx/>
              <a:buChar char="-"/>
            </a:pPr>
            <a:r>
              <a:rPr lang="en-US" baseline="0" dirty="0" smtClean="0"/>
              <a:t>Intellectual functioning </a:t>
            </a:r>
          </a:p>
          <a:p>
            <a:pPr marL="171450" lvl="0" indent="-171450">
              <a:buFontTx/>
              <a:buChar char="-"/>
            </a:pPr>
            <a:r>
              <a:rPr lang="en-US" baseline="0" dirty="0" smtClean="0"/>
              <a:t>Info re place of living </a:t>
            </a:r>
            <a:r>
              <a:rPr lang="mr-IN" baseline="0" dirty="0" smtClean="0"/>
              <a:t>–</a:t>
            </a:r>
            <a:r>
              <a:rPr lang="en-US" baseline="0" dirty="0" smtClean="0"/>
              <a:t> population size, geographic location, accommodations for elderly individuals (in particular, the number of beds in a NH), aluminum and fluoride level in H20 </a:t>
            </a:r>
          </a:p>
          <a:p>
            <a:pPr marL="628650" lvl="1"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0F7D3E59-8D48-1548-830B-2814DBD43607}" type="slidenum">
              <a:rPr lang="en-US" smtClean="0"/>
              <a:t>8</a:t>
            </a:fld>
            <a:endParaRPr lang="en-US"/>
          </a:p>
        </p:txBody>
      </p:sp>
    </p:spTree>
    <p:extLst>
      <p:ext uri="{BB962C8B-B14F-4D97-AF65-F5344CB8AC3E}">
        <p14:creationId xmlns:p14="http://schemas.microsoft.com/office/powerpoint/2010/main" val="81784344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r>
              <a:rPr lang="en-US" dirty="0" smtClean="0"/>
              <a:t>Cognitive status: (dependent variables)</a:t>
            </a:r>
            <a:r>
              <a:rPr lang="en-US" baseline="0" dirty="0" smtClean="0"/>
              <a:t> </a:t>
            </a:r>
            <a:endParaRPr lang="en-US" dirty="0" smtClean="0"/>
          </a:p>
          <a:p>
            <a:pPr marL="171450" indent="-171450">
              <a:buFontTx/>
              <a:buChar char="-"/>
            </a:pPr>
            <a:r>
              <a:rPr lang="en-US" dirty="0" smtClean="0"/>
              <a:t>MMSE for global cognitive functioning</a:t>
            </a:r>
          </a:p>
          <a:p>
            <a:pPr marL="171450" indent="-171450">
              <a:buFontTx/>
              <a:buChar char="-"/>
            </a:pPr>
            <a:r>
              <a:rPr lang="en-US" dirty="0" smtClean="0"/>
              <a:t>Multiple</a:t>
            </a:r>
            <a:r>
              <a:rPr lang="en-US" baseline="0" dirty="0" smtClean="0"/>
              <a:t> choice recognition form of the Benton Visual Retention Test (BVRT) </a:t>
            </a:r>
            <a:r>
              <a:rPr lang="mr-IN" baseline="0" dirty="0" smtClean="0"/>
              <a:t>–</a:t>
            </a:r>
            <a:r>
              <a:rPr lang="en-US" baseline="0" dirty="0" smtClean="0"/>
              <a:t> assessed visual memory</a:t>
            </a:r>
          </a:p>
          <a:p>
            <a:pPr marL="171450" indent="-171450">
              <a:buFontTx/>
              <a:buChar char="-"/>
            </a:pPr>
            <a:r>
              <a:rPr lang="en-US" baseline="0" dirty="0" smtClean="0"/>
              <a:t>Isaacs Set Test (IST) </a:t>
            </a:r>
            <a:r>
              <a:rPr lang="mr-IN" baseline="0" dirty="0" smtClean="0"/>
              <a:t>–</a:t>
            </a:r>
            <a:r>
              <a:rPr lang="en-US" baseline="0" dirty="0" smtClean="0"/>
              <a:t> assessed verbal fluency</a:t>
            </a:r>
          </a:p>
          <a:p>
            <a:pPr marL="171450" indent="-171450">
              <a:buFontTx/>
              <a:buChar char="-"/>
            </a:pPr>
            <a:endParaRPr lang="en-US" baseline="0" dirty="0" smtClean="0"/>
          </a:p>
          <a:p>
            <a:pPr marL="0" indent="0">
              <a:buNone/>
            </a:pPr>
            <a:r>
              <a:rPr lang="en-US" sz="1200" b="1" dirty="0" smtClean="0"/>
              <a:t>Participants who entered a NH remained in the study </a:t>
            </a:r>
          </a:p>
          <a:p>
            <a:r>
              <a:rPr lang="en-US" sz="1200" dirty="0" smtClean="0"/>
              <a:t>Visited and administered questionnaires and cognitive tests </a:t>
            </a:r>
          </a:p>
          <a:p>
            <a:r>
              <a:rPr lang="en-US" sz="1200" dirty="0" smtClean="0"/>
              <a:t>Evaluate for dementia</a:t>
            </a:r>
          </a:p>
          <a:p>
            <a:r>
              <a:rPr lang="en-US" sz="1200" dirty="0" smtClean="0"/>
              <a:t>F/U with neurology or geriatrics</a:t>
            </a:r>
          </a:p>
          <a:p>
            <a:r>
              <a:rPr lang="en-US" sz="1200" dirty="0" smtClean="0"/>
              <a:t>Neurology review panel</a:t>
            </a:r>
          </a:p>
          <a:p>
            <a:pPr marL="0" marR="0" indent="0" algn="l" defTabSz="457200" rtl="0" eaLnBrk="1" fontAlgn="auto" latinLnBrk="0" hangingPunct="1">
              <a:lnSpc>
                <a:spcPct val="100000"/>
              </a:lnSpc>
              <a:spcBef>
                <a:spcPts val="0"/>
              </a:spcBef>
              <a:spcAft>
                <a:spcPts val="0"/>
              </a:spcAft>
              <a:buClrTx/>
              <a:buSzTx/>
              <a:buFontTx/>
              <a:buNone/>
              <a:tabLst/>
              <a:defRPr/>
            </a:pPr>
            <a:endParaRPr lang="en-US" dirty="0" smtClean="0"/>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Psychologists completed a standardized questionnaire that was designed to assign the DSM-3 criteria for dementia </a:t>
            </a:r>
            <a:r>
              <a:rPr lang="mr-IN" dirty="0" smtClean="0"/>
              <a:t>–</a:t>
            </a:r>
            <a:r>
              <a:rPr lang="en-US" dirty="0" smtClean="0"/>
              <a:t> if met criteria for dementia, were seen by a neurologist or geriatrician who confirmed or rejected the diagnosis. </a:t>
            </a:r>
          </a:p>
          <a:p>
            <a:pPr marL="0" marR="0" indent="0" algn="l" defTabSz="457200" rtl="0" eaLnBrk="1" fontAlgn="auto" latinLnBrk="0" hangingPunct="1">
              <a:lnSpc>
                <a:spcPct val="100000"/>
              </a:lnSpc>
              <a:spcBef>
                <a:spcPts val="0"/>
              </a:spcBef>
              <a:spcAft>
                <a:spcPts val="0"/>
              </a:spcAft>
              <a:buClrTx/>
              <a:buSzTx/>
              <a:buFontTx/>
              <a:buNone/>
              <a:tabLst/>
              <a:defRPr/>
            </a:pPr>
            <a:r>
              <a:rPr lang="en-US" dirty="0" smtClean="0"/>
              <a:t>The diagnosis then was reviewed by a panel of specialized neurologists </a:t>
            </a:r>
            <a:r>
              <a:rPr lang="mr-IN" dirty="0" smtClean="0"/>
              <a:t>–</a:t>
            </a:r>
            <a:r>
              <a:rPr lang="en-US" dirty="0" smtClean="0"/>
              <a:t> applied criteria for each etiological category</a:t>
            </a:r>
            <a:r>
              <a:rPr lang="en-US" baseline="0" dirty="0" smtClean="0"/>
              <a:t> </a:t>
            </a:r>
            <a:r>
              <a:rPr lang="mr-IN" baseline="0" dirty="0" smtClean="0"/>
              <a:t>–</a:t>
            </a:r>
            <a:r>
              <a:rPr lang="en-US" baseline="0" dirty="0" smtClean="0"/>
              <a:t> Alzheimer's disease, Vascular Dementia, </a:t>
            </a:r>
            <a:r>
              <a:rPr lang="en-US" baseline="0" dirty="0" err="1" smtClean="0"/>
              <a:t>Lewy</a:t>
            </a:r>
            <a:r>
              <a:rPr lang="en-US" baseline="0" dirty="0" smtClean="0"/>
              <a:t> body disease, Parkinson’s dementia </a:t>
            </a:r>
            <a:endParaRPr lang="en-US" dirty="0" smtClean="0"/>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0F7D3E59-8D48-1548-830B-2814DBD43607}" type="slidenum">
              <a:rPr lang="en-US" smtClean="0"/>
              <a:t>9</a:t>
            </a:fld>
            <a:endParaRPr lang="en-US"/>
          </a:p>
        </p:txBody>
      </p:sp>
    </p:spTree>
    <p:extLst>
      <p:ext uri="{BB962C8B-B14F-4D97-AF65-F5344CB8AC3E}">
        <p14:creationId xmlns:p14="http://schemas.microsoft.com/office/powerpoint/2010/main" val="155921298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10</a:t>
            </a:fld>
            <a:endParaRPr lang="en-US"/>
          </a:p>
        </p:txBody>
      </p:sp>
    </p:spTree>
    <p:extLst>
      <p:ext uri="{BB962C8B-B14F-4D97-AF65-F5344CB8AC3E}">
        <p14:creationId xmlns:p14="http://schemas.microsoft.com/office/powerpoint/2010/main" val="20027699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Linear mixed-regression models</a:t>
            </a:r>
          </a:p>
          <a:p>
            <a:pPr marL="171450" indent="-171450">
              <a:buFontTx/>
              <a:buChar char="-"/>
            </a:pPr>
            <a:r>
              <a:rPr lang="en-US" dirty="0" smtClean="0"/>
              <a:t>Accounts for correlations that are due to the repeated measurements of cognitive scores over time within the same subject</a:t>
            </a:r>
          </a:p>
          <a:p>
            <a:pPr marL="171450" indent="-171450">
              <a:buFontTx/>
              <a:buChar char="-"/>
            </a:pPr>
            <a:r>
              <a:rPr lang="en-US" dirty="0" smtClean="0"/>
              <a:t>Controlled</a:t>
            </a:r>
            <a:r>
              <a:rPr lang="en-US" baseline="0" dirty="0" smtClean="0"/>
              <a:t> for potentially confounding effects of the following variables: </a:t>
            </a:r>
          </a:p>
          <a:p>
            <a:pPr marL="628650" lvl="1" indent="-171450">
              <a:buFontTx/>
              <a:buChar char="-"/>
            </a:pPr>
            <a:r>
              <a:rPr lang="en-US" baseline="0" dirty="0" smtClean="0"/>
              <a:t>Baseline MMSE score</a:t>
            </a:r>
          </a:p>
          <a:p>
            <a:pPr marL="628650" lvl="1" indent="-171450">
              <a:buFontTx/>
              <a:buChar char="-"/>
            </a:pPr>
            <a:r>
              <a:rPr lang="en-US" baseline="0" dirty="0" smtClean="0"/>
              <a:t>Age</a:t>
            </a:r>
          </a:p>
          <a:p>
            <a:pPr marL="628650" lvl="1" indent="-171450">
              <a:buFontTx/>
              <a:buChar char="-"/>
            </a:pPr>
            <a:r>
              <a:rPr lang="en-US" baseline="0" dirty="0" smtClean="0"/>
              <a:t>Sex</a:t>
            </a:r>
          </a:p>
          <a:p>
            <a:pPr marL="628650" lvl="1" indent="-171450">
              <a:buFontTx/>
              <a:buChar char="-"/>
            </a:pPr>
            <a:r>
              <a:rPr lang="en-US" baseline="0" dirty="0" smtClean="0"/>
              <a:t>Educational level</a:t>
            </a:r>
          </a:p>
          <a:p>
            <a:pPr marL="628650" lvl="1" indent="-171450">
              <a:buFontTx/>
              <a:buChar char="-"/>
            </a:pPr>
            <a:r>
              <a:rPr lang="en-US" baseline="0" dirty="0" smtClean="0"/>
              <a:t>Comorbidities (high BP, DM, stroke, </a:t>
            </a:r>
            <a:r>
              <a:rPr lang="en-US" baseline="0" dirty="0" err="1" smtClean="0"/>
              <a:t>angor</a:t>
            </a:r>
            <a:r>
              <a:rPr lang="en-US" baseline="0" dirty="0" smtClean="0"/>
              <a:t>, dyspnea)</a:t>
            </a:r>
          </a:p>
          <a:p>
            <a:pPr marL="628650" lvl="1" indent="-171450">
              <a:buFontTx/>
              <a:buChar char="-"/>
            </a:pPr>
            <a:r>
              <a:rPr lang="en-US" baseline="0" dirty="0" smtClean="0"/>
              <a:t>Dementia</a:t>
            </a:r>
          </a:p>
          <a:p>
            <a:pPr marL="628650" lvl="1" indent="-171450">
              <a:buFontTx/>
              <a:buChar char="-"/>
            </a:pPr>
            <a:r>
              <a:rPr lang="en-US" baseline="0" dirty="0" smtClean="0"/>
              <a:t>Depression</a:t>
            </a:r>
          </a:p>
          <a:p>
            <a:pPr marL="628650" lvl="1" indent="-171450">
              <a:buFontTx/>
              <a:buChar char="-"/>
            </a:pPr>
            <a:r>
              <a:rPr lang="en-US" baseline="0" dirty="0" smtClean="0"/>
              <a:t>Dependency in IADLs</a:t>
            </a:r>
          </a:p>
          <a:p>
            <a:pPr marL="171450" lvl="0" indent="-171450">
              <a:buFontTx/>
              <a:buChar char="-"/>
            </a:pPr>
            <a:r>
              <a:rPr lang="en-US" baseline="0" dirty="0" smtClean="0"/>
              <a:t>Effect of institutionalization on cognitive function</a:t>
            </a:r>
          </a:p>
          <a:p>
            <a:pPr marL="171450" lvl="0" indent="-171450">
              <a:buFontTx/>
              <a:buChar char="-"/>
            </a:pPr>
            <a:endParaRPr lang="en-US" baseline="0" dirty="0" smtClean="0"/>
          </a:p>
          <a:p>
            <a:pPr marL="0" lvl="0" indent="0">
              <a:buFontTx/>
              <a:buNone/>
            </a:pPr>
            <a:r>
              <a:rPr lang="en-US" baseline="0" dirty="0" smtClean="0"/>
              <a:t>Second step of analysis excluding all participants who developed dementia over the study </a:t>
            </a:r>
            <a:r>
              <a:rPr lang="en-US" baseline="0" dirty="0" err="1" smtClean="0"/>
              <a:t>followup</a:t>
            </a:r>
            <a:endParaRPr lang="en-US" baseline="0" dirty="0" smtClean="0"/>
          </a:p>
          <a:p>
            <a:pPr marL="171450" lvl="0" indent="-171450">
              <a:buFontTx/>
              <a:buChar char="-"/>
            </a:pPr>
            <a:r>
              <a:rPr lang="en-US" baseline="0" dirty="0" smtClean="0"/>
              <a:t>Purpose of this analysis was to ensure that the results could not be explained by different rates of dementia in the NH and non-NH patients </a:t>
            </a:r>
          </a:p>
          <a:p>
            <a:pPr marL="171450" lvl="0" indent="-171450">
              <a:buFontTx/>
              <a:buChar char="-"/>
            </a:pPr>
            <a:endParaRPr lang="en-US" baseline="0" dirty="0" smtClean="0"/>
          </a:p>
          <a:p>
            <a:pPr marL="0" lvl="0" indent="0">
              <a:buFontTx/>
              <a:buNone/>
            </a:pPr>
            <a:r>
              <a:rPr lang="en-US" baseline="0" dirty="0" smtClean="0"/>
              <a:t>P set at 0.05</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11</a:t>
            </a:fld>
            <a:endParaRPr lang="en-US"/>
          </a:p>
        </p:txBody>
      </p:sp>
    </p:spTree>
    <p:extLst>
      <p:ext uri="{BB962C8B-B14F-4D97-AF65-F5344CB8AC3E}">
        <p14:creationId xmlns:p14="http://schemas.microsoft.com/office/powerpoint/2010/main" val="140765943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3675 participants included in study</a:t>
            </a:r>
          </a:p>
          <a:p>
            <a:r>
              <a:rPr lang="en-US" dirty="0" smtClean="0"/>
              <a:t>558 entered a NH during the 22-year f/u period </a:t>
            </a:r>
            <a:endParaRPr lang="en-US" dirty="0" smtClean="0"/>
          </a:p>
          <a:p>
            <a:r>
              <a:rPr lang="en-US" dirty="0" smtClean="0"/>
              <a:t>102 excluded due to diagnosis of dementia at baseline</a:t>
            </a:r>
          </a:p>
          <a:p>
            <a:endParaRPr lang="en-US" dirty="0" smtClean="0"/>
          </a:p>
          <a:p>
            <a:r>
              <a:rPr lang="en-US" dirty="0" smtClean="0"/>
              <a:t>Those who entered NH were significantly older, had lower level of education</a:t>
            </a:r>
          </a:p>
          <a:p>
            <a:r>
              <a:rPr lang="en-US" dirty="0" smtClean="0"/>
              <a:t>Community-dwelling participants</a:t>
            </a:r>
            <a:r>
              <a:rPr lang="en-US" baseline="0" dirty="0" smtClean="0"/>
              <a:t> were less depressed, less dependent for IADL, higher MMSE score</a:t>
            </a:r>
          </a:p>
          <a:p>
            <a:r>
              <a:rPr lang="en-US" baseline="0" dirty="0" smtClean="0"/>
              <a:t>No difference in comorbidities </a:t>
            </a:r>
            <a:endParaRPr lang="en-US" dirty="0" smtClean="0"/>
          </a:p>
          <a:p>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12</a:t>
            </a:fld>
            <a:endParaRPr lang="en-US"/>
          </a:p>
        </p:txBody>
      </p:sp>
    </p:spTree>
    <p:extLst>
      <p:ext uri="{BB962C8B-B14F-4D97-AF65-F5344CB8AC3E}">
        <p14:creationId xmlns:p14="http://schemas.microsoft.com/office/powerpoint/2010/main" val="196161644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NH placement was significantly associated with an estimated drop in the MMSE score</a:t>
            </a:r>
            <a:r>
              <a:rPr lang="en-US" baseline="0" dirty="0" smtClean="0"/>
              <a:t> of 2.8 points between the last visit and the first visit after placement</a:t>
            </a:r>
          </a:p>
          <a:p>
            <a:pPr marL="171450" indent="-171450">
              <a:buFontTx/>
              <a:buChar char="-"/>
            </a:pPr>
            <a:r>
              <a:rPr lang="en-US" baseline="0" dirty="0" smtClean="0"/>
              <a:t>Also a greater further cognitive decline after institutionalization </a:t>
            </a:r>
            <a:r>
              <a:rPr lang="mr-IN" baseline="0" dirty="0" smtClean="0"/>
              <a:t>–</a:t>
            </a:r>
            <a:r>
              <a:rPr lang="en-US" baseline="0" dirty="0" smtClean="0"/>
              <a:t> a difference of 0.2 point per year</a:t>
            </a:r>
          </a:p>
          <a:p>
            <a:pPr marL="171450" indent="-171450">
              <a:buFontTx/>
              <a:buChar char="-"/>
            </a:pPr>
            <a:endParaRPr lang="en-US" baseline="0" dirty="0" smtClean="0"/>
          </a:p>
          <a:p>
            <a:pPr marL="0" indent="0">
              <a:buFontTx/>
              <a:buNone/>
            </a:pPr>
            <a:r>
              <a:rPr lang="en-US" baseline="0" dirty="0" smtClean="0"/>
              <a:t>Second analysis done to minimize possible reverse causality effect </a:t>
            </a:r>
          </a:p>
          <a:p>
            <a:pPr marL="171450" indent="-171450">
              <a:buFontTx/>
              <a:buChar char="-"/>
            </a:pPr>
            <a:r>
              <a:rPr lang="en-US" baseline="0" dirty="0" smtClean="0"/>
              <a:t>Same statistical model</a:t>
            </a:r>
          </a:p>
          <a:p>
            <a:pPr marL="171450" indent="-171450">
              <a:buFontTx/>
              <a:buChar char="-"/>
            </a:pPr>
            <a:r>
              <a:rPr lang="en-US" baseline="0" dirty="0" smtClean="0"/>
              <a:t>Excluded persons who being demented during the study </a:t>
            </a:r>
            <a:r>
              <a:rPr lang="en-US" baseline="0" dirty="0" err="1" smtClean="0"/>
              <a:t>followup</a:t>
            </a:r>
            <a:r>
              <a:rPr lang="en-US" baseline="0" dirty="0" smtClean="0"/>
              <a:t> (n = 862)</a:t>
            </a:r>
          </a:p>
          <a:p>
            <a:pPr marL="171450" indent="-171450">
              <a:buFontTx/>
              <a:buChar char="-"/>
            </a:pPr>
            <a:r>
              <a:rPr lang="en-US" baseline="0" dirty="0" smtClean="0"/>
              <a:t>Results unchanged </a:t>
            </a:r>
          </a:p>
          <a:p>
            <a:pPr marL="171450" indent="-171450">
              <a:buFontTx/>
              <a:buChar char="-"/>
            </a:pPr>
            <a:endParaRPr lang="en-US" baseline="0" dirty="0" smtClean="0"/>
          </a:p>
          <a:p>
            <a:pPr marL="0" indent="0">
              <a:buFontTx/>
              <a:buNone/>
            </a:pPr>
            <a:endParaRPr lang="en-US" baseline="0" dirty="0" smtClean="0"/>
          </a:p>
        </p:txBody>
      </p:sp>
      <p:sp>
        <p:nvSpPr>
          <p:cNvPr id="4" name="Slide Number Placeholder 3"/>
          <p:cNvSpPr>
            <a:spLocks noGrp="1"/>
          </p:cNvSpPr>
          <p:nvPr>
            <p:ph type="sldNum" sz="quarter" idx="10"/>
          </p:nvPr>
        </p:nvSpPr>
        <p:spPr/>
        <p:txBody>
          <a:bodyPr/>
          <a:lstStyle/>
          <a:p>
            <a:fld id="{0F7D3E59-8D48-1548-830B-2814DBD43607}" type="slidenum">
              <a:rPr lang="en-US" smtClean="0"/>
              <a:t>13</a:t>
            </a:fld>
            <a:endParaRPr lang="en-US"/>
          </a:p>
        </p:txBody>
      </p:sp>
    </p:spTree>
    <p:extLst>
      <p:ext uri="{BB962C8B-B14F-4D97-AF65-F5344CB8AC3E}">
        <p14:creationId xmlns:p14="http://schemas.microsoft.com/office/powerpoint/2010/main" val="109692993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figure shows the predicted</a:t>
            </a:r>
            <a:r>
              <a:rPr lang="en-US" baseline="0" dirty="0" smtClean="0"/>
              <a:t> change in MMSE score for 2 representative patients</a:t>
            </a:r>
          </a:p>
          <a:p>
            <a:pPr marL="171450" indent="-171450">
              <a:buFontTx/>
              <a:buChar char="-"/>
            </a:pPr>
            <a:r>
              <a:rPr lang="en-US" baseline="0" dirty="0" smtClean="0"/>
              <a:t>One in NH = red line</a:t>
            </a:r>
          </a:p>
          <a:p>
            <a:pPr marL="171450" indent="-171450">
              <a:buFontTx/>
              <a:buChar char="-"/>
            </a:pPr>
            <a:r>
              <a:rPr lang="en-US" baseline="0" dirty="0" smtClean="0"/>
              <a:t>One in community = black line </a:t>
            </a:r>
          </a:p>
          <a:p>
            <a:pPr marL="171450" indent="-171450">
              <a:buFontTx/>
              <a:buChar char="-"/>
            </a:pPr>
            <a:r>
              <a:rPr lang="en-US" baseline="0" dirty="0" smtClean="0"/>
              <a:t>Dashed line shows the time between the last visit before and the first visit after the placement </a:t>
            </a:r>
          </a:p>
          <a:p>
            <a:pPr marL="171450" indent="-171450">
              <a:buFontTx/>
              <a:buChar char="-"/>
            </a:pPr>
            <a:endParaRPr lang="en-US" baseline="0" dirty="0" smtClean="0"/>
          </a:p>
          <a:p>
            <a:pPr marL="171450" indent="-171450">
              <a:buFontTx/>
              <a:buChar char="-"/>
            </a:pPr>
            <a:r>
              <a:rPr lang="en-US" baseline="0" dirty="0" smtClean="0"/>
              <a:t>Shows that there is a gradual decline in cognition for both patients (whether community dwelling or in a NH), but with move to NH there is a more sudden decline</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14</a:t>
            </a:fld>
            <a:endParaRPr lang="en-US"/>
          </a:p>
        </p:txBody>
      </p:sp>
    </p:spTree>
    <p:extLst>
      <p:ext uri="{BB962C8B-B14F-4D97-AF65-F5344CB8AC3E}">
        <p14:creationId xmlns:p14="http://schemas.microsoft.com/office/powerpoint/2010/main" val="406664444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Cognitive decline depends on several factors</a:t>
            </a:r>
            <a:r>
              <a:rPr lang="en-US" baseline="0" dirty="0" smtClean="0"/>
              <a:t> and cannot be attributed to a single one</a:t>
            </a:r>
          </a:p>
          <a:p>
            <a:pPr marL="171450" indent="-171450">
              <a:buFontTx/>
              <a:buChar char="-"/>
            </a:pPr>
            <a:r>
              <a:rPr lang="en-US" baseline="0" dirty="0" smtClean="0"/>
              <a:t>Some biases could contribute to the statistically significant decline in cognitive performances evidenced in this study </a:t>
            </a:r>
          </a:p>
          <a:p>
            <a:pPr marL="0" indent="0">
              <a:buFontTx/>
              <a:buNone/>
            </a:pPr>
            <a:endParaRPr lang="en-US" baseline="0" dirty="0" smtClean="0"/>
          </a:p>
          <a:p>
            <a:pPr marL="0" indent="0">
              <a:buFontTx/>
              <a:buNone/>
            </a:pPr>
            <a:r>
              <a:rPr lang="en-US" baseline="0" dirty="0" smtClean="0"/>
              <a:t>Biases </a:t>
            </a:r>
          </a:p>
          <a:p>
            <a:pPr marL="171450" indent="-171450">
              <a:buFontTx/>
              <a:buChar char="-"/>
            </a:pPr>
            <a:r>
              <a:rPr lang="en-US" baseline="0" dirty="0" smtClean="0"/>
              <a:t>Reverse causality effect </a:t>
            </a:r>
            <a:r>
              <a:rPr lang="mr-IN" baseline="0" dirty="0" smtClean="0"/>
              <a:t>–</a:t>
            </a:r>
            <a:r>
              <a:rPr lang="en-US" baseline="0" dirty="0" smtClean="0"/>
              <a:t> the greater cognitive decline experienced in institutionalized elderly could be explained by the fact that those who entered NH already presented cognitive impairment and therefore were more prone to decline. Attempted to minimize this with the following: </a:t>
            </a:r>
          </a:p>
          <a:p>
            <a:pPr marL="628650" lvl="1" indent="-171450">
              <a:buFontTx/>
              <a:buChar char="-"/>
            </a:pPr>
            <a:r>
              <a:rPr lang="en-US" baseline="0" dirty="0" smtClean="0"/>
              <a:t>Study controlled for baseline MMSE and IADL scores, incident dementia, depressive symptoms, and chronic disease</a:t>
            </a:r>
          </a:p>
          <a:p>
            <a:pPr marL="628650" lvl="1" indent="-171450">
              <a:buFontTx/>
              <a:buChar char="-"/>
            </a:pPr>
            <a:r>
              <a:rPr lang="en-US" baseline="0" dirty="0" smtClean="0"/>
              <a:t>Ran a second statistical analysis where participants who developed dementia were excluded </a:t>
            </a:r>
            <a:r>
              <a:rPr lang="mr-IN" baseline="0" dirty="0" smtClean="0"/>
              <a:t>–</a:t>
            </a:r>
            <a:r>
              <a:rPr lang="en-US" baseline="0" dirty="0" smtClean="0"/>
              <a:t> results were unchanged </a:t>
            </a:r>
          </a:p>
          <a:p>
            <a:pPr marL="0" lvl="0" indent="0">
              <a:buFontTx/>
              <a:buNone/>
            </a:pPr>
            <a:endParaRPr lang="en-US" baseline="0" dirty="0" smtClean="0"/>
          </a:p>
          <a:p>
            <a:pPr marL="0" lvl="0" indent="0">
              <a:buFontTx/>
              <a:buNone/>
            </a:pPr>
            <a:r>
              <a:rPr lang="en-US" baseline="0" dirty="0" smtClean="0"/>
              <a:t>Age </a:t>
            </a:r>
            <a:r>
              <a:rPr lang="mr-IN" baseline="0" dirty="0" smtClean="0"/>
              <a:t>–</a:t>
            </a:r>
            <a:r>
              <a:rPr lang="en-US" baseline="0" dirty="0" smtClean="0"/>
              <a:t> in this study, NH participants were older than community-dwelling participants. Could this influence the rate of cognitive decline? </a:t>
            </a:r>
          </a:p>
          <a:p>
            <a:pPr marL="171450" lvl="0" indent="-171450">
              <a:buFontTx/>
              <a:buChar char="-"/>
            </a:pPr>
            <a:r>
              <a:rPr lang="en-US" baseline="0" dirty="0" smtClean="0"/>
              <a:t>This was controlled for in statistical analysis</a:t>
            </a:r>
          </a:p>
          <a:p>
            <a:pPr marL="171450" lvl="0" indent="-171450">
              <a:buFontTx/>
              <a:buChar char="-"/>
            </a:pPr>
            <a:r>
              <a:rPr lang="en-US" baseline="0" dirty="0" smtClean="0"/>
              <a:t>Study by </a:t>
            </a:r>
            <a:r>
              <a:rPr lang="en-US" baseline="0" dirty="0" err="1" smtClean="0"/>
              <a:t>Ravona</a:t>
            </a:r>
            <a:r>
              <a:rPr lang="en-US" baseline="0" dirty="0" smtClean="0"/>
              <a:t> et al published in 2011 concluded that there was no significant association between chronological age or NH residents and the rate of cognitive decline </a:t>
            </a:r>
          </a:p>
          <a:p>
            <a:pPr marL="171450" lvl="0" indent="-171450">
              <a:buFontTx/>
              <a:buChar char="-"/>
            </a:pPr>
            <a:endParaRPr lang="en-US" baseline="0" dirty="0" smtClean="0"/>
          </a:p>
          <a:p>
            <a:pPr marL="0" lvl="0" indent="0">
              <a:buFontTx/>
              <a:buNone/>
            </a:pPr>
            <a:r>
              <a:rPr lang="en-US" baseline="0" dirty="0" smtClean="0"/>
              <a:t>Difference in cognitive decline could not be explained by a sudden decline in cognitive performance immediately before or after institutionalization</a:t>
            </a:r>
          </a:p>
          <a:p>
            <a:pPr marL="0" lvl="0" indent="0">
              <a:buFontTx/>
              <a:buNone/>
            </a:pPr>
            <a:r>
              <a:rPr lang="en-US" baseline="0" dirty="0" smtClean="0"/>
              <a:t>- </a:t>
            </a:r>
            <a:r>
              <a:rPr lang="en-US" baseline="0" dirty="0" err="1" smtClean="0"/>
              <a:t>Statisical</a:t>
            </a:r>
            <a:r>
              <a:rPr lang="en-US" baseline="0" dirty="0" smtClean="0"/>
              <a:t> model took into account the acute effect on test scores between the last visit before and the first visit after the change point </a:t>
            </a:r>
            <a:r>
              <a:rPr lang="mr-IN" baseline="0" dirty="0" smtClean="0"/>
              <a:t>–</a:t>
            </a:r>
            <a:r>
              <a:rPr lang="en-US" baseline="0" dirty="0" smtClean="0"/>
              <a:t> no scores were obtained at the exact moment of institutionalization </a:t>
            </a:r>
          </a:p>
        </p:txBody>
      </p:sp>
      <p:sp>
        <p:nvSpPr>
          <p:cNvPr id="4" name="Slide Number Placeholder 3"/>
          <p:cNvSpPr>
            <a:spLocks noGrp="1"/>
          </p:cNvSpPr>
          <p:nvPr>
            <p:ph type="sldNum" sz="quarter" idx="10"/>
          </p:nvPr>
        </p:nvSpPr>
        <p:spPr/>
        <p:txBody>
          <a:bodyPr/>
          <a:lstStyle/>
          <a:p>
            <a:fld id="{0F7D3E59-8D48-1548-830B-2814DBD43607}" type="slidenum">
              <a:rPr lang="en-US" smtClean="0"/>
              <a:t>15</a:t>
            </a:fld>
            <a:endParaRPr lang="en-US"/>
          </a:p>
        </p:txBody>
      </p:sp>
    </p:spTree>
    <p:extLst>
      <p:ext uri="{BB962C8B-B14F-4D97-AF65-F5344CB8AC3E}">
        <p14:creationId xmlns:p14="http://schemas.microsoft.com/office/powerpoint/2010/main" val="3577161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Relocation Stress or Transfer Trauma</a:t>
            </a:r>
          </a:p>
          <a:p>
            <a:pPr marL="171450" indent="-171450">
              <a:buFontTx/>
              <a:buChar char="-"/>
            </a:pPr>
            <a:r>
              <a:rPr lang="en-US" dirty="0" smtClean="0"/>
              <a:t>Heterogeneous</a:t>
            </a:r>
          </a:p>
          <a:p>
            <a:pPr marL="171450" indent="-171450">
              <a:buFontTx/>
              <a:buChar char="-"/>
            </a:pPr>
            <a:r>
              <a:rPr lang="en-US" dirty="0" smtClean="0"/>
              <a:t>Depends on many factors related</a:t>
            </a:r>
            <a:r>
              <a:rPr lang="en-US" baseline="0" dirty="0" smtClean="0"/>
              <a:t> to the patient </a:t>
            </a:r>
            <a:r>
              <a:rPr lang="mr-IN" baseline="0" dirty="0" smtClean="0"/>
              <a:t>–</a:t>
            </a:r>
            <a:r>
              <a:rPr lang="en-US" baseline="0" dirty="0" smtClean="0"/>
              <a:t> his/her view of being institutionalized, personality, degree of capacity to cope with new situations; characteristics of the placement (the rush to be moved to NH, information provided to the patient, capacity to decide about placement); social and family environment</a:t>
            </a:r>
          </a:p>
          <a:p>
            <a:pPr marL="171450" indent="-171450">
              <a:buFontTx/>
              <a:buChar char="-"/>
            </a:pPr>
            <a:r>
              <a:rPr lang="en-US" baseline="0" dirty="0" smtClean="0"/>
              <a:t>Helplessness and depressive symptoms affect 30-40% of NH residents</a:t>
            </a:r>
          </a:p>
          <a:p>
            <a:pPr marL="628650" lvl="1" indent="-171450">
              <a:buFontTx/>
              <a:buChar char="-"/>
            </a:pPr>
            <a:r>
              <a:rPr lang="en-US" baseline="0" dirty="0" smtClean="0"/>
              <a:t>Study published in 1999 by Hammer showed that more than one-half o residents did not feel at home in LTC after 2 to 7 years </a:t>
            </a:r>
          </a:p>
          <a:p>
            <a:pPr marL="0" lvl="0" indent="0">
              <a:buFontTx/>
              <a:buNone/>
            </a:pPr>
            <a:endParaRPr lang="en-US" baseline="0" dirty="0" smtClean="0"/>
          </a:p>
          <a:p>
            <a:pPr marL="0" lvl="0" indent="0">
              <a:buFontTx/>
              <a:buNone/>
            </a:pPr>
            <a:r>
              <a:rPr lang="en-US" baseline="0" dirty="0" smtClean="0"/>
              <a:t>Sedentary Lifestyle</a:t>
            </a:r>
          </a:p>
          <a:p>
            <a:pPr marL="171450" lvl="0" indent="-171450">
              <a:buFontTx/>
              <a:buChar char="-"/>
            </a:pPr>
            <a:r>
              <a:rPr lang="en-US" baseline="0" dirty="0" smtClean="0"/>
              <a:t>Often facilities don’t have space for exercise for residents </a:t>
            </a:r>
          </a:p>
          <a:p>
            <a:pPr marL="171450" lvl="0" indent="-171450">
              <a:buFontTx/>
              <a:buChar char="-"/>
            </a:pPr>
            <a:r>
              <a:rPr lang="en-US" baseline="0" dirty="0" smtClean="0"/>
              <a:t>Lack of awareness for the necessity and benefits of adaptive older exercise in elderly </a:t>
            </a:r>
          </a:p>
          <a:p>
            <a:pPr marL="628650" lvl="1" indent="-171450">
              <a:buFontTx/>
              <a:buChar char="-"/>
            </a:pPr>
            <a:r>
              <a:rPr lang="en-US" baseline="0" dirty="0" smtClean="0"/>
              <a:t>Often facilities will have rehab services in </a:t>
            </a:r>
            <a:r>
              <a:rPr lang="en-US" baseline="0" dirty="0" err="1" smtClean="0"/>
              <a:t>subacute</a:t>
            </a:r>
            <a:r>
              <a:rPr lang="en-US" baseline="0" dirty="0" smtClean="0"/>
              <a:t> setting but limited options for healthier LT residents</a:t>
            </a:r>
          </a:p>
          <a:p>
            <a:pPr marL="171450" lvl="0" indent="-171450">
              <a:buFontTx/>
              <a:buChar char="-"/>
            </a:pPr>
            <a:r>
              <a:rPr lang="en-US" baseline="0" dirty="0" smtClean="0"/>
              <a:t>Cognitive benefits of exercise, especially combined aerobic exercise and strength training </a:t>
            </a:r>
          </a:p>
          <a:p>
            <a:pPr marL="0" lvl="0" indent="0">
              <a:buFontTx/>
              <a:buNone/>
            </a:pPr>
            <a:endParaRPr lang="en-US" baseline="0" dirty="0" smtClean="0"/>
          </a:p>
          <a:p>
            <a:pPr marL="0" lvl="0" indent="0">
              <a:buFontTx/>
              <a:buNone/>
            </a:pPr>
            <a:r>
              <a:rPr lang="en-US" baseline="0" dirty="0" smtClean="0"/>
              <a:t>Cognitive inactivity</a:t>
            </a:r>
          </a:p>
          <a:p>
            <a:pPr marL="171450" lvl="0" indent="-171450">
              <a:buFontTx/>
              <a:buChar char="-"/>
            </a:pPr>
            <a:r>
              <a:rPr lang="en-US" baseline="0" dirty="0" smtClean="0"/>
              <a:t>Playing cards or watching TV is very common in NH, but these leisure activities are not enough to maintain cognitive health</a:t>
            </a:r>
          </a:p>
          <a:p>
            <a:pPr marL="0" lvl="0" indent="0">
              <a:buFontTx/>
              <a:buNone/>
            </a:pPr>
            <a:endParaRPr lang="en-US" baseline="0" dirty="0" smtClean="0"/>
          </a:p>
          <a:p>
            <a:pPr marL="0" lvl="0" indent="0">
              <a:buFontTx/>
              <a:buNone/>
            </a:pPr>
            <a:r>
              <a:rPr lang="en-US" baseline="0" dirty="0" smtClean="0"/>
              <a:t>Social integration</a:t>
            </a:r>
          </a:p>
          <a:p>
            <a:pPr marL="171450" lvl="0" indent="-171450">
              <a:buFontTx/>
              <a:buChar char="-"/>
            </a:pPr>
            <a:r>
              <a:rPr lang="en-US" baseline="0" dirty="0" smtClean="0"/>
              <a:t>Participation in family engagements, social activities has a protective effect on cognition in elderly</a:t>
            </a:r>
          </a:p>
          <a:p>
            <a:pPr marL="171450" lvl="0" indent="-171450">
              <a:buFontTx/>
              <a:buChar char="-"/>
            </a:pPr>
            <a:r>
              <a:rPr lang="en-US" baseline="0" dirty="0" smtClean="0"/>
              <a:t>Reducing the social and family network often happens when patient moves to NH</a:t>
            </a:r>
          </a:p>
        </p:txBody>
      </p:sp>
      <p:sp>
        <p:nvSpPr>
          <p:cNvPr id="4" name="Slide Number Placeholder 3"/>
          <p:cNvSpPr>
            <a:spLocks noGrp="1"/>
          </p:cNvSpPr>
          <p:nvPr>
            <p:ph type="sldNum" sz="quarter" idx="10"/>
          </p:nvPr>
        </p:nvSpPr>
        <p:spPr/>
        <p:txBody>
          <a:bodyPr/>
          <a:lstStyle/>
          <a:p>
            <a:fld id="{0F7D3E59-8D48-1548-830B-2814DBD43607}" type="slidenum">
              <a:rPr lang="en-US" smtClean="0"/>
              <a:t>16</a:t>
            </a:fld>
            <a:endParaRPr lang="en-US"/>
          </a:p>
        </p:txBody>
      </p:sp>
    </p:spTree>
    <p:extLst>
      <p:ext uri="{BB962C8B-B14F-4D97-AF65-F5344CB8AC3E}">
        <p14:creationId xmlns:p14="http://schemas.microsoft.com/office/powerpoint/2010/main" val="8699371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17</a:t>
            </a:fld>
            <a:endParaRPr lang="en-US"/>
          </a:p>
        </p:txBody>
      </p:sp>
    </p:spTree>
    <p:extLst>
      <p:ext uri="{BB962C8B-B14F-4D97-AF65-F5344CB8AC3E}">
        <p14:creationId xmlns:p14="http://schemas.microsoft.com/office/powerpoint/2010/main" val="39176935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Re homogeneity </a:t>
            </a:r>
            <a:r>
              <a:rPr lang="mr-IN" dirty="0" smtClean="0"/>
              <a:t>–</a:t>
            </a:r>
            <a:r>
              <a:rPr lang="en-US" dirty="0" smtClean="0"/>
              <a:t> </a:t>
            </a:r>
          </a:p>
          <a:p>
            <a:r>
              <a:rPr lang="en-US" dirty="0" smtClean="0"/>
              <a:t>Addressed how they determined sufficient sample size in the 1992 article</a:t>
            </a:r>
          </a:p>
          <a:p>
            <a:pPr marL="171450" indent="-171450">
              <a:buFontTx/>
              <a:buChar char="-"/>
            </a:pPr>
            <a:r>
              <a:rPr lang="en-US" baseline="0" dirty="0" smtClean="0"/>
              <a:t>In those over age 65, annual incidence rate of AD approaches 1%</a:t>
            </a:r>
          </a:p>
          <a:p>
            <a:pPr marL="171450" indent="-171450">
              <a:buFontTx/>
              <a:buChar char="-"/>
            </a:pPr>
            <a:r>
              <a:rPr lang="en-US" baseline="0" dirty="0" smtClean="0"/>
              <a:t>Taking the aging of the cohort into account, the 5-year cumulative incidence rate was predicted to be 5%</a:t>
            </a:r>
          </a:p>
          <a:p>
            <a:pPr marL="171450" indent="-171450">
              <a:buFontTx/>
              <a:buChar char="-"/>
            </a:pPr>
            <a:r>
              <a:rPr lang="en-US" baseline="0" dirty="0" smtClean="0"/>
              <a:t>Calculated the minimal number of subjects required to be 3,593 </a:t>
            </a:r>
            <a:r>
              <a:rPr lang="mr-IN" baseline="0" dirty="0" smtClean="0"/>
              <a:t>–</a:t>
            </a:r>
            <a:r>
              <a:rPr lang="en-US" baseline="0" dirty="0" smtClean="0"/>
              <a:t> anticipated needing 4000 subjects to account for those lost during f/u </a:t>
            </a:r>
          </a:p>
          <a:p>
            <a:pPr marL="171450" indent="-171450">
              <a:buFontTx/>
              <a:buChar char="-"/>
            </a:pPr>
            <a:endParaRPr lang="en-US" baseline="0" dirty="0" smtClean="0"/>
          </a:p>
        </p:txBody>
      </p:sp>
      <p:sp>
        <p:nvSpPr>
          <p:cNvPr id="4" name="Slide Number Placeholder 3"/>
          <p:cNvSpPr>
            <a:spLocks noGrp="1"/>
          </p:cNvSpPr>
          <p:nvPr>
            <p:ph type="sldNum" sz="quarter" idx="10"/>
          </p:nvPr>
        </p:nvSpPr>
        <p:spPr/>
        <p:txBody>
          <a:bodyPr/>
          <a:lstStyle/>
          <a:p>
            <a:fld id="{0F7D3E59-8D48-1548-830B-2814DBD43607}" type="slidenum">
              <a:rPr lang="en-US" smtClean="0"/>
              <a:t>18</a:t>
            </a:fld>
            <a:endParaRPr lang="en-US"/>
          </a:p>
        </p:txBody>
      </p:sp>
    </p:spTree>
    <p:extLst>
      <p:ext uri="{BB962C8B-B14F-4D97-AF65-F5344CB8AC3E}">
        <p14:creationId xmlns:p14="http://schemas.microsoft.com/office/powerpoint/2010/main" val="19883942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study</a:t>
            </a:r>
            <a:r>
              <a:rPr lang="en-US" baseline="0" dirty="0" smtClean="0"/>
              <a:t> helps provide me with data to better counsel patients. While I cannot conclude causality from this study (i.e. I can’t say that moving to NH causes dementia), I can talk with my patients that in some patients, we see cognitive decline after moving to NH, likely for a variety of reasons. Using conclusions from other studies, I can talk about protective measures patients can take </a:t>
            </a:r>
            <a:r>
              <a:rPr lang="mr-IN" baseline="0" dirty="0" smtClean="0"/>
              <a:t>–</a:t>
            </a:r>
            <a:r>
              <a:rPr lang="en-US" baseline="0" dirty="0" smtClean="0"/>
              <a:t> visiting with family and friends, investing in the NH community, remaining physically active</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19</a:t>
            </a:fld>
            <a:endParaRPr lang="en-US"/>
          </a:p>
        </p:txBody>
      </p:sp>
    </p:spTree>
    <p:extLst>
      <p:ext uri="{BB962C8B-B14F-4D97-AF65-F5344CB8AC3E}">
        <p14:creationId xmlns:p14="http://schemas.microsoft.com/office/powerpoint/2010/main" val="244510711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Talk about risks and benefits of NH placement</a:t>
            </a:r>
          </a:p>
          <a:p>
            <a:r>
              <a:rPr lang="en-US" dirty="0" smtClean="0"/>
              <a:t>Review reasons why she wants</a:t>
            </a:r>
            <a:r>
              <a:rPr lang="en-US" baseline="0" dirty="0" smtClean="0"/>
              <a:t> to go to NH</a:t>
            </a:r>
          </a:p>
          <a:p>
            <a:r>
              <a:rPr lang="en-US" baseline="0" dirty="0" smtClean="0"/>
              <a:t>Talk about adjustment period and what to expect </a:t>
            </a:r>
          </a:p>
          <a:p>
            <a:r>
              <a:rPr lang="en-US" baseline="0" dirty="0" smtClean="0"/>
              <a:t>Encourage her to visit several homes, talk with peers about their experiences </a:t>
            </a:r>
          </a:p>
          <a:p>
            <a:r>
              <a:rPr lang="en-US" baseline="0" dirty="0" smtClean="0"/>
              <a:t>Have the whole family on board </a:t>
            </a:r>
            <a:r>
              <a:rPr lang="mr-IN" baseline="0" dirty="0" smtClean="0"/>
              <a:t>–</a:t>
            </a:r>
            <a:r>
              <a:rPr lang="en-US" baseline="0" dirty="0" smtClean="0"/>
              <a:t> visiting schedule?</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20</a:t>
            </a:fld>
            <a:endParaRPr lang="en-US"/>
          </a:p>
        </p:txBody>
      </p:sp>
    </p:spTree>
    <p:extLst>
      <p:ext uri="{BB962C8B-B14F-4D97-AF65-F5344CB8AC3E}">
        <p14:creationId xmlns:p14="http://schemas.microsoft.com/office/powerpoint/2010/main" val="26772167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Another</a:t>
            </a:r>
            <a:r>
              <a:rPr lang="en-US" baseline="0" dirty="0" smtClean="0"/>
              <a:t> study from the </a:t>
            </a:r>
            <a:r>
              <a:rPr lang="en-US" baseline="0" dirty="0" err="1" smtClean="0"/>
              <a:t>Paquid</a:t>
            </a:r>
            <a:r>
              <a:rPr lang="en-US" baseline="0" dirty="0" smtClean="0"/>
              <a:t> cohort</a:t>
            </a:r>
            <a:endParaRPr lang="en-US" dirty="0"/>
          </a:p>
        </p:txBody>
      </p:sp>
      <p:sp>
        <p:nvSpPr>
          <p:cNvPr id="4" name="Slide Number Placeholder 3"/>
          <p:cNvSpPr>
            <a:spLocks noGrp="1"/>
          </p:cNvSpPr>
          <p:nvPr>
            <p:ph type="sldNum" sz="quarter" idx="10"/>
          </p:nvPr>
        </p:nvSpPr>
        <p:spPr/>
        <p:txBody>
          <a:bodyPr/>
          <a:lstStyle/>
          <a:p>
            <a:fld id="{0F7D3E59-8D48-1548-830B-2814DBD43607}" type="slidenum">
              <a:rPr lang="en-US" smtClean="0"/>
              <a:t>21</a:t>
            </a:fld>
            <a:endParaRPr lang="en-US"/>
          </a:p>
        </p:txBody>
      </p:sp>
    </p:spTree>
    <p:extLst>
      <p:ext uri="{BB962C8B-B14F-4D97-AF65-F5344CB8AC3E}">
        <p14:creationId xmlns:p14="http://schemas.microsoft.com/office/powerpoint/2010/main" val="281020412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09601"/>
            <a:ext cx="7772400" cy="4267200"/>
          </a:xfrm>
        </p:spPr>
        <p:txBody>
          <a:bodyPr anchor="b">
            <a:noAutofit/>
          </a:bodyPr>
          <a:lstStyle>
            <a:lvl1pPr>
              <a:lnSpc>
                <a:spcPct val="100000"/>
              </a:lnSpc>
              <a:defRPr sz="8000"/>
            </a:lvl1pPr>
          </a:lstStyle>
          <a:p>
            <a:r>
              <a:rPr lang="en-US" smtClean="0"/>
              <a:t>Click to edit Master title style</a:t>
            </a:r>
            <a:endParaRPr lang="en-US" dirty="0"/>
          </a:p>
        </p:txBody>
      </p:sp>
      <p:sp>
        <p:nvSpPr>
          <p:cNvPr id="3" name="Subtitle 2"/>
          <p:cNvSpPr>
            <a:spLocks noGrp="1"/>
          </p:cNvSpPr>
          <p:nvPr>
            <p:ph type="subTitle" idx="1"/>
          </p:nvPr>
        </p:nvSpPr>
        <p:spPr>
          <a:xfrm>
            <a:off x="1371600" y="4953000"/>
            <a:ext cx="6400800" cy="1219200"/>
          </a:xfrm>
        </p:spPr>
        <p:txBody>
          <a:bodyPr>
            <a:normAutofit/>
          </a:bodyPr>
          <a:lstStyle>
            <a:lvl1pPr marL="0" indent="0" algn="ctr">
              <a:buNone/>
              <a:defRPr sz="2400">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7" name="Date Placeholder 6"/>
          <p:cNvSpPr>
            <a:spLocks noGrp="1"/>
          </p:cNvSpPr>
          <p:nvPr>
            <p:ph type="dt" sz="half" idx="10"/>
          </p:nvPr>
        </p:nvSpPr>
        <p:spPr/>
        <p:txBody>
          <a:bodyPr/>
          <a:lstStyle/>
          <a:p>
            <a:fld id="{D006EAD1-03DD-8241-AB1F-24920616C67B}" type="datetimeFigureOut">
              <a:rPr lang="en-US" smtClean="0"/>
              <a:t>4/3/17</a:t>
            </a:fld>
            <a:endParaRPr lang="en-US"/>
          </a:p>
        </p:txBody>
      </p:sp>
      <p:sp>
        <p:nvSpPr>
          <p:cNvPr id="8" name="Slide Number Placeholder 7"/>
          <p:cNvSpPr>
            <a:spLocks noGrp="1"/>
          </p:cNvSpPr>
          <p:nvPr>
            <p:ph type="sldNum" sz="quarter" idx="11"/>
          </p:nvPr>
        </p:nvSpPr>
        <p:spPr/>
        <p:txBody>
          <a:bodyPr/>
          <a:lstStyle/>
          <a:p>
            <a:fld id="{6E2D2B3B-882E-40F3-A32F-6DD516915044}" type="slidenum">
              <a:rPr lang="en-US" smtClean="0"/>
              <a:pPr/>
              <a:t>‹#›</a:t>
            </a:fld>
            <a:endParaRPr lang="en-US" dirty="0"/>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lvl5pPr>
              <a:defRPr/>
            </a:lvl5pPr>
            <a:lvl6pPr>
              <a:defRPr/>
            </a:lvl6pPr>
            <a:lvl7pPr>
              <a:defRPr/>
            </a:lvl7pPr>
            <a:lvl8pPr>
              <a:defRPr/>
            </a:lvl8pPr>
            <a:lvl9pPr>
              <a:buFont typeface="Arial" pitchFamily="34" charset="0"/>
              <a:buChar char="•"/>
              <a:defRPr/>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10"/>
          </p:nvPr>
        </p:nvSpPr>
        <p:spPr/>
        <p:txBody>
          <a:bodyPr/>
          <a:lstStyle/>
          <a:p>
            <a:fld id="{D006EAD1-03DD-8241-AB1F-24920616C67B}" type="datetimeFigureOut">
              <a:rPr lang="en-US" smtClean="0"/>
              <a:t>4/3/17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6FABB-6685-8346-AEEA-3F4B7D9E440C}" type="slidenum">
              <a:rPr lang="en-US" smtClean="0"/>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1371600"/>
            <a:ext cx="7772400" cy="2505075"/>
          </a:xfrm>
        </p:spPr>
        <p:txBody>
          <a:bodyPr anchor="b"/>
          <a:lstStyle>
            <a:lvl1pPr algn="ctr" defTabSz="914400" rtl="0" eaLnBrk="1" latinLnBrk="0" hangingPunct="1">
              <a:lnSpc>
                <a:spcPct val="100000"/>
              </a:lnSpc>
              <a:spcBef>
                <a:spcPct val="0"/>
              </a:spcBef>
              <a:buNone/>
              <a:defRPr lang="en-US" sz="4800" kern="1200" dirty="0" smtClean="0">
                <a:solidFill>
                  <a:schemeClr val="tx2"/>
                </a:solidFill>
                <a:effectLst>
                  <a:outerShdw blurRad="63500" dist="38100" dir="5400000" algn="t" rotWithShape="0">
                    <a:prstClr val="black">
                      <a:alpha val="25000"/>
                    </a:prstClr>
                  </a:outerShdw>
                </a:effectLst>
                <a:latin typeface="+mn-lt"/>
                <a:ea typeface="+mj-ea"/>
                <a:cs typeface="+mj-cs"/>
              </a:defRPr>
            </a:lvl1pPr>
          </a:lstStyle>
          <a:p>
            <a:r>
              <a:rPr lang="en-US" smtClean="0"/>
              <a:t>Click to edit Master title style</a:t>
            </a:r>
            <a:endParaRPr lang="en-US" dirty="0"/>
          </a:p>
        </p:txBody>
      </p:sp>
      <p:sp>
        <p:nvSpPr>
          <p:cNvPr id="3" name="Text Placeholder 2"/>
          <p:cNvSpPr>
            <a:spLocks noGrp="1"/>
          </p:cNvSpPr>
          <p:nvPr>
            <p:ph type="body" idx="1"/>
          </p:nvPr>
        </p:nvSpPr>
        <p:spPr>
          <a:xfrm>
            <a:off x="722313" y="4068763"/>
            <a:ext cx="7772400" cy="1131887"/>
          </a:xfrm>
        </p:spPr>
        <p:txBody>
          <a:bodyPr anchor="t"/>
          <a:lstStyle>
            <a:lvl1pPr marL="0" indent="0" algn="ctr">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006EAD1-03DD-8241-AB1F-24920616C67B}" type="datetimeFigureOut">
              <a:rPr lang="en-US" smtClean="0"/>
              <a:t>4/3/17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6FABB-6685-8346-AEEA-3F4B7D9E440C}" type="slidenum">
              <a:rPr lang="en-US" smtClean="0"/>
              <a:t>‹#›</a:t>
            </a:fld>
            <a:endParaRPr lang="en-US"/>
          </a:p>
        </p:txBody>
      </p:sp>
      <p:sp>
        <p:nvSpPr>
          <p:cNvPr id="7" name="Oval 6"/>
          <p:cNvSpPr/>
          <p:nvPr/>
        </p:nvSpPr>
        <p:spPr>
          <a:xfrm>
            <a:off x="4495800"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p:cNvSpPr/>
          <p:nvPr/>
        </p:nvSpPr>
        <p:spPr>
          <a:xfrm>
            <a:off x="4695825"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Oval 8"/>
          <p:cNvSpPr/>
          <p:nvPr/>
        </p:nvSpPr>
        <p:spPr>
          <a:xfrm>
            <a:off x="4296728" y="3924300"/>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4" name="Content Placeholder 3"/>
          <p:cNvSpPr>
            <a:spLocks noGrp="1"/>
          </p:cNvSpPr>
          <p:nvPr>
            <p:ph sz="half" idx="2"/>
          </p:nvPr>
        </p:nvSpPr>
        <p:spPr>
          <a:xfrm>
            <a:off x="4648200" y="1600200"/>
            <a:ext cx="4038600" cy="4525963"/>
          </a:xfrm>
        </p:spPr>
        <p:txBody>
          <a:bodyPr/>
          <a:lstStyle>
            <a:lvl1pPr>
              <a:defRPr sz="2400"/>
            </a:lvl1pPr>
            <a:lvl2pPr>
              <a:defRPr sz="16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5" name="Date Placeholder 4"/>
          <p:cNvSpPr>
            <a:spLocks noGrp="1"/>
          </p:cNvSpPr>
          <p:nvPr>
            <p:ph type="dt" sz="half" idx="10"/>
          </p:nvPr>
        </p:nvSpPr>
        <p:spPr/>
        <p:txBody>
          <a:bodyPr/>
          <a:lstStyle/>
          <a:p>
            <a:fld id="{D006EAD1-03DD-8241-AB1F-24920616C67B}" type="datetimeFigureOut">
              <a:rPr lang="en-US" smtClean="0"/>
              <a:t>4/3/17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36FABB-6685-8346-AEEA-3F4B7D9E440C}" type="slidenum">
              <a:rPr lang="en-US" smtClean="0"/>
              <a:t>‹#›</a:t>
            </a:fld>
            <a:endParaRPr lang="en-US"/>
          </a:p>
        </p:txBody>
      </p:sp>
      <p:sp>
        <p:nvSpPr>
          <p:cNvPr id="9" name="Content Placeholder 8"/>
          <p:cNvSpPr>
            <a:spLocks noGrp="1"/>
          </p:cNvSpPr>
          <p:nvPr>
            <p:ph sz="quarter" idx="13"/>
          </p:nvPr>
        </p:nvSpPr>
        <p:spPr>
          <a:xfrm>
            <a:off x="365760" y="1600200"/>
            <a:ext cx="4041648" cy="452628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600200"/>
            <a:ext cx="4040188"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5" name="Text Placeholder 4"/>
          <p:cNvSpPr>
            <a:spLocks noGrp="1"/>
          </p:cNvSpPr>
          <p:nvPr>
            <p:ph type="body" sz="quarter" idx="3"/>
          </p:nvPr>
        </p:nvSpPr>
        <p:spPr>
          <a:xfrm>
            <a:off x="4648200" y="1600200"/>
            <a:ext cx="4041775" cy="609600"/>
          </a:xfrm>
        </p:spPr>
        <p:txBody>
          <a:bodyPr anchor="b">
            <a:noAutofit/>
          </a:bodyPr>
          <a:lstStyle>
            <a:lvl1pPr marL="0" indent="0" algn="ctr">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7" name="Date Placeholder 6"/>
          <p:cNvSpPr>
            <a:spLocks noGrp="1"/>
          </p:cNvSpPr>
          <p:nvPr>
            <p:ph type="dt" sz="half" idx="10"/>
          </p:nvPr>
        </p:nvSpPr>
        <p:spPr/>
        <p:txBody>
          <a:bodyPr/>
          <a:lstStyle/>
          <a:p>
            <a:fld id="{D006EAD1-03DD-8241-AB1F-24920616C67B}" type="datetimeFigureOut">
              <a:rPr lang="en-US" smtClean="0"/>
              <a:t>4/3/17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DC36FABB-6685-8346-AEEA-3F4B7D9E440C}" type="slidenum">
              <a:rPr lang="en-US" smtClean="0"/>
              <a:t>‹#›</a:t>
            </a:fld>
            <a:endParaRPr lang="en-US"/>
          </a:p>
        </p:txBody>
      </p:sp>
      <p:sp>
        <p:nvSpPr>
          <p:cNvPr id="11" name="Content Placeholder 10"/>
          <p:cNvSpPr>
            <a:spLocks noGrp="1"/>
          </p:cNvSpPr>
          <p:nvPr>
            <p:ph sz="quarter" idx="13"/>
          </p:nvPr>
        </p:nvSpPr>
        <p:spPr>
          <a:xfrm>
            <a:off x="457200" y="2212848"/>
            <a:ext cx="4041648" cy="391363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13" name="Content Placeholder 12"/>
          <p:cNvSpPr>
            <a:spLocks noGrp="1"/>
          </p:cNvSpPr>
          <p:nvPr>
            <p:ph sz="quarter" idx="14"/>
          </p:nvPr>
        </p:nvSpPr>
        <p:spPr>
          <a:xfrm>
            <a:off x="4672584" y="2212848"/>
            <a:ext cx="4041648" cy="3913187"/>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D006EAD1-03DD-8241-AB1F-24920616C67B}" type="datetimeFigureOut">
              <a:rPr lang="en-US" smtClean="0"/>
              <a:t>4/3/17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DC36FABB-6685-8346-AEEA-3F4B7D9E440C}" type="slidenum">
              <a:rPr lang="en-US" smtClean="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006EAD1-03DD-8241-AB1F-24920616C67B}" type="datetimeFigureOut">
              <a:rPr lang="en-US" smtClean="0"/>
              <a:t>4/3/17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DC36FABB-6685-8346-AEEA-3F4B7D9E440C}" type="slidenum">
              <a:rPr lang="en-US" smtClean="0"/>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907087" y="266700"/>
            <a:ext cx="3008313" cy="2095500"/>
          </a:xfrm>
        </p:spPr>
        <p:txBody>
          <a:bodyPr anchor="b"/>
          <a:lstStyle>
            <a:lvl1pPr algn="ctr">
              <a:lnSpc>
                <a:spcPct val="100000"/>
              </a:lnSpc>
              <a:defRPr sz="2800" b="0">
                <a:effectLst>
                  <a:outerShdw blurRad="50800" dist="25400" dir="5400000" algn="t" rotWithShape="0">
                    <a:prstClr val="black">
                      <a:alpha val="25000"/>
                    </a:prstClr>
                  </a:outerShdw>
                </a:effectLst>
              </a:defRPr>
            </a:lvl1pPr>
          </a:lstStyle>
          <a:p>
            <a:r>
              <a:rPr lang="en-US" smtClean="0"/>
              <a:t>Click to edit Master title style</a:t>
            </a:r>
            <a:endParaRPr lang="en-US" dirty="0"/>
          </a:p>
        </p:txBody>
      </p:sp>
      <p:sp>
        <p:nvSpPr>
          <p:cNvPr id="3" name="Content Placeholder 2"/>
          <p:cNvSpPr>
            <a:spLocks noGrp="1"/>
          </p:cNvSpPr>
          <p:nvPr>
            <p:ph idx="1"/>
          </p:nvPr>
        </p:nvSpPr>
        <p:spPr>
          <a:xfrm>
            <a:off x="719137" y="273050"/>
            <a:ext cx="499586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5907087" y="2438400"/>
            <a:ext cx="3008313" cy="3687763"/>
          </a:xfrm>
        </p:spPr>
        <p:txBody>
          <a:bodyPr>
            <a:normAutofit/>
          </a:bodyPr>
          <a:lstStyle>
            <a:lvl1pPr marL="0" indent="0" algn="ctr">
              <a:lnSpc>
                <a:spcPct val="125000"/>
              </a:lnSpc>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06EAD1-03DD-8241-AB1F-24920616C67B}" type="datetimeFigureOut">
              <a:rPr lang="en-US" smtClean="0"/>
              <a:t>4/3/17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E2D2B3B-882E-40F3-A32F-6DD51691504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679576" y="228600"/>
            <a:ext cx="5711824" cy="895350"/>
          </a:xfrm>
        </p:spPr>
        <p:txBody>
          <a:bodyPr anchor="b"/>
          <a:lstStyle>
            <a:lvl1pPr algn="ctr">
              <a:lnSpc>
                <a:spcPct val="100000"/>
              </a:lnSpc>
              <a:defRPr sz="2800" b="0"/>
            </a:lvl1pPr>
          </a:lstStyle>
          <a:p>
            <a:r>
              <a:rPr lang="en-US" smtClean="0"/>
              <a:t>Click to edit Master title style</a:t>
            </a:r>
            <a:endParaRPr lang="en-US" dirty="0"/>
          </a:p>
        </p:txBody>
      </p:sp>
      <p:sp>
        <p:nvSpPr>
          <p:cNvPr id="3" name="Picture Placeholder 2"/>
          <p:cNvSpPr>
            <a:spLocks noGrp="1"/>
          </p:cNvSpPr>
          <p:nvPr>
            <p:ph type="pic" idx="1"/>
          </p:nvPr>
        </p:nvSpPr>
        <p:spPr>
          <a:xfrm>
            <a:off x="1508126" y="1143000"/>
            <a:ext cx="6054724" cy="4541044"/>
          </a:xfrm>
          <a:ln w="76200">
            <a:solidFill>
              <a:schemeClr val="bg1"/>
            </a:solidFill>
          </a:ln>
          <a:effectLst>
            <a:outerShdw blurRad="88900" dist="50800" dir="5400000" algn="ctr" rotWithShape="0">
              <a:srgbClr val="000000">
                <a:alpha val="25000"/>
              </a:srgbClr>
            </a:outerShdw>
          </a:effectLst>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Drag picture to placeholder or click icon to add</a:t>
            </a:r>
            <a:endParaRPr lang="en-US" dirty="0"/>
          </a:p>
        </p:txBody>
      </p:sp>
      <p:sp>
        <p:nvSpPr>
          <p:cNvPr id="4" name="Text Placeholder 3"/>
          <p:cNvSpPr>
            <a:spLocks noGrp="1"/>
          </p:cNvSpPr>
          <p:nvPr>
            <p:ph type="body" sz="half" idx="2"/>
          </p:nvPr>
        </p:nvSpPr>
        <p:spPr>
          <a:xfrm>
            <a:off x="1679576" y="5810250"/>
            <a:ext cx="5711824" cy="533400"/>
          </a:xfrm>
        </p:spPr>
        <p:txBody>
          <a:bodyPr>
            <a:normAutofit/>
          </a:bodyPr>
          <a:lstStyle>
            <a:lvl1pPr marL="0" indent="0" algn="ctr">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06EAD1-03DD-8241-AB1F-24920616C67B}" type="datetimeFigureOut">
              <a:rPr lang="en-US" smtClean="0"/>
              <a:t>4/3/17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DC36FABB-6685-8346-AEEA-3F4B7D9E440C}" type="slidenum">
              <a:rPr lang="en-US" smtClean="0"/>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06EAD1-03DD-8241-AB1F-24920616C67B}" type="datetimeFigureOut">
              <a:rPr lang="en-US" smtClean="0"/>
              <a:t>4/3/17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6FABB-6685-8346-AEEA-3F4B7D9E440C}" type="slidenum">
              <a:rPr lang="en-US" smtClean="0"/>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D006EAD1-03DD-8241-AB1F-24920616C67B}" type="datetimeFigureOut">
              <a:rPr lang="en-US" smtClean="0"/>
              <a:t>4/3/17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DC36FABB-6685-8346-AEEA-3F4B7D9E440C}" type="slidenum">
              <a:rPr lang="en-US" smtClean="0"/>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0"/>
            <a:ext cx="8229600" cy="1600200"/>
          </a:xfrm>
          <a:prstGeom prst="rect">
            <a:avLst/>
          </a:prstGeom>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smtClean="0"/>
          </a:p>
        </p:txBody>
      </p:sp>
      <p:sp>
        <p:nvSpPr>
          <p:cNvPr id="4" name="Date Placeholder 3"/>
          <p:cNvSpPr>
            <a:spLocks noGrp="1"/>
          </p:cNvSpPr>
          <p:nvPr>
            <p:ph type="dt" sz="half" idx="2"/>
          </p:nvPr>
        </p:nvSpPr>
        <p:spPr>
          <a:xfrm>
            <a:off x="6363347" y="6356350"/>
            <a:ext cx="2085975" cy="365125"/>
          </a:xfrm>
          <a:prstGeom prst="rect">
            <a:avLst/>
          </a:prstGeom>
        </p:spPr>
        <p:txBody>
          <a:bodyPr vert="horz" lIns="91440" tIns="45720" rIns="45720" bIns="45720" rtlCol="0" anchor="ctr"/>
          <a:lstStyle>
            <a:lvl1pPr algn="r">
              <a:defRPr sz="1200">
                <a:solidFill>
                  <a:schemeClr val="tx1">
                    <a:lumMod val="65000"/>
                    <a:lumOff val="35000"/>
                  </a:schemeClr>
                </a:solidFill>
                <a:latin typeface="Century Gothic" pitchFamily="34" charset="0"/>
              </a:defRPr>
            </a:lvl1pPr>
          </a:lstStyle>
          <a:p>
            <a:fld id="{D006EAD1-03DD-8241-AB1F-24920616C67B}" type="datetimeFigureOut">
              <a:rPr lang="en-US" smtClean="0"/>
              <a:t>4/3/17</a:t>
            </a:fld>
            <a:endParaRPr lang="en-US"/>
          </a:p>
        </p:txBody>
      </p:sp>
      <p:sp>
        <p:nvSpPr>
          <p:cNvPr id="5" name="Footer Placeholder 4"/>
          <p:cNvSpPr>
            <a:spLocks noGrp="1"/>
          </p:cNvSpPr>
          <p:nvPr>
            <p:ph type="ftr" sz="quarter" idx="3"/>
          </p:nvPr>
        </p:nvSpPr>
        <p:spPr>
          <a:xfrm>
            <a:off x="659165" y="6356350"/>
            <a:ext cx="2847975" cy="365125"/>
          </a:xfrm>
          <a:prstGeom prst="rect">
            <a:avLst/>
          </a:prstGeom>
        </p:spPr>
        <p:txBody>
          <a:bodyPr vert="horz" lIns="45720" tIns="45720" rIns="91440" bIns="45720" rtlCol="0" anchor="ctr"/>
          <a:lstStyle>
            <a:lvl1pPr algn="l">
              <a:defRPr sz="1200">
                <a:solidFill>
                  <a:schemeClr val="tx1">
                    <a:lumMod val="65000"/>
                    <a:lumOff val="35000"/>
                  </a:schemeClr>
                </a:solidFill>
                <a:latin typeface="Century Gothic" pitchFamily="34" charset="0"/>
              </a:defRPr>
            </a:lvl1pPr>
          </a:lstStyle>
          <a:p>
            <a:endParaRPr lang="en-US"/>
          </a:p>
        </p:txBody>
      </p:sp>
      <p:sp>
        <p:nvSpPr>
          <p:cNvPr id="6" name="Slide Number Placeholder 5"/>
          <p:cNvSpPr>
            <a:spLocks noGrp="1"/>
          </p:cNvSpPr>
          <p:nvPr>
            <p:ph type="sldNum" sz="quarter" idx="4"/>
          </p:nvPr>
        </p:nvSpPr>
        <p:spPr>
          <a:xfrm>
            <a:off x="8543278" y="6356350"/>
            <a:ext cx="561975" cy="365125"/>
          </a:xfrm>
          <a:prstGeom prst="rect">
            <a:avLst/>
          </a:prstGeom>
        </p:spPr>
        <p:txBody>
          <a:bodyPr vert="horz" lIns="27432" tIns="45720" rIns="45720" bIns="45720" rtlCol="0" anchor="ctr"/>
          <a:lstStyle>
            <a:lvl1pPr algn="l">
              <a:defRPr sz="1200">
                <a:solidFill>
                  <a:schemeClr val="tx1">
                    <a:lumMod val="65000"/>
                    <a:lumOff val="35000"/>
                  </a:schemeClr>
                </a:solidFill>
                <a:latin typeface="Century Gothic" pitchFamily="34" charset="0"/>
              </a:defRPr>
            </a:lvl1pPr>
          </a:lstStyle>
          <a:p>
            <a:fld id="{DC36FABB-6685-8346-AEEA-3F4B7D9E440C}" type="slidenum">
              <a:rPr lang="en-US" smtClean="0"/>
              <a:t>‹#›</a:t>
            </a:fld>
            <a:endParaRPr lang="en-US"/>
          </a:p>
        </p:txBody>
      </p:sp>
      <p:sp>
        <p:nvSpPr>
          <p:cNvPr id="7" name="Oval 6"/>
          <p:cNvSpPr/>
          <p:nvPr/>
        </p:nvSpPr>
        <p:spPr>
          <a:xfrm>
            <a:off x="8457760"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8" name="Oval 7"/>
          <p:cNvSpPr/>
          <p:nvPr/>
        </p:nvSpPr>
        <p:spPr>
          <a:xfrm>
            <a:off x="569119" y="6499384"/>
            <a:ext cx="84772" cy="84772"/>
          </a:xfrm>
          <a:prstGeom prst="ellipse">
            <a:avLst/>
          </a:prstGeom>
          <a:solidFill>
            <a:schemeClr val="tx1">
              <a:lumMod val="50000"/>
              <a:lumOff val="50000"/>
            </a:schemeClr>
          </a:solidFill>
          <a:ln w="12700">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cSld>
  <p:clrMap bg1="lt1" tx1="dk1" bg2="lt2" tx2="dk2" accent1="accent1" accent2="accent2" accent3="accent3" accent4="accent4" accent5="accent5" accent6="accent6" hlink="hlink" folHlink="folHlink"/>
  <p:sldLayoutIdLst>
    <p:sldLayoutId id="2147483875" r:id="rId1"/>
    <p:sldLayoutId id="2147483876" r:id="rId2"/>
    <p:sldLayoutId id="2147483877" r:id="rId3"/>
    <p:sldLayoutId id="2147483878" r:id="rId4"/>
    <p:sldLayoutId id="2147483879" r:id="rId5"/>
    <p:sldLayoutId id="2147483880" r:id="rId6"/>
    <p:sldLayoutId id="2147483881" r:id="rId7"/>
    <p:sldLayoutId id="2147483882" r:id="rId8"/>
    <p:sldLayoutId id="2147483883" r:id="rId9"/>
    <p:sldLayoutId id="2147483884" r:id="rId10"/>
    <p:sldLayoutId id="2147483885" r:id="rId11"/>
  </p:sldLayoutIdLst>
  <p:txStyles>
    <p:titleStyle>
      <a:lvl1pPr algn="ctr" defTabSz="914400" rtl="0" eaLnBrk="1" latinLnBrk="0" hangingPunct="1">
        <a:lnSpc>
          <a:spcPts val="5800"/>
        </a:lnSpc>
        <a:spcBef>
          <a:spcPct val="0"/>
        </a:spcBef>
        <a:buNone/>
        <a:defRPr sz="5400" kern="1200">
          <a:solidFill>
            <a:schemeClr val="tx2"/>
          </a:solidFill>
          <a:effectLst>
            <a:outerShdw blurRad="63500" dist="38100" dir="5400000" algn="t" rotWithShape="0">
              <a:prstClr val="black">
                <a:alpha val="25000"/>
              </a:prstClr>
            </a:outerShdw>
          </a:effectLst>
          <a:latin typeface="+mn-lt"/>
          <a:ea typeface="+mj-ea"/>
          <a:cs typeface="+mj-cs"/>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4.jpeg"/></Relationships>
</file>

<file path=ppt/slides/_rels/slide13.xml.rels><?xml version="1.0" encoding="UTF-8" standalone="yes"?>
<Relationships xmlns="http://schemas.openxmlformats.org/package/2006/relationships"><Relationship Id="rId3" Type="http://schemas.openxmlformats.org/officeDocument/2006/relationships/image" Target="../media/image5.jpeg"/><Relationship Id="rId4" Type="http://schemas.openxmlformats.org/officeDocument/2006/relationships/image" Target="../media/image6.jpeg"/><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7.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8.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9.JP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828842"/>
            <a:ext cx="7772400" cy="3422316"/>
          </a:xfrm>
        </p:spPr>
        <p:txBody>
          <a:bodyPr>
            <a:noAutofit/>
          </a:bodyPr>
          <a:lstStyle/>
          <a:p>
            <a:r>
              <a:rPr lang="en-US" sz="4000" dirty="0" smtClean="0"/>
              <a:t>Cognitive Decline After Entering a Nursing Home: A 22-Year Follow-up Study of Institutionalized and </a:t>
            </a:r>
            <a:r>
              <a:rPr lang="en-US" sz="4000" dirty="0" err="1" smtClean="0"/>
              <a:t>Noninstitutionalized</a:t>
            </a:r>
            <a:r>
              <a:rPr lang="en-US" sz="4000" dirty="0" smtClean="0"/>
              <a:t> Elderly People</a:t>
            </a:r>
            <a:endParaRPr lang="en-US" sz="4000" dirty="0"/>
          </a:p>
        </p:txBody>
      </p:sp>
      <p:sp>
        <p:nvSpPr>
          <p:cNvPr id="3" name="Subtitle 2"/>
          <p:cNvSpPr>
            <a:spLocks noGrp="1"/>
          </p:cNvSpPr>
          <p:nvPr>
            <p:ph type="subTitle" idx="1"/>
          </p:nvPr>
        </p:nvSpPr>
        <p:spPr>
          <a:xfrm>
            <a:off x="1371600" y="4634831"/>
            <a:ext cx="6400800" cy="1752600"/>
          </a:xfrm>
        </p:spPr>
        <p:txBody>
          <a:bodyPr/>
          <a:lstStyle/>
          <a:p>
            <a:r>
              <a:rPr lang="en-US" dirty="0" smtClean="0"/>
              <a:t>Sarah Phillips, MD</a:t>
            </a:r>
          </a:p>
          <a:p>
            <a:r>
              <a:rPr lang="en-US" dirty="0" smtClean="0"/>
              <a:t>Journal Club</a:t>
            </a:r>
          </a:p>
          <a:p>
            <a:r>
              <a:rPr lang="en-US" dirty="0" smtClean="0"/>
              <a:t>April 7</a:t>
            </a:r>
            <a:r>
              <a:rPr lang="en-US" baseline="30000" dirty="0" smtClean="0"/>
              <a:t>th</a:t>
            </a:r>
            <a:r>
              <a:rPr lang="en-US" dirty="0" smtClean="0"/>
              <a:t>, 2017</a:t>
            </a:r>
            <a:endParaRPr lang="en-US" dirty="0"/>
          </a:p>
        </p:txBody>
      </p:sp>
    </p:spTree>
    <p:extLst>
      <p:ext uri="{BB962C8B-B14F-4D97-AF65-F5344CB8AC3E}">
        <p14:creationId xmlns:p14="http://schemas.microsoft.com/office/powerpoint/2010/main" val="316003393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172367"/>
          </a:xfrm>
        </p:spPr>
        <p:txBody>
          <a:bodyPr/>
          <a:lstStyle/>
          <a:p>
            <a:r>
              <a:rPr lang="en-US" dirty="0" smtClean="0"/>
              <a:t>My patient</a:t>
            </a:r>
            <a:endParaRPr lang="en-US" dirty="0"/>
          </a:p>
        </p:txBody>
      </p:sp>
      <p:sp>
        <p:nvSpPr>
          <p:cNvPr id="3" name="Content Placeholder 2"/>
          <p:cNvSpPr>
            <a:spLocks noGrp="1"/>
          </p:cNvSpPr>
          <p:nvPr>
            <p:ph idx="1"/>
          </p:nvPr>
        </p:nvSpPr>
        <p:spPr>
          <a:xfrm>
            <a:off x="0" y="1172368"/>
            <a:ext cx="9144000" cy="5312420"/>
          </a:xfrm>
        </p:spPr>
        <p:txBody>
          <a:bodyPr>
            <a:noAutofit/>
          </a:bodyPr>
          <a:lstStyle/>
          <a:p>
            <a:r>
              <a:rPr lang="en-US" sz="2600" dirty="0" smtClean="0"/>
              <a:t>94y/o African American Female</a:t>
            </a:r>
          </a:p>
          <a:p>
            <a:r>
              <a:rPr lang="en-US" sz="2600" dirty="0" err="1" smtClean="0"/>
              <a:t>PMHx</a:t>
            </a:r>
            <a:r>
              <a:rPr lang="en-US" sz="2600" dirty="0" smtClean="0"/>
              <a:t>: </a:t>
            </a:r>
          </a:p>
          <a:p>
            <a:pPr lvl="1"/>
            <a:r>
              <a:rPr lang="en-US" sz="2600" dirty="0" smtClean="0"/>
              <a:t>CHF</a:t>
            </a:r>
          </a:p>
          <a:p>
            <a:pPr lvl="1"/>
            <a:r>
              <a:rPr lang="en-US" sz="2600" dirty="0" smtClean="0"/>
              <a:t>HTN, HLD</a:t>
            </a:r>
          </a:p>
          <a:p>
            <a:pPr lvl="1"/>
            <a:r>
              <a:rPr lang="en-US" sz="2600" dirty="0" smtClean="0"/>
              <a:t>Osteoporosis</a:t>
            </a:r>
          </a:p>
          <a:p>
            <a:pPr lvl="1"/>
            <a:r>
              <a:rPr lang="en-US" sz="2600" dirty="0" smtClean="0"/>
              <a:t>Gout</a:t>
            </a:r>
          </a:p>
          <a:p>
            <a:pPr lvl="1"/>
            <a:r>
              <a:rPr lang="en-US" sz="2600" dirty="0" err="1" smtClean="0"/>
              <a:t>Sigmoidectomy</a:t>
            </a:r>
            <a:r>
              <a:rPr lang="en-US" sz="2600" dirty="0" smtClean="0"/>
              <a:t> and colostomy for diverticular perforation (2005)</a:t>
            </a:r>
          </a:p>
          <a:p>
            <a:pPr lvl="1"/>
            <a:r>
              <a:rPr lang="en-US" sz="2600" dirty="0" smtClean="0"/>
              <a:t>Legally blind 2/2 glaucoma, cataracts, macular degeneration</a:t>
            </a:r>
          </a:p>
          <a:p>
            <a:pPr lvl="1"/>
            <a:r>
              <a:rPr lang="en-US" sz="2600" dirty="0" smtClean="0"/>
              <a:t>History of falls and wheelchair bound 2/2 fear of falling</a:t>
            </a:r>
          </a:p>
        </p:txBody>
      </p:sp>
    </p:spTree>
    <p:extLst>
      <p:ext uri="{BB962C8B-B14F-4D97-AF65-F5344CB8AC3E}">
        <p14:creationId xmlns:p14="http://schemas.microsoft.com/office/powerpoint/2010/main" val="410819383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patient</a:t>
            </a:r>
            <a:endParaRPr lang="en-US" dirty="0"/>
          </a:p>
        </p:txBody>
      </p:sp>
      <p:sp>
        <p:nvSpPr>
          <p:cNvPr id="3" name="Content Placeholder 2"/>
          <p:cNvSpPr>
            <a:spLocks noGrp="1"/>
          </p:cNvSpPr>
          <p:nvPr>
            <p:ph idx="1"/>
          </p:nvPr>
        </p:nvSpPr>
        <p:spPr/>
        <p:txBody>
          <a:bodyPr/>
          <a:lstStyle/>
          <a:p>
            <a:r>
              <a:rPr lang="en-US" sz="2800" dirty="0"/>
              <a:t>Lives alone in senior high rise</a:t>
            </a:r>
          </a:p>
          <a:p>
            <a:pPr lvl="1"/>
            <a:r>
              <a:rPr lang="en-US" sz="2800" dirty="0"/>
              <a:t>ADLs 9 /12 </a:t>
            </a:r>
            <a:r>
              <a:rPr lang="mr-IN" sz="2800" dirty="0"/>
              <a:t>–</a:t>
            </a:r>
            <a:r>
              <a:rPr lang="en-US" sz="2800" dirty="0"/>
              <a:t> needs help with dressing and bathing</a:t>
            </a:r>
          </a:p>
          <a:p>
            <a:pPr lvl="1"/>
            <a:r>
              <a:rPr lang="en-US" sz="2800" dirty="0"/>
              <a:t>IADL 4/16 </a:t>
            </a:r>
          </a:p>
          <a:p>
            <a:r>
              <a:rPr lang="en-US" sz="2800" dirty="0"/>
              <a:t>MMSE 23/30 in 8/2015</a:t>
            </a:r>
          </a:p>
          <a:p>
            <a:pPr lvl="1"/>
            <a:r>
              <a:rPr lang="en-US" sz="2800" dirty="0"/>
              <a:t>12</a:t>
            </a:r>
            <a:r>
              <a:rPr lang="en-US" sz="2800" baseline="30000" dirty="0"/>
              <a:t>th</a:t>
            </a:r>
            <a:r>
              <a:rPr lang="en-US" sz="2800" dirty="0"/>
              <a:t> grade education but illiterate </a:t>
            </a:r>
          </a:p>
          <a:p>
            <a:r>
              <a:rPr lang="en-US" sz="2800" dirty="0"/>
              <a:t>Wants to move to NH </a:t>
            </a:r>
          </a:p>
          <a:p>
            <a:pPr lvl="1"/>
            <a:r>
              <a:rPr lang="en-US" sz="2800" dirty="0"/>
              <a:t>Thinks she needs help with “bodily cleaning”</a:t>
            </a:r>
          </a:p>
          <a:p>
            <a:endParaRPr lang="en-US" dirty="0"/>
          </a:p>
        </p:txBody>
      </p:sp>
    </p:spTree>
    <p:extLst>
      <p:ext uri="{BB962C8B-B14F-4D97-AF65-F5344CB8AC3E}">
        <p14:creationId xmlns:p14="http://schemas.microsoft.com/office/powerpoint/2010/main" val="52755636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question</a:t>
            </a:r>
            <a:endParaRPr lang="en-US" dirty="0"/>
          </a:p>
        </p:txBody>
      </p:sp>
      <p:sp>
        <p:nvSpPr>
          <p:cNvPr id="3" name="Content Placeholder 2"/>
          <p:cNvSpPr>
            <a:spLocks noGrp="1"/>
          </p:cNvSpPr>
          <p:nvPr>
            <p:ph idx="1"/>
          </p:nvPr>
        </p:nvSpPr>
        <p:spPr>
          <a:xfrm>
            <a:off x="457200" y="1934410"/>
            <a:ext cx="8229600" cy="4525963"/>
          </a:xfrm>
        </p:spPr>
        <p:txBody>
          <a:bodyPr>
            <a:normAutofit/>
          </a:bodyPr>
          <a:lstStyle/>
          <a:p>
            <a:pPr marL="0" indent="0">
              <a:buNone/>
            </a:pPr>
            <a:r>
              <a:rPr lang="en-US" dirty="0" smtClean="0"/>
              <a:t>In elderly patients entering a NH for long-term care, is there a risk of cognitive decline?</a:t>
            </a:r>
          </a:p>
          <a:p>
            <a:pPr marL="0" indent="0">
              <a:buNone/>
            </a:pPr>
            <a:endParaRPr lang="en-US" dirty="0" smtClean="0"/>
          </a:p>
          <a:p>
            <a:r>
              <a:rPr lang="en-US" dirty="0" smtClean="0"/>
              <a:t>P = elderly patients</a:t>
            </a:r>
          </a:p>
          <a:p>
            <a:r>
              <a:rPr lang="en-US" dirty="0" smtClean="0"/>
              <a:t>I = entering institution (NH)</a:t>
            </a:r>
          </a:p>
          <a:p>
            <a:r>
              <a:rPr lang="en-US" dirty="0" smtClean="0"/>
              <a:t>C = those living at home</a:t>
            </a:r>
          </a:p>
          <a:p>
            <a:r>
              <a:rPr lang="en-US" dirty="0" smtClean="0"/>
              <a:t>O = cognitive decline</a:t>
            </a:r>
            <a:endParaRPr lang="en-US" dirty="0"/>
          </a:p>
        </p:txBody>
      </p:sp>
    </p:spTree>
    <p:extLst>
      <p:ext uri="{BB962C8B-B14F-4D97-AF65-F5344CB8AC3E}">
        <p14:creationId xmlns:p14="http://schemas.microsoft.com/office/powerpoint/2010/main" val="21248893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jamdaarticle.jpeg"/>
          <p:cNvPicPr>
            <a:picLocks noGrp="1" noChangeAspect="1"/>
          </p:cNvPicPr>
          <p:nvPr>
            <p:ph idx="1"/>
          </p:nvPr>
        </p:nvPicPr>
        <p:blipFill>
          <a:blip r:embed="rId3">
            <a:extLst>
              <a:ext uri="{28A0092B-C50C-407E-A947-70E740481C1C}">
                <a14:useLocalDpi xmlns:a14="http://schemas.microsoft.com/office/drawing/2010/main" val="0"/>
              </a:ext>
            </a:extLst>
          </a:blip>
          <a:srcRect t="-5235" b="-5235"/>
          <a:stretch>
            <a:fillRect/>
          </a:stretch>
        </p:blipFill>
        <p:spPr>
          <a:xfrm>
            <a:off x="0" y="508001"/>
            <a:ext cx="9194624" cy="5056689"/>
          </a:xfrm>
        </p:spPr>
      </p:pic>
    </p:spTree>
    <p:extLst>
      <p:ext uri="{BB962C8B-B14F-4D97-AF65-F5344CB8AC3E}">
        <p14:creationId xmlns:p14="http://schemas.microsoft.com/office/powerpoint/2010/main" val="22488827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Objective</a:t>
            </a:r>
            <a:endParaRPr lang="en-US" dirty="0"/>
          </a:p>
        </p:txBody>
      </p:sp>
      <p:sp>
        <p:nvSpPr>
          <p:cNvPr id="3" name="Content Placeholder 2"/>
          <p:cNvSpPr>
            <a:spLocks noGrp="1"/>
          </p:cNvSpPr>
          <p:nvPr>
            <p:ph idx="1"/>
          </p:nvPr>
        </p:nvSpPr>
        <p:spPr>
          <a:xfrm>
            <a:off x="457200" y="2165684"/>
            <a:ext cx="8229600" cy="3960479"/>
          </a:xfrm>
        </p:spPr>
        <p:txBody>
          <a:bodyPr/>
          <a:lstStyle/>
          <a:p>
            <a:r>
              <a:rPr lang="en-US" dirty="0" smtClean="0"/>
              <a:t>Compare cognitive changes of elderly people after entering an institution with that of elders living in the community </a:t>
            </a:r>
            <a:endParaRPr lang="en-US" dirty="0"/>
          </a:p>
        </p:txBody>
      </p:sp>
    </p:spTree>
    <p:extLst>
      <p:ext uri="{BB962C8B-B14F-4D97-AF65-F5344CB8AC3E}">
        <p14:creationId xmlns:p14="http://schemas.microsoft.com/office/powerpoint/2010/main" val="31262228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Sample</a:t>
            </a:r>
            <a:endParaRPr lang="en-US" dirty="0"/>
          </a:p>
        </p:txBody>
      </p:sp>
      <p:sp>
        <p:nvSpPr>
          <p:cNvPr id="3" name="Content Placeholder 2"/>
          <p:cNvSpPr>
            <a:spLocks noGrp="1"/>
          </p:cNvSpPr>
          <p:nvPr>
            <p:ph idx="1"/>
          </p:nvPr>
        </p:nvSpPr>
        <p:spPr>
          <a:xfrm>
            <a:off x="457200" y="1600200"/>
            <a:ext cx="8229600" cy="4803274"/>
          </a:xfrm>
        </p:spPr>
        <p:txBody>
          <a:bodyPr>
            <a:normAutofit lnSpcReduction="10000"/>
          </a:bodyPr>
          <a:lstStyle/>
          <a:p>
            <a:r>
              <a:rPr lang="en-US" sz="2800" dirty="0" smtClean="0"/>
              <a:t>PAQUID cohort</a:t>
            </a:r>
          </a:p>
          <a:p>
            <a:r>
              <a:rPr lang="en-US" sz="2800" dirty="0" smtClean="0"/>
              <a:t>Prospective population-based study </a:t>
            </a:r>
          </a:p>
          <a:p>
            <a:pPr lvl="1"/>
            <a:r>
              <a:rPr lang="en-US" sz="2800" dirty="0" smtClean="0"/>
              <a:t>3777 community-dwelling people aged 65 and older</a:t>
            </a:r>
          </a:p>
          <a:p>
            <a:pPr lvl="1"/>
            <a:r>
              <a:rPr lang="en-US" sz="2800" dirty="0" smtClean="0"/>
              <a:t>Two areas in southwest France</a:t>
            </a:r>
          </a:p>
          <a:p>
            <a:r>
              <a:rPr lang="en-US" sz="2800" dirty="0" smtClean="0"/>
              <a:t>For this study question, two groups compared:</a:t>
            </a:r>
          </a:p>
          <a:p>
            <a:pPr lvl="1"/>
            <a:r>
              <a:rPr lang="en-US" sz="2800" dirty="0" smtClean="0"/>
              <a:t>Those who entered NH during study follow-up </a:t>
            </a:r>
          </a:p>
          <a:p>
            <a:pPr lvl="1"/>
            <a:r>
              <a:rPr lang="en-US" sz="2800" dirty="0" smtClean="0"/>
              <a:t>Those who were living at home</a:t>
            </a:r>
          </a:p>
          <a:p>
            <a:endParaRPr lang="en-US" sz="2800" dirty="0"/>
          </a:p>
        </p:txBody>
      </p:sp>
    </p:spTree>
    <p:extLst>
      <p:ext uri="{BB962C8B-B14F-4D97-AF65-F5344CB8AC3E}">
        <p14:creationId xmlns:p14="http://schemas.microsoft.com/office/powerpoint/2010/main" val="333581290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About the PAQUID Cohort</a:t>
            </a:r>
            <a:endParaRPr lang="en-US" dirty="0"/>
          </a:p>
        </p:txBody>
      </p:sp>
      <p:pic>
        <p:nvPicPr>
          <p:cNvPr id="7" name="Content Placeholder 6" descr="gironde.jpeg"/>
          <p:cNvPicPr>
            <a:picLocks noGrp="1" noChangeAspect="1"/>
          </p:cNvPicPr>
          <p:nvPr>
            <p:ph idx="1"/>
          </p:nvPr>
        </p:nvPicPr>
        <p:blipFill rotWithShape="1">
          <a:blip r:embed="rId3">
            <a:extLst>
              <a:ext uri="{28A0092B-C50C-407E-A947-70E740481C1C}">
                <a14:useLocalDpi xmlns:a14="http://schemas.microsoft.com/office/drawing/2010/main" val="0"/>
              </a:ext>
            </a:extLst>
          </a:blip>
          <a:srcRect t="-2840" b="-2840"/>
          <a:stretch/>
        </p:blipFill>
        <p:spPr>
          <a:xfrm>
            <a:off x="457200" y="1800421"/>
            <a:ext cx="8229600" cy="1814379"/>
          </a:xfrm>
        </p:spPr>
      </p:pic>
      <p:sp>
        <p:nvSpPr>
          <p:cNvPr id="9" name="Content Placeholder 2"/>
          <p:cNvSpPr txBox="1">
            <a:spLocks/>
          </p:cNvSpPr>
          <p:nvPr/>
        </p:nvSpPr>
        <p:spPr>
          <a:xfrm>
            <a:off x="457200" y="3726452"/>
            <a:ext cx="8229600" cy="2677021"/>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sz="2400" kern="1200">
                <a:solidFill>
                  <a:schemeClr val="tx1">
                    <a:lumMod val="50000"/>
                    <a:lumOff val="50000"/>
                  </a:schemeClr>
                </a:solidFill>
                <a:latin typeface="+mj-lt"/>
                <a:ea typeface="+mn-ea"/>
                <a:cs typeface="+mn-cs"/>
              </a:defRPr>
            </a:lvl1pPr>
            <a:lvl2pPr marL="742950" indent="-28575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2pPr>
            <a:lvl3pPr marL="11430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3pPr>
            <a:lvl4pPr marL="16002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5pPr>
            <a:lvl6pPr marL="25146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6pPr>
            <a:lvl7pPr marL="29718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7pPr>
            <a:lvl8pPr marL="3429000" indent="-228600" algn="l" defTabSz="914400" rtl="0" eaLnBrk="1" latinLnBrk="0" hangingPunct="1">
              <a:spcBef>
                <a:spcPct val="20000"/>
              </a:spcBef>
              <a:buFont typeface="Courier New" pitchFamily="49" charset="0"/>
              <a:buChar char="o"/>
              <a:defRPr sz="1600" kern="1200">
                <a:solidFill>
                  <a:schemeClr val="tx1">
                    <a:lumMod val="50000"/>
                    <a:lumOff val="50000"/>
                  </a:schemeClr>
                </a:solidFill>
                <a:latin typeface="+mj-lt"/>
                <a:ea typeface="+mn-ea"/>
                <a:cs typeface="+mn-cs"/>
              </a:defRPr>
            </a:lvl8pPr>
            <a:lvl9pPr marL="3886200" indent="-228600" algn="l" defTabSz="914400" rtl="0" eaLnBrk="1" latinLnBrk="0" hangingPunct="1">
              <a:spcBef>
                <a:spcPct val="20000"/>
              </a:spcBef>
              <a:buFont typeface="Arial" pitchFamily="34" charset="0"/>
              <a:buChar char="•"/>
              <a:defRPr sz="1600" kern="1200">
                <a:solidFill>
                  <a:schemeClr val="tx1">
                    <a:lumMod val="50000"/>
                    <a:lumOff val="50000"/>
                  </a:schemeClr>
                </a:solidFill>
                <a:latin typeface="+mj-lt"/>
                <a:ea typeface="+mn-ea"/>
                <a:cs typeface="+mn-cs"/>
              </a:defRPr>
            </a:lvl9pPr>
          </a:lstStyle>
          <a:p>
            <a:r>
              <a:rPr lang="en-US" sz="2800" dirty="0" smtClean="0"/>
              <a:t>Goals of PAQUID</a:t>
            </a:r>
          </a:p>
          <a:p>
            <a:r>
              <a:rPr lang="en-US" sz="2800" dirty="0" err="1" smtClean="0"/>
              <a:t>Paquid</a:t>
            </a:r>
            <a:r>
              <a:rPr lang="en-US" sz="2800" dirty="0" smtClean="0"/>
              <a:t> Study Methodology </a:t>
            </a:r>
          </a:p>
          <a:p>
            <a:pPr lvl="1"/>
            <a:r>
              <a:rPr lang="en-US" sz="2000" dirty="0" smtClean="0"/>
              <a:t>3777 subjects</a:t>
            </a:r>
          </a:p>
          <a:p>
            <a:pPr lvl="1"/>
            <a:r>
              <a:rPr lang="en-US" sz="2000" dirty="0" smtClean="0"/>
              <a:t>800 developed dementia</a:t>
            </a:r>
          </a:p>
          <a:p>
            <a:pPr lvl="1"/>
            <a:r>
              <a:rPr lang="en-US" sz="2000" dirty="0" smtClean="0"/>
              <a:t>2500+ died </a:t>
            </a:r>
          </a:p>
          <a:p>
            <a:endParaRPr lang="en-US" sz="2800" dirty="0"/>
          </a:p>
        </p:txBody>
      </p:sp>
    </p:spTree>
    <p:extLst>
      <p:ext uri="{BB962C8B-B14F-4D97-AF65-F5344CB8AC3E}">
        <p14:creationId xmlns:p14="http://schemas.microsoft.com/office/powerpoint/2010/main" val="1652909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p:txBody>
          <a:bodyPr>
            <a:normAutofit lnSpcReduction="10000"/>
          </a:bodyPr>
          <a:lstStyle/>
          <a:p>
            <a:pPr marL="0" indent="0">
              <a:buNone/>
            </a:pPr>
            <a:endParaRPr lang="en-US" sz="2800" dirty="0" smtClean="0"/>
          </a:p>
          <a:p>
            <a:r>
              <a:rPr lang="en-US" sz="2800" dirty="0" smtClean="0"/>
              <a:t>Psychologist visits </a:t>
            </a:r>
            <a:r>
              <a:rPr lang="mr-IN" sz="2800" dirty="0" smtClean="0"/>
              <a:t>–</a:t>
            </a:r>
            <a:r>
              <a:rPr lang="en-US" sz="2800" dirty="0" smtClean="0"/>
              <a:t> baseline and after 1, 3, 5, 8, 10, 13, 15, 17, 20, and 22 years</a:t>
            </a:r>
          </a:p>
          <a:p>
            <a:r>
              <a:rPr lang="en-US" sz="2800" dirty="0" smtClean="0"/>
              <a:t>Socio-demographic data</a:t>
            </a:r>
          </a:p>
          <a:p>
            <a:r>
              <a:rPr lang="en-US" sz="2800" dirty="0" smtClean="0"/>
              <a:t>Function: Lawton IADL scale</a:t>
            </a:r>
          </a:p>
          <a:p>
            <a:r>
              <a:rPr lang="en-US" sz="2800" dirty="0" smtClean="0"/>
              <a:t>Depression: CES-D scale</a:t>
            </a:r>
          </a:p>
          <a:p>
            <a:r>
              <a:rPr lang="en-US" sz="2800" dirty="0" smtClean="0"/>
              <a:t>Subjective and objective physical health</a:t>
            </a:r>
          </a:p>
          <a:p>
            <a:r>
              <a:rPr lang="en-US" sz="2800" dirty="0" smtClean="0"/>
              <a:t>Medications and diseases </a:t>
            </a:r>
          </a:p>
          <a:p>
            <a:r>
              <a:rPr lang="en-US" sz="2800" dirty="0" smtClean="0"/>
              <a:t>Cognitive status</a:t>
            </a:r>
          </a:p>
          <a:p>
            <a:endParaRPr lang="en-US" dirty="0"/>
          </a:p>
        </p:txBody>
      </p:sp>
    </p:spTree>
    <p:extLst>
      <p:ext uri="{BB962C8B-B14F-4D97-AF65-F5344CB8AC3E}">
        <p14:creationId xmlns:p14="http://schemas.microsoft.com/office/powerpoint/2010/main" val="21812056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Methods</a:t>
            </a:r>
            <a:endParaRPr lang="en-US" dirty="0"/>
          </a:p>
        </p:txBody>
      </p:sp>
      <p:sp>
        <p:nvSpPr>
          <p:cNvPr id="3" name="Content Placeholder 2"/>
          <p:cNvSpPr>
            <a:spLocks noGrp="1"/>
          </p:cNvSpPr>
          <p:nvPr>
            <p:ph idx="1"/>
          </p:nvPr>
        </p:nvSpPr>
        <p:spPr>
          <a:xfrm>
            <a:off x="457200" y="2035221"/>
            <a:ext cx="8229600" cy="4090942"/>
          </a:xfrm>
        </p:spPr>
        <p:txBody>
          <a:bodyPr>
            <a:normAutofit/>
          </a:bodyPr>
          <a:lstStyle/>
          <a:p>
            <a:r>
              <a:rPr lang="en-US" sz="2800" b="1" dirty="0" smtClean="0"/>
              <a:t>Independent variable </a:t>
            </a:r>
            <a:r>
              <a:rPr lang="en-US" sz="2800" dirty="0" smtClean="0"/>
              <a:t>= moving to a Nursing Home</a:t>
            </a:r>
          </a:p>
          <a:p>
            <a:pPr lvl="1"/>
            <a:r>
              <a:rPr lang="en-US" sz="2800" dirty="0" smtClean="0"/>
              <a:t>Comparison = those who remained in the community </a:t>
            </a:r>
          </a:p>
          <a:p>
            <a:r>
              <a:rPr lang="en-US" sz="2800" b="1" dirty="0" smtClean="0"/>
              <a:t>Dependent variable </a:t>
            </a:r>
            <a:r>
              <a:rPr lang="en-US" sz="2800" dirty="0" smtClean="0"/>
              <a:t>= cognitive status</a:t>
            </a:r>
            <a:endParaRPr lang="en-US" sz="2800" dirty="0"/>
          </a:p>
        </p:txBody>
      </p:sp>
    </p:spTree>
    <p:extLst>
      <p:ext uri="{BB962C8B-B14F-4D97-AF65-F5344CB8AC3E}">
        <p14:creationId xmlns:p14="http://schemas.microsoft.com/office/powerpoint/2010/main" val="28310291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Statistical Analysis</a:t>
            </a:r>
            <a:endParaRPr lang="en-US" dirty="0"/>
          </a:p>
        </p:txBody>
      </p:sp>
      <p:sp>
        <p:nvSpPr>
          <p:cNvPr id="3" name="Content Placeholder 2"/>
          <p:cNvSpPr>
            <a:spLocks noGrp="1"/>
          </p:cNvSpPr>
          <p:nvPr>
            <p:ph idx="1"/>
          </p:nvPr>
        </p:nvSpPr>
        <p:spPr/>
        <p:txBody>
          <a:bodyPr>
            <a:normAutofit lnSpcReduction="10000"/>
          </a:bodyPr>
          <a:lstStyle/>
          <a:p>
            <a:r>
              <a:rPr lang="en-US" sz="2600" dirty="0" smtClean="0"/>
              <a:t>Chi-squared and t tests used for demographic and </a:t>
            </a:r>
            <a:r>
              <a:rPr lang="en-US" sz="2600" dirty="0" err="1" smtClean="0"/>
              <a:t>neuropsych</a:t>
            </a:r>
            <a:r>
              <a:rPr lang="en-US" sz="2600" dirty="0" smtClean="0"/>
              <a:t> variables at baseline</a:t>
            </a:r>
          </a:p>
          <a:p>
            <a:r>
              <a:rPr lang="en-US" sz="2600" dirty="0" smtClean="0"/>
              <a:t>Two-step analysis using Linear mixed-regression models </a:t>
            </a:r>
          </a:p>
          <a:p>
            <a:pPr lvl="1"/>
            <a:r>
              <a:rPr lang="en-US" sz="2600" dirty="0"/>
              <a:t>A</a:t>
            </a:r>
            <a:r>
              <a:rPr lang="en-US" sz="2600" dirty="0" smtClean="0"/>
              <a:t>ssess effect of institutionalization on tests scores</a:t>
            </a:r>
          </a:p>
          <a:p>
            <a:pPr lvl="1"/>
            <a:r>
              <a:rPr lang="en-US" sz="2600" dirty="0" smtClean="0"/>
              <a:t>Assess further cognitive decline over the 22-year follow-up period </a:t>
            </a:r>
          </a:p>
          <a:p>
            <a:pPr lvl="1"/>
            <a:r>
              <a:rPr lang="en-US" sz="2600" dirty="0" smtClean="0"/>
              <a:t>Effect of institutionalization </a:t>
            </a:r>
          </a:p>
          <a:p>
            <a:r>
              <a:rPr lang="en-US" sz="2600" dirty="0" smtClean="0"/>
              <a:t>Second step of analysis excluding patients who developed dementia </a:t>
            </a:r>
            <a:endParaRPr lang="en-US" sz="2600" dirty="0"/>
          </a:p>
        </p:txBody>
      </p:sp>
    </p:spTree>
    <p:extLst>
      <p:ext uri="{BB962C8B-B14F-4D97-AF65-F5344CB8AC3E}">
        <p14:creationId xmlns:p14="http://schemas.microsoft.com/office/powerpoint/2010/main" val="50958523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54705" y="242637"/>
            <a:ext cx="4195011" cy="905042"/>
          </a:xfrm>
        </p:spPr>
        <p:txBody>
          <a:bodyPr/>
          <a:lstStyle/>
          <a:p>
            <a:r>
              <a:rPr lang="en-US" dirty="0" smtClean="0"/>
              <a:t>Results </a:t>
            </a:r>
            <a:endParaRPr lang="en-US" dirty="0"/>
          </a:p>
        </p:txBody>
      </p:sp>
      <p:pic>
        <p:nvPicPr>
          <p:cNvPr id="4" name="Picture 3" descr="table2.jpe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05974" y="1052095"/>
            <a:ext cx="6905458" cy="5476224"/>
          </a:xfrm>
          <a:prstGeom prst="rect">
            <a:avLst/>
          </a:prstGeom>
        </p:spPr>
      </p:pic>
      <p:sp>
        <p:nvSpPr>
          <p:cNvPr id="5" name="Right Arrow 4"/>
          <p:cNvSpPr/>
          <p:nvPr/>
        </p:nvSpPr>
        <p:spPr>
          <a:xfrm>
            <a:off x="718553" y="2927684"/>
            <a:ext cx="574842" cy="22726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ight Arrow 5"/>
          <p:cNvSpPr/>
          <p:nvPr/>
        </p:nvSpPr>
        <p:spPr>
          <a:xfrm>
            <a:off x="718553" y="5178926"/>
            <a:ext cx="574842" cy="227263"/>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8449694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Results</a:t>
            </a:r>
            <a:endParaRPr lang="en-US" dirty="0"/>
          </a:p>
        </p:txBody>
      </p:sp>
      <p:pic>
        <p:nvPicPr>
          <p:cNvPr id="5" name="Content Placeholder 4" descr="table3a.jpeg"/>
          <p:cNvPicPr>
            <a:picLocks noGrp="1" noChangeAspect="1"/>
          </p:cNvPicPr>
          <p:nvPr>
            <p:ph idx="1"/>
          </p:nvPr>
        </p:nvPicPr>
        <p:blipFill rotWithShape="1">
          <a:blip r:embed="rId3">
            <a:extLst>
              <a:ext uri="{28A0092B-C50C-407E-A947-70E740481C1C}">
                <a14:useLocalDpi xmlns:a14="http://schemas.microsoft.com/office/drawing/2010/main" val="0"/>
              </a:ext>
            </a:extLst>
          </a:blip>
          <a:srcRect t="2151" b="-4604"/>
          <a:stretch/>
        </p:blipFill>
        <p:spPr>
          <a:xfrm>
            <a:off x="457200" y="1951789"/>
            <a:ext cx="8229600" cy="1630949"/>
          </a:xfrm>
        </p:spPr>
      </p:pic>
      <p:pic>
        <p:nvPicPr>
          <p:cNvPr id="6" name="Picture 5" descr="results3b.jpe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623438" y="3707063"/>
            <a:ext cx="4265225" cy="1667042"/>
          </a:xfrm>
          <a:prstGeom prst="rect">
            <a:avLst/>
          </a:prstGeom>
        </p:spPr>
      </p:pic>
      <p:sp>
        <p:nvSpPr>
          <p:cNvPr id="7" name="TextBox 6"/>
          <p:cNvSpPr txBox="1"/>
          <p:nvPr/>
        </p:nvSpPr>
        <p:spPr>
          <a:xfrm>
            <a:off x="2179054" y="4144211"/>
            <a:ext cx="2232526" cy="369332"/>
          </a:xfrm>
          <a:prstGeom prst="rect">
            <a:avLst/>
          </a:prstGeom>
          <a:noFill/>
        </p:spPr>
        <p:txBody>
          <a:bodyPr wrap="square" rtlCol="0">
            <a:spAutoFit/>
          </a:bodyPr>
          <a:lstStyle/>
          <a:p>
            <a:r>
              <a:rPr lang="en-US" dirty="0" smtClean="0"/>
              <a:t>Second analysis</a:t>
            </a:r>
            <a:endParaRPr lang="en-US" dirty="0"/>
          </a:p>
        </p:txBody>
      </p:sp>
      <p:sp>
        <p:nvSpPr>
          <p:cNvPr id="8" name="Right Arrow 7"/>
          <p:cNvSpPr/>
          <p:nvPr/>
        </p:nvSpPr>
        <p:spPr>
          <a:xfrm>
            <a:off x="2740526" y="4513543"/>
            <a:ext cx="1671054" cy="285720"/>
          </a:xfrm>
          <a:prstGeom prst="rightArrow">
            <a:avLst/>
          </a:prstGeom>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09466207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0"/>
            <a:ext cx="8229600" cy="1270001"/>
          </a:xfrm>
        </p:spPr>
        <p:txBody>
          <a:bodyPr/>
          <a:lstStyle/>
          <a:p>
            <a:r>
              <a:rPr lang="en-US" dirty="0" smtClean="0"/>
              <a:t>Results</a:t>
            </a:r>
            <a:endParaRPr lang="en-US" dirty="0"/>
          </a:p>
        </p:txBody>
      </p:sp>
      <p:pic>
        <p:nvPicPr>
          <p:cNvPr id="4" name="Content Placeholder 3" descr="figure1.jpeg"/>
          <p:cNvPicPr>
            <a:picLocks noGrp="1" noChangeAspect="1"/>
          </p:cNvPicPr>
          <p:nvPr>
            <p:ph idx="1"/>
          </p:nvPr>
        </p:nvPicPr>
        <p:blipFill rotWithShape="1">
          <a:blip r:embed="rId3">
            <a:extLst>
              <a:ext uri="{28A0092B-C50C-407E-A947-70E740481C1C}">
                <a14:useLocalDpi xmlns:a14="http://schemas.microsoft.com/office/drawing/2010/main" val="0"/>
              </a:ext>
            </a:extLst>
          </a:blip>
          <a:srcRect l="-18236" r="-18236" b="18835"/>
          <a:stretch/>
        </p:blipFill>
        <p:spPr>
          <a:xfrm>
            <a:off x="-255068" y="1537370"/>
            <a:ext cx="9583551" cy="4277894"/>
          </a:xfrm>
        </p:spPr>
      </p:pic>
    </p:spTree>
    <p:extLst>
      <p:ext uri="{BB962C8B-B14F-4D97-AF65-F5344CB8AC3E}">
        <p14:creationId xmlns:p14="http://schemas.microsoft.com/office/powerpoint/2010/main" val="78384280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Discussion</a:t>
            </a:r>
            <a:endParaRPr lang="en-US" dirty="0"/>
          </a:p>
        </p:txBody>
      </p:sp>
      <p:sp>
        <p:nvSpPr>
          <p:cNvPr id="3" name="Content Placeholder 2"/>
          <p:cNvSpPr>
            <a:spLocks noGrp="1"/>
          </p:cNvSpPr>
          <p:nvPr>
            <p:ph idx="1"/>
          </p:nvPr>
        </p:nvSpPr>
        <p:spPr/>
        <p:txBody>
          <a:bodyPr/>
          <a:lstStyle/>
          <a:p>
            <a:r>
              <a:rPr lang="en-US" dirty="0" smtClean="0"/>
              <a:t>Elderly patients who entered NH had greater cognitive decline </a:t>
            </a:r>
          </a:p>
          <a:p>
            <a:r>
              <a:rPr lang="en-US" dirty="0" smtClean="0"/>
              <a:t>Difficult to establish causal relationship</a:t>
            </a:r>
          </a:p>
          <a:p>
            <a:r>
              <a:rPr lang="en-US" dirty="0" smtClean="0"/>
              <a:t>Biases</a:t>
            </a:r>
          </a:p>
          <a:p>
            <a:r>
              <a:rPr lang="en-US" dirty="0" smtClean="0"/>
              <a:t>Age</a:t>
            </a:r>
          </a:p>
          <a:p>
            <a:r>
              <a:rPr lang="en-US" dirty="0" smtClean="0"/>
              <a:t>Relationship between decline and move to NH</a:t>
            </a:r>
            <a:endParaRPr lang="en-US" dirty="0"/>
          </a:p>
        </p:txBody>
      </p:sp>
    </p:spTree>
    <p:extLst>
      <p:ext uri="{BB962C8B-B14F-4D97-AF65-F5344CB8AC3E}">
        <p14:creationId xmlns:p14="http://schemas.microsoft.com/office/powerpoint/2010/main" val="342633224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0737"/>
            <a:ext cx="8229600" cy="1600200"/>
          </a:xfrm>
        </p:spPr>
        <p:txBody>
          <a:bodyPr/>
          <a:lstStyle/>
          <a:p>
            <a:r>
              <a:rPr lang="en-US" dirty="0" smtClean="0"/>
              <a:t>Discussion </a:t>
            </a:r>
            <a:r>
              <a:rPr lang="mr-IN" dirty="0" smtClean="0"/>
              <a:t>–</a:t>
            </a:r>
            <a:r>
              <a:rPr lang="en-US" dirty="0" smtClean="0"/>
              <a:t> Why the cognitive decline?</a:t>
            </a:r>
            <a:endParaRPr lang="en-US" dirty="0"/>
          </a:p>
        </p:txBody>
      </p:sp>
      <p:sp>
        <p:nvSpPr>
          <p:cNvPr id="3" name="Content Placeholder 2"/>
          <p:cNvSpPr>
            <a:spLocks noGrp="1"/>
          </p:cNvSpPr>
          <p:nvPr>
            <p:ph idx="1"/>
          </p:nvPr>
        </p:nvSpPr>
        <p:spPr>
          <a:xfrm>
            <a:off x="457200" y="2108200"/>
            <a:ext cx="8229600" cy="4525963"/>
          </a:xfrm>
        </p:spPr>
        <p:txBody>
          <a:bodyPr>
            <a:normAutofit/>
          </a:bodyPr>
          <a:lstStyle/>
          <a:p>
            <a:r>
              <a:rPr lang="en-US" sz="2800" dirty="0" smtClean="0"/>
              <a:t>Physical and psychological effects </a:t>
            </a:r>
          </a:p>
          <a:p>
            <a:pPr lvl="1"/>
            <a:r>
              <a:rPr lang="en-US" sz="2800" dirty="0" smtClean="0"/>
              <a:t>Relocation Stress or Transfer Trauma</a:t>
            </a:r>
          </a:p>
          <a:p>
            <a:r>
              <a:rPr lang="en-US" sz="2800" dirty="0" smtClean="0"/>
              <a:t>Lifestyle change </a:t>
            </a:r>
            <a:r>
              <a:rPr lang="mr-IN" sz="2800" dirty="0" smtClean="0"/>
              <a:t>–</a:t>
            </a:r>
            <a:r>
              <a:rPr lang="en-US" sz="2800" dirty="0" smtClean="0"/>
              <a:t> more sedentary</a:t>
            </a:r>
          </a:p>
          <a:p>
            <a:r>
              <a:rPr lang="en-US" sz="2800" dirty="0" smtClean="0"/>
              <a:t>Lack of cognitively stimulating activities</a:t>
            </a:r>
          </a:p>
          <a:p>
            <a:r>
              <a:rPr lang="en-US" sz="2800" dirty="0" smtClean="0"/>
              <a:t>Loss of social integration</a:t>
            </a:r>
            <a:endParaRPr lang="en-US" sz="2800" dirty="0"/>
          </a:p>
        </p:txBody>
      </p:sp>
    </p:spTree>
    <p:extLst>
      <p:ext uri="{BB962C8B-B14F-4D97-AF65-F5344CB8AC3E}">
        <p14:creationId xmlns:p14="http://schemas.microsoft.com/office/powerpoint/2010/main" val="25897225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Conclusions</a:t>
            </a:r>
            <a:endParaRPr lang="en-US" dirty="0"/>
          </a:p>
        </p:txBody>
      </p:sp>
      <p:sp>
        <p:nvSpPr>
          <p:cNvPr id="3" name="Content Placeholder 2"/>
          <p:cNvSpPr>
            <a:spLocks noGrp="1"/>
          </p:cNvSpPr>
          <p:nvPr>
            <p:ph idx="1"/>
          </p:nvPr>
        </p:nvSpPr>
        <p:spPr>
          <a:xfrm>
            <a:off x="457200" y="2255252"/>
            <a:ext cx="8229600" cy="1554747"/>
          </a:xfrm>
        </p:spPr>
        <p:txBody>
          <a:bodyPr>
            <a:normAutofit/>
          </a:bodyPr>
          <a:lstStyle/>
          <a:p>
            <a:pPr marL="0" indent="0">
              <a:buNone/>
            </a:pPr>
            <a:r>
              <a:rPr lang="en-US" sz="2800" dirty="0" smtClean="0"/>
              <a:t>“Results suggest that institutionalized elderly people present a greater cognitive decline than individuals remaining in community”</a:t>
            </a:r>
            <a:endParaRPr lang="en-US" sz="2800" dirty="0"/>
          </a:p>
        </p:txBody>
      </p:sp>
    </p:spTree>
    <p:extLst>
      <p:ext uri="{BB962C8B-B14F-4D97-AF65-F5344CB8AC3E}">
        <p14:creationId xmlns:p14="http://schemas.microsoft.com/office/powerpoint/2010/main" val="284241041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Validity</a:t>
            </a:r>
            <a:endParaRPr lang="en-US" dirty="0"/>
          </a:p>
        </p:txBody>
      </p:sp>
      <p:sp>
        <p:nvSpPr>
          <p:cNvPr id="3" name="Content Placeholder 2"/>
          <p:cNvSpPr>
            <a:spLocks noGrp="1"/>
          </p:cNvSpPr>
          <p:nvPr>
            <p:ph idx="1"/>
          </p:nvPr>
        </p:nvSpPr>
        <p:spPr/>
        <p:txBody>
          <a:bodyPr>
            <a:normAutofit lnSpcReduction="10000"/>
          </a:bodyPr>
          <a:lstStyle/>
          <a:p>
            <a:r>
              <a:rPr lang="en-US" dirty="0" smtClean="0"/>
              <a:t>Was the sample of patients representative?</a:t>
            </a:r>
          </a:p>
          <a:p>
            <a:pPr lvl="1"/>
            <a:r>
              <a:rPr lang="en-US" dirty="0" smtClean="0"/>
              <a:t>Random sample in specific area of France </a:t>
            </a:r>
            <a:r>
              <a:rPr lang="mr-IN" dirty="0" smtClean="0"/>
              <a:t>–</a:t>
            </a:r>
            <a:r>
              <a:rPr lang="en-US" dirty="0" smtClean="0"/>
              <a:t> likely representative of that area but not sure about the rest of the population</a:t>
            </a:r>
          </a:p>
          <a:p>
            <a:r>
              <a:rPr lang="en-US" dirty="0" smtClean="0"/>
              <a:t>Were patient sufficiently homogenous with respect to prognostic risk?</a:t>
            </a:r>
          </a:p>
          <a:p>
            <a:pPr lvl="1"/>
            <a:r>
              <a:rPr lang="en-US" dirty="0" smtClean="0"/>
              <a:t>Yes </a:t>
            </a:r>
          </a:p>
          <a:p>
            <a:r>
              <a:rPr lang="en-US" dirty="0" smtClean="0"/>
              <a:t>Was follow-up complete?</a:t>
            </a:r>
          </a:p>
          <a:p>
            <a:pPr lvl="1"/>
            <a:r>
              <a:rPr lang="en-US" dirty="0" smtClean="0"/>
              <a:t>Yes </a:t>
            </a:r>
            <a:r>
              <a:rPr lang="mr-IN" dirty="0" smtClean="0"/>
              <a:t>–</a:t>
            </a:r>
            <a:r>
              <a:rPr lang="en-US" dirty="0" smtClean="0"/>
              <a:t> 22-year follow-up period</a:t>
            </a:r>
          </a:p>
          <a:p>
            <a:r>
              <a:rPr lang="en-US" dirty="0" smtClean="0"/>
              <a:t>Were objective and unbiased outcome criteria used?</a:t>
            </a:r>
          </a:p>
          <a:p>
            <a:pPr lvl="1"/>
            <a:r>
              <a:rPr lang="en-US" dirty="0" smtClean="0"/>
              <a:t>Objective tests of cognitive status: MMSE, IST, BVRT</a:t>
            </a:r>
          </a:p>
          <a:p>
            <a:pPr lvl="1"/>
            <a:r>
              <a:rPr lang="en-US" dirty="0" smtClean="0"/>
              <a:t>Standardized questionnaire for dementia</a:t>
            </a:r>
          </a:p>
          <a:p>
            <a:pPr lvl="1"/>
            <a:r>
              <a:rPr lang="en-US" dirty="0" smtClean="0"/>
              <a:t>Diagnosis of dementia by specialists; confirmed by consensus panel of neurologists </a:t>
            </a:r>
            <a:endParaRPr lang="en-US" dirty="0"/>
          </a:p>
        </p:txBody>
      </p:sp>
    </p:spTree>
    <p:extLst>
      <p:ext uri="{BB962C8B-B14F-4D97-AF65-F5344CB8AC3E}">
        <p14:creationId xmlns:p14="http://schemas.microsoft.com/office/powerpoint/2010/main" val="311013601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Study Applicability</a:t>
            </a:r>
            <a:endParaRPr lang="en-US" dirty="0"/>
          </a:p>
        </p:txBody>
      </p:sp>
      <p:sp>
        <p:nvSpPr>
          <p:cNvPr id="3" name="Content Placeholder 2"/>
          <p:cNvSpPr>
            <a:spLocks noGrp="1"/>
          </p:cNvSpPr>
          <p:nvPr>
            <p:ph idx="1"/>
          </p:nvPr>
        </p:nvSpPr>
        <p:spPr/>
        <p:txBody>
          <a:bodyPr/>
          <a:lstStyle/>
          <a:p>
            <a:r>
              <a:rPr lang="en-US" dirty="0" smtClean="0"/>
              <a:t>Were the study patients and their management similar to my own?</a:t>
            </a:r>
          </a:p>
          <a:p>
            <a:pPr lvl="1"/>
            <a:r>
              <a:rPr lang="en-US" dirty="0" smtClean="0"/>
              <a:t>No! This is Massachusetts, not France</a:t>
            </a:r>
            <a:r>
              <a:rPr lang="mr-IN" dirty="0" smtClean="0"/>
              <a:t>…</a:t>
            </a:r>
            <a:endParaRPr lang="en-US" dirty="0" smtClean="0"/>
          </a:p>
          <a:p>
            <a:r>
              <a:rPr lang="en-US" dirty="0" smtClean="0"/>
              <a:t>Was the follow-up sufficiently long</a:t>
            </a:r>
          </a:p>
          <a:p>
            <a:pPr lvl="1"/>
            <a:r>
              <a:rPr lang="en-US" dirty="0" smtClean="0"/>
              <a:t>Yes!</a:t>
            </a:r>
          </a:p>
          <a:p>
            <a:r>
              <a:rPr lang="en-US" dirty="0" smtClean="0"/>
              <a:t>Can I use the results in managing patients in my practice?</a:t>
            </a:r>
          </a:p>
          <a:p>
            <a:pPr lvl="1"/>
            <a:r>
              <a:rPr lang="en-US" dirty="0" smtClean="0"/>
              <a:t>Yes</a:t>
            </a:r>
            <a:endParaRPr lang="en-US" dirty="0"/>
          </a:p>
        </p:txBody>
      </p:sp>
    </p:spTree>
    <p:extLst>
      <p:ext uri="{BB962C8B-B14F-4D97-AF65-F5344CB8AC3E}">
        <p14:creationId xmlns:p14="http://schemas.microsoft.com/office/powerpoint/2010/main" val="72068510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My patient</a:t>
            </a:r>
            <a:endParaRPr lang="en-US" dirty="0"/>
          </a:p>
        </p:txBody>
      </p:sp>
      <p:sp>
        <p:nvSpPr>
          <p:cNvPr id="3" name="Content Placeholder 2"/>
          <p:cNvSpPr>
            <a:spLocks noGrp="1"/>
          </p:cNvSpPr>
          <p:nvPr>
            <p:ph idx="1"/>
          </p:nvPr>
        </p:nvSpPr>
        <p:spPr/>
        <p:txBody>
          <a:bodyPr/>
          <a:lstStyle/>
          <a:p>
            <a:r>
              <a:rPr lang="en-US" dirty="0" smtClean="0"/>
              <a:t>Active in her senior building and attends ADH </a:t>
            </a:r>
          </a:p>
          <a:p>
            <a:r>
              <a:rPr lang="en-US" dirty="0" smtClean="0"/>
              <a:t>Supportive family</a:t>
            </a:r>
          </a:p>
          <a:p>
            <a:r>
              <a:rPr lang="en-US" dirty="0" smtClean="0"/>
              <a:t>Very independent</a:t>
            </a:r>
          </a:p>
          <a:p>
            <a:r>
              <a:rPr lang="en-US" dirty="0" smtClean="0"/>
              <a:t>Concern for decline in NH setting </a:t>
            </a:r>
          </a:p>
          <a:p>
            <a:r>
              <a:rPr lang="en-US" dirty="0" smtClean="0"/>
              <a:t>My recommendations?</a:t>
            </a:r>
            <a:endParaRPr lang="en-US" dirty="0"/>
          </a:p>
        </p:txBody>
      </p:sp>
    </p:spTree>
    <p:extLst>
      <p:ext uri="{BB962C8B-B14F-4D97-AF65-F5344CB8AC3E}">
        <p14:creationId xmlns:p14="http://schemas.microsoft.com/office/powerpoint/2010/main" val="127420320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boardgamePAQUID.jpeg"/>
          <p:cNvPicPr>
            <a:picLocks noGrp="1" noChangeAspect="1"/>
          </p:cNvPicPr>
          <p:nvPr>
            <p:ph idx="1"/>
          </p:nvPr>
        </p:nvPicPr>
        <p:blipFill>
          <a:blip r:embed="rId3">
            <a:extLst>
              <a:ext uri="{28A0092B-C50C-407E-A947-70E740481C1C}">
                <a14:useLocalDpi xmlns:a14="http://schemas.microsoft.com/office/drawing/2010/main" val="0"/>
              </a:ext>
            </a:extLst>
          </a:blip>
          <a:srcRect t="-5797" b="-5797"/>
          <a:stretch>
            <a:fillRect/>
          </a:stretch>
        </p:blipFill>
        <p:spPr>
          <a:xfrm>
            <a:off x="150813" y="301625"/>
            <a:ext cx="8839200" cy="4862513"/>
          </a:xfrm>
        </p:spPr>
      </p:pic>
    </p:spTree>
    <p:extLst>
      <p:ext uri="{BB962C8B-B14F-4D97-AF65-F5344CB8AC3E}">
        <p14:creationId xmlns:p14="http://schemas.microsoft.com/office/powerpoint/2010/main" val="89590452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Another favorite “patient”</a:t>
            </a:r>
            <a:endParaRPr lang="en-US" dirty="0"/>
          </a:p>
        </p:txBody>
      </p:sp>
      <p:sp>
        <p:nvSpPr>
          <p:cNvPr id="3" name="Content Placeholder 2"/>
          <p:cNvSpPr>
            <a:spLocks noGrp="1"/>
          </p:cNvSpPr>
          <p:nvPr>
            <p:ph idx="1"/>
          </p:nvPr>
        </p:nvSpPr>
        <p:spPr>
          <a:xfrm>
            <a:off x="4810142" y="1951459"/>
            <a:ext cx="3876657" cy="4525963"/>
          </a:xfrm>
        </p:spPr>
        <p:txBody>
          <a:bodyPr/>
          <a:lstStyle/>
          <a:p>
            <a:r>
              <a:rPr lang="en-US" dirty="0" smtClean="0"/>
              <a:t>Currently 87 years old</a:t>
            </a:r>
          </a:p>
          <a:p>
            <a:r>
              <a:rPr lang="en-US" dirty="0" smtClean="0"/>
              <a:t>Moved to ALF at age 81 after suffering a fall</a:t>
            </a:r>
          </a:p>
          <a:p>
            <a:r>
              <a:rPr lang="en-US" dirty="0" smtClean="0"/>
              <a:t>Tough transition, ongoing caregiver stress</a:t>
            </a:r>
          </a:p>
          <a:p>
            <a:r>
              <a:rPr lang="en-US" dirty="0" smtClean="0"/>
              <a:t>Unique retirement community</a:t>
            </a:r>
          </a:p>
          <a:p>
            <a:r>
              <a:rPr lang="en-US" dirty="0" smtClean="0"/>
              <a:t>Cognitive decline</a:t>
            </a:r>
          </a:p>
        </p:txBody>
      </p:sp>
      <p:pic>
        <p:nvPicPr>
          <p:cNvPr id="7" name="Picture 6" descr="IMG_1146.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84802" y="1851422"/>
            <a:ext cx="3838927" cy="3838927"/>
          </a:xfrm>
          <a:prstGeom prst="rect">
            <a:avLst/>
          </a:prstGeom>
          <a:scene3d>
            <a:camera prst="orthographicFront">
              <a:rot lat="0" lon="0" rev="16200000"/>
            </a:camera>
            <a:lightRig rig="threePt" dir="t"/>
          </a:scene3d>
        </p:spPr>
      </p:pic>
    </p:spTree>
    <p:extLst>
      <p:ext uri="{BB962C8B-B14F-4D97-AF65-F5344CB8AC3E}">
        <p14:creationId xmlns:p14="http://schemas.microsoft.com/office/powerpoint/2010/main" val="58233157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References</a:t>
            </a:r>
            <a:endParaRPr lang="en-US" dirty="0"/>
          </a:p>
        </p:txBody>
      </p:sp>
      <p:sp>
        <p:nvSpPr>
          <p:cNvPr id="3" name="Content Placeholder 2"/>
          <p:cNvSpPr>
            <a:spLocks noGrp="1"/>
          </p:cNvSpPr>
          <p:nvPr>
            <p:ph idx="1"/>
          </p:nvPr>
        </p:nvSpPr>
        <p:spPr/>
        <p:txBody>
          <a:bodyPr/>
          <a:lstStyle/>
          <a:p>
            <a:r>
              <a:rPr lang="en-US" dirty="0" err="1" smtClean="0"/>
              <a:t>Dartigues</a:t>
            </a:r>
            <a:r>
              <a:rPr lang="en-US" dirty="0" smtClean="0"/>
              <a:t> J-F., et al. (1992). The </a:t>
            </a:r>
            <a:r>
              <a:rPr lang="en-US" dirty="0" err="1" smtClean="0"/>
              <a:t>Paquid</a:t>
            </a:r>
            <a:r>
              <a:rPr lang="en-US" dirty="0" smtClean="0"/>
              <a:t> Epidemiological Program on Brain Ageing. </a:t>
            </a:r>
            <a:r>
              <a:rPr lang="en-US" i="1" dirty="0" err="1" smtClean="0"/>
              <a:t>Neuroepidemiology</a:t>
            </a:r>
            <a:r>
              <a:rPr lang="en-US" i="1" dirty="0" smtClean="0"/>
              <a:t>, 11</a:t>
            </a:r>
            <a:r>
              <a:rPr lang="en-US" dirty="0" smtClean="0"/>
              <a:t> (</a:t>
            </a:r>
            <a:r>
              <a:rPr lang="en-US" dirty="0" err="1" smtClean="0"/>
              <a:t>suppl</a:t>
            </a:r>
            <a:r>
              <a:rPr lang="en-US" dirty="0" smtClean="0"/>
              <a:t> 1): 14-18.</a:t>
            </a:r>
          </a:p>
          <a:p>
            <a:r>
              <a:rPr lang="en-US" dirty="0" smtClean="0"/>
              <a:t>Gonzalez-</a:t>
            </a:r>
            <a:r>
              <a:rPr lang="en-US" dirty="0" err="1" smtClean="0"/>
              <a:t>Colaco</a:t>
            </a:r>
            <a:r>
              <a:rPr lang="en-US" dirty="0" smtClean="0"/>
              <a:t> </a:t>
            </a:r>
            <a:r>
              <a:rPr lang="en-US" dirty="0" err="1" smtClean="0"/>
              <a:t>Harmand</a:t>
            </a:r>
            <a:r>
              <a:rPr lang="en-US" dirty="0" smtClean="0"/>
              <a:t>, M., et al. (2014). Cognitive decline after entering a nursing home: A 22-year follow-up study of institutionalized and </a:t>
            </a:r>
            <a:r>
              <a:rPr lang="en-US" dirty="0" err="1" smtClean="0"/>
              <a:t>noninstitutionalized</a:t>
            </a:r>
            <a:r>
              <a:rPr lang="en-US" dirty="0" smtClean="0"/>
              <a:t> elderly people. </a:t>
            </a:r>
            <a:r>
              <a:rPr lang="en-US" i="1" dirty="0" smtClean="0"/>
              <a:t>Journal of the </a:t>
            </a:r>
            <a:r>
              <a:rPr lang="en-US" i="1" dirty="0" err="1" smtClean="0"/>
              <a:t>Amerian</a:t>
            </a:r>
            <a:r>
              <a:rPr lang="en-US" i="1" dirty="0" smtClean="0"/>
              <a:t> Medical Directors Association, 15:</a:t>
            </a:r>
            <a:r>
              <a:rPr lang="en-US" dirty="0" smtClean="0"/>
              <a:t> 504-508.</a:t>
            </a:r>
            <a:endParaRPr lang="en-US" dirty="0"/>
          </a:p>
        </p:txBody>
      </p:sp>
    </p:spTree>
    <p:extLst>
      <p:ext uri="{BB962C8B-B14F-4D97-AF65-F5344CB8AC3E}">
        <p14:creationId xmlns:p14="http://schemas.microsoft.com/office/powerpoint/2010/main" val="174844716"/>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xecutive">
  <a:themeElements>
    <a:clrScheme name="Executive">
      <a:dk1>
        <a:sysClr val="windowText" lastClr="000000"/>
      </a:dk1>
      <a:lt1>
        <a:sysClr val="window" lastClr="FFFFFF"/>
      </a:lt1>
      <a:dk2>
        <a:srgbClr val="2F5897"/>
      </a:dk2>
      <a:lt2>
        <a:srgbClr val="E4E9EF"/>
      </a:lt2>
      <a:accent1>
        <a:srgbClr val="6076B4"/>
      </a:accent1>
      <a:accent2>
        <a:srgbClr val="9C5252"/>
      </a:accent2>
      <a:accent3>
        <a:srgbClr val="E68422"/>
      </a:accent3>
      <a:accent4>
        <a:srgbClr val="846648"/>
      </a:accent4>
      <a:accent5>
        <a:srgbClr val="63891F"/>
      </a:accent5>
      <a:accent6>
        <a:srgbClr val="758085"/>
      </a:accent6>
      <a:hlink>
        <a:srgbClr val="3399FF"/>
      </a:hlink>
      <a:folHlink>
        <a:srgbClr val="B2B2B2"/>
      </a:folHlink>
    </a:clrScheme>
    <a:fontScheme name="Executive">
      <a:majorFont>
        <a:latin typeface="Century Gothic"/>
        <a:ea typeface=""/>
        <a:cs typeface=""/>
        <a:font script="Jpan" typeface="ＭＳ ゴシック"/>
        <a:font script="Hang" typeface="HY중고딕"/>
        <a:font script="Hans" typeface="微软雅黑"/>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Palatino Linotype"/>
        <a:ea typeface=""/>
        <a:cs typeface=""/>
        <a:font script="Jpan" typeface="HGS明朝E"/>
        <a:font script="Hang" typeface="맑은 고딕"/>
        <a:font script="Hans" typeface="宋体"/>
        <a:font script="Hant" typeface="新細明體"/>
        <a:font script="Arab" typeface="Times New Roman"/>
        <a:font script="Hebr" typeface="Times New Roman"/>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inorFont>
    </a:fontScheme>
    <a:fmtScheme name="Executiv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8575" cap="flat" cmpd="sng" algn="ctr">
          <a:solidFill>
            <a:schemeClr val="phClr"/>
          </a:solidFill>
          <a:prstDash val="solid"/>
        </a:ln>
        <a:ln w="508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50000">
              <a:schemeClr val="phClr">
                <a:tint val="80000"/>
                <a:satMod val="250000"/>
              </a:schemeClr>
            </a:gs>
            <a:gs pos="76000">
              <a:schemeClr val="phClr">
                <a:tint val="90000"/>
                <a:shade val="90000"/>
                <a:satMod val="200000"/>
              </a:schemeClr>
            </a:gs>
            <a:gs pos="92000">
              <a:schemeClr val="phClr">
                <a:tint val="90000"/>
                <a:shade val="70000"/>
                <a:satMod val="250000"/>
              </a:schemeClr>
            </a:gs>
          </a:gsLst>
          <a:path path="circle">
            <a:fillToRect l="50000" t="50000" r="50000" b="50000"/>
          </a:path>
        </a:gradFill>
        <a:blipFill>
          <a:blip xmlns:r="http://schemas.openxmlformats.org/officeDocument/2006/relationships" r:embed="rId1">
            <a:duotone>
              <a:schemeClr val="phClr">
                <a:tint val="95000"/>
              </a:schemeClr>
              <a:schemeClr val="phClr">
                <a:shade val="90000"/>
              </a:schemeClr>
            </a:duotone>
          </a:blip>
          <a:tile tx="0" ty="0" sx="100000" sy="10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Executive.thmx</Template>
  <TotalTime>4455</TotalTime>
  <Words>2768</Words>
  <Application>Microsoft Macintosh PowerPoint</Application>
  <PresentationFormat>On-screen Show (4:3)</PresentationFormat>
  <Paragraphs>288</Paragraphs>
  <Slides>23</Slides>
  <Notes>20</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Executive</vt:lpstr>
      <vt:lpstr>Cognitive Decline After Entering a Nursing Home: A 22-Year Follow-up Study of Institutionalized and Noninstitutionalized Elderly People</vt:lpstr>
      <vt:lpstr>My patient</vt:lpstr>
      <vt:lpstr>My patient</vt:lpstr>
      <vt:lpstr>My question</vt:lpstr>
      <vt:lpstr>PowerPoint Presentation</vt:lpstr>
      <vt:lpstr>Study Objective</vt:lpstr>
      <vt:lpstr>Sample</vt:lpstr>
      <vt:lpstr>About the PAQUID Cohort</vt:lpstr>
      <vt:lpstr>Methods</vt:lpstr>
      <vt:lpstr>Methods</vt:lpstr>
      <vt:lpstr>Statistical Analysis</vt:lpstr>
      <vt:lpstr>Results </vt:lpstr>
      <vt:lpstr>Results</vt:lpstr>
      <vt:lpstr>Results</vt:lpstr>
      <vt:lpstr>Discussion</vt:lpstr>
      <vt:lpstr>Discussion – Why the cognitive decline?</vt:lpstr>
      <vt:lpstr>Study Conclusions</vt:lpstr>
      <vt:lpstr>Study Validity</vt:lpstr>
      <vt:lpstr>Study Applicability</vt:lpstr>
      <vt:lpstr>My patient</vt:lpstr>
      <vt:lpstr>PowerPoint Presentation</vt:lpstr>
      <vt:lpstr>Another favorite “patient”</vt:lpstr>
      <vt:lpstr>References</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Cognitive Decline After Entering a Nursing Home: A 22-Year Follow-up Study of Institutionalized and Noninstitutionalized Elderly People</dc:title>
  <dc:creator>Sarah Phillips</dc:creator>
  <cp:lastModifiedBy>Sarah Phillips</cp:lastModifiedBy>
  <cp:revision>36</cp:revision>
  <dcterms:created xsi:type="dcterms:W3CDTF">2017-04-03T19:56:53Z</dcterms:created>
  <dcterms:modified xsi:type="dcterms:W3CDTF">2017-04-06T22:12:23Z</dcterms:modified>
</cp:coreProperties>
</file>