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  <p:sldMasterId id="2147483750" r:id="rId2"/>
  </p:sldMasterIdLst>
  <p:notesMasterIdLst>
    <p:notesMasterId r:id="rId34"/>
  </p:notesMasterIdLst>
  <p:sldIdLst>
    <p:sldId id="256" r:id="rId3"/>
    <p:sldId id="282" r:id="rId4"/>
    <p:sldId id="294" r:id="rId5"/>
    <p:sldId id="283" r:id="rId6"/>
    <p:sldId id="259" r:id="rId7"/>
    <p:sldId id="258" r:id="rId8"/>
    <p:sldId id="261" r:id="rId9"/>
    <p:sldId id="260" r:id="rId10"/>
    <p:sldId id="262" r:id="rId11"/>
    <p:sldId id="263" r:id="rId12"/>
    <p:sldId id="264" r:id="rId13"/>
    <p:sldId id="265" r:id="rId14"/>
    <p:sldId id="285" r:id="rId15"/>
    <p:sldId id="267" r:id="rId16"/>
    <p:sldId id="269" r:id="rId17"/>
    <p:sldId id="270" r:id="rId18"/>
    <p:sldId id="271" r:id="rId19"/>
    <p:sldId id="286" r:id="rId20"/>
    <p:sldId id="275" r:id="rId21"/>
    <p:sldId id="276" r:id="rId22"/>
    <p:sldId id="287" r:id="rId23"/>
    <p:sldId id="289" r:id="rId24"/>
    <p:sldId id="290" r:id="rId25"/>
    <p:sldId id="279" r:id="rId26"/>
    <p:sldId id="292" r:id="rId27"/>
    <p:sldId id="295" r:id="rId28"/>
    <p:sldId id="296" r:id="rId29"/>
    <p:sldId id="297" r:id="rId30"/>
    <p:sldId id="293" r:id="rId31"/>
    <p:sldId id="291" r:id="rId32"/>
    <p:sldId id="298" r:id="rId3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FEF"/>
    <a:srgbClr val="21254F"/>
    <a:srgbClr val="5384E0"/>
    <a:srgbClr val="1B98B1"/>
    <a:srgbClr val="4FD0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22"/>
    <p:restoredTop sz="86228"/>
  </p:normalViewPr>
  <p:slideViewPr>
    <p:cSldViewPr snapToGrid="0" snapToObjects="1">
      <p:cViewPr varScale="1">
        <p:scale>
          <a:sx n="94" d="100"/>
          <a:sy n="94" d="100"/>
        </p:scale>
        <p:origin x="3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9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92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8C3C7-E270-914A-A3E4-16CF2AE58398}" type="datetimeFigureOut">
              <a:rPr lang="en-US" smtClean="0"/>
              <a:t>2/9/17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9D795-A800-FA44-97EF-2C7E895BB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4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iral_disease" TargetMode="External"/><Relationship Id="rId4" Type="http://schemas.openxmlformats.org/officeDocument/2006/relationships/hyperlink" Target="https://en.wikipedia.org/wiki/Pain" TargetMode="External"/><Relationship Id="rId5" Type="http://schemas.openxmlformats.org/officeDocument/2006/relationships/hyperlink" Target="https://en.wikipedia.org/wiki/Blister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88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Searched PubMed – no results if I typed “reliable” or “</a:t>
            </a:r>
            <a:r>
              <a:rPr lang="en-US" dirty="0" err="1" smtClean="0"/>
              <a:t>afforadable</a:t>
            </a:r>
            <a:r>
              <a:rPr lang="en-US" dirty="0" smtClean="0"/>
              <a:t>”  - but finally found an update on systemic review – digging</a:t>
            </a:r>
            <a:r>
              <a:rPr lang="en-US" baseline="0" dirty="0" smtClean="0"/>
              <a:t> through it I found out that they had included a “new” vaccine which is not available – it increased my curiosity and further digging lead me to this study that </a:t>
            </a:r>
            <a:r>
              <a:rPr lang="en-US" baseline="0" dirty="0" err="1" smtClean="0"/>
              <a:t>Im</a:t>
            </a:r>
            <a:r>
              <a:rPr lang="en-US" baseline="0" dirty="0" smtClean="0"/>
              <a:t> going to present toady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60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herpes 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zoster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,also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known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shingles,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Viral disease"/>
              </a:rPr>
              <a:t>viral disease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characterized by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Pain"/>
              </a:rPr>
              <a:t>painful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skin rash with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Blister"/>
              </a:rPr>
              <a:t>blisters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that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appears in a dermatomal pattern – last about 2 – 4 weeks but may be followed by chronic nerve pain called PHN.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2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2008, the U.S. Advisory Committee on Immunization Practices has recommended that all immunocompetent persons 60 years of age or older receive a single dose of a live attenuated herpes zoster vaccine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Zostavax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).1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2014 only 27.9% of adults 60 years of age or older reported being vaccinated.9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6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Antiviral </a:t>
            </a:r>
            <a:r>
              <a:rPr lang="en-US" dirty="0" err="1" smtClean="0"/>
              <a:t>tx</a:t>
            </a:r>
            <a:r>
              <a:rPr lang="en-US" dirty="0" smtClean="0"/>
              <a:t> can reduce</a:t>
            </a:r>
            <a:r>
              <a:rPr lang="en-US" baseline="0" dirty="0" smtClean="0"/>
              <a:t> the duration of HZ rash but has not shown to </a:t>
            </a:r>
            <a:r>
              <a:rPr lang="en-US" baseline="0" dirty="0" err="1" smtClean="0"/>
              <a:t>dec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inci</a:t>
            </a:r>
            <a:r>
              <a:rPr lang="en-US" baseline="0" dirty="0" smtClean="0"/>
              <a:t> of PHN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robustness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immune responses to glycoprotein 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attributable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action of the liposome-based AS01 adjuvant system,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induces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strong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CD4+ T-cell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glycoprotein-E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preserved with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age.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lower dose of this adjuvant is used in a malaria vaccine that was approved in 2015 by the European Medicines Agency for children living in areas in which malaria is endemic.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previous trial (Zoster Efficacy Study in Adults 50 Years of Age or Older [ZOE-50]) showed that HZ/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had a vaccine efficacy against herpes zoster of 97.2%, which was consistent across all age groups.26 Although 24% of the participants in ZOE-50 were 70 years of age or older, the trial was not intended to definitively assess vaccine efficacy against herpes zoster or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postherpetic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neuralgia in this age group. There- fore, in parallel with ZOE-50, we conducted a second trial involving only adults who were 70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51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participants who were 70 years of age or older were first randomly assigned to either ZOE-50 or ZOE-70 and then were randomly assigned in a 1:1 ratio to either the HZ/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 or the placebo group with the use of an online centralized randomization system.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Vaccine or placebo (0.9% saline solution) was administered (0.5 ml) into the deltoid muscle at month 0 and month 2. Participants were to be followed for at least 30 months after the second dose through monthly contacts and annual clinic visits.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Enrolled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bw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8/2/2010 and 7/21/2015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43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65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 incidence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inj</a:t>
            </a:r>
            <a:r>
              <a:rPr lang="en-US" baseline="0" dirty="0" smtClean="0"/>
              <a:t> site reactions in 1</a:t>
            </a:r>
            <a:r>
              <a:rPr lang="en-US" baseline="30000" dirty="0" smtClean="0"/>
              <a:t>st</a:t>
            </a:r>
            <a:r>
              <a:rPr lang="en-US" baseline="0" dirty="0" smtClean="0"/>
              <a:t> week, but mostly mild to mod in intensity and </a:t>
            </a:r>
            <a:r>
              <a:rPr lang="en-US" baseline="0" dirty="0" smtClean="0"/>
              <a:t>transient</a:t>
            </a:r>
          </a:p>
          <a:p>
            <a:r>
              <a:rPr lang="en-US" baseline="0" dirty="0" err="1" smtClean="0"/>
              <a:t>Detailes</a:t>
            </a:r>
            <a:r>
              <a:rPr lang="en-US" baseline="0" dirty="0" smtClean="0"/>
              <a:t> in table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54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Overall solicited</a:t>
            </a:r>
            <a:r>
              <a:rPr lang="en-US" baseline="0" dirty="0" smtClean="0"/>
              <a:t> reactions were less frequent among participants 80 </a:t>
            </a:r>
            <a:r>
              <a:rPr lang="en-US" baseline="0" dirty="0" err="1" smtClean="0"/>
              <a:t>yrs</a:t>
            </a:r>
            <a:r>
              <a:rPr lang="en-US" baseline="0" dirty="0" smtClean="0"/>
              <a:t> of age or older than among 70 -79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3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in 2 groups</a:t>
            </a:r>
          </a:p>
          <a:p>
            <a:r>
              <a:rPr lang="en-US" dirty="0" smtClean="0"/>
              <a:t>Consistent</a:t>
            </a:r>
            <a:r>
              <a:rPr lang="en-US" baseline="0" dirty="0" smtClean="0"/>
              <a:t> with expectations for this age </a:t>
            </a:r>
            <a:r>
              <a:rPr lang="en-US" baseline="0" dirty="0" smtClean="0"/>
              <a:t>group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"Overall, 426 participants in the HZ/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 (6.1%) and 459 participants in the placebo group (6.6%) died."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2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60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FDA</a:t>
            </a:r>
            <a:r>
              <a:rPr lang="en-US" baseline="0" dirty="0" smtClean="0"/>
              <a:t> </a:t>
            </a:r>
            <a:r>
              <a:rPr lang="en-US" dirty="0" smtClean="0"/>
              <a:t>Standard review – 10 months</a:t>
            </a:r>
          </a:p>
          <a:p>
            <a:r>
              <a:rPr lang="en-US" dirty="0" smtClean="0"/>
              <a:t>Priority review – 6 months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9D795-A800-FA44-97EF-2C7E895BB02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6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8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9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3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0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0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99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8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9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18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8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44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50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00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58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37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9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1E0CF-C203-304F-B1EC-D5D8C83FAA4E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0ADD5-2E97-A644-936D-35A6A6307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426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6FF84-63DB-5846-8EDE-625E0995F8D5}" type="datetimeFigureOut">
              <a:rPr lang="en-US" smtClean="0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6662-4607-5A4C-9A80-CE1470C34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6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JOURNAL CLUB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Ayesha Sheikh, MD, FACP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0" y="6104964"/>
            <a:ext cx="2971800" cy="4445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5755340" y="6236445"/>
            <a:ext cx="3137647" cy="3130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 smtClean="0"/>
              <a:t>February 10,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5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0919"/>
            <a:ext cx="7886700" cy="17570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Case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8533"/>
            <a:ext cx="7886700" cy="3718619"/>
          </a:xfrm>
        </p:spPr>
        <p:txBody>
          <a:bodyPr/>
          <a:lstStyle/>
          <a:p>
            <a:r>
              <a:rPr lang="en-US" sz="2800" dirty="0" smtClean="0"/>
              <a:t>83 </a:t>
            </a:r>
            <a:r>
              <a:rPr lang="en-US" sz="2800" dirty="0" smtClean="0"/>
              <a:t>year old man coming </a:t>
            </a:r>
            <a:r>
              <a:rPr lang="en-US" sz="2800" dirty="0" smtClean="0"/>
              <a:t>for a regular follow up visit </a:t>
            </a:r>
          </a:p>
          <a:p>
            <a:r>
              <a:rPr lang="en-US" sz="2800" dirty="0" smtClean="0"/>
              <a:t>PMH: Hypertension, Hyperlipidemia, OA, </a:t>
            </a:r>
            <a:r>
              <a:rPr lang="en-US" sz="2800" dirty="0" smtClean="0"/>
              <a:t>COPD</a:t>
            </a:r>
            <a:endParaRPr lang="en-US" sz="2800" dirty="0" smtClean="0"/>
          </a:p>
          <a:p>
            <a:r>
              <a:rPr lang="en-US" sz="2800" dirty="0" smtClean="0"/>
              <a:t>Lisinopril, Lipitor, Aspirin, </a:t>
            </a:r>
            <a:r>
              <a:rPr lang="en-US" sz="2800" dirty="0" smtClean="0"/>
              <a:t>Advair, Spiriva, Albuterol MDI prn, Tylenol prn</a:t>
            </a:r>
          </a:p>
          <a:p>
            <a:r>
              <a:rPr lang="en-US" sz="2800" dirty="0" smtClean="0"/>
              <a:t>Vaccinations</a:t>
            </a:r>
            <a:r>
              <a:rPr lang="en-US" sz="2800" dirty="0" smtClean="0"/>
              <a:t>: Influenza, PCV13, PPSV23</a:t>
            </a:r>
          </a:p>
          <a:p>
            <a:r>
              <a:rPr lang="en-US" sz="2800" dirty="0" smtClean="0"/>
              <a:t>Zoster vaccine listed as due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850" y="18092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4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Practicalities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399"/>
            <a:ext cx="7886700" cy="4119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Not available in Geriatrics clinic</a:t>
            </a:r>
          </a:p>
          <a:p>
            <a:r>
              <a:rPr lang="en-US" sz="2800" dirty="0" smtClean="0"/>
              <a:t>Not routinely offered</a:t>
            </a:r>
          </a:p>
          <a:p>
            <a:r>
              <a:rPr lang="en-US" sz="2800" dirty="0" smtClean="0"/>
              <a:t>Vaccination rate not being measured</a:t>
            </a:r>
          </a:p>
          <a:p>
            <a:r>
              <a:rPr lang="en-US" sz="2800" dirty="0" smtClean="0"/>
              <a:t>Special storage requirements</a:t>
            </a:r>
          </a:p>
          <a:p>
            <a:r>
              <a:rPr lang="en-US" sz="2800" dirty="0" smtClean="0"/>
              <a:t>Complicated Reimbursement</a:t>
            </a:r>
          </a:p>
          <a:p>
            <a:r>
              <a:rPr lang="en-US" sz="2800" dirty="0" smtClean="0"/>
              <a:t>Usually referred to other pharmacies in the area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28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3439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</a:t>
            </a:r>
            <a:r>
              <a:rPr lang="en-US" sz="3200" b="1" smtClean="0"/>
              <a:t>s </a:t>
            </a:r>
            <a:r>
              <a:rPr lang="en-US" sz="3200" b="1" dirty="0" smtClean="0"/>
              <a:t>there an easily available </a:t>
            </a:r>
            <a:r>
              <a:rPr lang="en-US" sz="3200" b="1" smtClean="0"/>
              <a:t>and affordable vaccine </a:t>
            </a:r>
            <a:r>
              <a:rPr lang="en-US" sz="3200" b="1" dirty="0" smtClean="0"/>
              <a:t>that can reliably prevent Herpes Zoster and associated complications in my 83 year old patient in a Geriatrics clinic?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8729"/>
            <a:ext cx="7886700" cy="356823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P</a:t>
            </a:r>
            <a:r>
              <a:rPr lang="en-US" sz="2400" dirty="0" smtClean="0"/>
              <a:t>atient – 83 </a:t>
            </a:r>
            <a:r>
              <a:rPr lang="en-US" sz="2400" dirty="0" err="1" smtClean="0"/>
              <a:t>yo</a:t>
            </a:r>
            <a:r>
              <a:rPr lang="en-US" sz="2400" dirty="0" smtClean="0"/>
              <a:t> man</a:t>
            </a:r>
          </a:p>
          <a:p>
            <a:r>
              <a:rPr lang="en-US" sz="2400" b="1" dirty="0" smtClean="0"/>
              <a:t>I</a:t>
            </a:r>
            <a:r>
              <a:rPr lang="en-US" sz="2400" dirty="0" smtClean="0"/>
              <a:t>ntervention – Herpes Zoster vaccine </a:t>
            </a:r>
          </a:p>
          <a:p>
            <a:r>
              <a:rPr lang="en-US" sz="2400" b="1" dirty="0" smtClean="0"/>
              <a:t>C</a:t>
            </a:r>
            <a:r>
              <a:rPr lang="en-US" sz="2400" dirty="0" smtClean="0"/>
              <a:t>omparison - placebo</a:t>
            </a:r>
          </a:p>
          <a:p>
            <a:r>
              <a:rPr lang="en-US" sz="2400" b="1" dirty="0" smtClean="0"/>
              <a:t>O</a:t>
            </a:r>
            <a:r>
              <a:rPr lang="en-US" sz="2400" dirty="0" smtClean="0"/>
              <a:t>utcome – risk of Herpes zoster and associated complications like post-herpetic neuralgia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339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248" y="1330402"/>
            <a:ext cx="8422006" cy="41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7576"/>
            <a:ext cx="7886700" cy="1318982"/>
          </a:xfrm>
        </p:spPr>
        <p:txBody>
          <a:bodyPr/>
          <a:lstStyle/>
          <a:p>
            <a:r>
              <a:rPr lang="en-US" dirty="0" smtClean="0"/>
              <a:t>Epidemiology of Herpes </a:t>
            </a:r>
            <a:r>
              <a:rPr lang="en-US" dirty="0" smtClean="0"/>
              <a:t>Zoster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t="14281" r="5198" b="8720"/>
          <a:stretch/>
        </p:blipFill>
        <p:spPr>
          <a:xfrm>
            <a:off x="2897700" y="1170408"/>
            <a:ext cx="2998695" cy="2062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37" y="3334191"/>
            <a:ext cx="8611926" cy="3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42804"/>
            <a:ext cx="7886700" cy="1325563"/>
          </a:xfrm>
        </p:spPr>
        <p:txBody>
          <a:bodyPr/>
          <a:lstStyle/>
          <a:p>
            <a:r>
              <a:rPr lang="en-US" dirty="0" smtClean="0"/>
              <a:t>Complications of Herpes Zoster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Post Herpetic Neuralgia</a:t>
            </a:r>
          </a:p>
          <a:p>
            <a:r>
              <a:rPr lang="en-US" dirty="0" smtClean="0"/>
              <a:t>Herpes Zoster </a:t>
            </a:r>
            <a:r>
              <a:rPr lang="en-US" dirty="0" err="1" smtClean="0"/>
              <a:t>Ophthalmicus</a:t>
            </a:r>
            <a:endParaRPr lang="en-US" dirty="0" smtClean="0"/>
          </a:p>
          <a:p>
            <a:r>
              <a:rPr lang="en-US" dirty="0" smtClean="0"/>
              <a:t>Ramsey Hunt Syndrome</a:t>
            </a:r>
          </a:p>
          <a:p>
            <a:r>
              <a:rPr lang="en-US" dirty="0" smtClean="0"/>
              <a:t>Acute Retinal Necrosis</a:t>
            </a:r>
          </a:p>
          <a:p>
            <a:r>
              <a:rPr lang="en-US" dirty="0" smtClean="0"/>
              <a:t>Bacterial super-infection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007" y="1368367"/>
            <a:ext cx="3126891" cy="4351338"/>
          </a:xfrm>
        </p:spPr>
      </p:pic>
    </p:spTree>
    <p:extLst>
      <p:ext uri="{BB962C8B-B14F-4D97-AF65-F5344CB8AC3E}">
        <p14:creationId xmlns:p14="http://schemas.microsoft.com/office/powerpoint/2010/main" val="118142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07"/>
            <a:ext cx="7886700" cy="1325563"/>
          </a:xfrm>
        </p:spPr>
        <p:txBody>
          <a:bodyPr/>
          <a:lstStyle/>
          <a:p>
            <a:r>
              <a:rPr lang="en-US" dirty="0" err="1" smtClean="0"/>
              <a:t>Zostavax</a:t>
            </a:r>
            <a:r>
              <a:rPr lang="en-US" dirty="0" smtClean="0"/>
              <a:t> (Merck)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Live attenuated vaccine</a:t>
            </a:r>
          </a:p>
          <a:p>
            <a:r>
              <a:rPr lang="en-US" dirty="0" smtClean="0"/>
              <a:t>Recommended age &gt; 60</a:t>
            </a:r>
          </a:p>
          <a:p>
            <a:r>
              <a:rPr lang="en-US" dirty="0" smtClean="0"/>
              <a:t>Prevents zoster in 51.3%, PHN in 66.5%</a:t>
            </a:r>
          </a:p>
          <a:p>
            <a:r>
              <a:rPr lang="en-US" dirty="0" smtClean="0"/>
              <a:t>Special storage requirement</a:t>
            </a:r>
          </a:p>
          <a:p>
            <a:r>
              <a:rPr lang="en-US" dirty="0" smtClean="0"/>
              <a:t>Cannot be used in certain population</a:t>
            </a:r>
          </a:p>
          <a:p>
            <a:r>
              <a:rPr lang="en-US" dirty="0" smtClean="0"/>
              <a:t>Complicated reimbursement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356" b="2837"/>
          <a:stretch/>
        </p:blipFill>
        <p:spPr>
          <a:xfrm>
            <a:off x="6441140" y="363071"/>
            <a:ext cx="1980079" cy="4491317"/>
          </a:xfrm>
          <a:prstGeom prst="rect">
            <a:avLst/>
          </a:prstGeom>
          <a:effectLst>
            <a:outerShdw blurRad="114300" dist="152400" dir="2400000" sx="98000" sy="98000" algn="ctr" rotWithShape="0">
              <a:schemeClr val="tx1">
                <a:alpha val="21000"/>
              </a:schemeClr>
            </a:outerShdw>
            <a:reflection stA="54000" endPos="31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215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92" y="0"/>
            <a:ext cx="8763000" cy="1325563"/>
          </a:xfrm>
        </p:spPr>
        <p:txBody>
          <a:bodyPr/>
          <a:lstStyle/>
          <a:p>
            <a:r>
              <a:rPr lang="en-US" dirty="0" smtClean="0"/>
              <a:t>Efficacy of </a:t>
            </a:r>
            <a:r>
              <a:rPr lang="en-US" dirty="0" err="1" smtClean="0"/>
              <a:t>Zostavax</a:t>
            </a:r>
            <a:r>
              <a:rPr lang="en-US" dirty="0" smtClean="0"/>
              <a:t> declines with age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792" y="1875099"/>
            <a:ext cx="8763000" cy="3111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792" y="5927283"/>
            <a:ext cx="7513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vaccine to prevent herpes zoster and </a:t>
            </a:r>
            <a:r>
              <a:rPr lang="en-US" dirty="0" err="1"/>
              <a:t>postherpetic</a:t>
            </a:r>
            <a:r>
              <a:rPr lang="en-US" dirty="0"/>
              <a:t> neuralgia in older adults.</a:t>
            </a:r>
            <a:endParaRPr lang="en-US" i="1" dirty="0"/>
          </a:p>
          <a:p>
            <a:r>
              <a:rPr lang="en-US" i="1" dirty="0" err="1"/>
              <a:t>Oxman</a:t>
            </a:r>
            <a:r>
              <a:rPr lang="en-US" i="1" dirty="0"/>
              <a:t> </a:t>
            </a:r>
            <a:r>
              <a:rPr lang="en-US" i="1" dirty="0" smtClean="0"/>
              <a:t>MN</a:t>
            </a:r>
            <a:r>
              <a:rPr lang="en-US" i="1" dirty="0"/>
              <a:t> </a:t>
            </a:r>
            <a:r>
              <a:rPr lang="en-US" i="1" dirty="0" smtClean="0"/>
              <a:t>et. Al , </a:t>
            </a:r>
            <a:r>
              <a:rPr lang="is-IS" i="1" dirty="0" smtClean="0"/>
              <a:t>N Engl J Med. 2005 Jun 2; 352(22):2271-84.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525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Herpes Zoster subunit vaccine (HZ/</a:t>
            </a:r>
            <a:r>
              <a:rPr lang="en-US" sz="3600" dirty="0" err="1" smtClean="0"/>
              <a:t>su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51"/>
          <a:stretch/>
        </p:blipFill>
        <p:spPr>
          <a:xfrm>
            <a:off x="628651" y="1338808"/>
            <a:ext cx="7886700" cy="4955923"/>
          </a:xfrm>
        </p:spPr>
      </p:pic>
    </p:spTree>
    <p:extLst>
      <p:ext uri="{BB962C8B-B14F-4D97-AF65-F5344CB8AC3E}">
        <p14:creationId xmlns:p14="http://schemas.microsoft.com/office/powerpoint/2010/main" val="1217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dirty="0" smtClean="0"/>
              <a:t>ZOE-50 and ZOE-70 overview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400740" y="1825625"/>
            <a:ext cx="6342520" cy="4351338"/>
          </a:xfrm>
        </p:spPr>
      </p:pic>
    </p:spTree>
    <p:extLst>
      <p:ext uri="{BB962C8B-B14F-4D97-AF65-F5344CB8AC3E}">
        <p14:creationId xmlns:p14="http://schemas.microsoft.com/office/powerpoint/2010/main" val="186231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101079"/>
          </a:xfrm>
        </p:spPr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49" y="1101079"/>
            <a:ext cx="7960579" cy="5033895"/>
          </a:xfrm>
        </p:spPr>
      </p:pic>
      <p:sp>
        <p:nvSpPr>
          <p:cNvPr id="5" name="TextBox 4"/>
          <p:cNvSpPr txBox="1"/>
          <p:nvPr/>
        </p:nvSpPr>
        <p:spPr>
          <a:xfrm>
            <a:off x="1828800" y="2560320"/>
            <a:ext cx="1043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Randomization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050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9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Adults age 70 years or older were included except: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33711"/>
            <a:ext cx="7886700" cy="3743252"/>
          </a:xfrm>
        </p:spPr>
        <p:txBody>
          <a:bodyPr/>
          <a:lstStyle/>
          <a:p>
            <a:r>
              <a:rPr lang="en-US" dirty="0" smtClean="0"/>
              <a:t>h/o Herpes Zoster</a:t>
            </a:r>
          </a:p>
          <a:p>
            <a:r>
              <a:rPr lang="en-US" dirty="0" smtClean="0"/>
              <a:t>h/o varicella or Herpes Zoster vaccination</a:t>
            </a:r>
          </a:p>
          <a:p>
            <a:r>
              <a:rPr lang="en-US" dirty="0" smtClean="0"/>
              <a:t>Immunosuppressed e.g</a:t>
            </a:r>
            <a:r>
              <a:rPr lang="en-US" dirty="0" smtClean="0"/>
              <a:t>. </a:t>
            </a:r>
            <a:r>
              <a:rPr lang="en-US" dirty="0" smtClean="0"/>
              <a:t>active malignancies, HIV, organ transplant, chemotherapy or immunomodulatory treatments</a:t>
            </a:r>
          </a:p>
          <a:p>
            <a:r>
              <a:rPr lang="en-US" dirty="0" smtClean="0"/>
              <a:t>Comorbidities likely to limit survival to &lt; 4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dirty="0" smtClean="0"/>
              <a:t>Study Objectives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775"/>
          <a:stretch/>
        </p:blipFill>
        <p:spPr>
          <a:xfrm>
            <a:off x="501900" y="5084567"/>
            <a:ext cx="8140197" cy="75145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458"/>
          <a:stretch/>
        </p:blipFill>
        <p:spPr>
          <a:xfrm>
            <a:off x="501900" y="1038638"/>
            <a:ext cx="8140197" cy="429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7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525"/>
            <a:ext cx="7886700" cy="1325563"/>
          </a:xfrm>
        </p:spPr>
        <p:txBody>
          <a:bodyPr/>
          <a:lstStyle/>
          <a:p>
            <a:r>
              <a:rPr lang="en-US" dirty="0" smtClean="0"/>
              <a:t>Study Cohorts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3637" y="1157896"/>
            <a:ext cx="7216726" cy="5190978"/>
          </a:xfrm>
        </p:spPr>
      </p:pic>
    </p:spTree>
    <p:extLst>
      <p:ext uri="{BB962C8B-B14F-4D97-AF65-F5344CB8AC3E}">
        <p14:creationId xmlns:p14="http://schemas.microsoft.com/office/powerpoint/2010/main" val="203665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292"/>
            <a:ext cx="7886700" cy="1325563"/>
          </a:xfrm>
        </p:spPr>
        <p:txBody>
          <a:bodyPr/>
          <a:lstStyle/>
          <a:p>
            <a:r>
              <a:rPr lang="en-US" dirty="0" smtClean="0"/>
              <a:t>Demographics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885"/>
          <a:stretch/>
        </p:blipFill>
        <p:spPr>
          <a:xfrm>
            <a:off x="1171225" y="1203201"/>
            <a:ext cx="6801550" cy="5233181"/>
          </a:xfrm>
        </p:spPr>
      </p:pic>
    </p:spTree>
    <p:extLst>
      <p:ext uri="{BB962C8B-B14F-4D97-AF65-F5344CB8AC3E}">
        <p14:creationId xmlns:p14="http://schemas.microsoft.com/office/powerpoint/2010/main" val="1985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810"/>
            <a:ext cx="7886700" cy="1325563"/>
          </a:xfrm>
        </p:spPr>
        <p:txBody>
          <a:bodyPr/>
          <a:lstStyle/>
          <a:p>
            <a:r>
              <a:rPr lang="en-US" dirty="0" smtClean="0"/>
              <a:t>Vaccine Efficacy against </a:t>
            </a:r>
            <a:r>
              <a:rPr lang="en-US" dirty="0" smtClean="0"/>
              <a:t>HZ in ZOE-70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231" y="1180652"/>
            <a:ext cx="7385537" cy="5247249"/>
          </a:xfrm>
        </p:spPr>
      </p:pic>
    </p:spTree>
    <p:extLst>
      <p:ext uri="{BB962C8B-B14F-4D97-AF65-F5344CB8AC3E}">
        <p14:creationId xmlns:p14="http://schemas.microsoft.com/office/powerpoint/2010/main" val="137978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07"/>
            <a:ext cx="7886700" cy="1325563"/>
          </a:xfrm>
        </p:spPr>
        <p:txBody>
          <a:bodyPr/>
          <a:lstStyle/>
          <a:p>
            <a:r>
              <a:rPr lang="en-US" dirty="0" smtClean="0"/>
              <a:t>Vaccine Efficacy </a:t>
            </a:r>
            <a:r>
              <a:rPr lang="en-US" dirty="0" smtClean="0"/>
              <a:t>in pooled ZOE-50 and ZOE-70</a:t>
            </a:r>
            <a:endParaRPr lang="en-US" dirty="0"/>
          </a:p>
        </p:txBody>
      </p:sp>
      <p:pic>
        <p:nvPicPr>
          <p:cNvPr id="4" name="zoster-03-colindres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4520" r="672" b="1"/>
          <a:stretch/>
        </p:blipFill>
        <p:spPr>
          <a:xfrm>
            <a:off x="895313" y="1487606"/>
            <a:ext cx="7306991" cy="5047664"/>
          </a:xfrm>
        </p:spPr>
      </p:pic>
    </p:spTree>
    <p:extLst>
      <p:ext uri="{BB962C8B-B14F-4D97-AF65-F5344CB8AC3E}">
        <p14:creationId xmlns:p14="http://schemas.microsoft.com/office/powerpoint/2010/main" val="164563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40" y="1200666"/>
            <a:ext cx="8575815" cy="53519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5513" y="2289"/>
            <a:ext cx="7959837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Vaccine efficacy by years since vaccination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48800" y="233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890000" y="2509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04960" y="101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79"/>
          <a:stretch/>
        </p:blipFill>
        <p:spPr>
          <a:xfrm>
            <a:off x="145970" y="1074028"/>
            <a:ext cx="8852060" cy="55150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7407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Vaccine efficacy in preventing PHN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1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07"/>
            <a:ext cx="8515350" cy="1325563"/>
          </a:xfrm>
        </p:spPr>
        <p:txBody>
          <a:bodyPr>
            <a:normAutofit/>
          </a:bodyPr>
          <a:lstStyle/>
          <a:p>
            <a:r>
              <a:rPr lang="en-US" dirty="0" err="1" smtClean="0"/>
              <a:t>Reactogenicity</a:t>
            </a:r>
            <a:r>
              <a:rPr lang="en-US" dirty="0"/>
              <a:t> </a:t>
            </a:r>
            <a:r>
              <a:rPr lang="en-US" dirty="0" smtClean="0"/>
              <a:t>– Injection site reactions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62555"/>
              </p:ext>
            </p:extLst>
          </p:nvPr>
        </p:nvGraphicFramePr>
        <p:xfrm>
          <a:off x="628650" y="1798321"/>
          <a:ext cx="7886700" cy="2661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/>
                <a:gridCol w="1577340"/>
                <a:gridCol w="1577340"/>
                <a:gridCol w="1577340"/>
                <a:gridCol w="1577340"/>
              </a:tblGrid>
              <a:tr h="3817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HZ/</a:t>
                      </a:r>
                      <a:r>
                        <a:rPr lang="en-US" dirty="0" err="1" smtClean="0"/>
                        <a:t>su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Hz/</a:t>
                      </a:r>
                      <a:r>
                        <a:rPr lang="en-US" dirty="0" err="1" smtClean="0"/>
                        <a:t>su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Placebo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Placebo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</a:tr>
              <a:tr h="753078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Within 7 days in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reactogenicity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group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No. of </a:t>
                      </a:r>
                      <a:r>
                        <a:rPr lang="en-US" sz="1200" dirty="0" smtClean="0"/>
                        <a:t>participants</a:t>
                      </a:r>
                    </a:p>
                    <a:p>
                      <a:r>
                        <a:rPr lang="en-US" sz="1200" dirty="0" smtClean="0"/>
                        <a:t>(n=505)</a:t>
                      </a:r>
                      <a:endParaRPr lang="en-US" sz="1200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No. of </a:t>
                      </a:r>
                      <a:r>
                        <a:rPr lang="en-US" sz="1200" dirty="0" smtClean="0"/>
                        <a:t>participants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(n=505)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Pain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347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68.7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Redness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198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39.2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Swelling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114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Grade 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525"/>
            <a:ext cx="8515350" cy="1325563"/>
          </a:xfrm>
        </p:spPr>
        <p:txBody>
          <a:bodyPr>
            <a:normAutofit/>
          </a:bodyPr>
          <a:lstStyle/>
          <a:p>
            <a:r>
              <a:rPr lang="en-US" dirty="0" err="1"/>
              <a:t>Reactogenicity</a:t>
            </a:r>
            <a:r>
              <a:rPr lang="en-US" dirty="0"/>
              <a:t> – systemic reactions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5096808"/>
              </p:ext>
            </p:extLst>
          </p:nvPr>
        </p:nvGraphicFramePr>
        <p:xfrm>
          <a:off x="628650" y="1798321"/>
          <a:ext cx="7886700" cy="3807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/>
                <a:gridCol w="1577340"/>
                <a:gridCol w="1577340"/>
                <a:gridCol w="1577340"/>
                <a:gridCol w="1577340"/>
              </a:tblGrid>
              <a:tr h="3817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HZ/</a:t>
                      </a:r>
                      <a:r>
                        <a:rPr lang="en-US" dirty="0" err="1" smtClean="0"/>
                        <a:t>su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Hz/</a:t>
                      </a:r>
                      <a:r>
                        <a:rPr lang="en-US" dirty="0" err="1" smtClean="0"/>
                        <a:t>su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Placebo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Placebo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</a:tr>
              <a:tr h="75307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Within 7 days in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reactogenicity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group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No. of participants</a:t>
                      </a:r>
                    </a:p>
                    <a:p>
                      <a:r>
                        <a:rPr lang="en-US" sz="1200" dirty="0" smtClean="0"/>
                        <a:t>(n=504)</a:t>
                      </a:r>
                      <a:endParaRPr lang="en-US" sz="1200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No. of participants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(n=505)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Fatigue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32.9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Myalgia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157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8.1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Headache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124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10.9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Shivering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14.9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4.4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Fever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12.3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GI symptoms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10.9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7.9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Grade 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6.0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53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No safety </a:t>
            </a:r>
            <a:r>
              <a:rPr lang="en-US" dirty="0" smtClean="0"/>
              <a:t>concerns </a:t>
            </a:r>
            <a:r>
              <a:rPr lang="en-US" dirty="0"/>
              <a:t>identified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38301"/>
              </p:ext>
            </p:extLst>
          </p:nvPr>
        </p:nvGraphicFramePr>
        <p:xfrm>
          <a:off x="628650" y="1798321"/>
          <a:ext cx="7886700" cy="3329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790"/>
                <a:gridCol w="1483360"/>
                <a:gridCol w="1513840"/>
                <a:gridCol w="1584960"/>
                <a:gridCol w="1301750"/>
              </a:tblGrid>
              <a:tr h="3817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HZ/</a:t>
                      </a:r>
                      <a:r>
                        <a:rPr lang="en-US" dirty="0" err="1" smtClean="0"/>
                        <a:t>su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Hz/</a:t>
                      </a:r>
                      <a:r>
                        <a:rPr lang="en-US" dirty="0" err="1" smtClean="0"/>
                        <a:t>su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Placebo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Placebo</a:t>
                      </a:r>
                      <a:endParaRPr lang="en-US" dirty="0"/>
                    </a:p>
                  </a:txBody>
                  <a:tcPr>
                    <a:solidFill>
                      <a:srgbClr val="1B98B1"/>
                    </a:solidFill>
                  </a:tcPr>
                </a:tc>
              </a:tr>
              <a:tr h="75307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Throughout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study period in total vaccinated cohort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No. of participants</a:t>
                      </a:r>
                    </a:p>
                    <a:p>
                      <a:r>
                        <a:rPr lang="en-US" sz="1200" dirty="0" smtClean="0"/>
                        <a:t>(n=6950)</a:t>
                      </a:r>
                      <a:endParaRPr lang="en-US" sz="1200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No. of participants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(n=6950)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43995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Serious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events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1153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1214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17.5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Serious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events related to vaccine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3817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Potential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immune-mediated disease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  <a:tr h="71858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Death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6.1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459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6.6</a:t>
                      </a:r>
                      <a:endParaRPr lang="en-US" dirty="0"/>
                    </a:p>
                  </a:txBody>
                  <a:tcPr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54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814"/>
          <a:stretch/>
        </p:blipFill>
        <p:spPr>
          <a:xfrm>
            <a:off x="188259" y="1596517"/>
            <a:ext cx="9144000" cy="389809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2525"/>
            <a:ext cx="7886700" cy="1325563"/>
          </a:xfrm>
        </p:spPr>
        <p:txBody>
          <a:bodyPr/>
          <a:lstStyle/>
          <a:p>
            <a:r>
              <a:rPr lang="en-US" dirty="0" smtClean="0"/>
              <a:t>Vaccination Compliance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46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9"/>
            <a:ext cx="7886700" cy="1325563"/>
          </a:xfrm>
        </p:spPr>
        <p:txBody>
          <a:bodyPr/>
          <a:lstStyle/>
          <a:p>
            <a:r>
              <a:rPr lang="en-US" dirty="0" smtClean="0"/>
              <a:t>Upcoming Evidence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Revaccination</a:t>
            </a:r>
            <a:r>
              <a:rPr lang="en-US" dirty="0" smtClean="0"/>
              <a:t>: Immunogenicity, safety and </a:t>
            </a:r>
            <a:r>
              <a:rPr lang="en-US" dirty="0" err="1" smtClean="0"/>
              <a:t>reactogenicity</a:t>
            </a:r>
            <a:r>
              <a:rPr lang="en-US" dirty="0" smtClean="0"/>
              <a:t> in individuals with h/o </a:t>
            </a:r>
            <a:r>
              <a:rPr lang="en-US" dirty="0" err="1" smtClean="0"/>
              <a:t>Zostavax</a:t>
            </a:r>
            <a:endParaRPr lang="en-US" dirty="0" smtClean="0"/>
          </a:p>
          <a:p>
            <a:r>
              <a:rPr lang="en-US" b="1" dirty="0" smtClean="0"/>
              <a:t>Co-administration</a:t>
            </a:r>
            <a:r>
              <a:rPr lang="en-US" dirty="0" smtClean="0"/>
              <a:t>: Immunogenicity</a:t>
            </a:r>
            <a:r>
              <a:rPr lang="en-US" dirty="0"/>
              <a:t>, safety and </a:t>
            </a:r>
            <a:r>
              <a:rPr lang="en-US" dirty="0" err="1"/>
              <a:t>reactogenicity</a:t>
            </a:r>
            <a:r>
              <a:rPr lang="en-US" dirty="0"/>
              <a:t> </a:t>
            </a:r>
            <a:r>
              <a:rPr lang="en-US" dirty="0" smtClean="0"/>
              <a:t>with </a:t>
            </a:r>
            <a:r>
              <a:rPr lang="en-US" dirty="0" err="1" smtClean="0"/>
              <a:t>quadrivalent</a:t>
            </a:r>
            <a:r>
              <a:rPr lang="en-US" dirty="0" smtClean="0"/>
              <a:t> influenza,PPSV23 and </a:t>
            </a:r>
            <a:r>
              <a:rPr lang="en-US" dirty="0" err="1" smtClean="0"/>
              <a:t>Tdap</a:t>
            </a:r>
            <a:endParaRPr lang="en-US" dirty="0" smtClean="0"/>
          </a:p>
          <a:p>
            <a:r>
              <a:rPr lang="en-US" b="1" dirty="0" smtClean="0"/>
              <a:t>Duration of protection</a:t>
            </a:r>
            <a:r>
              <a:rPr lang="en-US" dirty="0" smtClean="0"/>
              <a:t>: Efficacy, safety and immunogenicity persistence post-vaccination follow up of ZOE-50/ZOE-70 subjects</a:t>
            </a:r>
          </a:p>
          <a:p>
            <a:r>
              <a:rPr lang="en-US" b="1" dirty="0" smtClean="0"/>
              <a:t>Immunocompromised population</a:t>
            </a:r>
            <a:r>
              <a:rPr lang="en-US" dirty="0" smtClean="0"/>
              <a:t>: ongoing study in the recipients of autologous HSCT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46062"/>
          </a:xfrm>
        </p:spPr>
        <p:txBody>
          <a:bodyPr>
            <a:normAutofit/>
          </a:bodyPr>
          <a:lstStyle/>
          <a:p>
            <a:r>
              <a:rPr lang="en-US" b="1" dirty="0" smtClean="0"/>
              <a:t>Critical Appraisal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Are the results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32211"/>
            <a:ext cx="7886700" cy="3944751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Randomized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All patients accounted for and attributed at the conclusion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Double-blinded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Groups were comparable at the start of the trial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defTabSz="914400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Groups were treated equally aside from experimental intervention</a:t>
            </a:r>
          </a:p>
        </p:txBody>
      </p:sp>
    </p:spTree>
    <p:extLst>
      <p:ext uri="{BB962C8B-B14F-4D97-AF65-F5344CB8AC3E}">
        <p14:creationId xmlns:p14="http://schemas.microsoft.com/office/powerpoint/2010/main" val="84638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460499"/>
          </a:xfrm>
        </p:spPr>
        <p:txBody>
          <a:bodyPr>
            <a:normAutofit/>
          </a:bodyPr>
          <a:lstStyle/>
          <a:p>
            <a:r>
              <a:rPr lang="en-US" b="1" dirty="0" smtClean="0"/>
              <a:t>Critical Appraisal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are the results?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963271"/>
            <a:ext cx="7886700" cy="4213692"/>
          </a:xfrm>
        </p:spPr>
        <p:txBody>
          <a:bodyPr/>
          <a:lstStyle/>
          <a:p>
            <a:r>
              <a:rPr lang="en-US" b="1" dirty="0" smtClean="0"/>
              <a:t> How large was the treatment effect?</a:t>
            </a:r>
          </a:p>
          <a:p>
            <a:r>
              <a:rPr lang="en-US" dirty="0" smtClean="0"/>
              <a:t>Efficacy in ZOE-70 - &gt; 90% reduction in adults &gt; 70 years </a:t>
            </a:r>
          </a:p>
          <a:p>
            <a:r>
              <a:rPr lang="en-US" dirty="0" smtClean="0"/>
              <a:t>Efficacy in pooled analysis - 91% reduction in adults &gt; 80 years </a:t>
            </a:r>
          </a:p>
          <a:p>
            <a:r>
              <a:rPr lang="en-US" dirty="0" smtClean="0"/>
              <a:t>Efficacy to prevent PHN in 70 years and older - 89%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How precise was the estimate of the treatment effect?</a:t>
            </a:r>
          </a:p>
          <a:p>
            <a:r>
              <a:rPr lang="en-US" dirty="0" smtClean="0"/>
              <a:t>Narrow confidence intervals = precise results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65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Critical Appraisal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Will the results help me in caring for my patient?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Can the results be applied to my patient care?</a:t>
            </a:r>
          </a:p>
          <a:p>
            <a:pPr marL="0" indent="0">
              <a:buNone/>
            </a:pPr>
            <a:r>
              <a:rPr lang="en-US" dirty="0" smtClean="0"/>
              <a:t>   Probably yes on many patients, still need data on patients who are       immunocompromised, comorbidities, h/o zoster,  HZ vaccine, persistence of effect</a:t>
            </a:r>
          </a:p>
          <a:p>
            <a:endParaRPr lang="en-US" dirty="0"/>
          </a:p>
          <a:p>
            <a:r>
              <a:rPr lang="en-US" sz="2600" dirty="0" smtClean="0"/>
              <a:t>Were all clinically important outcomes considered?</a:t>
            </a:r>
          </a:p>
          <a:p>
            <a:pPr marL="0" indent="0">
              <a:buNone/>
            </a:pPr>
            <a:r>
              <a:rPr lang="en-US" dirty="0" smtClean="0"/>
              <a:t>   Yes - death rate was low overall but comparable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600" dirty="0" smtClean="0"/>
              <a:t> Are the likely treatment benefits worth the potential harm and costs?</a:t>
            </a:r>
          </a:p>
          <a:p>
            <a:pPr marL="0" indent="0">
              <a:buNone/>
            </a:pPr>
            <a:r>
              <a:rPr lang="en-US" dirty="0" smtClean="0"/>
              <a:t>   Cost and availability not clear</a:t>
            </a:r>
          </a:p>
          <a:p>
            <a:pPr marL="0" indent="0">
              <a:buNone/>
            </a:pPr>
            <a:r>
              <a:rPr lang="en-US" dirty="0" smtClean="0"/>
              <a:t>   Need 2 vaccine series</a:t>
            </a:r>
          </a:p>
          <a:p>
            <a:pPr marL="0" indent="0">
              <a:buNone/>
            </a:pPr>
            <a:r>
              <a:rPr lang="en-US" dirty="0" smtClean="0"/>
              <a:t>   High risk of systemic reactions like fatigue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62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07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err="1"/>
              <a:t>Shingrix</a:t>
            </a:r>
            <a:r>
              <a:rPr lang="en-US" baseline="30000" dirty="0" err="1"/>
              <a:t>TM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689" y="1575436"/>
            <a:ext cx="4454338" cy="3637756"/>
          </a:xfrm>
        </p:spPr>
        <p:txBody>
          <a:bodyPr>
            <a:normAutofit/>
          </a:bodyPr>
          <a:lstStyle/>
          <a:p>
            <a:r>
              <a:rPr lang="en-US" dirty="0" smtClean="0"/>
              <a:t>GlaxoSmithKline submitted </a:t>
            </a:r>
            <a:r>
              <a:rPr lang="en-US"/>
              <a:t>a </a:t>
            </a:r>
            <a:r>
              <a:rPr lang="en-US" smtClean="0"/>
              <a:t>Biologics </a:t>
            </a:r>
            <a:r>
              <a:rPr lang="en-US" dirty="0"/>
              <a:t>License Application (BLA) </a:t>
            </a:r>
            <a:r>
              <a:rPr lang="en-US" dirty="0" smtClean="0"/>
              <a:t>for </a:t>
            </a:r>
            <a:r>
              <a:rPr lang="en-US" dirty="0" err="1"/>
              <a:t>Shingrix</a:t>
            </a:r>
            <a:r>
              <a:rPr lang="en-US" baseline="30000" dirty="0" err="1"/>
              <a:t>TM</a:t>
            </a:r>
            <a:r>
              <a:rPr lang="en-US" dirty="0"/>
              <a:t>, </a:t>
            </a:r>
            <a:r>
              <a:rPr lang="en-US" dirty="0" smtClean="0"/>
              <a:t>to FDA, </a:t>
            </a:r>
            <a:r>
              <a:rPr lang="en-US" dirty="0"/>
              <a:t>seeking approval for the prevention of herpes </a:t>
            </a:r>
            <a:r>
              <a:rPr lang="en-US" dirty="0" smtClean="0"/>
              <a:t>zoster </a:t>
            </a:r>
            <a:r>
              <a:rPr lang="en-US" dirty="0"/>
              <a:t>in people aged 50 years or </a:t>
            </a:r>
            <a:r>
              <a:rPr lang="en-US" dirty="0" smtClean="0"/>
              <a:t>over – 10/24/2016</a:t>
            </a:r>
          </a:p>
          <a:p>
            <a:r>
              <a:rPr lang="en-US" dirty="0" smtClean="0"/>
              <a:t>Regulatory submission in Canada – 11/21/2016</a:t>
            </a:r>
          </a:p>
          <a:p>
            <a:r>
              <a:rPr lang="en-US" dirty="0" smtClean="0"/>
              <a:t>Regulatory submission in EU – 11/25/2016</a:t>
            </a:r>
          </a:p>
          <a:p>
            <a:r>
              <a:rPr lang="en-US" dirty="0" smtClean="0"/>
              <a:t>Planned submission in Japan - 2017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688" y="2142384"/>
            <a:ext cx="3744285" cy="217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3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7643"/>
            <a:ext cx="7886700" cy="1325563"/>
          </a:xfrm>
        </p:spPr>
        <p:txBody>
          <a:bodyPr/>
          <a:lstStyle/>
          <a:p>
            <a:r>
              <a:rPr lang="en-US" dirty="0" smtClean="0"/>
              <a:t>Conclusion for my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Would </a:t>
            </a:r>
            <a:r>
              <a:rPr lang="en-US" dirty="0" smtClean="0"/>
              <a:t>inform </a:t>
            </a:r>
            <a:r>
              <a:rPr lang="en-US" dirty="0" smtClean="0"/>
              <a:t>him </a:t>
            </a:r>
            <a:r>
              <a:rPr lang="en-US" dirty="0" smtClean="0"/>
              <a:t>about the currently available, FDA approved </a:t>
            </a:r>
            <a:r>
              <a:rPr lang="en-US" dirty="0" smtClean="0"/>
              <a:t>zoster vaccine, although efficacy is only 18%</a:t>
            </a:r>
          </a:p>
          <a:p>
            <a:endParaRPr lang="en-US" dirty="0"/>
          </a:p>
          <a:p>
            <a:r>
              <a:rPr lang="en-US" dirty="0" smtClean="0"/>
              <a:t>Would likely wait for </a:t>
            </a:r>
            <a:r>
              <a:rPr lang="en-US" dirty="0" err="1" smtClean="0"/>
              <a:t>Shingrix</a:t>
            </a:r>
            <a:r>
              <a:rPr lang="en-US" dirty="0" smtClean="0"/>
              <a:t> to come on the </a:t>
            </a:r>
            <a:r>
              <a:rPr lang="en-US" dirty="0" smtClean="0"/>
              <a:t>market and ACIP recommendations </a:t>
            </a:r>
            <a:r>
              <a:rPr lang="en-US" dirty="0" smtClean="0"/>
              <a:t>before I </a:t>
            </a:r>
            <a:r>
              <a:rPr lang="en-US" dirty="0" smtClean="0"/>
              <a:t>start </a:t>
            </a:r>
            <a:r>
              <a:rPr lang="en-US" dirty="0" smtClean="0"/>
              <a:t>advising </a:t>
            </a:r>
            <a:r>
              <a:rPr lang="en-US" dirty="0" smtClean="0"/>
              <a:t>it but something to look forward to!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3" b="2678"/>
          <a:stretch/>
        </p:blipFill>
        <p:spPr>
          <a:xfrm>
            <a:off x="4514850" y="1373206"/>
            <a:ext cx="4574457" cy="3419968"/>
          </a:xfrm>
          <a:prstGeom prst="rect">
            <a:avLst/>
          </a:prstGeom>
          <a:effectLst>
            <a:outerShdw blurRad="50800" dist="50800" dir="18420000" sx="104000" sy="104000" algn="ctr" rotWithShape="0">
              <a:schemeClr val="tx1">
                <a:alpha val="43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643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7323</TotalTime>
  <Words>1302</Words>
  <Application>Microsoft Macintosh PowerPoint</Application>
  <PresentationFormat>Letter Paper (8.5x11 in)</PresentationFormat>
  <Paragraphs>246</Paragraphs>
  <Slides>31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Calibri</vt:lpstr>
      <vt:lpstr>Calibri Light</vt:lpstr>
      <vt:lpstr>Arial</vt:lpstr>
      <vt:lpstr>Office Theme</vt:lpstr>
      <vt:lpstr>Custom Design</vt:lpstr>
      <vt:lpstr>JOURNAL CLUB</vt:lpstr>
      <vt:lpstr>Case</vt:lpstr>
      <vt:lpstr>Practicalities</vt:lpstr>
      <vt:lpstr>Is there an easily available and affordable vaccine that can reliably prevent Herpes Zoster and associated complications in my 83 year old patient in a Geriatrics clinic?</vt:lpstr>
      <vt:lpstr>PowerPoint Presentation</vt:lpstr>
      <vt:lpstr>Epidemiology of Herpes Zoster</vt:lpstr>
      <vt:lpstr>Complications of Herpes Zoster</vt:lpstr>
      <vt:lpstr>Zostavax (Merck)</vt:lpstr>
      <vt:lpstr>Efficacy of Zostavax declines with age</vt:lpstr>
      <vt:lpstr>Herpes Zoster subunit vaccine (HZ/su)</vt:lpstr>
      <vt:lpstr>ZOE-50 and ZOE-70 overview</vt:lpstr>
      <vt:lpstr>Study Design</vt:lpstr>
      <vt:lpstr>Adults age 70 years or older were included except:</vt:lpstr>
      <vt:lpstr>Study Objectives</vt:lpstr>
      <vt:lpstr>Study Cohorts</vt:lpstr>
      <vt:lpstr>Demographics</vt:lpstr>
      <vt:lpstr>Vaccine Efficacy against HZ in ZOE-70</vt:lpstr>
      <vt:lpstr>Vaccine Efficacy in pooled ZOE-50 and ZOE-70</vt:lpstr>
      <vt:lpstr>Vaccine efficacy by years since vaccination</vt:lpstr>
      <vt:lpstr>Vaccine efficacy in preventing PHN</vt:lpstr>
      <vt:lpstr>Reactogenicity – Injection site reactions</vt:lpstr>
      <vt:lpstr>Reactogenicity – systemic reactions</vt:lpstr>
      <vt:lpstr>No safety concerns identified</vt:lpstr>
      <vt:lpstr>Vaccination Compliance</vt:lpstr>
      <vt:lpstr>Upcoming Evidence generation</vt:lpstr>
      <vt:lpstr>Critical Appraisal  Are the results valid?</vt:lpstr>
      <vt:lpstr>Critical Appraisal  What are the results?</vt:lpstr>
      <vt:lpstr>Critical Appraisal  Will the results help me in caring for my patient?</vt:lpstr>
      <vt:lpstr>ShingrixTM</vt:lpstr>
      <vt:lpstr>Conclusion for my patient</vt:lpstr>
      <vt:lpstr>Thank you!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sheikh, rizwan</dc:creator>
  <cp:lastModifiedBy>sheikh, rizwan</cp:lastModifiedBy>
  <cp:revision>99</cp:revision>
  <dcterms:created xsi:type="dcterms:W3CDTF">2017-02-03T23:38:08Z</dcterms:created>
  <dcterms:modified xsi:type="dcterms:W3CDTF">2017-02-10T03:23:59Z</dcterms:modified>
</cp:coreProperties>
</file>