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7" r:id="rId4"/>
    <p:sldId id="275" r:id="rId5"/>
    <p:sldId id="258" r:id="rId6"/>
    <p:sldId id="262" r:id="rId7"/>
    <p:sldId id="263" r:id="rId8"/>
    <p:sldId id="271" r:id="rId9"/>
    <p:sldId id="265" r:id="rId10"/>
    <p:sldId id="267" r:id="rId11"/>
    <p:sldId id="266" r:id="rId12"/>
    <p:sldId id="269" r:id="rId13"/>
    <p:sldId id="273" r:id="rId14"/>
    <p:sldId id="260" r:id="rId15"/>
    <p:sldId id="259" r:id="rId16"/>
    <p:sldId id="278" r:id="rId17"/>
    <p:sldId id="276" r:id="rId18"/>
    <p:sldId id="270" r:id="rId19"/>
    <p:sldId id="26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Safety and benefit of discontinuing statin therapy in the setting of advanced, life-limiting illness: a randomized clinical trial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3200" dirty="0">
                <a:latin typeface="Arial" panose="020B0604020202020204" pitchFamily="34" charset="0"/>
                <a:cs typeface="Arial" panose="020B0604020202020204" pitchFamily="34" charset="0"/>
              </a:rPr>
              <a:t>JAMA Intern Med. 2015 May</a:t>
            </a:r>
            <a:br>
              <a:rPr lang="sv-SE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endParaRPr lang="en-US" sz="3800" dirty="0" smtClean="0"/>
          </a:p>
          <a:p>
            <a:endParaRPr lang="en-US" sz="3800" dirty="0"/>
          </a:p>
          <a:p>
            <a:r>
              <a:rPr lang="en-US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Ariadne Scott MD</a:t>
            </a:r>
          </a:p>
          <a:p>
            <a:r>
              <a:rPr lang="en-US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Geriatric Fellow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895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Clinical question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85 year old M admitted to a NH after an ischemic stroke. --Cognitive status had deteriorated in the past year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-Multiple admissions for COPD exacerbation in the pats 12 months.</a:t>
            </a:r>
          </a:p>
          <a:p>
            <a:pPr marL="0" indent="0">
              <a:buNone/>
            </a:pP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What are the benefits and risks of discontinue statin therapy in this patient who I don’t expect to live more than 6-12 months?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439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Patient: 85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M NH resident</a:t>
            </a: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Intervention: Discontinue statins</a:t>
            </a: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Comparison: Continue statin therapy on a similar population not expected to live longer than 12 months</a:t>
            </a: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Outcome: QOL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439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Study objectives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Evaluate the safety, clinical and cost impact of discontinuing statin medication for patients in the palliative care setting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823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	design setting and participants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Multicenter,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parallel-group,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unblinded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pragmatic clinical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trial</a:t>
            </a:r>
          </a:p>
          <a:p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Adults with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an estimated life expectancy of between 1 month and 1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</a:p>
          <a:p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Statin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therapy for 3 months or more for primary or secondary prevention of cardiovascular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disease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298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INCLUSION AND EXCLUSION CRITERIA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English-speaking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adults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receiving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statin for 3 months or longer for primary or secondary prevention of cardiovascular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disease. 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Exclusion criteria: 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Treating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physician’s opinion that the patient had active cardiovascular disease or sufficient risk of active cardiovascular disease to require ongoing therapy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Symptoms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myositis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iver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function test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&gt; 2.5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times the upper limit of normal,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atient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or proxy was unwilling or unable to provide informed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consent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9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End Points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Primary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end point of the study was the proportion of deaths within 60 days of trial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enrollment</a:t>
            </a: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Secondary end points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addressed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 safety concerns: survival and time to first cardiovascular-related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event.</a:t>
            </a:r>
          </a:p>
          <a:p>
            <a:pPr marL="0" indent="0">
              <a:buNone/>
            </a:pP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secondary end points addressed patient-centered outcomes important in the setting of advanced life-limiting illness: performance status, QOL, symptoms, number of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nonstatin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medications, statin-related adverse effects, and satisfaction with health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care.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35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Statin therapy was withdrawn for eligible patients who were randomized to the discontinuation group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350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en-US" dirty="0"/>
          </a:p>
          <a:p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Baseline </a:t>
            </a:r>
            <a:r>
              <a:rPr 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assessment: Demographics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, primary diagnosis, comorbid illnesses, </a:t>
            </a: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Charlson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Comorbidity Index </a:t>
            </a:r>
            <a:r>
              <a:rPr 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score, laboratory 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studies, statin medication history, cognition </a:t>
            </a:r>
            <a:r>
              <a:rPr 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insurance </a:t>
            </a:r>
            <a:r>
              <a:rPr 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Quality of life was measured with the McGill Quality of Life </a:t>
            </a:r>
            <a:r>
              <a:rPr 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Questionnaire</a:t>
            </a:r>
          </a:p>
          <a:p>
            <a:endParaRPr lang="en-US" sz="3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Symptoms 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were measured using the Edmonton Symptom Assessment System </a:t>
            </a:r>
            <a:endParaRPr lang="en-US" sz="3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Number of </a:t>
            </a: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nonstatin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medications </a:t>
            </a:r>
            <a:endParaRPr lang="en-US" sz="3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Participants 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remained in the study until death, 1 year after enrollment, or study </a:t>
            </a:r>
            <a:r>
              <a:rPr 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closure.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4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ntent-to-treat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approach. 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Non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inferioriority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trial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Repeated-measures outcomes were analyzed using a mixed-effects model performed with maximum-likelihood estimation for incomplete repeated measures. </a:t>
            </a:r>
          </a:p>
        </p:txBody>
      </p:sp>
    </p:spTree>
    <p:extLst>
      <p:ext uri="{BB962C8B-B14F-4D97-AF65-F5344CB8AC3E}">
        <p14:creationId xmlns:p14="http://schemas.microsoft.com/office/powerpoint/2010/main" val="68517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Table 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5475378"/>
              </p:ext>
            </p:extLst>
          </p:nvPr>
        </p:nvGraphicFramePr>
        <p:xfrm>
          <a:off x="685800" y="2193925"/>
          <a:ext cx="108204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4080"/>
                <a:gridCol w="2164080"/>
                <a:gridCol w="2164080"/>
                <a:gridCol w="2164080"/>
                <a:gridCol w="21640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Discontinued (n=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189)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Continued (n= 192)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(n =381)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value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74.8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73.5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74.1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.29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Sex: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-Male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-Female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171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History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CV disease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-Yes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.78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-No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.78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2457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Table </a:t>
            </a:r>
            <a:r>
              <a:rPr lang="en-US" dirty="0" smtClean="0"/>
              <a:t>1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7198115"/>
              </p:ext>
            </p:extLst>
          </p:nvPr>
        </p:nvGraphicFramePr>
        <p:xfrm>
          <a:off x="685800" y="2193925"/>
          <a:ext cx="10820400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4080"/>
                <a:gridCol w="2164080"/>
                <a:gridCol w="2164080"/>
                <a:gridCol w="2164080"/>
                <a:gridCol w="21640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Discontinued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P.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Value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Race: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162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315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.30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.30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.30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.30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Cog impaired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.02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cog impaired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297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.02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4079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48.8% had cancer as their primary diagnosis</a:t>
            </a: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58% had cardiovascular disease</a:t>
            </a: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69% had received stating for more than 5 years</a:t>
            </a: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36% were enrolled in hospice at study initiation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242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4389" y="623829"/>
            <a:ext cx="6863587" cy="612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246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792" y="764373"/>
            <a:ext cx="10949918" cy="530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2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Back to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my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patient.…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85 YO NH patient</a:t>
            </a:r>
          </a:p>
          <a:p>
            <a:pPr>
              <a:buFontTx/>
              <a:buChar char="-"/>
            </a:pP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Significant deterioration over the past 12 month</a:t>
            </a:r>
          </a:p>
          <a:p>
            <a:pPr>
              <a:buFontTx/>
              <a:buChar char="-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What should I do based on the study findings?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562569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 and relevance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Stopping statins might be safe in the appropriate setting</a:t>
            </a:r>
          </a:p>
          <a:p>
            <a:pPr marL="0" indent="0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May be associated with benefits including improved QOL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Thoughtful discussion between provider and patient regarding uncertain benefits and potential decrement on QOL associated with stating continuation are warranted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063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Questions or comments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3439" y="2520473"/>
            <a:ext cx="2864321" cy="392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167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r>
              <a:rPr lang="en-US" dirty="0" smtClean="0"/>
              <a:t>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300" dirty="0" err="1">
                <a:latin typeface="Arial" panose="020B0604020202020204" pitchFamily="34" charset="0"/>
                <a:cs typeface="Arial" panose="020B0604020202020204" pitchFamily="34" charset="0"/>
              </a:rPr>
              <a:t>Currow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DC, Stevenson JP, Abernethy AP, Plummer J, Shelby-James TM. Prescribing in palliative care as death approaches. J Am </a:t>
            </a:r>
            <a:r>
              <a:rPr lang="en-US" sz="2300" dirty="0" err="1">
                <a:latin typeface="Arial" panose="020B0604020202020204" pitchFamily="34" charset="0"/>
                <a:cs typeface="Arial" panose="020B0604020202020204" pitchFamily="34" charset="0"/>
              </a:rPr>
              <a:t>Geriatr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Soc. 2007;55(4):590–595. [PubMed]</a:t>
            </a:r>
          </a:p>
          <a:p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2. Stevenson J, Abernethy AP, Miller C, </a:t>
            </a:r>
            <a:r>
              <a:rPr lang="en-US" sz="2300" dirty="0" err="1">
                <a:latin typeface="Arial" panose="020B0604020202020204" pitchFamily="34" charset="0"/>
                <a:cs typeface="Arial" panose="020B0604020202020204" pitchFamily="34" charset="0"/>
              </a:rPr>
              <a:t>Currow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DC. Managing comorbidities in patients at the end of life. BMJ. 2004;329(7471):909–912. [PMC free article] [PubMed]</a:t>
            </a:r>
          </a:p>
          <a:p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3. Holmes HM, Hayley DC, Alexander GC, Sachs GA. Reconsidering medication appropriateness for patients late in life. Arch Intern Med. 2006;166(6):605–609. [PubMed]</a:t>
            </a:r>
          </a:p>
          <a:p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4. Bain KT, Holmes HM, Beers MH, </a:t>
            </a:r>
            <a:r>
              <a:rPr lang="en-US" sz="2300" dirty="0" err="1">
                <a:latin typeface="Arial" panose="020B0604020202020204" pitchFamily="34" charset="0"/>
                <a:cs typeface="Arial" panose="020B0604020202020204" pitchFamily="34" charset="0"/>
              </a:rPr>
              <a:t>Maio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V, Handler SM, </a:t>
            </a:r>
            <a:r>
              <a:rPr lang="en-US" sz="2300" dirty="0" err="1">
                <a:latin typeface="Arial" panose="020B0604020202020204" pitchFamily="34" charset="0"/>
                <a:cs typeface="Arial" panose="020B0604020202020204" pitchFamily="34" charset="0"/>
              </a:rPr>
              <a:t>Pauker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SG. Discontinuing medications: a novel approach for revising the prescribing stage of the medication-use process. J Am </a:t>
            </a:r>
            <a:r>
              <a:rPr lang="en-US" sz="2300" dirty="0" err="1">
                <a:latin typeface="Arial" panose="020B0604020202020204" pitchFamily="34" charset="0"/>
                <a:cs typeface="Arial" panose="020B0604020202020204" pitchFamily="34" charset="0"/>
              </a:rPr>
              <a:t>Geriatr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Soc. 2008;56(10):1946–1952. [PMC free article] [PubMed]</a:t>
            </a:r>
          </a:p>
          <a:p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US" sz="2300" dirty="0" err="1">
                <a:latin typeface="Arial" panose="020B0604020202020204" pitchFamily="34" charset="0"/>
                <a:cs typeface="Arial" panose="020B0604020202020204" pitchFamily="34" charset="0"/>
              </a:rPr>
              <a:t>Vollrath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AM, Sinclair C, </a:t>
            </a:r>
            <a:r>
              <a:rPr lang="en-US" sz="2300" dirty="0" err="1">
                <a:latin typeface="Arial" panose="020B0604020202020204" pitchFamily="34" charset="0"/>
                <a:cs typeface="Arial" panose="020B0604020202020204" pitchFamily="34" charset="0"/>
              </a:rPr>
              <a:t>Hallenbeck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J. Discontinuing cardiovascular medications at the end of life: lipid-lowering agents. J </a:t>
            </a:r>
            <a:r>
              <a:rPr lang="en-US" sz="2300" dirty="0" err="1">
                <a:latin typeface="Arial" panose="020B0604020202020204" pitchFamily="34" charset="0"/>
                <a:cs typeface="Arial" panose="020B0604020202020204" pitchFamily="34" charset="0"/>
              </a:rPr>
              <a:t>Palliat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Med. 2005;8(4):876–881. [PubMed]</a:t>
            </a:r>
          </a:p>
          <a:p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6. Holmes HM, Min LC, Yee M, et al. Rationalizing prescribing for older patients with </a:t>
            </a:r>
            <a:r>
              <a:rPr lang="en-US" sz="2300" dirty="0" err="1">
                <a:latin typeface="Arial" panose="020B0604020202020204" pitchFamily="34" charset="0"/>
                <a:cs typeface="Arial" panose="020B0604020202020204" pitchFamily="34" charset="0"/>
              </a:rPr>
              <a:t>multimorbidity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: considering time to benefit. Drugs Aging. 2013;30(9):655–666. [PMC free article] [PubMed]</a:t>
            </a:r>
          </a:p>
          <a:p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7. Russell BJ, </a:t>
            </a:r>
            <a:r>
              <a:rPr lang="en-US" sz="2300" dirty="0" err="1">
                <a:latin typeface="Arial" panose="020B0604020202020204" pitchFamily="34" charset="0"/>
                <a:cs typeface="Arial" panose="020B0604020202020204" pitchFamily="34" charset="0"/>
              </a:rPr>
              <a:t>Rowett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D, Abernethy AP, </a:t>
            </a:r>
            <a:r>
              <a:rPr lang="en-US" sz="2300" dirty="0" err="1">
                <a:latin typeface="Arial" panose="020B0604020202020204" pitchFamily="34" charset="0"/>
                <a:cs typeface="Arial" panose="020B0604020202020204" pitchFamily="34" charset="0"/>
              </a:rPr>
              <a:t>Currow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DC. Prescribing for comorbid disease in a palliative population: focus on the use of lipid-lowering medications. Intern Med J. 2014;44(2):177–184. [PubMed]</a:t>
            </a:r>
          </a:p>
          <a:p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8. </a:t>
            </a:r>
            <a:r>
              <a:rPr lang="en-US" sz="2300" dirty="0" err="1">
                <a:latin typeface="Arial" panose="020B0604020202020204" pitchFamily="34" charset="0"/>
                <a:cs typeface="Arial" panose="020B0604020202020204" pitchFamily="34" charset="0"/>
              </a:rPr>
              <a:t>Garfinkel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D, </a:t>
            </a:r>
            <a:r>
              <a:rPr lang="en-US" sz="2300" dirty="0" err="1">
                <a:latin typeface="Arial" panose="020B0604020202020204" pitchFamily="34" charset="0"/>
                <a:cs typeface="Arial" panose="020B0604020202020204" pitchFamily="34" charset="0"/>
              </a:rPr>
              <a:t>Mangin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D. Feasibility study of </a:t>
            </a:r>
            <a:r>
              <a:rPr lang="en-US" dirty="0"/>
              <a:t>a systematic approach for discontinuation of multiple medications in older adults: addressing polypharmacy. Arch Intern Med. 2010;170(18):1648–1654. [PubMed]</a:t>
            </a:r>
          </a:p>
        </p:txBody>
      </p:sp>
    </p:spTree>
    <p:extLst>
      <p:ext uri="{BB962C8B-B14F-4D97-AF65-F5344CB8AC3E}">
        <p14:creationId xmlns:p14="http://schemas.microsoft.com/office/powerpoint/2010/main" val="3339402265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123</TotalTime>
  <Words>966</Words>
  <Application>Microsoft Office PowerPoint</Application>
  <PresentationFormat>Widescreen</PresentationFormat>
  <Paragraphs>173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Century Gothic</vt:lpstr>
      <vt:lpstr>Vapor Trail</vt:lpstr>
      <vt:lpstr>Safety and benefit of discontinuing statin therapy in the setting of advanced, life-limiting illness: a randomized clinical trial.  JAMA Intern Med. 2015 May </vt:lpstr>
      <vt:lpstr>Clinical question</vt:lpstr>
      <vt:lpstr>PowerPoint Presentation</vt:lpstr>
      <vt:lpstr>Study objectives</vt:lpstr>
      <vt:lpstr> design setting and participants</vt:lpstr>
      <vt:lpstr>INCLUSION AND EXCLUSION CRITERIA</vt:lpstr>
      <vt:lpstr>End Points </vt:lpstr>
      <vt:lpstr>INTERVENTION</vt:lpstr>
      <vt:lpstr>methods</vt:lpstr>
      <vt:lpstr>Statistical analysis</vt:lpstr>
      <vt:lpstr>Table 1</vt:lpstr>
      <vt:lpstr>Table 1</vt:lpstr>
      <vt:lpstr>Descriptive characteristics</vt:lpstr>
      <vt:lpstr>PowerPoint Presentation</vt:lpstr>
      <vt:lpstr>PowerPoint Presentation</vt:lpstr>
      <vt:lpstr>Back to my patient.…</vt:lpstr>
      <vt:lpstr>Conclusion and relevance</vt:lpstr>
      <vt:lpstr>Questions or comments</vt:lpstr>
      <vt:lpstr>References </vt:lpstr>
    </vt:vector>
  </TitlesOfParts>
  <Company>Boston Medical Center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Safety and benefit of discontinuing statin therapy in the setting of advanced, life-limiting illness: a randomized clinical trial.</dc:title>
  <dc:creator>Scott, Ariadne</dc:creator>
  <cp:lastModifiedBy>Scott, Ariadne</cp:lastModifiedBy>
  <cp:revision>25</cp:revision>
  <dcterms:created xsi:type="dcterms:W3CDTF">2017-01-03T17:02:36Z</dcterms:created>
  <dcterms:modified xsi:type="dcterms:W3CDTF">2017-01-06T12:56:57Z</dcterms:modified>
</cp:coreProperties>
</file>