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3" r:id="rId1"/>
  </p:sldMasterIdLst>
  <p:notesMasterIdLst>
    <p:notesMasterId r:id="rId19"/>
  </p:notesMasterIdLst>
  <p:sldIdLst>
    <p:sldId id="256" r:id="rId2"/>
    <p:sldId id="257" r:id="rId3"/>
    <p:sldId id="258" r:id="rId4"/>
    <p:sldId id="259" r:id="rId5"/>
    <p:sldId id="260" r:id="rId6"/>
    <p:sldId id="261" r:id="rId7"/>
    <p:sldId id="272" r:id="rId8"/>
    <p:sldId id="262" r:id="rId9"/>
    <p:sldId id="264" r:id="rId10"/>
    <p:sldId id="265" r:id="rId11"/>
    <p:sldId id="266" r:id="rId12"/>
    <p:sldId id="267" r:id="rId13"/>
    <p:sldId id="268" r:id="rId14"/>
    <p:sldId id="269" r:id="rId15"/>
    <p:sldId id="270" r:id="rId16"/>
    <p:sldId id="271" r:id="rId17"/>
    <p:sldId id="273" r:id="rId18"/>
  </p:sldIdLst>
  <p:sldSz cx="12192000" cy="6858000"/>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4557" autoAdjust="0"/>
  </p:normalViewPr>
  <p:slideViewPr>
    <p:cSldViewPr snapToGrid="0">
      <p:cViewPr varScale="1">
        <p:scale>
          <a:sx n="67" d="100"/>
          <a:sy n="67" d="100"/>
        </p:scale>
        <p:origin x="-144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055809BB-CA82-3E4B-B2BE-7782E0D713E7}" type="datetimeFigureOut">
              <a:rPr lang="en-US" smtClean="0"/>
              <a:t>10/13/16</a:t>
            </a:fld>
            <a:endParaRPr lang="en-US"/>
          </a:p>
        </p:txBody>
      </p:sp>
      <p:sp>
        <p:nvSpPr>
          <p:cNvPr id="4" name="Slide Image Placeholder 3"/>
          <p:cNvSpPr>
            <a:spLocks noGrp="1" noRot="1" noChangeAspect="1"/>
          </p:cNvSpPr>
          <p:nvPr>
            <p:ph type="sldImg" idx="2"/>
          </p:nvPr>
        </p:nvSpPr>
        <p:spPr>
          <a:xfrm>
            <a:off x="407988" y="698500"/>
            <a:ext cx="6203950"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FB153C48-2D9C-E24D-A56E-E3B4AA875838}" type="slidenum">
              <a:rPr lang="en-US" smtClean="0"/>
              <a:t>‹#›</a:t>
            </a:fld>
            <a:endParaRPr lang="en-US"/>
          </a:p>
        </p:txBody>
      </p:sp>
    </p:spTree>
    <p:extLst>
      <p:ext uri="{BB962C8B-B14F-4D97-AF65-F5344CB8AC3E}">
        <p14:creationId xmlns:p14="http://schemas.microsoft.com/office/powerpoint/2010/main" val="32530535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1</a:t>
            </a:fld>
            <a:endParaRPr lang="en-US"/>
          </a:p>
        </p:txBody>
      </p:sp>
    </p:spTree>
    <p:extLst>
      <p:ext uri="{BB962C8B-B14F-4D97-AF65-F5344CB8AC3E}">
        <p14:creationId xmlns:p14="http://schemas.microsoft.com/office/powerpoint/2010/main" val="189687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2</a:t>
            </a:fld>
            <a:endParaRPr lang="en-US"/>
          </a:p>
        </p:txBody>
      </p:sp>
    </p:spTree>
    <p:extLst>
      <p:ext uri="{BB962C8B-B14F-4D97-AF65-F5344CB8AC3E}">
        <p14:creationId xmlns:p14="http://schemas.microsoft.com/office/powerpoint/2010/main" val="3153952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3</a:t>
            </a:fld>
            <a:endParaRPr lang="en-US"/>
          </a:p>
        </p:txBody>
      </p:sp>
    </p:spTree>
    <p:extLst>
      <p:ext uri="{BB962C8B-B14F-4D97-AF65-F5344CB8AC3E}">
        <p14:creationId xmlns:p14="http://schemas.microsoft.com/office/powerpoint/2010/main" val="1560011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Secondary osteoporosis causes </a:t>
            </a:r>
          </a:p>
          <a:p>
            <a:pPr marL="174913" indent="-174913">
              <a:buFontTx/>
              <a:buChar char="-"/>
            </a:pPr>
            <a:r>
              <a:rPr lang="en-US" b="1" dirty="0" smtClean="0"/>
              <a:t>Alcoholism</a:t>
            </a:r>
          </a:p>
          <a:p>
            <a:pPr marL="174913" indent="-174913">
              <a:buFontTx/>
              <a:buChar char="-"/>
            </a:pPr>
            <a:r>
              <a:rPr lang="en-US" b="1" dirty="0" smtClean="0"/>
              <a:t>Glucocorticoid excess</a:t>
            </a:r>
          </a:p>
          <a:p>
            <a:pPr marL="174913" indent="-174913">
              <a:buFontTx/>
              <a:buChar char="-"/>
            </a:pPr>
            <a:r>
              <a:rPr lang="en-US" b="1" dirty="0" err="1" smtClean="0"/>
              <a:t>Hypogonadism</a:t>
            </a:r>
            <a:r>
              <a:rPr lang="en-US" dirty="0" smtClean="0"/>
              <a:t> – ex: prostate</a:t>
            </a:r>
            <a:r>
              <a:rPr lang="en-US" baseline="0" dirty="0" smtClean="0"/>
              <a:t> CA treatment with androgen deprivation</a:t>
            </a:r>
          </a:p>
          <a:p>
            <a:pPr marL="174913" indent="-174913">
              <a:buFontTx/>
              <a:buChar char="-"/>
            </a:pPr>
            <a:r>
              <a:rPr lang="en-US" baseline="0" dirty="0" smtClean="0"/>
              <a:t>COPD</a:t>
            </a:r>
          </a:p>
          <a:p>
            <a:pPr marL="174913" indent="-174913">
              <a:buFontTx/>
              <a:buChar char="-"/>
            </a:pPr>
            <a:r>
              <a:rPr lang="en-US" baseline="0" dirty="0" smtClean="0"/>
              <a:t>GI d/o</a:t>
            </a:r>
          </a:p>
          <a:p>
            <a:pPr marL="174913" indent="-174913">
              <a:buFontTx/>
              <a:buChar char="-"/>
            </a:pPr>
            <a:r>
              <a:rPr lang="en-US" baseline="0" dirty="0" err="1" smtClean="0"/>
              <a:t>Hypercalciuria</a:t>
            </a:r>
            <a:endParaRPr lang="en-US" baseline="0" dirty="0" smtClean="0"/>
          </a:p>
          <a:p>
            <a:pPr marL="174913" indent="-174913">
              <a:buFontTx/>
              <a:buChar char="-"/>
            </a:pPr>
            <a:r>
              <a:rPr lang="en-US" baseline="0" dirty="0" smtClean="0"/>
              <a:t>Hyperthyroid</a:t>
            </a:r>
          </a:p>
          <a:p>
            <a:pPr marL="174913" indent="-174913">
              <a:buFontTx/>
              <a:buChar char="-"/>
            </a:pPr>
            <a:r>
              <a:rPr lang="en-US" baseline="0" dirty="0" err="1" smtClean="0"/>
              <a:t>Hyperparathyroid</a:t>
            </a:r>
            <a:endParaRPr lang="en-US" baseline="0" dirty="0" smtClean="0"/>
          </a:p>
          <a:p>
            <a:pPr marL="174913" indent="-174913">
              <a:buFontTx/>
              <a:buChar char="-"/>
            </a:pPr>
            <a:r>
              <a:rPr lang="en-US" baseline="0" dirty="0" smtClean="0"/>
              <a:t>Medication-related – anti-seizure meds, chemo drugs, thyroid hormone</a:t>
            </a:r>
          </a:p>
          <a:p>
            <a:pPr marL="174913" indent="-174913">
              <a:buFontTx/>
              <a:buChar char="-"/>
            </a:pPr>
            <a:r>
              <a:rPr lang="en-US" baseline="0" dirty="0" smtClean="0"/>
              <a:t>Neuromuscular d/o</a:t>
            </a:r>
          </a:p>
          <a:p>
            <a:pPr marL="174913" indent="-174913">
              <a:buFontTx/>
              <a:buChar char="-"/>
            </a:pPr>
            <a:r>
              <a:rPr lang="en-US" baseline="0" dirty="0" smtClean="0"/>
              <a:t>Post-transplant</a:t>
            </a:r>
          </a:p>
          <a:p>
            <a:pPr marL="174913" indent="-174913">
              <a:buFontTx/>
              <a:buChar char="-"/>
            </a:pPr>
            <a:r>
              <a:rPr lang="en-US" baseline="0" dirty="0" smtClean="0"/>
              <a:t>Systemic illnesses </a:t>
            </a:r>
          </a:p>
          <a:p>
            <a:endParaRPr lang="en-US" baseline="0" dirty="0" smtClean="0"/>
          </a:p>
          <a:p>
            <a:r>
              <a:rPr lang="en-US" baseline="0" dirty="0" err="1" smtClean="0"/>
              <a:t>Mgmt</a:t>
            </a:r>
            <a:endParaRPr lang="en-US" baseline="0" dirty="0" smtClean="0"/>
          </a:p>
          <a:p>
            <a:pPr marL="233218" indent="-233218">
              <a:buFontTx/>
              <a:buAutoNum type="arabicParenR"/>
            </a:pPr>
            <a:r>
              <a:rPr lang="en-US" baseline="0" dirty="0" smtClean="0"/>
              <a:t>Define if primary or secondary osteoporosis</a:t>
            </a:r>
          </a:p>
          <a:p>
            <a:pPr marL="233218" indent="-233218">
              <a:buFontTx/>
              <a:buAutoNum type="arabicParenR"/>
            </a:pPr>
            <a:r>
              <a:rPr lang="en-US" baseline="0" dirty="0" smtClean="0"/>
              <a:t>Identify underlying causes and potentially modifiable risk fractures for fragility fractures</a:t>
            </a:r>
          </a:p>
          <a:p>
            <a:pPr marL="233218" indent="-233218">
              <a:buFontTx/>
              <a:buAutoNum type="arabicParenR"/>
            </a:pPr>
            <a:r>
              <a:rPr lang="en-US" baseline="0" dirty="0" smtClean="0"/>
              <a:t>Assess absolute risk of fracture – i.e. FRAX tool</a:t>
            </a:r>
          </a:p>
          <a:p>
            <a:pPr marL="233218" indent="-233218">
              <a:buFontTx/>
              <a:buAutoNum type="arabicParenR"/>
            </a:pPr>
            <a:r>
              <a:rPr lang="en-US" baseline="0" dirty="0" smtClean="0"/>
              <a:t>Treatment</a:t>
            </a:r>
          </a:p>
          <a:p>
            <a:pPr marL="699653" lvl="1" indent="-233218">
              <a:buFontTx/>
              <a:buAutoNum type="arabicParenR"/>
            </a:pPr>
            <a:r>
              <a:rPr lang="en-US" baseline="0" dirty="0" err="1" smtClean="0"/>
              <a:t>Fracutre</a:t>
            </a:r>
            <a:r>
              <a:rPr lang="en-US" baseline="0" dirty="0" smtClean="0"/>
              <a:t> prevention – good nutrition, adequate calcium intake (1000-1500mg per day), exercise, avoid tobacco and alcohol.</a:t>
            </a:r>
          </a:p>
          <a:p>
            <a:pPr marL="699653" lvl="1" indent="-233218">
              <a:buFontTx/>
              <a:buAutoNum type="arabicParenR"/>
            </a:pPr>
            <a:r>
              <a:rPr lang="en-US" baseline="0" dirty="0" smtClean="0"/>
              <a:t>Vitamin D supplementation with goal Vitamin D &gt;30</a:t>
            </a:r>
          </a:p>
          <a:p>
            <a:pPr marL="699653" lvl="1" indent="-233218">
              <a:buFontTx/>
              <a:buAutoNum type="arabicParenR"/>
            </a:pPr>
            <a:r>
              <a:rPr lang="en-US" baseline="0" dirty="0" smtClean="0"/>
              <a:t>Address underlying risk factors – hyperparathyroidism, hypogonadism </a:t>
            </a:r>
          </a:p>
          <a:p>
            <a:pPr marL="699653" lvl="1" indent="-233218">
              <a:buFontTx/>
              <a:buAutoNum type="arabicParenR"/>
            </a:pPr>
            <a:r>
              <a:rPr lang="en-US" baseline="0" dirty="0" smtClean="0"/>
              <a:t>Consider medication – bisphosphonates; </a:t>
            </a:r>
            <a:r>
              <a:rPr lang="en-US" baseline="0" dirty="0" err="1" smtClean="0"/>
              <a:t>teriparatide</a:t>
            </a:r>
            <a:r>
              <a:rPr lang="en-US" baseline="0" dirty="0" smtClean="0"/>
              <a:t>; </a:t>
            </a:r>
            <a:r>
              <a:rPr lang="en-US" baseline="0" dirty="0" err="1" smtClean="0"/>
              <a:t>denosumab</a:t>
            </a:r>
            <a:r>
              <a:rPr lang="en-US" baseline="0" dirty="0" smtClean="0"/>
              <a:t> (monoclonal antibody that binds and neutralizes the activity of RANKL); strontium </a:t>
            </a:r>
            <a:r>
              <a:rPr lang="en-US" baseline="0" dirty="0" err="1" smtClean="0"/>
              <a:t>ranelate</a:t>
            </a:r>
            <a:r>
              <a:rPr lang="en-US" baseline="0" dirty="0" smtClean="0"/>
              <a:t> (unclear mechanism) </a:t>
            </a:r>
          </a:p>
        </p:txBody>
      </p:sp>
      <p:sp>
        <p:nvSpPr>
          <p:cNvPr id="4" name="Slide Number Placeholder 3"/>
          <p:cNvSpPr>
            <a:spLocks noGrp="1"/>
          </p:cNvSpPr>
          <p:nvPr>
            <p:ph type="sldNum" sz="quarter" idx="10"/>
          </p:nvPr>
        </p:nvSpPr>
        <p:spPr/>
        <p:txBody>
          <a:bodyPr/>
          <a:lstStyle/>
          <a:p>
            <a:fld id="{FB153C48-2D9C-E24D-A56E-E3B4AA875838}" type="slidenum">
              <a:rPr lang="en-US" smtClean="0"/>
              <a:t>4</a:t>
            </a:fld>
            <a:endParaRPr lang="en-US"/>
          </a:p>
        </p:txBody>
      </p:sp>
    </p:spTree>
    <p:extLst>
      <p:ext uri="{BB962C8B-B14F-4D97-AF65-F5344CB8AC3E}">
        <p14:creationId xmlns:p14="http://schemas.microsoft.com/office/powerpoint/2010/main" val="1738919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5</a:t>
            </a:fld>
            <a:endParaRPr lang="en-US"/>
          </a:p>
        </p:txBody>
      </p:sp>
    </p:spTree>
    <p:extLst>
      <p:ext uri="{BB962C8B-B14F-4D97-AF65-F5344CB8AC3E}">
        <p14:creationId xmlns:p14="http://schemas.microsoft.com/office/powerpoint/2010/main" val="3546471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13" indent="-174913">
              <a:buFont typeface="Arial" panose="020B0604020202020204" pitchFamily="34" charset="0"/>
              <a:buChar char="•"/>
            </a:pPr>
            <a:r>
              <a:rPr lang="en-US" dirty="0" smtClean="0"/>
              <a:t>Looking</a:t>
            </a:r>
            <a:r>
              <a:rPr lang="en-US" baseline="0" dirty="0" smtClean="0"/>
              <a:t> at functional and clinical outcomes</a:t>
            </a:r>
          </a:p>
          <a:p>
            <a:pPr marL="174913" indent="-174913">
              <a:buFont typeface="Arial" panose="020B0604020202020204" pitchFamily="34" charset="0"/>
              <a:buChar char="•"/>
            </a:pPr>
            <a:r>
              <a:rPr lang="en-US" baseline="0" dirty="0" smtClean="0"/>
              <a:t>Inclusion criteria</a:t>
            </a:r>
          </a:p>
          <a:p>
            <a:pPr marL="641349" lvl="1" indent="-174913">
              <a:buFont typeface="Arial" panose="020B0604020202020204" pitchFamily="34" charset="0"/>
              <a:buChar char="•"/>
            </a:pPr>
            <a:r>
              <a:rPr lang="en-US" baseline="0" dirty="0" smtClean="0"/>
              <a:t>Low energy </a:t>
            </a:r>
            <a:r>
              <a:rPr lang="en-US" baseline="0" dirty="0" err="1" smtClean="0"/>
              <a:t>pertrochanteric</a:t>
            </a:r>
            <a:r>
              <a:rPr lang="en-US" baseline="0" dirty="0" smtClean="0"/>
              <a:t> and femoral neck fractures</a:t>
            </a:r>
          </a:p>
          <a:p>
            <a:pPr marL="641349" lvl="1" indent="-174913">
              <a:buFont typeface="Arial" panose="020B0604020202020204" pitchFamily="34" charset="0"/>
              <a:buChar char="•"/>
            </a:pPr>
            <a:r>
              <a:rPr lang="en-US" baseline="0" dirty="0" smtClean="0"/>
              <a:t>Age 60-90 years</a:t>
            </a:r>
          </a:p>
          <a:p>
            <a:pPr marL="641349" lvl="1" indent="-174913">
              <a:buFont typeface="Arial" panose="020B0604020202020204" pitchFamily="34" charset="0"/>
              <a:buChar char="•"/>
            </a:pPr>
            <a:r>
              <a:rPr lang="en-US" baseline="0" dirty="0" smtClean="0"/>
              <a:t>Ability to respond to questionnaires – OK if they had mild to moderate dementia</a:t>
            </a:r>
          </a:p>
          <a:p>
            <a:pPr marL="641349" lvl="1" indent="-174913">
              <a:buFont typeface="Arial" panose="020B0604020202020204" pitchFamily="34" charset="0"/>
              <a:buChar char="•"/>
            </a:pPr>
            <a:r>
              <a:rPr lang="en-US" baseline="0" dirty="0" smtClean="0"/>
              <a:t>Ability to attend follow-up clinics</a:t>
            </a:r>
          </a:p>
          <a:p>
            <a:pPr marL="174913" indent="-174913">
              <a:buFont typeface="Arial" panose="020B0604020202020204" pitchFamily="34" charset="0"/>
              <a:buChar char="•"/>
            </a:pPr>
            <a:r>
              <a:rPr lang="en-US" baseline="0" dirty="0" smtClean="0"/>
              <a:t>Exclusion criteria </a:t>
            </a:r>
          </a:p>
          <a:p>
            <a:pPr marL="641349" lvl="1" indent="-174913">
              <a:buFont typeface="Arial" panose="020B0604020202020204" pitchFamily="34" charset="0"/>
              <a:buChar char="•"/>
            </a:pPr>
            <a:r>
              <a:rPr lang="en-US" baseline="0" dirty="0" err="1" smtClean="0"/>
              <a:t>Subtrochanteric</a:t>
            </a:r>
            <a:r>
              <a:rPr lang="en-US" baseline="0" dirty="0" smtClean="0"/>
              <a:t> hip fractures </a:t>
            </a:r>
          </a:p>
          <a:p>
            <a:pPr marL="641349" lvl="1" indent="-174913">
              <a:buFont typeface="Arial" panose="020B0604020202020204" pitchFamily="34" charset="0"/>
              <a:buChar char="•"/>
            </a:pPr>
            <a:r>
              <a:rPr lang="en-US" baseline="0" dirty="0" smtClean="0"/>
              <a:t>High energy hip </a:t>
            </a:r>
            <a:r>
              <a:rPr lang="en-US" baseline="0" dirty="0" err="1" smtClean="0"/>
              <a:t>fracutres</a:t>
            </a:r>
            <a:endParaRPr lang="en-US" baseline="0" dirty="0" smtClean="0"/>
          </a:p>
          <a:p>
            <a:pPr marL="641349" lvl="1" indent="-174913">
              <a:buFont typeface="Arial" panose="020B0604020202020204" pitchFamily="34" charset="0"/>
              <a:buChar char="•"/>
            </a:pPr>
            <a:r>
              <a:rPr lang="en-US" baseline="0" dirty="0" smtClean="0"/>
              <a:t>Pathological hip fractures</a:t>
            </a:r>
          </a:p>
          <a:p>
            <a:pPr marL="641349" lvl="1" indent="-174913">
              <a:buFont typeface="Arial" panose="020B0604020202020204" pitchFamily="34" charset="0"/>
              <a:buChar char="•"/>
            </a:pPr>
            <a:r>
              <a:rPr lang="en-US" baseline="0" dirty="0" smtClean="0"/>
              <a:t>Patients less than 60 or greater than 90</a:t>
            </a:r>
          </a:p>
          <a:p>
            <a:pPr marL="641349" lvl="1" indent="-174913">
              <a:buFont typeface="Arial" panose="020B0604020202020204" pitchFamily="34" charset="0"/>
              <a:buChar char="•"/>
            </a:pPr>
            <a:r>
              <a:rPr lang="en-US" baseline="0" dirty="0" smtClean="0"/>
              <a:t>Severe systemic disease – mainly cardiac, respiratory, and neurologic – affecting functional recovery</a:t>
            </a:r>
          </a:p>
          <a:p>
            <a:pPr marL="641349" lvl="1" indent="-174913">
              <a:buFont typeface="Arial" panose="020B0604020202020204" pitchFamily="34" charset="0"/>
              <a:buChar char="•"/>
            </a:pPr>
            <a:r>
              <a:rPr lang="en-US" baseline="0" dirty="0" smtClean="0"/>
              <a:t>Non-operative treatment</a:t>
            </a:r>
          </a:p>
          <a:p>
            <a:pPr marL="174913" indent="-174913">
              <a:buFont typeface="Arial" panose="020B0604020202020204" pitchFamily="34" charset="0"/>
              <a:buChar char="•"/>
            </a:pPr>
            <a:r>
              <a:rPr lang="en-US" baseline="0" dirty="0" smtClean="0"/>
              <a:t>520 patients met inclusion criteria and were able to attend f/u visits</a:t>
            </a:r>
          </a:p>
          <a:p>
            <a:pPr marL="641349" lvl="1" indent="-174913">
              <a:buFont typeface="Arial" panose="020B0604020202020204" pitchFamily="34" charset="0"/>
              <a:buChar char="•"/>
            </a:pPr>
            <a:r>
              <a:rPr lang="en-US" baseline="0" dirty="0" smtClean="0"/>
              <a:t>8 patients removed due to inadequate data</a:t>
            </a:r>
          </a:p>
          <a:p>
            <a:pPr marL="641349" lvl="1" indent="-174913">
              <a:buFont typeface="Arial" panose="020B0604020202020204" pitchFamily="34" charset="0"/>
              <a:buChar char="•"/>
            </a:pPr>
            <a:r>
              <a:rPr lang="en-US" baseline="0" dirty="0" smtClean="0"/>
              <a:t>For the patients that died, the last follow up recordings were used to analysis </a:t>
            </a:r>
          </a:p>
          <a:p>
            <a:pPr marL="174913" indent="-174913">
              <a:buFont typeface="Arial" panose="020B0604020202020204" pitchFamily="34" charset="0"/>
              <a:buChar char="•"/>
            </a:pPr>
            <a:r>
              <a:rPr lang="en-US" baseline="0" dirty="0" smtClean="0"/>
              <a:t>Prospective data collected for all patients – next slide</a:t>
            </a:r>
          </a:p>
          <a:p>
            <a:pPr marL="174913" indent="-174913">
              <a:buFont typeface="Arial" panose="020B0604020202020204" pitchFamily="34" charset="0"/>
              <a:buChar char="•"/>
            </a:pPr>
            <a:r>
              <a:rPr lang="en-US" baseline="0" dirty="0" smtClean="0"/>
              <a:t>Postoperative functional recovery was assessed using three groups of scales</a:t>
            </a:r>
          </a:p>
          <a:p>
            <a:pPr marL="641349" lvl="1" indent="-174913">
              <a:buFont typeface="Arial" panose="020B0604020202020204" pitchFamily="34" charset="0"/>
              <a:buChar char="•"/>
            </a:pPr>
            <a:r>
              <a:rPr lang="en-US" baseline="0" dirty="0" smtClean="0"/>
              <a:t>Walking Scores – included Parker mobility score, walking speed test, and timed get up and go test</a:t>
            </a:r>
          </a:p>
          <a:p>
            <a:pPr marL="641349" lvl="1" indent="-174913">
              <a:buFont typeface="Arial" panose="020B0604020202020204" pitchFamily="34" charset="0"/>
              <a:buChar char="•"/>
            </a:pPr>
            <a:r>
              <a:rPr lang="en-US" baseline="0" dirty="0" smtClean="0"/>
              <a:t>Hip functional scores and hip joint reconstruction scores</a:t>
            </a:r>
          </a:p>
          <a:p>
            <a:pPr marL="641349" lvl="1" indent="-174913">
              <a:buFont typeface="Arial" panose="020B0604020202020204" pitchFamily="34" charset="0"/>
              <a:buChar char="•"/>
            </a:pPr>
            <a:r>
              <a:rPr lang="en-US" baseline="0" dirty="0" smtClean="0"/>
              <a:t>Quality of life </a:t>
            </a:r>
            <a:r>
              <a:rPr lang="en-US" baseline="0" dirty="0" err="1" smtClean="0"/>
              <a:t>questionaires</a:t>
            </a:r>
            <a:r>
              <a:rPr lang="en-US" baseline="0" dirty="0" smtClean="0"/>
              <a:t> </a:t>
            </a:r>
          </a:p>
          <a:p>
            <a:pPr marL="641349" lvl="1" indent="-174913">
              <a:buFont typeface="Arial" panose="020B0604020202020204" pitchFamily="34" charset="0"/>
              <a:buChar char="•"/>
            </a:pPr>
            <a:r>
              <a:rPr lang="en-US" baseline="0" dirty="0" smtClean="0"/>
              <a:t>Dementia rating scale for mental status</a:t>
            </a:r>
          </a:p>
          <a:p>
            <a:pPr marL="641349" lvl="1" indent="-174913">
              <a:buFont typeface="Arial" panose="020B0604020202020204" pitchFamily="34" charset="0"/>
              <a:buChar char="•"/>
            </a:pPr>
            <a:r>
              <a:rPr lang="en-US" baseline="0" dirty="0" err="1" smtClean="0"/>
              <a:t>Charlson</a:t>
            </a:r>
            <a:r>
              <a:rPr lang="en-US" baseline="0" dirty="0" smtClean="0"/>
              <a:t> comorbidity index used as assessment tool and predictor of clinical outcome </a:t>
            </a:r>
          </a:p>
          <a:p>
            <a:pPr marL="641349" lvl="1" indent="-174913">
              <a:buFont typeface="Arial" panose="020B0604020202020204" pitchFamily="34" charset="0"/>
              <a:buChar char="•"/>
            </a:pPr>
            <a:r>
              <a:rPr lang="en-US" baseline="0" dirty="0" smtClean="0"/>
              <a:t>Took values of the scales </a:t>
            </a:r>
            <a:r>
              <a:rPr lang="en-US" baseline="0" dirty="0" err="1" smtClean="0"/>
              <a:t>preop</a:t>
            </a:r>
            <a:r>
              <a:rPr lang="en-US" baseline="0" dirty="0" smtClean="0"/>
              <a:t>, then postop at 6 months, one years, and two years</a:t>
            </a:r>
          </a:p>
          <a:p>
            <a:pPr marL="641349" lvl="1" indent="-174913">
              <a:buFont typeface="Arial" panose="020B0604020202020204" pitchFamily="34" charset="0"/>
              <a:buChar char="•"/>
            </a:pPr>
            <a:r>
              <a:rPr lang="en-US" baseline="0" dirty="0" smtClean="0"/>
              <a:t>If needed, patients were need at NH or home</a:t>
            </a:r>
          </a:p>
          <a:p>
            <a:pPr marL="174913" indent="-174913">
              <a:buFont typeface="Arial" panose="020B0604020202020204" pitchFamily="34" charset="0"/>
              <a:buChar char="•"/>
            </a:pPr>
            <a:r>
              <a:rPr lang="en-US" baseline="0" dirty="0" smtClean="0"/>
              <a:t>Recorded any postoperative complications, hip re-fracture rate and mortality – 6 months, 12 months, 2 years </a:t>
            </a:r>
          </a:p>
          <a:p>
            <a:pPr marL="641349" lvl="1" indent="-174913">
              <a:buFont typeface="Arial" panose="020B0604020202020204" pitchFamily="34" charset="0"/>
              <a:buChar char="•"/>
            </a:pPr>
            <a:endParaRPr lang="en-US" baseline="0" dirty="0" smtClean="0"/>
          </a:p>
          <a:p>
            <a:pPr marL="174913" indent="-174913">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FB153C48-2D9C-E24D-A56E-E3B4AA875838}" type="slidenum">
              <a:rPr lang="en-US" smtClean="0"/>
              <a:t>6</a:t>
            </a:fld>
            <a:endParaRPr lang="en-US"/>
          </a:p>
        </p:txBody>
      </p:sp>
    </p:spTree>
    <p:extLst>
      <p:ext uri="{BB962C8B-B14F-4D97-AF65-F5344CB8AC3E}">
        <p14:creationId xmlns:p14="http://schemas.microsoft.com/office/powerpoint/2010/main" val="2287174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Prospective</a:t>
            </a:r>
            <a:r>
              <a:rPr lang="en-US" baseline="0" dirty="0" smtClean="0"/>
              <a:t> data for all patients was collected:</a:t>
            </a:r>
          </a:p>
          <a:p>
            <a:pPr marL="174913" indent="-174913">
              <a:buFont typeface="Arial" panose="020B0604020202020204" pitchFamily="34" charset="0"/>
              <a:buChar char="•"/>
            </a:pPr>
            <a:r>
              <a:rPr lang="en-US" baseline="0" dirty="0" smtClean="0"/>
              <a:t>Demographic data</a:t>
            </a:r>
          </a:p>
          <a:p>
            <a:pPr marL="174913" indent="-174913">
              <a:buFont typeface="Arial" panose="020B0604020202020204" pitchFamily="34" charset="0"/>
              <a:buChar char="•"/>
            </a:pPr>
            <a:r>
              <a:rPr lang="en-US" baseline="0" dirty="0" smtClean="0"/>
              <a:t>Mental status</a:t>
            </a:r>
          </a:p>
          <a:p>
            <a:pPr marL="174913" indent="-174913">
              <a:buFont typeface="Arial" panose="020B0604020202020204" pitchFamily="34" charset="0"/>
              <a:buChar char="•"/>
            </a:pPr>
            <a:r>
              <a:rPr lang="en-US" baseline="0" dirty="0" smtClean="0"/>
              <a:t>History of previous fall or fracture</a:t>
            </a:r>
          </a:p>
          <a:p>
            <a:pPr marL="174913" indent="-174913">
              <a:buFont typeface="Arial" panose="020B0604020202020204" pitchFamily="34" charset="0"/>
              <a:buChar char="•"/>
            </a:pPr>
            <a:r>
              <a:rPr lang="en-US" baseline="0" dirty="0" smtClean="0"/>
              <a:t>Medication</a:t>
            </a:r>
          </a:p>
          <a:p>
            <a:pPr marL="174913" indent="-174913">
              <a:buFont typeface="Arial" panose="020B0604020202020204" pitchFamily="34" charset="0"/>
              <a:buChar char="•"/>
            </a:pPr>
            <a:r>
              <a:rPr lang="en-US" baseline="0" dirty="0" smtClean="0"/>
              <a:t>Comorbidities</a:t>
            </a:r>
          </a:p>
          <a:p>
            <a:pPr marL="174913" indent="-174913">
              <a:buFont typeface="Arial" panose="020B0604020202020204" pitchFamily="34" charset="0"/>
              <a:buChar char="•"/>
            </a:pPr>
            <a:r>
              <a:rPr lang="en-US" baseline="0" dirty="0" err="1" smtClean="0"/>
              <a:t>Fracutre</a:t>
            </a:r>
            <a:r>
              <a:rPr lang="en-US" baseline="0" dirty="0" smtClean="0"/>
              <a:t> type</a:t>
            </a:r>
          </a:p>
          <a:p>
            <a:pPr marL="174913" indent="-174913">
              <a:buFont typeface="Arial" panose="020B0604020202020204" pitchFamily="34" charset="0"/>
              <a:buChar char="•"/>
            </a:pPr>
            <a:r>
              <a:rPr lang="en-US" baseline="0" dirty="0" smtClean="0"/>
              <a:t>Surgery related parameters</a:t>
            </a:r>
          </a:p>
          <a:p>
            <a:pPr marL="174913" indent="-174913">
              <a:buFont typeface="Arial" panose="020B0604020202020204" pitchFamily="34" charset="0"/>
              <a:buChar char="•"/>
            </a:pPr>
            <a:r>
              <a:rPr lang="en-US" baseline="0" dirty="0" smtClean="0"/>
              <a:t>Living conditions</a:t>
            </a:r>
          </a:p>
          <a:p>
            <a:pPr marL="174913" indent="-174913">
              <a:buFont typeface="Arial" panose="020B0604020202020204" pitchFamily="34" charset="0"/>
              <a:buChar char="•"/>
            </a:pPr>
            <a:r>
              <a:rPr lang="en-US" baseline="0" dirty="0" smtClean="0"/>
              <a:t>Rehabilitation</a:t>
            </a:r>
          </a:p>
          <a:p>
            <a:pPr marL="174913" indent="-174913">
              <a:buFont typeface="Arial" panose="020B0604020202020204" pitchFamily="34" charset="0"/>
              <a:buChar char="•"/>
            </a:pPr>
            <a:r>
              <a:rPr lang="en-US" baseline="0" dirty="0" smtClean="0"/>
              <a:t>Complications</a:t>
            </a:r>
          </a:p>
          <a:p>
            <a:pPr marL="174913" indent="-174913">
              <a:buFont typeface="Arial" panose="020B0604020202020204" pitchFamily="34" charset="0"/>
              <a:buChar char="•"/>
            </a:pPr>
            <a:r>
              <a:rPr lang="en-US" baseline="0" dirty="0" smtClean="0"/>
              <a:t>Previous history of osteoporosis and treatment of osteoporosis (at least 6 months prior to hip fracture)</a:t>
            </a:r>
          </a:p>
          <a:p>
            <a:pPr marL="174913" indent="-174913">
              <a:buFont typeface="Arial" panose="020B0604020202020204" pitchFamily="34" charset="0"/>
              <a:buChar char="•"/>
            </a:pPr>
            <a:r>
              <a:rPr lang="en-US" baseline="0" dirty="0" smtClean="0"/>
              <a:t>Bone mass studies</a:t>
            </a:r>
          </a:p>
          <a:p>
            <a:pPr marL="174913" indent="-174913">
              <a:buFont typeface="Arial" panose="020B0604020202020204" pitchFamily="34" charset="0"/>
              <a:buChar char="•"/>
            </a:pPr>
            <a:r>
              <a:rPr lang="en-US" baseline="0" dirty="0" smtClean="0"/>
              <a:t>Osteoporotic treatment type – and if started post-fracture</a:t>
            </a:r>
          </a:p>
          <a:p>
            <a:pPr marL="174913" indent="-174913">
              <a:buFont typeface="Arial" panose="020B0604020202020204" pitchFamily="34" charset="0"/>
              <a:buChar char="•"/>
            </a:pPr>
            <a:r>
              <a:rPr lang="en-US" baseline="0" dirty="0" smtClean="0"/>
              <a:t>Family history of osteoporosis, treatment, and fractures in parents </a:t>
            </a:r>
          </a:p>
          <a:p>
            <a:pPr marL="174913" indent="-174913">
              <a:buFont typeface="Arial" panose="020B0604020202020204"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B153C48-2D9C-E24D-A56E-E3B4AA875838}" type="slidenum">
              <a:rPr lang="en-US" smtClean="0"/>
              <a:t>7</a:t>
            </a:fld>
            <a:endParaRPr lang="en-US"/>
          </a:p>
        </p:txBody>
      </p:sp>
    </p:spTree>
    <p:extLst>
      <p:ext uri="{BB962C8B-B14F-4D97-AF65-F5344CB8AC3E}">
        <p14:creationId xmlns:p14="http://schemas.microsoft.com/office/powerpoint/2010/main" val="552870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8</a:t>
            </a:fld>
            <a:endParaRPr lang="en-US"/>
          </a:p>
        </p:txBody>
      </p:sp>
    </p:spTree>
    <p:extLst>
      <p:ext uri="{BB962C8B-B14F-4D97-AF65-F5344CB8AC3E}">
        <p14:creationId xmlns:p14="http://schemas.microsoft.com/office/powerpoint/2010/main" val="417659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Osteoporosis</a:t>
            </a:r>
            <a:r>
              <a:rPr lang="en-US" baseline="0" dirty="0" smtClean="0"/>
              <a:t> treatment significantly improved several hip functional scores, decreased re-fracture rate, and improved all quality of life parameters. </a:t>
            </a:r>
          </a:p>
          <a:p>
            <a:endParaRPr lang="en-US" baseline="0" dirty="0" smtClean="0"/>
          </a:p>
          <a:p>
            <a:r>
              <a:rPr lang="en-US" baseline="0" dirty="0" smtClean="0"/>
              <a:t>The data presented here comes from Table 3 – I am highlighting several of the functional and quality of life measures from the study.</a:t>
            </a:r>
          </a:p>
          <a:p>
            <a:pPr marL="174913" indent="-174913">
              <a:buFontTx/>
              <a:buChar char="-"/>
            </a:pPr>
            <a:r>
              <a:rPr lang="en-US" baseline="0" dirty="0" smtClean="0"/>
              <a:t>Get up and go test was used to assess walking score. Patients receiving treatment for osteoporosis, regardless of whether treatment was initiated before of after the fracture, had statistically significantly fasting walking speeds</a:t>
            </a:r>
          </a:p>
          <a:p>
            <a:pPr marL="174913" indent="-174913">
              <a:buFontTx/>
              <a:buChar char="-"/>
            </a:pPr>
            <a:r>
              <a:rPr lang="en-US" baseline="0" dirty="0" smtClean="0"/>
              <a:t>Lower Extremity Function Scale was used to assess post-operative functional level. Maximum score is 80. Patients receiving treatment for osteoporosis had statistically significantly higher scores, regardless of whether treatment was initiated before of after the fracture.</a:t>
            </a:r>
          </a:p>
          <a:p>
            <a:pPr marL="174913" indent="-174913">
              <a:buFontTx/>
              <a:buChar char="-"/>
            </a:pPr>
            <a:r>
              <a:rPr lang="en-US" baseline="0" dirty="0" smtClean="0"/>
              <a:t>SF-12 questionnaire was used to evaluate quality of life. The SF-12 has </a:t>
            </a:r>
            <a:r>
              <a:rPr lang="en-US" dirty="0" smtClean="0"/>
              <a:t>Physical and Mental Health Composite Scores; these are computed using the scores of twelve questions and range from 0 to 100, where a zero score indicates the lowest level of health measured by the scales and 100 indicates the highest level of health. Patients on</a:t>
            </a:r>
            <a:r>
              <a:rPr lang="en-US" baseline="0" dirty="0" smtClean="0"/>
              <a:t> osteoporotic medication had significantly higher SF-12 physical scores compared to those not receiving treatment; there was no statistical difference in the mental component of the SF-12. </a:t>
            </a:r>
          </a:p>
          <a:p>
            <a:pPr marL="174913" indent="-174913">
              <a:buFontTx/>
              <a:buChar char="-"/>
            </a:pPr>
            <a:r>
              <a:rPr lang="en-US" baseline="0" dirty="0" smtClean="0"/>
              <a:t>Re-fracture rate was significantly lower in those receiving osteoporotic medication</a:t>
            </a:r>
          </a:p>
          <a:p>
            <a:pPr marL="174913" indent="-174913" defTabSz="466435">
              <a:buFontTx/>
              <a:buChar char="-"/>
            </a:pPr>
            <a:r>
              <a:rPr lang="en-US" baseline="0" dirty="0" smtClean="0"/>
              <a:t>Mortality rate was lower, but not statistically significant. Overall morbidity and mortality rates at different time intervals were not affected by osteoporotic treatment </a:t>
            </a:r>
          </a:p>
          <a:p>
            <a:pPr marL="174913" indent="-174913">
              <a:buFontTx/>
              <a:buChar char="-"/>
            </a:pPr>
            <a:endParaRPr lang="en-US" baseline="0" dirty="0" smtClean="0"/>
          </a:p>
          <a:p>
            <a:pPr marL="174913" indent="-174913">
              <a:buFontTx/>
              <a:buChar char="-"/>
            </a:pPr>
            <a:endParaRPr lang="en-US" baseline="0" dirty="0" smtClean="0"/>
          </a:p>
          <a:p>
            <a:r>
              <a:rPr lang="en-US" baseline="0" dirty="0" smtClean="0"/>
              <a:t>Important to note that while m</a:t>
            </a:r>
            <a:r>
              <a:rPr lang="en-US" dirty="0" smtClean="0"/>
              <a:t>ean </a:t>
            </a:r>
            <a:r>
              <a:rPr lang="en-US" baseline="0" dirty="0" smtClean="0"/>
              <a:t>values of walking, hip functional, hip reconstruction, and quality of life scores were progressively improved within two years after surgery, patients did not fully reach their preoperative functional status</a:t>
            </a:r>
            <a:endParaRPr lang="en-US" dirty="0" smtClean="0"/>
          </a:p>
          <a:p>
            <a:endParaRPr lang="en-US" baseline="0" dirty="0" smtClean="0"/>
          </a:p>
          <a:p>
            <a:r>
              <a:rPr lang="en-US" baseline="0" dirty="0" smtClean="0"/>
              <a:t>Subgroup of patients who started osteoporotic treatment before fracture showed a trend (not statistically significant) towards stronger statistical correlations related to postoperative functional recovery and lower hip re-fracture rates </a:t>
            </a:r>
          </a:p>
          <a:p>
            <a:endParaRPr lang="en-US" baseline="0" dirty="0" smtClean="0"/>
          </a:p>
          <a:p>
            <a:r>
              <a:rPr lang="en-US" baseline="0" dirty="0" smtClean="0"/>
              <a:t>When comparing the treatment versus no-treatment groups, there was no </a:t>
            </a:r>
            <a:r>
              <a:rPr lang="en-US" baseline="0" dirty="0" err="1" smtClean="0"/>
              <a:t>dfferences</a:t>
            </a:r>
            <a:r>
              <a:rPr lang="en-US" baseline="0" dirty="0" smtClean="0"/>
              <a:t> in terms of demographics, mental status, living </a:t>
            </a:r>
            <a:r>
              <a:rPr lang="en-US" baseline="0" dirty="0" err="1" smtClean="0"/>
              <a:t>conidtions</a:t>
            </a:r>
            <a:r>
              <a:rPr lang="en-US" baseline="0" dirty="0" smtClean="0"/>
              <a:t>, or </a:t>
            </a:r>
            <a:r>
              <a:rPr lang="en-US" baseline="0" dirty="0" err="1" smtClean="0"/>
              <a:t>rehabilitiations</a:t>
            </a:r>
            <a:endParaRPr lang="en-US" baseline="0" dirty="0" smtClean="0"/>
          </a:p>
          <a:p>
            <a:endParaRPr lang="en-US" baseline="0" dirty="0" smtClean="0"/>
          </a:p>
          <a:p>
            <a:r>
              <a:rPr lang="en-US" baseline="0" dirty="0" smtClean="0"/>
              <a:t>When comparing </a:t>
            </a:r>
            <a:r>
              <a:rPr lang="en-US" baseline="0" dirty="0" err="1" smtClean="0"/>
              <a:t>pertrochanteric</a:t>
            </a:r>
            <a:r>
              <a:rPr lang="en-US" baseline="0" dirty="0" smtClean="0"/>
              <a:t> fractures and femoral neck fractures , there were no differences found in functional and clinical outcome, re-fracture rate and mortality rate</a:t>
            </a:r>
          </a:p>
          <a:p>
            <a:endParaRPr lang="en-US" baseline="0" dirty="0" smtClean="0"/>
          </a:p>
          <a:p>
            <a:r>
              <a:rPr lang="en-US" baseline="0" dirty="0" smtClean="0"/>
              <a:t>Surgery related parameters, type of fracture, mental status, rehabilitation and living conditions were shown NOT to be independent predictors of functional recovery, re-fracture rate, QOL, and mortality rate (logistic regression analysis model)</a:t>
            </a:r>
            <a:endParaRPr lang="en-US" dirty="0"/>
          </a:p>
        </p:txBody>
      </p:sp>
      <p:sp>
        <p:nvSpPr>
          <p:cNvPr id="4" name="Slide Number Placeholder 3"/>
          <p:cNvSpPr>
            <a:spLocks noGrp="1"/>
          </p:cNvSpPr>
          <p:nvPr>
            <p:ph type="sldNum" sz="quarter" idx="10"/>
          </p:nvPr>
        </p:nvSpPr>
        <p:spPr/>
        <p:txBody>
          <a:bodyPr/>
          <a:lstStyle/>
          <a:p>
            <a:fld id="{FB153C48-2D9C-E24D-A56E-E3B4AA875838}" type="slidenum">
              <a:rPr lang="en-US" smtClean="0"/>
              <a:t>9</a:t>
            </a:fld>
            <a:endParaRPr lang="en-US"/>
          </a:p>
        </p:txBody>
      </p:sp>
    </p:spTree>
    <p:extLst>
      <p:ext uri="{BB962C8B-B14F-4D97-AF65-F5344CB8AC3E}">
        <p14:creationId xmlns:p14="http://schemas.microsoft.com/office/powerpoint/2010/main" val="3883223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table shows the correlation of osteoporosis treatment and quality of life elements. Based on this</a:t>
            </a:r>
            <a:r>
              <a:rPr lang="en-US" baseline="0" dirty="0" smtClean="0"/>
              <a:t> data, the authors concluded that o</a:t>
            </a:r>
            <a:r>
              <a:rPr lang="en-US" dirty="0" smtClean="0"/>
              <a:t>steoporosis treatment significantly </a:t>
            </a:r>
            <a:r>
              <a:rPr lang="en-US" baseline="0" dirty="0" smtClean="0"/>
              <a:t>improved all quality of life parameters! </a:t>
            </a:r>
          </a:p>
          <a:p>
            <a:r>
              <a:rPr lang="en-US" baseline="0" dirty="0" smtClean="0"/>
              <a:t>On the mobility dimension, 31% of all patients had problems post-operatively. However, of those patients, the majority were not on osteoporotic medications (76%). </a:t>
            </a:r>
          </a:p>
          <a:p>
            <a:r>
              <a:rPr lang="en-US" dirty="0" smtClean="0"/>
              <a:t>35% of all patients had problems</a:t>
            </a:r>
            <a:r>
              <a:rPr lang="en-US" baseline="0" dirty="0" smtClean="0"/>
              <a:t> will self-care postoperatively – but those on osteoporotic medications reported less problems. </a:t>
            </a:r>
          </a:p>
          <a:p>
            <a:r>
              <a:rPr lang="en-US" baseline="0" dirty="0" smtClean="0"/>
              <a:t>Less pain and discomfort was reported among those on osteoporotic medications. 78% of patients on osteoporotic medications reported being able to return to usual activity, versus 67% of patients not on medication. </a:t>
            </a:r>
            <a:endParaRPr lang="en-US" dirty="0"/>
          </a:p>
        </p:txBody>
      </p:sp>
      <p:sp>
        <p:nvSpPr>
          <p:cNvPr id="4" name="Slide Number Placeholder 3"/>
          <p:cNvSpPr>
            <a:spLocks noGrp="1"/>
          </p:cNvSpPr>
          <p:nvPr>
            <p:ph type="sldNum" sz="quarter" idx="10"/>
          </p:nvPr>
        </p:nvSpPr>
        <p:spPr/>
        <p:txBody>
          <a:bodyPr/>
          <a:lstStyle/>
          <a:p>
            <a:fld id="{FB153C48-2D9C-E24D-A56E-E3B4AA875838}" type="slidenum">
              <a:rPr lang="en-US" smtClean="0"/>
              <a:t>10</a:t>
            </a:fld>
            <a:endParaRPr lang="en-US"/>
          </a:p>
        </p:txBody>
      </p:sp>
    </p:spTree>
    <p:extLst>
      <p:ext uri="{BB962C8B-B14F-4D97-AF65-F5344CB8AC3E}">
        <p14:creationId xmlns:p14="http://schemas.microsoft.com/office/powerpoint/2010/main" val="2838827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results of this study suggest that osteoporotic</a:t>
            </a:r>
            <a:r>
              <a:rPr lang="en-US" baseline="0" dirty="0" smtClean="0"/>
              <a:t> treatment is a potential modifier of functional recovery, re-fracture rate, and quality of life. </a:t>
            </a:r>
            <a:endParaRPr lang="en-US" dirty="0" smtClean="0"/>
          </a:p>
          <a:p>
            <a:endParaRPr lang="en-US" dirty="0" smtClean="0"/>
          </a:p>
          <a:p>
            <a:r>
              <a:rPr lang="en-US" dirty="0" smtClean="0"/>
              <a:t>In hip fracture management, orthopedic surgeons focus on quality of surgery and early mobilization. However, many patients still experience long-term disability</a:t>
            </a:r>
            <a:r>
              <a:rPr lang="en-US" baseline="0" dirty="0" smtClean="0"/>
              <a:t> and death (total one-year mortality rate ranging from 14-36%). Recent work has shown that post-fracture management is an important influence on outcomes.</a:t>
            </a:r>
          </a:p>
          <a:p>
            <a:endParaRPr lang="en-US" baseline="0" dirty="0" smtClean="0"/>
          </a:p>
          <a:p>
            <a:r>
              <a:rPr lang="en-US" baseline="0" dirty="0" smtClean="0"/>
              <a:t>Mechanism by which osteoporotic medication reduces fracture risk is a possible increase in muscle strength and coordination, may improve fracture healing </a:t>
            </a:r>
          </a:p>
          <a:p>
            <a:pPr marL="174913" indent="-174913">
              <a:buFontTx/>
              <a:buChar char="-"/>
            </a:pPr>
            <a:r>
              <a:rPr lang="en-US" baseline="0" dirty="0" smtClean="0"/>
              <a:t>Literature supports the positive effect of osteoporotic treatment modalities on bone mass and reduction of fracture risk</a:t>
            </a:r>
          </a:p>
          <a:p>
            <a:pPr marL="174913" indent="-174913">
              <a:buFontTx/>
              <a:buChar char="-"/>
            </a:pPr>
            <a:r>
              <a:rPr lang="en-US" baseline="0" dirty="0" smtClean="0"/>
              <a:t>Treatment may improve architecture and integrity of bone-implant interface of cortical and </a:t>
            </a:r>
            <a:r>
              <a:rPr lang="en-US" baseline="0" dirty="0" err="1" smtClean="0"/>
              <a:t>cancelous</a:t>
            </a:r>
            <a:r>
              <a:rPr lang="en-US" baseline="0" dirty="0" smtClean="0"/>
              <a:t> bone, leading </a:t>
            </a:r>
            <a:r>
              <a:rPr lang="en-US" baseline="0" dirty="0" err="1" smtClean="0"/>
              <a:t>ot</a:t>
            </a:r>
            <a:r>
              <a:rPr lang="en-US" baseline="0" dirty="0" smtClean="0"/>
              <a:t> a reduction in implant-related failures </a:t>
            </a:r>
          </a:p>
          <a:p>
            <a:pPr marL="174913" indent="-174913">
              <a:buFontTx/>
              <a:buChar char="-"/>
            </a:pPr>
            <a:endParaRPr lang="en-US" baseline="0" dirty="0" smtClean="0"/>
          </a:p>
          <a:p>
            <a:r>
              <a:rPr lang="en-US" baseline="0" dirty="0" smtClean="0"/>
              <a:t>No differences between patients taking and not taking osteoporotic medications in terms of demographics, mental status, living conditions, and rehabilitation – so not able to identify a specific patient profile which would lead to a better compliance with medical treatment and a better outcome </a:t>
            </a:r>
          </a:p>
          <a:p>
            <a:endParaRPr lang="en-US" baseline="0" dirty="0" smtClean="0"/>
          </a:p>
          <a:p>
            <a:r>
              <a:rPr lang="en-US" baseline="0" dirty="0" smtClean="0"/>
              <a:t>Separate analysis done of patients who initiated treatment before fracture versus after fracture showed a trend towards an improvement in functional recovery and lower re-fracture rate among those who were already on medication – authors suggest that screening for osteoporosis and treating is a more cost-effective than treatment of new hip fractures. Based on these trends, we need future studies that more clearly delineate the role of osteoporosis treatment beginning at admission for these patients. </a:t>
            </a:r>
          </a:p>
          <a:p>
            <a:endParaRPr lang="en-US" baseline="0" dirty="0" smtClean="0"/>
          </a:p>
          <a:p>
            <a:r>
              <a:rPr lang="en-US" baseline="0" dirty="0" smtClean="0"/>
              <a:t>Authors have changed their practice so that all patients admitted with hip fracture are “thoroughly investigated for metabolic bone diseases” (?DEXA) and start </a:t>
            </a:r>
            <a:r>
              <a:rPr lang="en-US" baseline="0" dirty="0" err="1" smtClean="0"/>
              <a:t>tx</a:t>
            </a:r>
            <a:r>
              <a:rPr lang="en-US" baseline="0" dirty="0" smtClean="0"/>
              <a:t> with </a:t>
            </a:r>
            <a:r>
              <a:rPr lang="en-US" baseline="0" dirty="0" err="1" smtClean="0"/>
              <a:t>zolendronic</a:t>
            </a:r>
            <a:r>
              <a:rPr lang="en-US" baseline="0" dirty="0" smtClean="0"/>
              <a:t> acid plus </a:t>
            </a:r>
            <a:r>
              <a:rPr lang="en-US" baseline="0" dirty="0" err="1" smtClean="0"/>
              <a:t>Ca</a:t>
            </a:r>
            <a:r>
              <a:rPr lang="en-US" baseline="0" dirty="0" smtClean="0"/>
              <a:t>/D </a:t>
            </a:r>
          </a:p>
          <a:p>
            <a:endParaRPr lang="en-US" baseline="0" dirty="0" smtClean="0"/>
          </a:p>
          <a:p>
            <a:r>
              <a:rPr lang="en-US" baseline="0" dirty="0" smtClean="0"/>
              <a:t>Suggest that compliance with therapy can be improved with once-a-year dosing of bisphosphonate </a:t>
            </a:r>
          </a:p>
          <a:p>
            <a:endParaRPr lang="en-US" baseline="0" dirty="0" smtClean="0"/>
          </a:p>
          <a:p>
            <a:r>
              <a:rPr lang="en-US" baseline="0" dirty="0" smtClean="0"/>
              <a:t>Predictors of outcome</a:t>
            </a:r>
          </a:p>
          <a:p>
            <a:pPr marL="174913" indent="-174913">
              <a:buFontTx/>
              <a:buChar char="-"/>
            </a:pPr>
            <a:r>
              <a:rPr lang="en-US" baseline="0" dirty="0" smtClean="0"/>
              <a:t>Not able to show that surgery related factors, fracture type, mental status and dementia, living conditions and rehab are predictors of outcome</a:t>
            </a:r>
          </a:p>
          <a:p>
            <a:pPr marL="174913" indent="-174913">
              <a:buFontTx/>
              <a:buChar char="-"/>
            </a:pPr>
            <a:endParaRPr lang="en-US" baseline="0" dirty="0" smtClean="0"/>
          </a:p>
          <a:p>
            <a:r>
              <a:rPr lang="en-US" baseline="0" dirty="0" smtClean="0"/>
              <a:t>Dementia – can be an important predictor of poor prognosis regarding walking ability and return to IADLs</a:t>
            </a:r>
          </a:p>
          <a:p>
            <a:pPr marL="174913" indent="-174913">
              <a:buFontTx/>
              <a:buChar char="-"/>
            </a:pPr>
            <a:r>
              <a:rPr lang="en-US" baseline="0" dirty="0" smtClean="0"/>
              <a:t>Other study demonstrated that pre-fracture motor level is a critical factor in recovery</a:t>
            </a:r>
          </a:p>
          <a:p>
            <a:pPr marL="174913" indent="-174913">
              <a:buFontTx/>
              <a:buChar char="-"/>
            </a:pPr>
            <a:r>
              <a:rPr lang="en-US" baseline="0" dirty="0" smtClean="0"/>
              <a:t>This study did not demonstrate a significant difference when comparing outcomes – despite the fact that functional scores and QOL parameters were better in patients without dementia </a:t>
            </a:r>
          </a:p>
          <a:p>
            <a:endParaRPr lang="en-US" baseline="0" dirty="0" smtClean="0"/>
          </a:p>
          <a:p>
            <a:r>
              <a:rPr lang="en-US" baseline="0" dirty="0" smtClean="0"/>
              <a:t>Future directions</a:t>
            </a:r>
          </a:p>
          <a:p>
            <a:pPr marL="174913" indent="-174913">
              <a:buFontTx/>
              <a:buChar char="-"/>
            </a:pPr>
            <a:r>
              <a:rPr lang="en-US" baseline="0" dirty="0" smtClean="0"/>
              <a:t>This study showed no significant improvement in patients living within a familial environment or receiving scheduled rehab program (although better QOL and functional scores seen with increased support) – however need to Better define the exact role of rehab and postoperative living conditions on outcome in hip </a:t>
            </a:r>
            <a:r>
              <a:rPr lang="en-US" baseline="0" dirty="0" err="1" smtClean="0"/>
              <a:t>fx</a:t>
            </a:r>
            <a:r>
              <a:rPr lang="en-US" baseline="0" dirty="0" smtClean="0"/>
              <a:t> patients</a:t>
            </a:r>
          </a:p>
          <a:p>
            <a:pPr marL="174913" indent="-174913">
              <a:buFontTx/>
              <a:buChar char="-"/>
            </a:pPr>
            <a:endParaRPr lang="en-US" baseline="0" dirty="0" smtClean="0"/>
          </a:p>
        </p:txBody>
      </p:sp>
      <p:sp>
        <p:nvSpPr>
          <p:cNvPr id="4" name="Slide Number Placeholder 3"/>
          <p:cNvSpPr>
            <a:spLocks noGrp="1"/>
          </p:cNvSpPr>
          <p:nvPr>
            <p:ph type="sldNum" sz="quarter" idx="10"/>
          </p:nvPr>
        </p:nvSpPr>
        <p:spPr/>
        <p:txBody>
          <a:bodyPr/>
          <a:lstStyle/>
          <a:p>
            <a:fld id="{FB153C48-2D9C-E24D-A56E-E3B4AA875838}" type="slidenum">
              <a:rPr lang="en-US" smtClean="0"/>
              <a:t>11</a:t>
            </a:fld>
            <a:endParaRPr lang="en-US"/>
          </a:p>
        </p:txBody>
      </p:sp>
    </p:spTree>
    <p:extLst>
      <p:ext uri="{BB962C8B-B14F-4D97-AF65-F5344CB8AC3E}">
        <p14:creationId xmlns:p14="http://schemas.microsoft.com/office/powerpoint/2010/main" val="2962743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435"/>
            <a:r>
              <a:rPr lang="en-US" baseline="0" dirty="0" smtClean="0"/>
              <a:t>High mortality rate was observed among the patients, with a two-year mortality rate of 23.6%. This did not seem to be influenced by osteoporotic treatment. However, authors conclude that osteoporotic treatment is still a critical factor that can positively affect functional recovery, re-fracture rate, quality of life, and orthopedic complications. </a:t>
            </a:r>
          </a:p>
          <a:p>
            <a:endParaRPr lang="en-US" dirty="0"/>
          </a:p>
        </p:txBody>
      </p:sp>
      <p:sp>
        <p:nvSpPr>
          <p:cNvPr id="4" name="Slide Number Placeholder 3"/>
          <p:cNvSpPr>
            <a:spLocks noGrp="1"/>
          </p:cNvSpPr>
          <p:nvPr>
            <p:ph type="sldNum" sz="quarter" idx="10"/>
          </p:nvPr>
        </p:nvSpPr>
        <p:spPr/>
        <p:txBody>
          <a:bodyPr/>
          <a:lstStyle/>
          <a:p>
            <a:fld id="{FB153C48-2D9C-E24D-A56E-E3B4AA875838}" type="slidenum">
              <a:rPr lang="en-US" smtClean="0"/>
              <a:t>12</a:t>
            </a:fld>
            <a:endParaRPr lang="en-US"/>
          </a:p>
        </p:txBody>
      </p:sp>
    </p:spTree>
    <p:extLst>
      <p:ext uri="{BB962C8B-B14F-4D97-AF65-F5344CB8AC3E}">
        <p14:creationId xmlns:p14="http://schemas.microsoft.com/office/powerpoint/2010/main" val="1373952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153C48-2D9C-E24D-A56E-E3B4AA875838}" type="slidenum">
              <a:rPr lang="en-US" smtClean="0"/>
              <a:t>13</a:t>
            </a:fld>
            <a:endParaRPr lang="en-US"/>
          </a:p>
        </p:txBody>
      </p:sp>
    </p:spTree>
    <p:extLst>
      <p:ext uri="{BB962C8B-B14F-4D97-AF65-F5344CB8AC3E}">
        <p14:creationId xmlns:p14="http://schemas.microsoft.com/office/powerpoint/2010/main" val="3775110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14</a:t>
            </a:fld>
            <a:endParaRPr lang="en-US"/>
          </a:p>
        </p:txBody>
      </p:sp>
    </p:spTree>
    <p:extLst>
      <p:ext uri="{BB962C8B-B14F-4D97-AF65-F5344CB8AC3E}">
        <p14:creationId xmlns:p14="http://schemas.microsoft.com/office/powerpoint/2010/main" val="160739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15</a:t>
            </a:fld>
            <a:endParaRPr lang="en-US"/>
          </a:p>
        </p:txBody>
      </p:sp>
    </p:spTree>
    <p:extLst>
      <p:ext uri="{BB962C8B-B14F-4D97-AF65-F5344CB8AC3E}">
        <p14:creationId xmlns:p14="http://schemas.microsoft.com/office/powerpoint/2010/main" val="3340981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16</a:t>
            </a:fld>
            <a:endParaRPr lang="en-US"/>
          </a:p>
        </p:txBody>
      </p:sp>
    </p:spTree>
    <p:extLst>
      <p:ext uri="{BB962C8B-B14F-4D97-AF65-F5344CB8AC3E}">
        <p14:creationId xmlns:p14="http://schemas.microsoft.com/office/powerpoint/2010/main" val="971677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153C48-2D9C-E24D-A56E-E3B4AA875838}" type="slidenum">
              <a:rPr lang="en-US" smtClean="0"/>
              <a:t>17</a:t>
            </a:fld>
            <a:endParaRPr lang="en-US"/>
          </a:p>
        </p:txBody>
      </p:sp>
    </p:spTree>
    <p:extLst>
      <p:ext uri="{BB962C8B-B14F-4D97-AF65-F5344CB8AC3E}">
        <p14:creationId xmlns:p14="http://schemas.microsoft.com/office/powerpoint/2010/main" val="1967556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376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10/13/16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01867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6610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10/13/16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4373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671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091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1958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2A54C80-263E-416B-A8E0-580EDEADCBDC}" type="datetimeFigureOut">
              <a:rPr lang="en-US" smtClean="0"/>
              <a:t>10/13/16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406874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979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178506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55640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10/13/16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84790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946" y="1533525"/>
            <a:ext cx="10058400" cy="1514475"/>
          </a:xfrm>
        </p:spPr>
        <p:txBody>
          <a:bodyPr/>
          <a:lstStyle/>
          <a:p>
            <a:r>
              <a:rPr lang="en-US" sz="2800" dirty="0" smtClean="0">
                <a:latin typeface="+mn-lt"/>
              </a:rPr>
              <a:t>The effect of osteoporotic treatment on the functional outcome, re-fracture rate, quality of life and mortality in patients with hip fractures: A prospective functional and clinical outcome study on 520 patients</a:t>
            </a:r>
            <a:endParaRPr lang="en-US" sz="2800" dirty="0">
              <a:latin typeface="+mn-lt"/>
            </a:endParaRPr>
          </a:p>
        </p:txBody>
      </p:sp>
      <p:sp>
        <p:nvSpPr>
          <p:cNvPr id="3" name="Subtitle 2"/>
          <p:cNvSpPr>
            <a:spLocks noGrp="1"/>
          </p:cNvSpPr>
          <p:nvPr>
            <p:ph type="subTitle" idx="1"/>
          </p:nvPr>
        </p:nvSpPr>
        <p:spPr>
          <a:xfrm>
            <a:off x="1507067" y="3661595"/>
            <a:ext cx="7766936" cy="397599"/>
          </a:xfrm>
        </p:spPr>
        <p:txBody>
          <a:bodyPr>
            <a:noAutofit/>
          </a:bodyPr>
          <a:lstStyle/>
          <a:p>
            <a:r>
              <a:rPr lang="en-US" sz="2000" dirty="0" err="1">
                <a:solidFill>
                  <a:schemeClr val="tx1"/>
                </a:solidFill>
                <a:latin typeface="+mn-lt"/>
              </a:rPr>
              <a:t>Makridis</a:t>
            </a:r>
            <a:r>
              <a:rPr lang="en-US" sz="2000" dirty="0">
                <a:solidFill>
                  <a:schemeClr val="tx1"/>
                </a:solidFill>
                <a:latin typeface="+mn-lt"/>
              </a:rPr>
              <a:t>, Konstantinos G. et al</a:t>
            </a:r>
            <a:r>
              <a:rPr lang="en-US" sz="2000" dirty="0" smtClean="0">
                <a:solidFill>
                  <a:schemeClr val="tx1"/>
                </a:solidFill>
                <a:latin typeface="+mn-lt"/>
              </a:rPr>
              <a:t>. Injury, </a:t>
            </a:r>
            <a:r>
              <a:rPr lang="en-US" sz="2000" dirty="0">
                <a:solidFill>
                  <a:schemeClr val="tx1"/>
                </a:solidFill>
                <a:latin typeface="+mn-lt"/>
              </a:rPr>
              <a:t>Volume </a:t>
            </a:r>
            <a:r>
              <a:rPr lang="en-US" sz="2000" dirty="0" smtClean="0">
                <a:solidFill>
                  <a:schemeClr val="tx1"/>
                </a:solidFill>
                <a:latin typeface="+mn-lt"/>
              </a:rPr>
              <a:t>46, </a:t>
            </a:r>
            <a:r>
              <a:rPr lang="en-US" sz="2000" dirty="0">
                <a:solidFill>
                  <a:schemeClr val="tx1"/>
                </a:solidFill>
                <a:latin typeface="+mn-lt"/>
              </a:rPr>
              <a:t>Issue </a:t>
            </a:r>
            <a:r>
              <a:rPr lang="en-US" sz="2000" dirty="0" smtClean="0">
                <a:solidFill>
                  <a:schemeClr val="tx1"/>
                </a:solidFill>
                <a:latin typeface="+mn-lt"/>
              </a:rPr>
              <a:t>2, </a:t>
            </a:r>
            <a:r>
              <a:rPr lang="en-US" sz="2000" dirty="0">
                <a:solidFill>
                  <a:schemeClr val="tx1"/>
                </a:solidFill>
                <a:latin typeface="+mn-lt"/>
              </a:rPr>
              <a:t>378 </a:t>
            </a:r>
            <a:r>
              <a:rPr lang="en-US" sz="2000" dirty="0" smtClean="0">
                <a:solidFill>
                  <a:schemeClr val="tx1"/>
                </a:solidFill>
                <a:latin typeface="+mn-lt"/>
              </a:rPr>
              <a:t>– 383.</a:t>
            </a:r>
            <a:endParaRPr lang="en-US" sz="2000" dirty="0">
              <a:solidFill>
                <a:schemeClr val="tx1"/>
              </a:solidFill>
              <a:latin typeface="+mn-lt"/>
            </a:endParaRPr>
          </a:p>
        </p:txBody>
      </p:sp>
      <p:sp>
        <p:nvSpPr>
          <p:cNvPr id="4" name="Subtitle 2"/>
          <p:cNvSpPr txBox="1">
            <a:spLocks/>
          </p:cNvSpPr>
          <p:nvPr/>
        </p:nvSpPr>
        <p:spPr>
          <a:xfrm>
            <a:off x="6073146" y="4672789"/>
            <a:ext cx="3200857" cy="1493902"/>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r>
              <a:rPr lang="en-US" dirty="0" smtClean="0">
                <a:solidFill>
                  <a:schemeClr val="tx1"/>
                </a:solidFill>
              </a:rPr>
              <a:t>Sarah Phillips, MD</a:t>
            </a:r>
          </a:p>
          <a:p>
            <a:r>
              <a:rPr lang="en-US" dirty="0" smtClean="0">
                <a:solidFill>
                  <a:schemeClr val="tx1"/>
                </a:solidFill>
              </a:rPr>
              <a:t>Journal Club</a:t>
            </a:r>
          </a:p>
          <a:p>
            <a:r>
              <a:rPr lang="en-US" dirty="0" smtClean="0">
                <a:solidFill>
                  <a:schemeClr val="tx1"/>
                </a:solidFill>
              </a:rPr>
              <a:t>October 14</a:t>
            </a:r>
            <a:r>
              <a:rPr lang="en-US" baseline="30000" dirty="0" smtClean="0">
                <a:solidFill>
                  <a:schemeClr val="tx1"/>
                </a:solidFill>
              </a:rPr>
              <a:t>th</a:t>
            </a:r>
            <a:r>
              <a:rPr lang="en-US" dirty="0" smtClean="0">
                <a:solidFill>
                  <a:schemeClr val="tx1"/>
                </a:solidFill>
              </a:rPr>
              <a:t>, 2016</a:t>
            </a:r>
            <a:endParaRPr lang="en-US" dirty="0">
              <a:solidFill>
                <a:schemeClr val="tx1"/>
              </a:solidFill>
            </a:endParaRPr>
          </a:p>
        </p:txBody>
      </p:sp>
    </p:spTree>
    <p:extLst>
      <p:ext uri="{BB962C8B-B14F-4D97-AF65-F5344CB8AC3E}">
        <p14:creationId xmlns:p14="http://schemas.microsoft.com/office/powerpoint/2010/main" val="29675018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patient</a:t>
            </a:r>
            <a:endParaRPr lang="en-US" dirty="0"/>
          </a:p>
        </p:txBody>
      </p:sp>
      <p:sp>
        <p:nvSpPr>
          <p:cNvPr id="3" name="Content Placeholder 2"/>
          <p:cNvSpPr>
            <a:spLocks noGrp="1"/>
          </p:cNvSpPr>
          <p:nvPr>
            <p:ph idx="1"/>
          </p:nvPr>
        </p:nvSpPr>
        <p:spPr/>
        <p:txBody>
          <a:bodyPr/>
          <a:lstStyle/>
          <a:p>
            <a:r>
              <a:rPr lang="en-US" sz="2400" dirty="0" smtClean="0"/>
              <a:t>91y/o Male</a:t>
            </a:r>
          </a:p>
          <a:p>
            <a:r>
              <a:rPr lang="en-US" sz="2400" dirty="0" smtClean="0"/>
              <a:t>CC: admit to GEM s/p left femoral neck fracture, surgically repaired with intramedullary nail</a:t>
            </a:r>
          </a:p>
          <a:p>
            <a:r>
              <a:rPr lang="en-US" sz="2400" dirty="0" err="1" smtClean="0"/>
              <a:t>PMHx</a:t>
            </a:r>
            <a:r>
              <a:rPr lang="en-US" sz="2400" dirty="0" smtClean="0"/>
              <a:t>: HTN, HLD, BPH s/p TURP 30 years ago, mild cognitive impairment, osteopenia</a:t>
            </a:r>
          </a:p>
          <a:p>
            <a:pPr lvl="1"/>
            <a:r>
              <a:rPr lang="en-US" sz="2400" dirty="0" smtClean="0"/>
              <a:t>DEXA 2010, not on any </a:t>
            </a:r>
            <a:r>
              <a:rPr lang="en-US" sz="2400" dirty="0" err="1" smtClean="0"/>
              <a:t>Ca+D</a:t>
            </a:r>
            <a:endParaRPr lang="en-US" sz="2400" dirty="0" smtClean="0"/>
          </a:p>
          <a:p>
            <a:r>
              <a:rPr lang="en-US" sz="2400" dirty="0" smtClean="0"/>
              <a:t>Lives in assisted living</a:t>
            </a:r>
          </a:p>
          <a:p>
            <a:pPr lvl="1"/>
            <a:r>
              <a:rPr lang="en-US" sz="2400" dirty="0" smtClean="0"/>
              <a:t>Independent with some IADLs </a:t>
            </a:r>
          </a:p>
          <a:p>
            <a:pPr lvl="1"/>
            <a:r>
              <a:rPr lang="en-US" sz="2400" dirty="0" smtClean="0"/>
              <a:t>Independent with some ADLs</a:t>
            </a:r>
          </a:p>
          <a:p>
            <a:endParaRPr lang="en-US" dirty="0" smtClean="0"/>
          </a:p>
          <a:p>
            <a:endParaRPr lang="en-US" dirty="0"/>
          </a:p>
        </p:txBody>
      </p:sp>
    </p:spTree>
    <p:extLst>
      <p:ext uri="{BB962C8B-B14F-4D97-AF65-F5344CB8AC3E}">
        <p14:creationId xmlns:p14="http://schemas.microsoft.com/office/powerpoint/2010/main" val="323208867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question</a:t>
            </a:r>
            <a:endParaRPr lang="en-US" dirty="0"/>
          </a:p>
        </p:txBody>
      </p:sp>
      <p:sp>
        <p:nvSpPr>
          <p:cNvPr id="3" name="Content Placeholder 2"/>
          <p:cNvSpPr>
            <a:spLocks noGrp="1"/>
          </p:cNvSpPr>
          <p:nvPr>
            <p:ph idx="1"/>
          </p:nvPr>
        </p:nvSpPr>
        <p:spPr>
          <a:xfrm>
            <a:off x="677334" y="2160590"/>
            <a:ext cx="8596668" cy="870934"/>
          </a:xfrm>
        </p:spPr>
        <p:txBody>
          <a:bodyPr>
            <a:noAutofit/>
          </a:bodyPr>
          <a:lstStyle/>
          <a:p>
            <a:r>
              <a:rPr lang="en-US" sz="2400" dirty="0" smtClean="0"/>
              <a:t>In older adult males who suffer an osteoporotic fracture, does treatment for osteoporosis affect functional outcome and re-fracture rate? </a:t>
            </a:r>
            <a:endParaRPr lang="en-US" sz="2400" dirty="0"/>
          </a:p>
        </p:txBody>
      </p:sp>
      <p:sp>
        <p:nvSpPr>
          <p:cNvPr id="4" name="Content Placeholder 2"/>
          <p:cNvSpPr txBox="1">
            <a:spLocks/>
          </p:cNvSpPr>
          <p:nvPr/>
        </p:nvSpPr>
        <p:spPr>
          <a:xfrm>
            <a:off x="677334" y="3894655"/>
            <a:ext cx="8596668" cy="11221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smtClean="0"/>
              <a:t>PubMed Search</a:t>
            </a:r>
          </a:p>
          <a:p>
            <a:pPr lvl="1"/>
            <a:r>
              <a:rPr lang="en-US" sz="2400" dirty="0" smtClean="0"/>
              <a:t>MESH terms: osteoporosis (therapy), hip fracture</a:t>
            </a:r>
          </a:p>
          <a:p>
            <a:pPr lvl="1"/>
            <a:r>
              <a:rPr lang="en-US" sz="2400" dirty="0" smtClean="0"/>
              <a:t>Limits: age, gender</a:t>
            </a:r>
            <a:endParaRPr lang="en-US" sz="2400" dirty="0"/>
          </a:p>
        </p:txBody>
      </p:sp>
    </p:spTree>
    <p:extLst>
      <p:ext uri="{BB962C8B-B14F-4D97-AF65-F5344CB8AC3E}">
        <p14:creationId xmlns:p14="http://schemas.microsoft.com/office/powerpoint/2010/main" val="19442685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605" y="153454"/>
            <a:ext cx="10058400" cy="1450757"/>
          </a:xfrm>
        </p:spPr>
        <p:txBody>
          <a:bodyPr/>
          <a:lstStyle/>
          <a:p>
            <a:r>
              <a:rPr lang="en-US" dirty="0" smtClean="0"/>
              <a:t>Osteoporosis in Males</a:t>
            </a:r>
            <a:endParaRPr lang="en-US" dirty="0"/>
          </a:p>
        </p:txBody>
      </p:sp>
      <p:sp>
        <p:nvSpPr>
          <p:cNvPr id="3" name="Content Placeholder 2"/>
          <p:cNvSpPr>
            <a:spLocks noGrp="1"/>
          </p:cNvSpPr>
          <p:nvPr>
            <p:ph idx="1"/>
          </p:nvPr>
        </p:nvSpPr>
        <p:spPr>
          <a:xfrm>
            <a:off x="677334" y="1819275"/>
            <a:ext cx="8596668" cy="4651041"/>
          </a:xfrm>
        </p:spPr>
        <p:txBody>
          <a:bodyPr>
            <a:normAutofit fontScale="92500" lnSpcReduction="10000"/>
          </a:bodyPr>
          <a:lstStyle/>
          <a:p>
            <a:r>
              <a:rPr lang="en-US" sz="2400" dirty="0" smtClean="0"/>
              <a:t>1 in 8 men &gt;50 will sustain osteoporotic fracture during their lifetime</a:t>
            </a:r>
          </a:p>
          <a:p>
            <a:r>
              <a:rPr lang="en-US" sz="2400" dirty="0" smtClean="0"/>
              <a:t>20-30% of hip fractures occur in men</a:t>
            </a:r>
          </a:p>
          <a:p>
            <a:r>
              <a:rPr lang="en-US" sz="2400" dirty="0" smtClean="0"/>
              <a:t>Cause of osteoporosis and fragility fractures</a:t>
            </a:r>
          </a:p>
          <a:p>
            <a:pPr lvl="1"/>
            <a:r>
              <a:rPr lang="en-US" sz="2400" dirty="0" smtClean="0"/>
              <a:t>Primary osteoporosis</a:t>
            </a:r>
          </a:p>
          <a:p>
            <a:pPr lvl="1"/>
            <a:r>
              <a:rPr lang="en-US" sz="2400" dirty="0" smtClean="0"/>
              <a:t>Secondary osteoporosis </a:t>
            </a:r>
          </a:p>
          <a:p>
            <a:r>
              <a:rPr lang="en-US" sz="2400" dirty="0" smtClean="0"/>
              <a:t>Management </a:t>
            </a:r>
          </a:p>
          <a:p>
            <a:pPr lvl="1"/>
            <a:r>
              <a:rPr lang="en-US" sz="2400" dirty="0" smtClean="0"/>
              <a:t>Primary or secondary?</a:t>
            </a:r>
          </a:p>
          <a:p>
            <a:pPr lvl="1"/>
            <a:r>
              <a:rPr lang="en-US" sz="2400" dirty="0" smtClean="0"/>
              <a:t>Fracture prevention – nutrition, calcium + D, exercise, lifestyle</a:t>
            </a:r>
          </a:p>
          <a:p>
            <a:pPr lvl="1"/>
            <a:r>
              <a:rPr lang="en-US" sz="2400" dirty="0" smtClean="0"/>
              <a:t>Medications</a:t>
            </a:r>
          </a:p>
          <a:p>
            <a:pPr lvl="2"/>
            <a:r>
              <a:rPr lang="en-US" sz="2400" dirty="0" smtClean="0"/>
              <a:t>Bisphosphonates</a:t>
            </a:r>
          </a:p>
          <a:p>
            <a:pPr lvl="2"/>
            <a:r>
              <a:rPr lang="en-US" sz="2400" dirty="0" err="1" smtClean="0"/>
              <a:t>Teriparatide</a:t>
            </a:r>
            <a:endParaRPr lang="en-US" sz="2400" dirty="0" smtClean="0"/>
          </a:p>
          <a:p>
            <a:pPr lvl="2"/>
            <a:r>
              <a:rPr lang="en-US" sz="2400" dirty="0" smtClean="0"/>
              <a:t>Less evidence for </a:t>
            </a:r>
            <a:r>
              <a:rPr lang="en-US" sz="2400" dirty="0" err="1" smtClean="0"/>
              <a:t>Denosumab</a:t>
            </a:r>
            <a:r>
              <a:rPr lang="en-US" sz="2400" dirty="0" smtClean="0"/>
              <a:t>, Strontium </a:t>
            </a:r>
            <a:r>
              <a:rPr lang="en-US" sz="2400" dirty="0" err="1" smtClean="0"/>
              <a:t>ranelate</a:t>
            </a:r>
            <a:r>
              <a:rPr lang="en-US" sz="2400" dirty="0" smtClean="0"/>
              <a:t> </a:t>
            </a:r>
          </a:p>
          <a:p>
            <a:endParaRPr lang="en-US" dirty="0"/>
          </a:p>
        </p:txBody>
      </p:sp>
    </p:spTree>
    <p:extLst>
      <p:ext uri="{BB962C8B-B14F-4D97-AF65-F5344CB8AC3E}">
        <p14:creationId xmlns:p14="http://schemas.microsoft.com/office/powerpoint/2010/main" val="381421921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Objective</a:t>
            </a:r>
            <a:endParaRPr lang="en-US" dirty="0"/>
          </a:p>
        </p:txBody>
      </p:sp>
      <p:sp>
        <p:nvSpPr>
          <p:cNvPr id="3" name="Content Placeholder 2"/>
          <p:cNvSpPr>
            <a:spLocks noGrp="1"/>
          </p:cNvSpPr>
          <p:nvPr>
            <p:ph idx="1"/>
          </p:nvPr>
        </p:nvSpPr>
        <p:spPr/>
        <p:txBody>
          <a:bodyPr>
            <a:normAutofit/>
          </a:bodyPr>
          <a:lstStyle/>
          <a:p>
            <a:r>
              <a:rPr lang="en-US" sz="2400" dirty="0" smtClean="0"/>
              <a:t>Evaluate impact of medical treatment of osteoporosis in postoperative period</a:t>
            </a:r>
          </a:p>
          <a:p>
            <a:pPr lvl="1"/>
            <a:r>
              <a:rPr lang="en-US" sz="2400" dirty="0" smtClean="0"/>
              <a:t>Functional outcome</a:t>
            </a:r>
          </a:p>
          <a:p>
            <a:pPr lvl="1"/>
            <a:r>
              <a:rPr lang="en-US" sz="2400" dirty="0" smtClean="0"/>
              <a:t>Quality of life</a:t>
            </a:r>
          </a:p>
          <a:p>
            <a:pPr lvl="1"/>
            <a:r>
              <a:rPr lang="en-US" sz="2400" dirty="0" smtClean="0"/>
              <a:t>Complications</a:t>
            </a:r>
          </a:p>
          <a:p>
            <a:pPr lvl="1"/>
            <a:r>
              <a:rPr lang="en-US" sz="2400" dirty="0" smtClean="0"/>
              <a:t>Re-fracture rate</a:t>
            </a:r>
          </a:p>
          <a:p>
            <a:pPr lvl="1"/>
            <a:r>
              <a:rPr lang="en-US" sz="2400" dirty="0" smtClean="0"/>
              <a:t>Mortality </a:t>
            </a:r>
            <a:endParaRPr lang="en-US" sz="2400" dirty="0"/>
          </a:p>
        </p:txBody>
      </p:sp>
    </p:spTree>
    <p:extLst>
      <p:ext uri="{BB962C8B-B14F-4D97-AF65-F5344CB8AC3E}">
        <p14:creationId xmlns:p14="http://schemas.microsoft.com/office/powerpoint/2010/main" val="200575995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780" y="705703"/>
            <a:ext cx="10058400" cy="830997"/>
          </a:xfrm>
        </p:spPr>
        <p:txBody>
          <a:bodyPr/>
          <a:lstStyle/>
          <a:p>
            <a:r>
              <a:rPr lang="en-US" dirty="0" smtClean="0"/>
              <a:t>Methods</a:t>
            </a:r>
            <a:endParaRPr lang="en-US" dirty="0"/>
          </a:p>
        </p:txBody>
      </p:sp>
      <p:pic>
        <p:nvPicPr>
          <p:cNvPr id="4" name="Picture 3" descr="figur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919" y="0"/>
            <a:ext cx="5299364" cy="6858000"/>
          </a:xfrm>
          <a:prstGeom prst="rect">
            <a:avLst/>
          </a:prstGeom>
        </p:spPr>
      </p:pic>
      <p:sp>
        <p:nvSpPr>
          <p:cNvPr id="3" name="Content Placeholder 2"/>
          <p:cNvSpPr>
            <a:spLocks noGrp="1"/>
          </p:cNvSpPr>
          <p:nvPr>
            <p:ph idx="1"/>
          </p:nvPr>
        </p:nvSpPr>
        <p:spPr>
          <a:xfrm>
            <a:off x="664634" y="1841500"/>
            <a:ext cx="8596668" cy="4136424"/>
          </a:xfrm>
        </p:spPr>
        <p:txBody>
          <a:bodyPr>
            <a:noAutofit/>
          </a:bodyPr>
          <a:lstStyle/>
          <a:p>
            <a:r>
              <a:rPr lang="en-US" sz="2400" dirty="0" smtClean="0"/>
              <a:t>Prospective cohort study</a:t>
            </a:r>
          </a:p>
          <a:p>
            <a:r>
              <a:rPr lang="en-US" sz="2400" dirty="0" smtClean="0"/>
              <a:t>Inclusion criteria</a:t>
            </a:r>
          </a:p>
          <a:p>
            <a:r>
              <a:rPr lang="en-US" sz="2400" dirty="0" smtClean="0"/>
              <a:t>Exclusion criteria </a:t>
            </a:r>
          </a:p>
          <a:p>
            <a:pPr lvl="1"/>
            <a:r>
              <a:rPr lang="en-US" sz="2400" dirty="0" smtClean="0"/>
              <a:t>Non-operative treatment excluded!</a:t>
            </a:r>
          </a:p>
          <a:p>
            <a:r>
              <a:rPr lang="en-US" sz="2400" dirty="0" smtClean="0"/>
              <a:t>Prospective data collection</a:t>
            </a:r>
          </a:p>
          <a:p>
            <a:r>
              <a:rPr lang="en-US" sz="2400" dirty="0" smtClean="0"/>
              <a:t>Assessment of postoperative functional recovery </a:t>
            </a:r>
          </a:p>
        </p:txBody>
      </p:sp>
    </p:spTree>
    <p:extLst>
      <p:ext uri="{BB962C8B-B14F-4D97-AF65-F5344CB8AC3E}">
        <p14:creationId xmlns:p14="http://schemas.microsoft.com/office/powerpoint/2010/main" val="16922062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Demographics </a:t>
            </a:r>
            <a:endParaRPr lang="en-US" dirty="0"/>
          </a:p>
        </p:txBody>
      </p:sp>
      <p:sp>
        <p:nvSpPr>
          <p:cNvPr id="3" name="Content Placeholder 2"/>
          <p:cNvSpPr>
            <a:spLocks noGrp="1"/>
          </p:cNvSpPr>
          <p:nvPr>
            <p:ph idx="1"/>
          </p:nvPr>
        </p:nvSpPr>
        <p:spPr>
          <a:xfrm>
            <a:off x="1097280" y="1845734"/>
            <a:ext cx="6010376" cy="4023360"/>
          </a:xfrm>
        </p:spPr>
        <p:txBody>
          <a:bodyPr>
            <a:normAutofit/>
          </a:bodyPr>
          <a:lstStyle/>
          <a:p>
            <a:r>
              <a:rPr lang="en-US" sz="2400" dirty="0" smtClean="0"/>
              <a:t>369 females (71%) and 151 males (29%)</a:t>
            </a:r>
          </a:p>
          <a:p>
            <a:r>
              <a:rPr lang="en-US" sz="2400" dirty="0" smtClean="0"/>
              <a:t>Mean age 80.7 (range 60-90)</a:t>
            </a:r>
          </a:p>
          <a:p>
            <a:r>
              <a:rPr lang="en-US" sz="2400" dirty="0" smtClean="0"/>
              <a:t>Mean BMI 25.5 (range 19.5-33.5)</a:t>
            </a:r>
          </a:p>
          <a:p>
            <a:r>
              <a:rPr lang="en-US" sz="2400" dirty="0" smtClean="0"/>
              <a:t>Mean observation period 27.5 months (range 20-36)</a:t>
            </a:r>
            <a:endParaRPr lang="en-US" sz="2400" dirty="0"/>
          </a:p>
        </p:txBody>
      </p:sp>
      <p:pic>
        <p:nvPicPr>
          <p:cNvPr id="4" name="Picture 3" descr="table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0332" y="337194"/>
            <a:ext cx="4596926" cy="6300493"/>
          </a:xfrm>
          <a:prstGeom prst="rect">
            <a:avLst/>
          </a:prstGeom>
        </p:spPr>
      </p:pic>
    </p:spTree>
    <p:extLst>
      <p:ext uri="{BB962C8B-B14F-4D97-AF65-F5344CB8AC3E}">
        <p14:creationId xmlns:p14="http://schemas.microsoft.com/office/powerpoint/2010/main" val="5477782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Analysis</a:t>
            </a:r>
            <a:endParaRPr lang="en-US" dirty="0"/>
          </a:p>
        </p:txBody>
      </p:sp>
      <p:sp>
        <p:nvSpPr>
          <p:cNvPr id="3" name="Content Placeholder 2"/>
          <p:cNvSpPr>
            <a:spLocks noGrp="1"/>
          </p:cNvSpPr>
          <p:nvPr>
            <p:ph idx="1"/>
          </p:nvPr>
        </p:nvSpPr>
        <p:spPr/>
        <p:txBody>
          <a:bodyPr>
            <a:normAutofit/>
          </a:bodyPr>
          <a:lstStyle/>
          <a:p>
            <a:r>
              <a:rPr lang="en-US" sz="2400" dirty="0" smtClean="0"/>
              <a:t>Quantitative data</a:t>
            </a:r>
          </a:p>
          <a:p>
            <a:pPr lvl="1"/>
            <a:r>
              <a:rPr lang="en-US" sz="2400" dirty="0" smtClean="0"/>
              <a:t>Student </a:t>
            </a:r>
            <a:r>
              <a:rPr lang="en-US" sz="2400" i="1" dirty="0" smtClean="0"/>
              <a:t>t</a:t>
            </a:r>
            <a:r>
              <a:rPr lang="en-US" sz="2400" dirty="0" smtClean="0"/>
              <a:t>-test for unpaired and paired samples</a:t>
            </a:r>
          </a:p>
          <a:p>
            <a:r>
              <a:rPr lang="en-US" sz="2400" dirty="0" smtClean="0"/>
              <a:t>Qualitative data</a:t>
            </a:r>
          </a:p>
          <a:p>
            <a:pPr lvl="1"/>
            <a:r>
              <a:rPr lang="en-US" sz="2400" dirty="0" smtClean="0"/>
              <a:t>Pearson chi-square and Fisher’s exact test</a:t>
            </a:r>
          </a:p>
          <a:p>
            <a:pPr lvl="1"/>
            <a:r>
              <a:rPr lang="en-US" sz="2400" dirty="0" smtClean="0"/>
              <a:t>Non-parametric parameters analyzed using Mann-Whitney-Wilcoxon test</a:t>
            </a:r>
          </a:p>
          <a:p>
            <a:r>
              <a:rPr lang="en-US" sz="2400" dirty="0" smtClean="0"/>
              <a:t>Logistic regression analysis model used to evaluate influence of possible risk factors and predictors of outcome</a:t>
            </a:r>
          </a:p>
          <a:p>
            <a:r>
              <a:rPr lang="en-US" sz="2400" dirty="0" smtClean="0"/>
              <a:t>P &lt;0.05, CI 95%</a:t>
            </a:r>
            <a:endParaRPr lang="en-US" sz="2400" dirty="0"/>
          </a:p>
        </p:txBody>
      </p:sp>
    </p:spTree>
    <p:extLst>
      <p:ext uri="{BB962C8B-B14F-4D97-AF65-F5344CB8AC3E}">
        <p14:creationId xmlns:p14="http://schemas.microsoft.com/office/powerpoint/2010/main" val="18252700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osteoporosis treatment</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668560500"/>
              </p:ext>
            </p:extLst>
          </p:nvPr>
        </p:nvGraphicFramePr>
        <p:xfrm>
          <a:off x="1096961" y="1846264"/>
          <a:ext cx="10058718" cy="3779835"/>
        </p:xfrm>
        <a:graphic>
          <a:graphicData uri="http://schemas.openxmlformats.org/drawingml/2006/table">
            <a:tbl>
              <a:tblPr firstRow="1" bandRow="1">
                <a:tableStyleId>{5C22544A-7EE6-4342-B048-85BDC9FD1C3A}</a:tableStyleId>
              </a:tblPr>
              <a:tblGrid>
                <a:gridCol w="3352906"/>
                <a:gridCol w="3352906"/>
                <a:gridCol w="3352906"/>
              </a:tblGrid>
              <a:tr h="771895">
                <a:tc>
                  <a:txBody>
                    <a:bodyPr/>
                    <a:lstStyle/>
                    <a:p>
                      <a:endParaRPr lang="en-US" dirty="0"/>
                    </a:p>
                  </a:txBody>
                  <a:tcPr/>
                </a:tc>
                <a:tc gridSpan="2">
                  <a:txBody>
                    <a:bodyPr/>
                    <a:lstStyle/>
                    <a:p>
                      <a:r>
                        <a:rPr lang="en-US" sz="2400" dirty="0" smtClean="0"/>
                        <a:t>Osteoporotic treatment versus No treatment</a:t>
                      </a:r>
                      <a:endParaRPr lang="en-US" sz="2400" dirty="0"/>
                    </a:p>
                  </a:txBody>
                  <a:tcPr/>
                </a:tc>
                <a:tc hMerge="1">
                  <a:txBody>
                    <a:bodyPr/>
                    <a:lstStyle/>
                    <a:p>
                      <a:endParaRPr lang="en-US" dirty="0"/>
                    </a:p>
                  </a:txBody>
                  <a:tcPr/>
                </a:tc>
              </a:tr>
              <a:tr h="447209">
                <a:tc>
                  <a:txBody>
                    <a:bodyPr/>
                    <a:lstStyle/>
                    <a:p>
                      <a:r>
                        <a:rPr lang="en-US" dirty="0" smtClean="0"/>
                        <a:t>Get up and go test</a:t>
                      </a:r>
                      <a:endParaRPr lang="en-US" dirty="0"/>
                    </a:p>
                  </a:txBody>
                  <a:tcPr/>
                </a:tc>
                <a:tc>
                  <a:txBody>
                    <a:bodyPr/>
                    <a:lstStyle/>
                    <a:p>
                      <a:r>
                        <a:rPr lang="en-US" dirty="0" smtClean="0"/>
                        <a:t>6.36 vs 19 seconds </a:t>
                      </a:r>
                      <a:endParaRPr lang="en-US" dirty="0"/>
                    </a:p>
                  </a:txBody>
                  <a:tcPr/>
                </a:tc>
                <a:tc>
                  <a:txBody>
                    <a:bodyPr/>
                    <a:lstStyle/>
                    <a:p>
                      <a:r>
                        <a:rPr lang="en-US" dirty="0" smtClean="0"/>
                        <a:t>p</a:t>
                      </a:r>
                      <a:r>
                        <a:rPr lang="en-US" baseline="0" dirty="0" smtClean="0"/>
                        <a:t> </a:t>
                      </a:r>
                      <a:r>
                        <a:rPr lang="en-US" dirty="0" smtClean="0"/>
                        <a:t>= 0.005</a:t>
                      </a:r>
                      <a:endParaRPr lang="en-US" dirty="0"/>
                    </a:p>
                  </a:txBody>
                  <a:tcPr/>
                </a:tc>
              </a:tr>
              <a:tr h="771895">
                <a:tc>
                  <a:txBody>
                    <a:bodyPr/>
                    <a:lstStyle/>
                    <a:p>
                      <a:r>
                        <a:rPr lang="en-US" dirty="0" smtClean="0"/>
                        <a:t>Lower</a:t>
                      </a:r>
                      <a:r>
                        <a:rPr lang="en-US" baseline="0" dirty="0" smtClean="0"/>
                        <a:t> Extremity Function Score</a:t>
                      </a:r>
                      <a:endParaRPr lang="en-US" dirty="0"/>
                    </a:p>
                  </a:txBody>
                  <a:tcPr/>
                </a:tc>
                <a:tc>
                  <a:txBody>
                    <a:bodyPr/>
                    <a:lstStyle/>
                    <a:p>
                      <a:r>
                        <a:rPr lang="en-US" dirty="0" smtClean="0"/>
                        <a:t>59.33 versus 29.25</a:t>
                      </a:r>
                      <a:endParaRPr lang="en-US" dirty="0"/>
                    </a:p>
                  </a:txBody>
                  <a:tcPr/>
                </a:tc>
                <a:tc>
                  <a:txBody>
                    <a:bodyPr/>
                    <a:lstStyle/>
                    <a:p>
                      <a:r>
                        <a:rPr lang="en-US" dirty="0" smtClean="0"/>
                        <a:t>P = 0.0001</a:t>
                      </a:r>
                      <a:endParaRPr lang="en-US" dirty="0"/>
                    </a:p>
                  </a:txBody>
                  <a:tcPr/>
                </a:tc>
              </a:tr>
              <a:tr h="447209">
                <a:tc>
                  <a:txBody>
                    <a:bodyPr/>
                    <a:lstStyle/>
                    <a:p>
                      <a:r>
                        <a:rPr lang="en-US" dirty="0" smtClean="0"/>
                        <a:t>SF-12 physical</a:t>
                      </a:r>
                      <a:endParaRPr lang="en-US" dirty="0"/>
                    </a:p>
                  </a:txBody>
                  <a:tcPr/>
                </a:tc>
                <a:tc>
                  <a:txBody>
                    <a:bodyPr/>
                    <a:lstStyle/>
                    <a:p>
                      <a:r>
                        <a:rPr lang="en-US" dirty="0" smtClean="0"/>
                        <a:t>55.9 versus 22.8</a:t>
                      </a:r>
                      <a:endParaRPr lang="en-US" dirty="0"/>
                    </a:p>
                  </a:txBody>
                  <a:tcPr/>
                </a:tc>
                <a:tc>
                  <a:txBody>
                    <a:bodyPr/>
                    <a:lstStyle/>
                    <a:p>
                      <a:r>
                        <a:rPr lang="en-US" dirty="0" smtClean="0"/>
                        <a:t>P = 0.001</a:t>
                      </a:r>
                      <a:endParaRPr lang="en-US" dirty="0"/>
                    </a:p>
                  </a:txBody>
                  <a:tcPr/>
                </a:tc>
              </a:tr>
              <a:tr h="447209">
                <a:tc>
                  <a:txBody>
                    <a:bodyPr/>
                    <a:lstStyle/>
                    <a:p>
                      <a:r>
                        <a:rPr lang="en-US" dirty="0" smtClean="0"/>
                        <a:t>SF-12 mental</a:t>
                      </a:r>
                      <a:endParaRPr lang="en-US" dirty="0"/>
                    </a:p>
                  </a:txBody>
                  <a:tcPr/>
                </a:tc>
                <a:tc>
                  <a:txBody>
                    <a:bodyPr/>
                    <a:lstStyle/>
                    <a:p>
                      <a:r>
                        <a:rPr lang="en-US" dirty="0" smtClean="0"/>
                        <a:t>57.83 vs 47.9</a:t>
                      </a:r>
                      <a:endParaRPr lang="en-US" dirty="0"/>
                    </a:p>
                  </a:txBody>
                  <a:tcPr/>
                </a:tc>
                <a:tc>
                  <a:txBody>
                    <a:bodyPr/>
                    <a:lstStyle/>
                    <a:p>
                      <a:r>
                        <a:rPr lang="en-US" dirty="0" smtClean="0"/>
                        <a:t>P = 0.055</a:t>
                      </a:r>
                      <a:endParaRPr lang="en-US" dirty="0"/>
                    </a:p>
                  </a:txBody>
                  <a:tcPr/>
                </a:tc>
              </a:tr>
              <a:tr h="447209">
                <a:tc>
                  <a:txBody>
                    <a:bodyPr/>
                    <a:lstStyle/>
                    <a:p>
                      <a:r>
                        <a:rPr lang="en-US" dirty="0" smtClean="0"/>
                        <a:t>Re-fracture</a:t>
                      </a:r>
                      <a:r>
                        <a:rPr lang="en-US" baseline="0" dirty="0" smtClean="0"/>
                        <a:t> rate</a:t>
                      </a:r>
                      <a:endParaRPr lang="en-US" dirty="0"/>
                    </a:p>
                  </a:txBody>
                  <a:tcPr/>
                </a:tc>
                <a:tc>
                  <a:txBody>
                    <a:bodyPr/>
                    <a:lstStyle/>
                    <a:p>
                      <a:r>
                        <a:rPr lang="en-US" dirty="0" smtClean="0"/>
                        <a:t>4.2% versus 13%</a:t>
                      </a:r>
                      <a:endParaRPr lang="en-US" dirty="0"/>
                    </a:p>
                  </a:txBody>
                  <a:tcPr/>
                </a:tc>
                <a:tc>
                  <a:txBody>
                    <a:bodyPr/>
                    <a:lstStyle/>
                    <a:p>
                      <a:r>
                        <a:rPr lang="en-US" dirty="0" smtClean="0"/>
                        <a:t>P = 0.002</a:t>
                      </a:r>
                      <a:endParaRPr lang="en-US" dirty="0"/>
                    </a:p>
                  </a:txBody>
                  <a:tcPr/>
                </a:tc>
              </a:tr>
              <a:tr h="447209">
                <a:tc>
                  <a:txBody>
                    <a:bodyPr/>
                    <a:lstStyle/>
                    <a:p>
                      <a:r>
                        <a:rPr lang="en-US" dirty="0" smtClean="0"/>
                        <a:t>Mortality rate</a:t>
                      </a:r>
                      <a:endParaRPr lang="en-US" dirty="0"/>
                    </a:p>
                  </a:txBody>
                  <a:tcPr/>
                </a:tc>
                <a:tc>
                  <a:txBody>
                    <a:bodyPr/>
                    <a:lstStyle/>
                    <a:p>
                      <a:r>
                        <a:rPr lang="en-US" dirty="0" smtClean="0"/>
                        <a:t>18.5% versus 26%</a:t>
                      </a:r>
                      <a:endParaRPr lang="en-US" dirty="0"/>
                    </a:p>
                  </a:txBody>
                  <a:tcPr/>
                </a:tc>
                <a:tc>
                  <a:txBody>
                    <a:bodyPr/>
                    <a:lstStyle/>
                    <a:p>
                      <a:r>
                        <a:rPr lang="en-US" dirty="0" smtClean="0"/>
                        <a:t>P = 0.061</a:t>
                      </a:r>
                      <a:endParaRPr lang="en-US" dirty="0"/>
                    </a:p>
                  </a:txBody>
                  <a:tcPr/>
                </a:tc>
              </a:tr>
            </a:tbl>
          </a:graphicData>
        </a:graphic>
      </p:graphicFrame>
      <p:sp>
        <p:nvSpPr>
          <p:cNvPr id="10" name="TextBox 9"/>
          <p:cNvSpPr txBox="1"/>
          <p:nvPr/>
        </p:nvSpPr>
        <p:spPr>
          <a:xfrm>
            <a:off x="381000" y="5803900"/>
            <a:ext cx="3327400" cy="368300"/>
          </a:xfrm>
          <a:prstGeom prst="rect">
            <a:avLst/>
          </a:prstGeom>
          <a:noFill/>
        </p:spPr>
        <p:txBody>
          <a:bodyPr wrap="square" rtlCol="0">
            <a:spAutoFit/>
          </a:bodyPr>
          <a:lstStyle/>
          <a:p>
            <a:r>
              <a:rPr lang="en-US" dirty="0" smtClean="0"/>
              <a:t>Adapted from Table 3</a:t>
            </a:r>
            <a:endParaRPr lang="en-US" dirty="0"/>
          </a:p>
        </p:txBody>
      </p:sp>
    </p:spTree>
    <p:extLst>
      <p:ext uri="{BB962C8B-B14F-4D97-AF65-F5344CB8AC3E}">
        <p14:creationId xmlns:p14="http://schemas.microsoft.com/office/powerpoint/2010/main" val="33031788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ble.jpg"/>
          <p:cNvPicPr>
            <a:picLocks noGrp="1" noChangeAspect="1"/>
          </p:cNvPicPr>
          <p:nvPr>
            <p:ph idx="1"/>
          </p:nvPr>
        </p:nvPicPr>
        <p:blipFill rotWithShape="1">
          <a:blip r:embed="rId3">
            <a:extLst>
              <a:ext uri="{28A0092B-C50C-407E-A947-70E740481C1C}">
                <a14:useLocalDpi xmlns:a14="http://schemas.microsoft.com/office/drawing/2010/main" val="0"/>
              </a:ext>
            </a:extLst>
          </a:blip>
          <a:srcRect l="-757" r="-645"/>
          <a:stretch/>
        </p:blipFill>
        <p:spPr>
          <a:xfrm>
            <a:off x="3505868" y="755427"/>
            <a:ext cx="6630737" cy="5406920"/>
          </a:xfrm>
        </p:spPr>
      </p:pic>
      <p:sp>
        <p:nvSpPr>
          <p:cNvPr id="2" name="Title 1"/>
          <p:cNvSpPr>
            <a:spLocks noGrp="1"/>
          </p:cNvSpPr>
          <p:nvPr>
            <p:ph type="title"/>
          </p:nvPr>
        </p:nvSpPr>
        <p:spPr/>
        <p:txBody>
          <a:bodyPr/>
          <a:lstStyle/>
          <a:p>
            <a:r>
              <a:rPr lang="en-US" dirty="0" smtClean="0"/>
              <a:t>Results</a:t>
            </a:r>
            <a:endParaRPr lang="en-US" dirty="0"/>
          </a:p>
        </p:txBody>
      </p:sp>
      <p:sp>
        <p:nvSpPr>
          <p:cNvPr id="3" name="TextBox 2"/>
          <p:cNvSpPr txBox="1"/>
          <p:nvPr/>
        </p:nvSpPr>
        <p:spPr>
          <a:xfrm>
            <a:off x="5844540" y="2540001"/>
            <a:ext cx="563880" cy="307777"/>
          </a:xfrm>
          <a:prstGeom prst="rect">
            <a:avLst/>
          </a:prstGeom>
          <a:noFill/>
        </p:spPr>
        <p:txBody>
          <a:bodyPr wrap="square" rtlCol="0">
            <a:spAutoFit/>
          </a:bodyPr>
          <a:lstStyle/>
          <a:p>
            <a:r>
              <a:rPr lang="en-US" sz="1400" dirty="0" smtClean="0"/>
              <a:t>23%</a:t>
            </a:r>
            <a:endParaRPr lang="en-US" sz="1400" dirty="0"/>
          </a:p>
        </p:txBody>
      </p:sp>
      <p:sp>
        <p:nvSpPr>
          <p:cNvPr id="6" name="TextBox 5"/>
          <p:cNvSpPr txBox="1"/>
          <p:nvPr/>
        </p:nvSpPr>
        <p:spPr>
          <a:xfrm>
            <a:off x="7178040" y="2540001"/>
            <a:ext cx="563880" cy="307777"/>
          </a:xfrm>
          <a:prstGeom prst="rect">
            <a:avLst/>
          </a:prstGeom>
          <a:noFill/>
        </p:spPr>
        <p:txBody>
          <a:bodyPr wrap="square" rtlCol="0">
            <a:spAutoFit/>
          </a:bodyPr>
          <a:lstStyle/>
          <a:p>
            <a:r>
              <a:rPr lang="en-US" sz="1400" dirty="0" smtClean="0"/>
              <a:t>76%</a:t>
            </a:r>
            <a:endParaRPr lang="en-US" sz="1400" dirty="0"/>
          </a:p>
        </p:txBody>
      </p:sp>
      <p:sp>
        <p:nvSpPr>
          <p:cNvPr id="7" name="TextBox 6"/>
          <p:cNvSpPr txBox="1"/>
          <p:nvPr/>
        </p:nvSpPr>
        <p:spPr>
          <a:xfrm>
            <a:off x="5856705" y="3316602"/>
            <a:ext cx="563880" cy="307777"/>
          </a:xfrm>
          <a:prstGeom prst="rect">
            <a:avLst/>
          </a:prstGeom>
          <a:noFill/>
        </p:spPr>
        <p:txBody>
          <a:bodyPr wrap="square" rtlCol="0">
            <a:spAutoFit/>
          </a:bodyPr>
          <a:lstStyle/>
          <a:p>
            <a:r>
              <a:rPr lang="en-US" sz="1400" dirty="0" smtClean="0"/>
              <a:t>26%</a:t>
            </a:r>
            <a:endParaRPr lang="en-US" sz="1400" dirty="0"/>
          </a:p>
        </p:txBody>
      </p:sp>
      <p:sp>
        <p:nvSpPr>
          <p:cNvPr id="8" name="TextBox 7"/>
          <p:cNvSpPr txBox="1"/>
          <p:nvPr/>
        </p:nvSpPr>
        <p:spPr>
          <a:xfrm>
            <a:off x="7246620" y="3316601"/>
            <a:ext cx="563880" cy="307777"/>
          </a:xfrm>
          <a:prstGeom prst="rect">
            <a:avLst/>
          </a:prstGeom>
          <a:noFill/>
        </p:spPr>
        <p:txBody>
          <a:bodyPr wrap="square" rtlCol="0">
            <a:spAutoFit/>
          </a:bodyPr>
          <a:lstStyle/>
          <a:p>
            <a:r>
              <a:rPr lang="en-US" sz="1400" dirty="0" smtClean="0"/>
              <a:t>74%</a:t>
            </a:r>
            <a:endParaRPr lang="en-US" sz="1400" dirty="0"/>
          </a:p>
        </p:txBody>
      </p:sp>
    </p:spTree>
    <p:extLst>
      <p:ext uri="{BB962C8B-B14F-4D97-AF65-F5344CB8AC3E}">
        <p14:creationId xmlns:p14="http://schemas.microsoft.com/office/powerpoint/2010/main" val="101526855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a:bodyPr>
          <a:lstStyle/>
          <a:p>
            <a:r>
              <a:rPr lang="en-US" sz="2400" dirty="0" smtClean="0"/>
              <a:t>Results suggest that osteoporotic treatment is potential modifier of functional recovery, re-fracture rate, and quality of life</a:t>
            </a:r>
          </a:p>
          <a:p>
            <a:r>
              <a:rPr lang="en-US" sz="2400" dirty="0" smtClean="0"/>
              <a:t>Mechanism of benefit of medication</a:t>
            </a:r>
          </a:p>
          <a:p>
            <a:r>
              <a:rPr lang="en-US" sz="2400" dirty="0" smtClean="0"/>
              <a:t>Predictors of outcome?</a:t>
            </a:r>
          </a:p>
          <a:p>
            <a:r>
              <a:rPr lang="en-US" sz="2400" dirty="0" smtClean="0"/>
              <a:t>Dementia and hip fracture outcomes</a:t>
            </a:r>
          </a:p>
          <a:p>
            <a:r>
              <a:rPr lang="en-US" sz="2400" dirty="0" smtClean="0"/>
              <a:t>Future directions</a:t>
            </a:r>
          </a:p>
          <a:p>
            <a:r>
              <a:rPr lang="en-US" sz="2400" dirty="0" smtClean="0"/>
              <a:t>Mortality not influenced by osteoporotic treatment</a:t>
            </a:r>
            <a:endParaRPr lang="en-US" sz="2400" dirty="0"/>
          </a:p>
        </p:txBody>
      </p:sp>
    </p:spTree>
    <p:extLst>
      <p:ext uri="{BB962C8B-B14F-4D97-AF65-F5344CB8AC3E}">
        <p14:creationId xmlns:p14="http://schemas.microsoft.com/office/powerpoint/2010/main" val="301311937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677334" y="2160590"/>
            <a:ext cx="8596668" cy="2077200"/>
          </a:xfrm>
        </p:spPr>
        <p:txBody>
          <a:bodyPr>
            <a:normAutofit/>
          </a:bodyPr>
          <a:lstStyle/>
          <a:p>
            <a:r>
              <a:rPr lang="en-US" sz="2800" dirty="0" smtClean="0"/>
              <a:t>Osteoporotic treatment was shown to be a critical factor that can positively affect functional recovery, re-fracture rate, quality of life, and hardware-related complications </a:t>
            </a:r>
            <a:endParaRPr lang="en-US" sz="2800" dirty="0"/>
          </a:p>
        </p:txBody>
      </p:sp>
    </p:spTree>
    <p:extLst>
      <p:ext uri="{BB962C8B-B14F-4D97-AF65-F5344CB8AC3E}">
        <p14:creationId xmlns:p14="http://schemas.microsoft.com/office/powerpoint/2010/main" val="10908521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idx="1"/>
          </p:nvPr>
        </p:nvSpPr>
        <p:spPr/>
        <p:txBody>
          <a:bodyPr/>
          <a:lstStyle/>
          <a:p>
            <a:r>
              <a:rPr lang="en-US" sz="2400" dirty="0" smtClean="0"/>
              <a:t>Were patients randomized? </a:t>
            </a:r>
            <a:r>
              <a:rPr lang="en-US" sz="2400" b="1" dirty="0" smtClean="0"/>
              <a:t>No</a:t>
            </a:r>
          </a:p>
          <a:p>
            <a:pPr lvl="1"/>
            <a:r>
              <a:rPr lang="en-US" sz="2400" dirty="0" smtClean="0"/>
              <a:t>No non-operative control group</a:t>
            </a:r>
          </a:p>
          <a:p>
            <a:r>
              <a:rPr lang="en-US" sz="2400" dirty="0" smtClean="0"/>
              <a:t>Were all patients who entered the trial accounted for? </a:t>
            </a:r>
            <a:r>
              <a:rPr lang="en-US" sz="2400" b="1" dirty="0" smtClean="0"/>
              <a:t>Yes</a:t>
            </a:r>
            <a:endParaRPr lang="en-US" sz="2400" dirty="0" smtClean="0"/>
          </a:p>
          <a:p>
            <a:r>
              <a:rPr lang="en-US" sz="2400" dirty="0" smtClean="0"/>
              <a:t>Was follow-up complete? </a:t>
            </a:r>
            <a:r>
              <a:rPr lang="en-US" sz="2400" b="1" dirty="0" smtClean="0"/>
              <a:t>Yes</a:t>
            </a:r>
            <a:r>
              <a:rPr lang="en-US" sz="2400" dirty="0" smtClean="0"/>
              <a:t> </a:t>
            </a:r>
          </a:p>
          <a:p>
            <a:pPr lvl="1"/>
            <a:r>
              <a:rPr lang="en-US" sz="2400" dirty="0" smtClean="0"/>
              <a:t>Study authors comment that follow-up could have been longer</a:t>
            </a:r>
          </a:p>
          <a:p>
            <a:r>
              <a:rPr lang="en-US" sz="2400" dirty="0" smtClean="0"/>
              <a:t>Was there blinding? </a:t>
            </a:r>
            <a:r>
              <a:rPr lang="en-US" sz="2400" b="1" dirty="0" smtClean="0"/>
              <a:t>No</a:t>
            </a:r>
            <a:r>
              <a:rPr lang="en-US" sz="2400" dirty="0" smtClean="0"/>
              <a:t> </a:t>
            </a:r>
          </a:p>
          <a:p>
            <a:r>
              <a:rPr lang="en-US" sz="2400" dirty="0" smtClean="0"/>
              <a:t>Were groups similar? </a:t>
            </a:r>
            <a:r>
              <a:rPr lang="en-US" sz="2400" b="1" dirty="0" smtClean="0"/>
              <a:t>Yes</a:t>
            </a:r>
            <a:r>
              <a:rPr lang="en-US" sz="2400" dirty="0" smtClean="0"/>
              <a:t> </a:t>
            </a:r>
          </a:p>
          <a:p>
            <a:endParaRPr lang="en-US" dirty="0"/>
          </a:p>
        </p:txBody>
      </p:sp>
    </p:spTree>
    <p:extLst>
      <p:ext uri="{BB962C8B-B14F-4D97-AF65-F5344CB8AC3E}">
        <p14:creationId xmlns:p14="http://schemas.microsoft.com/office/powerpoint/2010/main" val="25105880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Applicability</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400" dirty="0"/>
              <a:t>Is this study valid in our population? Do our patients fit in?</a:t>
            </a:r>
          </a:p>
          <a:p>
            <a:pPr marL="1314450" lvl="2" indent="-514350"/>
            <a:r>
              <a:rPr lang="en-US" sz="2400" dirty="0" smtClean="0"/>
              <a:t>Mean age of 80.7 years</a:t>
            </a:r>
            <a:endParaRPr lang="en-US" sz="2400" dirty="0"/>
          </a:p>
          <a:p>
            <a:pPr marL="514350" indent="-514350">
              <a:buFont typeface="+mj-lt"/>
              <a:buAutoNum type="arabicPeriod"/>
            </a:pPr>
            <a:r>
              <a:rPr lang="en-US" sz="2400" dirty="0"/>
              <a:t>Is the treatment feasible?</a:t>
            </a:r>
          </a:p>
          <a:p>
            <a:pPr marL="1314450" lvl="2" indent="-514350"/>
            <a:r>
              <a:rPr lang="en-US" sz="2400" dirty="0" smtClean="0"/>
              <a:t>Yes – bisphosphonates are readily obtained</a:t>
            </a:r>
            <a:endParaRPr lang="en-US" sz="2400" dirty="0"/>
          </a:p>
          <a:p>
            <a:pPr marL="514350" indent="-514350">
              <a:buFont typeface="+mj-lt"/>
              <a:buAutoNum type="arabicPeriod"/>
            </a:pPr>
            <a:r>
              <a:rPr lang="en-US" sz="2400" dirty="0"/>
              <a:t>What are our patient’s potential benefits and harms from the therapy?</a:t>
            </a:r>
          </a:p>
          <a:p>
            <a:pPr marL="1314450" lvl="2" indent="-514350"/>
            <a:r>
              <a:rPr lang="en-US" sz="2400" dirty="0" smtClean="0"/>
              <a:t>Side effect of medication, medication compliance </a:t>
            </a:r>
            <a:endParaRPr lang="en-US" sz="2400" dirty="0"/>
          </a:p>
          <a:p>
            <a:pPr marL="514350" indent="-514350">
              <a:buFont typeface="+mj-lt"/>
              <a:buAutoNum type="arabicPeriod"/>
            </a:pPr>
            <a:r>
              <a:rPr lang="en-US" sz="2400" dirty="0"/>
              <a:t>What are our patient’s values and expectations for both the outcome we are trying to prevent and the treatment?</a:t>
            </a:r>
          </a:p>
          <a:p>
            <a:endParaRPr lang="en-US" dirty="0"/>
          </a:p>
        </p:txBody>
      </p:sp>
    </p:spTree>
    <p:extLst>
      <p:ext uri="{BB962C8B-B14F-4D97-AF65-F5344CB8AC3E}">
        <p14:creationId xmlns:p14="http://schemas.microsoft.com/office/powerpoint/2010/main" val="298519419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patient</a:t>
            </a:r>
            <a:endParaRPr lang="en-US" dirty="0"/>
          </a:p>
        </p:txBody>
      </p:sp>
      <p:sp>
        <p:nvSpPr>
          <p:cNvPr id="3" name="Content Placeholder 2"/>
          <p:cNvSpPr>
            <a:spLocks noGrp="1"/>
          </p:cNvSpPr>
          <p:nvPr>
            <p:ph idx="1"/>
          </p:nvPr>
        </p:nvSpPr>
        <p:spPr/>
        <p:txBody>
          <a:bodyPr>
            <a:normAutofit/>
          </a:bodyPr>
          <a:lstStyle/>
          <a:p>
            <a:r>
              <a:rPr lang="en-US" sz="2400" dirty="0" smtClean="0"/>
              <a:t>Patient’s goal is to return to his home at Assisted Living</a:t>
            </a:r>
          </a:p>
          <a:p>
            <a:pPr lvl="1"/>
            <a:r>
              <a:rPr lang="en-US" sz="2400" dirty="0" smtClean="0"/>
              <a:t>Family has the same goal</a:t>
            </a:r>
          </a:p>
          <a:p>
            <a:r>
              <a:rPr lang="en-US" sz="2400" dirty="0" smtClean="0"/>
              <a:t>Few co-morbidities and likely 5-10 year life expectancy</a:t>
            </a:r>
          </a:p>
          <a:p>
            <a:r>
              <a:rPr lang="en-US" sz="2400" dirty="0" smtClean="0"/>
              <a:t>Could benefit from addition of bisphosphonate </a:t>
            </a:r>
            <a:endParaRPr lang="en-US" sz="2400" dirty="0"/>
          </a:p>
        </p:txBody>
      </p:sp>
    </p:spTree>
    <p:extLst>
      <p:ext uri="{BB962C8B-B14F-4D97-AF65-F5344CB8AC3E}">
        <p14:creationId xmlns:p14="http://schemas.microsoft.com/office/powerpoint/2010/main" val="1490781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smtClean="0"/>
              <a:t>Giusti</a:t>
            </a:r>
            <a:r>
              <a:rPr lang="en-US" dirty="0" smtClean="0"/>
              <a:t>, A. and Bianchi, G. Treatment of primary osteoporosis in men. </a:t>
            </a:r>
            <a:r>
              <a:rPr lang="en-US" i="1" dirty="0" smtClean="0"/>
              <a:t>Clinical Interventions in Aging. </a:t>
            </a:r>
            <a:r>
              <a:rPr lang="en-US" dirty="0" smtClean="0"/>
              <a:t>2015; 10, 105-115. </a:t>
            </a:r>
          </a:p>
          <a:p>
            <a:r>
              <a:rPr lang="en-US" dirty="0" err="1"/>
              <a:t>Makridis</a:t>
            </a:r>
            <a:r>
              <a:rPr lang="en-US" dirty="0"/>
              <a:t>, </a:t>
            </a:r>
            <a:r>
              <a:rPr lang="en-US" dirty="0" err="1"/>
              <a:t>Konstantinos</a:t>
            </a:r>
            <a:r>
              <a:rPr lang="en-US" dirty="0"/>
              <a:t> G. et </a:t>
            </a:r>
            <a:r>
              <a:rPr lang="en-US" dirty="0" smtClean="0"/>
              <a:t>al. The </a:t>
            </a:r>
            <a:r>
              <a:rPr lang="en-US" dirty="0"/>
              <a:t>effect of osteoporotic treatment on the functional outcome, re-fracture rate, quality of life and mortality in patients with hip fractures: A prospective functional and clinical outcome study on 520 </a:t>
            </a:r>
            <a:r>
              <a:rPr lang="en-US" dirty="0" smtClean="0"/>
              <a:t>patients. </a:t>
            </a:r>
            <a:r>
              <a:rPr lang="en-US" i="1" dirty="0" smtClean="0"/>
              <a:t>Injury</a:t>
            </a:r>
            <a:r>
              <a:rPr lang="en-US" dirty="0" smtClean="0"/>
              <a:t>; 46(2):  378 </a:t>
            </a:r>
            <a:r>
              <a:rPr lang="en-US" dirty="0"/>
              <a:t>– 383.</a:t>
            </a:r>
          </a:p>
          <a:p>
            <a:endParaRPr lang="en-US" dirty="0"/>
          </a:p>
        </p:txBody>
      </p:sp>
    </p:spTree>
    <p:extLst>
      <p:ext uri="{BB962C8B-B14F-4D97-AF65-F5344CB8AC3E}">
        <p14:creationId xmlns:p14="http://schemas.microsoft.com/office/powerpoint/2010/main" val="25984316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3</a:t>
            </a:r>
            <a:endParaRPr lang="en-US" dirty="0"/>
          </a:p>
        </p:txBody>
      </p:sp>
      <p:pic>
        <p:nvPicPr>
          <p:cNvPr id="4" name="Content Placeholder 3" descr="table3.jpg"/>
          <p:cNvPicPr>
            <a:picLocks noGrp="1" noChangeAspect="1"/>
          </p:cNvPicPr>
          <p:nvPr>
            <p:ph idx="1"/>
          </p:nvPr>
        </p:nvPicPr>
        <p:blipFill>
          <a:blip r:embed="rId3">
            <a:extLst>
              <a:ext uri="{28A0092B-C50C-407E-A947-70E740481C1C}">
                <a14:useLocalDpi xmlns:a14="http://schemas.microsoft.com/office/drawing/2010/main" val="0"/>
              </a:ext>
            </a:extLst>
          </a:blip>
          <a:srcRect t="1966" b="1966"/>
          <a:stretch>
            <a:fillRect/>
          </a:stretch>
        </p:blipFill>
        <p:spPr>
          <a:xfrm>
            <a:off x="1097280" y="1800995"/>
            <a:ext cx="10058400" cy="4417177"/>
          </a:xfrm>
        </p:spPr>
      </p:pic>
    </p:spTree>
    <p:extLst>
      <p:ext uri="{BB962C8B-B14F-4D97-AF65-F5344CB8AC3E}">
        <p14:creationId xmlns:p14="http://schemas.microsoft.com/office/powerpoint/2010/main" val="131720217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1742</TotalTime>
  <Words>2344</Words>
  <Application>Microsoft Macintosh PowerPoint</Application>
  <PresentationFormat>Custom</PresentationFormat>
  <Paragraphs>249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Retrospect</vt:lpstr>
      <vt:lpstr>The effect of osteoporotic treatment on the functional outcome, re-fracture rate, quality of life and mortality in patients with hip fractures: A prospective functional and clinical outcome study on 520 patients</vt:lpstr>
      <vt:lpstr>My patient</vt:lpstr>
      <vt:lpstr>My question</vt:lpstr>
      <vt:lpstr>Osteoporosis in Males</vt:lpstr>
      <vt:lpstr>Study Objective</vt:lpstr>
      <vt:lpstr>Methods</vt:lpstr>
      <vt:lpstr>Demographics </vt:lpstr>
      <vt:lpstr>Statistical Analysis</vt:lpstr>
      <vt:lpstr>Results – osteoporosis treatment</vt:lpstr>
      <vt:lpstr>Results</vt:lpstr>
      <vt:lpstr>Discussion</vt:lpstr>
      <vt:lpstr>Conclusion</vt:lpstr>
      <vt:lpstr>Validity</vt:lpstr>
      <vt:lpstr>Applicability</vt:lpstr>
      <vt:lpstr>My patient</vt:lpstr>
      <vt:lpstr>References </vt:lpstr>
      <vt:lpstr>Table 3</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 of osteoporotic treatment on the functional outcome, re-fracture rate, quality of life and mortality in patients with hip fractures: A prospective functional and clinical outcome study on 520 patients</dc:title>
  <dc:creator>Phillips, Sarah</dc:creator>
  <cp:lastModifiedBy>Sarah Phillips</cp:lastModifiedBy>
  <cp:revision>35</cp:revision>
  <cp:lastPrinted>2016-10-13T17:41:27Z</cp:lastPrinted>
  <dcterms:created xsi:type="dcterms:W3CDTF">2016-10-05T18:43:09Z</dcterms:created>
  <dcterms:modified xsi:type="dcterms:W3CDTF">2016-10-14T00:56:48Z</dcterms:modified>
</cp:coreProperties>
</file>