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89" r:id="rId5"/>
    <p:sldId id="261" r:id="rId6"/>
    <p:sldId id="260" r:id="rId7"/>
    <p:sldId id="262" r:id="rId8"/>
    <p:sldId id="263" r:id="rId9"/>
    <p:sldId id="264" r:id="rId10"/>
    <p:sldId id="267" r:id="rId11"/>
    <p:sldId id="272" r:id="rId12"/>
    <p:sldId id="268" r:id="rId13"/>
    <p:sldId id="269" r:id="rId14"/>
    <p:sldId id="270" r:id="rId15"/>
    <p:sldId id="274" r:id="rId16"/>
    <p:sldId id="276" r:id="rId17"/>
    <p:sldId id="283" r:id="rId18"/>
    <p:sldId id="279" r:id="rId19"/>
    <p:sldId id="284" r:id="rId20"/>
    <p:sldId id="278" r:id="rId21"/>
    <p:sldId id="281" r:id="rId22"/>
    <p:sldId id="282" r:id="rId23"/>
    <p:sldId id="280" r:id="rId24"/>
    <p:sldId id="285" r:id="rId25"/>
    <p:sldId id="290" r:id="rId26"/>
    <p:sldId id="288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993"/>
    <p:restoredTop sz="94665"/>
  </p:normalViewPr>
  <p:slideViewPr>
    <p:cSldViewPr snapToGrid="0" snapToObjects="1">
      <p:cViewPr varScale="1">
        <p:scale>
          <a:sx n="106" d="100"/>
          <a:sy n="106" d="100"/>
        </p:scale>
        <p:origin x="2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645219-8372-BE48-9B1B-F02E8DD316D1}" type="datetimeFigureOut">
              <a:rPr lang="en-US" smtClean="0"/>
              <a:t>8/11/16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7CD17-921C-CD46-B39F-F0B68080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948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7CD17-921C-CD46-B39F-F0B68080923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46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7CD17-921C-CD46-B39F-F0B68080923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680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8/11/16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8/11/16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="0" i="0" dirty="0">
                <a:solidFill>
                  <a:schemeClr val="tx1"/>
                </a:solidFill>
                <a:effectLst/>
                <a:latin typeface="Helvetica Regular" charset="0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b="0" i="0" dirty="0">
                <a:solidFill>
                  <a:schemeClr val="tx1"/>
                </a:solidFill>
                <a:effectLst/>
                <a:latin typeface="Helvetica Regular" charset="0"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="0" i="0" dirty="0">
                <a:solidFill>
                  <a:schemeClr val="tx1"/>
                </a:solidFill>
                <a:effectLst/>
                <a:latin typeface="Helvetica Regular" charset="0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b="0" i="0" dirty="0">
                <a:solidFill>
                  <a:schemeClr val="tx1"/>
                </a:solidFill>
                <a:effectLst/>
                <a:latin typeface="Helvetica Regular" charset="0"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Helvetica Regular" charset="0"/>
              </a:defRPr>
            </a:lvl1pPr>
          </a:lstStyle>
          <a:p>
            <a:fld id="{B61BEF0D-F0BB-DE4B-95CE-6DB70DBA9567}" type="datetimeFigureOut">
              <a:rPr lang="en-US" smtClean="0"/>
              <a:pPr/>
              <a:t>8/11/16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Helvetica Regular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Helvetica Regular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b="0" i="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Helvetica Regular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b="0" i="0" kern="1200" cap="none">
          <a:solidFill>
            <a:schemeClr val="tx1">
              <a:lumMod val="85000"/>
              <a:lumOff val="15000"/>
            </a:schemeClr>
          </a:solidFill>
          <a:effectLst/>
          <a:latin typeface="Helvetica Regular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b="0" i="0" kern="1200" cap="none">
          <a:solidFill>
            <a:schemeClr val="tx1">
              <a:lumMod val="85000"/>
              <a:lumOff val="15000"/>
            </a:schemeClr>
          </a:solidFill>
          <a:effectLst/>
          <a:latin typeface="Helvetica Regular" charset="0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b="0" i="0" kern="1200" cap="none">
          <a:solidFill>
            <a:schemeClr val="tx1">
              <a:lumMod val="85000"/>
              <a:lumOff val="15000"/>
            </a:schemeClr>
          </a:solidFill>
          <a:effectLst/>
          <a:latin typeface="Helvetica Regular" charset="0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b="0" i="0" kern="1200" cap="none">
          <a:solidFill>
            <a:schemeClr val="tx1">
              <a:lumMod val="85000"/>
              <a:lumOff val="15000"/>
            </a:schemeClr>
          </a:solidFill>
          <a:effectLst/>
          <a:latin typeface="Helvetica Regular" charset="0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b="0" i="0" kern="1200" cap="none">
          <a:solidFill>
            <a:schemeClr val="tx1">
              <a:lumMod val="85000"/>
              <a:lumOff val="15000"/>
            </a:schemeClr>
          </a:solidFill>
          <a:effectLst/>
          <a:latin typeface="Helvetica Regular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Journal Club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Ayesha R. Sheikh MD, FACP</a:t>
            </a:r>
          </a:p>
          <a:p>
            <a:r>
              <a:rPr lang="en-US" dirty="0" smtClean="0"/>
              <a:t>Geriatric Oncology Fellow</a:t>
            </a:r>
          </a:p>
          <a:p>
            <a:r>
              <a:rPr lang="en-US" dirty="0" smtClean="0"/>
              <a:t>PGY-4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4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69 year old Caucasian male presented with painless hematuria for 3 days, lightheadedness and unintentional weight loss of 20 </a:t>
            </a:r>
            <a:r>
              <a:rPr lang="en-US" dirty="0" err="1" smtClean="0"/>
              <a:t>lbs</a:t>
            </a:r>
            <a:r>
              <a:rPr lang="en-US" dirty="0" smtClean="0"/>
              <a:t> over 2 months</a:t>
            </a:r>
          </a:p>
          <a:p>
            <a:r>
              <a:rPr lang="en-US" dirty="0" smtClean="0"/>
              <a:t>PMH: Hypertension, Hyperlipidemia</a:t>
            </a:r>
          </a:p>
          <a:p>
            <a:r>
              <a:rPr lang="en-US" dirty="0" smtClean="0"/>
              <a:t>Meds: HCTZ, Lisinopril, Lipitor, multivitamin</a:t>
            </a:r>
          </a:p>
          <a:p>
            <a:r>
              <a:rPr lang="en-US" dirty="0" smtClean="0"/>
              <a:t>SH: Lives with wife, runs his own business, Independent in ADLs and IADLs, smoked half a pack/day for 10 years, quit at age 40 years</a:t>
            </a:r>
          </a:p>
          <a:p>
            <a:r>
              <a:rPr lang="en-US" dirty="0" smtClean="0"/>
              <a:t>FH: Colon CA in brother at age 65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59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Had colonoscopy 6 years ago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normal</a:t>
            </a:r>
          </a:p>
          <a:p>
            <a:r>
              <a:rPr lang="en-US" dirty="0" smtClean="0"/>
              <a:t>Up to date on vaccinations</a:t>
            </a:r>
          </a:p>
          <a:p>
            <a:r>
              <a:rPr lang="en-US" dirty="0" smtClean="0">
                <a:sym typeface="Wingdings"/>
              </a:rPr>
              <a:t>CBC, BMP normal 1 year ago</a:t>
            </a:r>
          </a:p>
          <a:p>
            <a:r>
              <a:rPr lang="en-US" dirty="0"/>
              <a:t>PSA checked in 2002 </a:t>
            </a:r>
            <a:r>
              <a:rPr lang="en-US" dirty="0">
                <a:sym typeface="Wingdings"/>
              </a:rPr>
              <a:t> </a:t>
            </a:r>
            <a:r>
              <a:rPr lang="en-US" dirty="0" smtClean="0">
                <a:sym typeface="Wingdings"/>
              </a:rPr>
              <a:t>3.7</a:t>
            </a:r>
          </a:p>
          <a:p>
            <a:r>
              <a:rPr lang="en-US" dirty="0" smtClean="0">
                <a:sym typeface="Wingdings"/>
              </a:rPr>
              <a:t>Does it mean anything?</a:t>
            </a:r>
            <a:endParaRPr lang="en-US" dirty="0">
              <a:sym typeface="Wingdings"/>
            </a:endParaRPr>
          </a:p>
          <a:p>
            <a:endParaRPr lang="en-US" dirty="0" smtClean="0">
              <a:sym typeface="Wingdings"/>
            </a:endParaRPr>
          </a:p>
          <a:p>
            <a:endParaRPr lang="en-US" dirty="0" smtClean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43622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295401" y="786809"/>
            <a:ext cx="9601196" cy="988827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 Regular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/>
              <a:t>BACKGROUND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295401" y="1488558"/>
            <a:ext cx="9601196" cy="474212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 Regular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 Regular" charset="0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 Regular" charset="0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 Regular" charset="0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 Regular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>
              <a:latin typeface="Helvetica" charset="0"/>
            </a:endParaRPr>
          </a:p>
          <a:p>
            <a:r>
              <a:rPr lang="en-US" dirty="0" smtClean="0">
                <a:latin typeface="Helvetica" charset="0"/>
              </a:rPr>
              <a:t>PLCO CA screening trial: Screening detected higher incidence of CA but no difference </a:t>
            </a:r>
            <a:r>
              <a:rPr lang="en-US" dirty="0" smtClean="0">
                <a:latin typeface="Helvetica" charset="0"/>
              </a:rPr>
              <a:t>in overall </a:t>
            </a:r>
            <a:r>
              <a:rPr lang="en-US" dirty="0" smtClean="0">
                <a:latin typeface="Helvetica" charset="0"/>
              </a:rPr>
              <a:t>survival after 13 year follow up, suggesting overtreatment of indolent CA </a:t>
            </a:r>
          </a:p>
          <a:p>
            <a:r>
              <a:rPr lang="en-US" dirty="0" smtClean="0">
                <a:latin typeface="Helvetica" charset="0"/>
              </a:rPr>
              <a:t>ERSPC: detected higher incidence of CA, lower prostate CA specific mortality, no difference in overall mortality after 11 years </a:t>
            </a:r>
          </a:p>
          <a:p>
            <a:r>
              <a:rPr lang="en-US" dirty="0" err="1" smtClean="0">
                <a:latin typeface="Helvetica" charset="0"/>
              </a:rPr>
              <a:t>Göteborg</a:t>
            </a:r>
            <a:r>
              <a:rPr lang="en-US" dirty="0" smtClean="0">
                <a:latin typeface="Helvetica" charset="0"/>
              </a:rPr>
              <a:t> Randomized Trial: Prostate CA mortality was reduced to almost half over 14 years; but substantial risk of over-diagnosis </a:t>
            </a:r>
          </a:p>
          <a:p>
            <a:r>
              <a:rPr lang="en-US" dirty="0" smtClean="0">
                <a:latin typeface="Helvetica" charset="0"/>
              </a:rPr>
              <a:t>Smarter screening strategies needed to improve the accuracy of diagnosing lethal Prostate CA while minimizing harms associated with over-diagnosis and over-treatment</a:t>
            </a:r>
          </a:p>
          <a:p>
            <a:pPr marL="0" indent="0">
              <a:buNone/>
            </a:pPr>
            <a:r>
              <a:rPr lang="en-US" sz="1300" dirty="0" smtClean="0">
                <a:latin typeface="Helvetica" charset="0"/>
              </a:rPr>
              <a:t>(Ref: JNCI,2012; NEJM,2012; Lancet, 2010)</a:t>
            </a:r>
          </a:p>
          <a:p>
            <a:endParaRPr lang="en-US" dirty="0" smtClean="0">
              <a:latin typeface="Helvetica" charset="0"/>
            </a:endParaRPr>
          </a:p>
          <a:p>
            <a:endParaRPr lang="en-US" dirty="0"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7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500" dirty="0" smtClean="0"/>
              <a:t>Baseline Prostate-Specific Antigen Levels in Midlife Predict Lethal Prostate Cancer</a:t>
            </a:r>
            <a:endParaRPr lang="en-US" sz="35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Journal of Clinical Oncology</a:t>
            </a:r>
          </a:p>
          <a:p>
            <a:r>
              <a:rPr lang="en-US" dirty="0" smtClean="0"/>
              <a:t>Aug 10, 2016</a:t>
            </a:r>
          </a:p>
          <a:p>
            <a:r>
              <a:rPr lang="en-US" dirty="0" smtClean="0"/>
              <a:t>Preston M, Batista</a:t>
            </a:r>
            <a:r>
              <a:rPr lang="en-US" dirty="0"/>
              <a:t> </a:t>
            </a:r>
            <a:r>
              <a:rPr lang="en-US" dirty="0" smtClean="0"/>
              <a:t>J, Wilson K, </a:t>
            </a:r>
            <a:r>
              <a:rPr lang="en-US" dirty="0" err="1" smtClean="0"/>
              <a:t>Carlsson</a:t>
            </a:r>
            <a:r>
              <a:rPr lang="en-US" dirty="0" smtClean="0"/>
              <a:t> S, </a:t>
            </a:r>
            <a:r>
              <a:rPr lang="en-US" dirty="0" err="1" smtClean="0"/>
              <a:t>Gerke</a:t>
            </a:r>
            <a:r>
              <a:rPr lang="en-US" dirty="0" smtClean="0"/>
              <a:t> T, Feldman A, Vickers A, et 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12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PSA level in midlife predicted future prostate cancer mortality in an unscreened Swedish population (BMJ 2013; Cancer 2011)</a:t>
            </a:r>
          </a:p>
          <a:p>
            <a:r>
              <a:rPr lang="en-US" dirty="0" smtClean="0"/>
              <a:t>The study’s purpose was to determine if a baseline PSA level during midlife predicts lethal </a:t>
            </a:r>
            <a:r>
              <a:rPr lang="en-US" dirty="0" smtClean="0"/>
              <a:t>Prostate cancer</a:t>
            </a:r>
            <a:r>
              <a:rPr lang="en-US" dirty="0" smtClean="0"/>
              <a:t> </a:t>
            </a:r>
            <a:r>
              <a:rPr lang="en-US" dirty="0" smtClean="0"/>
              <a:t>in a US population with opportunistic screening</a:t>
            </a:r>
          </a:p>
          <a:p>
            <a:r>
              <a:rPr lang="en-US" dirty="0" smtClean="0"/>
              <a:t>Hypothesis: Men with PSA level above the median in midlife will be more likely to develop lethal Prostate cancer later in life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53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of Participants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603329"/>
            <a:ext cx="9601196" cy="33189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Physicians’ Health Study (PHS) provided the base for current project</a:t>
            </a:r>
          </a:p>
          <a:p>
            <a:r>
              <a:rPr lang="en-US" dirty="0" smtClean="0"/>
              <a:t>It was a Randomized, placebo-controlled trial of Aspirin and beta-carotene among 22,071 US male physicians initiated in 1982 and then transitioned into a prospective cohort with 30 years of follow up.</a:t>
            </a:r>
          </a:p>
          <a:p>
            <a:r>
              <a:rPr lang="en-US" dirty="0" smtClean="0"/>
              <a:t>This is a </a:t>
            </a:r>
            <a:r>
              <a:rPr lang="en-US" dirty="0" smtClean="0">
                <a:solidFill>
                  <a:srgbClr val="C00000"/>
                </a:solidFill>
              </a:rPr>
              <a:t>nested case-control study </a:t>
            </a:r>
            <a:r>
              <a:rPr lang="en-US" dirty="0" smtClean="0"/>
              <a:t>among men age 40 to 59 years who gave blood before random assignment in PHS</a:t>
            </a:r>
          </a:p>
          <a:p>
            <a:r>
              <a:rPr lang="en-US" dirty="0" smtClean="0"/>
              <a:t>Baseline PSA levels were available for 234 patients with </a:t>
            </a:r>
            <a:r>
              <a:rPr lang="en-US" dirty="0" err="1" smtClean="0"/>
              <a:t>PCa</a:t>
            </a:r>
            <a:r>
              <a:rPr lang="en-US" dirty="0" smtClean="0"/>
              <a:t> and 711 age matched controls. 71 participants who developed lethal </a:t>
            </a:r>
            <a:r>
              <a:rPr lang="en-US" dirty="0" err="1" smtClean="0"/>
              <a:t>PCa</a:t>
            </a:r>
            <a:r>
              <a:rPr lang="en-US" dirty="0" smtClean="0"/>
              <a:t> were re-matched to 213 controls.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07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Identification of Prostate CA and Deaths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753970"/>
            <a:ext cx="9601196" cy="333454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Yearly questionnaire and biannual postcards</a:t>
            </a:r>
          </a:p>
          <a:p>
            <a:r>
              <a:rPr lang="en-US" dirty="0" smtClean="0"/>
              <a:t>Self-reported, incident </a:t>
            </a:r>
            <a:r>
              <a:rPr lang="en-US" dirty="0" err="1" smtClean="0"/>
              <a:t>PCa</a:t>
            </a:r>
            <a:r>
              <a:rPr lang="en-US" dirty="0" smtClean="0"/>
              <a:t> cases diagnosed from 1982 to 2012 confirmed through medical records and pathology report review by the PHS Endpoints Committee</a:t>
            </a:r>
          </a:p>
          <a:p>
            <a:r>
              <a:rPr lang="en-US" dirty="0" smtClean="0"/>
              <a:t>Tumor stage and metastases ascertained from medical records and by questionnaires to survivors</a:t>
            </a:r>
          </a:p>
          <a:p>
            <a:r>
              <a:rPr lang="en-US" dirty="0" smtClean="0"/>
              <a:t>Deaths identified via family and National Death Index searches</a:t>
            </a:r>
          </a:p>
          <a:p>
            <a:r>
              <a:rPr lang="en-US" dirty="0" smtClean="0"/>
              <a:t>Cause of death determined by death certificate, medical record review and next of kin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74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642675"/>
            <a:ext cx="9601196" cy="3325089"/>
          </a:xfrm>
        </p:spPr>
        <p:txBody>
          <a:bodyPr>
            <a:normAutofit/>
          </a:bodyPr>
          <a:lstStyle/>
          <a:p>
            <a:r>
              <a:rPr lang="en-US" dirty="0" smtClean="0"/>
              <a:t>Conditional logistic regression was used to estimate odds ratios and the area under the receiver operating characteristic curve, with 95% confidence intervals of the association between baseline PSA and risk of lethal Prostate Cancer (</a:t>
            </a:r>
            <a:r>
              <a:rPr lang="en-US" dirty="0" err="1" smtClean="0"/>
              <a:t>PCa</a:t>
            </a:r>
            <a:r>
              <a:rPr lang="en-US" dirty="0" smtClean="0"/>
              <a:t>)</a:t>
            </a:r>
          </a:p>
          <a:p>
            <a:r>
              <a:rPr lang="en-US" dirty="0" smtClean="0"/>
              <a:t>The 15 -, 20 -, 25 -, 30 –year cumulative incidence of lethal </a:t>
            </a:r>
            <a:r>
              <a:rPr lang="en-US" dirty="0" err="1" smtClean="0"/>
              <a:t>PCa</a:t>
            </a:r>
            <a:r>
              <a:rPr lang="en-US" dirty="0" smtClean="0"/>
              <a:t> according to PSA percentile was estimated within </a:t>
            </a:r>
            <a:r>
              <a:rPr lang="en-US" dirty="0" smtClean="0"/>
              <a:t>three</a:t>
            </a:r>
            <a:r>
              <a:rPr lang="en-US" dirty="0" smtClean="0"/>
              <a:t> </a:t>
            </a:r>
            <a:r>
              <a:rPr lang="en-US" dirty="0" smtClean="0"/>
              <a:t>age </a:t>
            </a:r>
            <a:r>
              <a:rPr lang="en-US" dirty="0" smtClean="0"/>
              <a:t>groups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572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185" y="637855"/>
            <a:ext cx="7968343" cy="557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1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705788"/>
            <a:ext cx="9601196" cy="3318936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Mean age at blood draw was 55 years</a:t>
            </a:r>
          </a:p>
          <a:p>
            <a:r>
              <a:rPr lang="en-US" dirty="0" smtClean="0"/>
              <a:t>Median follow up time from blood draw to cancer diagnosis was 9 years for overall cases and 8.6 years for lethal cases</a:t>
            </a:r>
          </a:p>
          <a:p>
            <a:r>
              <a:rPr lang="en-US" dirty="0" smtClean="0"/>
              <a:t>Median PSA levels varied by age at baseline and were higher among older men  (Graph 1)</a:t>
            </a:r>
          </a:p>
          <a:p>
            <a:r>
              <a:rPr lang="en-US" dirty="0"/>
              <a:t>Men with PSA above the median had consistently and significantly increased risk of total Prostate CA and lethal Prostate </a:t>
            </a:r>
            <a:r>
              <a:rPr lang="en-US" dirty="0" smtClean="0"/>
              <a:t>CA </a:t>
            </a:r>
          </a:p>
          <a:p>
            <a:r>
              <a:rPr lang="en-US" dirty="0" smtClean="0"/>
              <a:t>Of the lethal </a:t>
            </a:r>
            <a:r>
              <a:rPr lang="en-US" dirty="0" err="1" smtClean="0"/>
              <a:t>PCa</a:t>
            </a:r>
            <a:r>
              <a:rPr lang="en-US" dirty="0" smtClean="0"/>
              <a:t> events, 82%, 71% and 86% occurred in men with PSA above the median at ages 40 to 49, 50 to 54 and 55 and 59 respectively (Graph 2 )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33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39" y="467834"/>
            <a:ext cx="11576037" cy="5890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1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66" y="0"/>
            <a:ext cx="11249247" cy="689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9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19" y="665018"/>
            <a:ext cx="5690426" cy="550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49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663257"/>
            <a:ext cx="9601196" cy="3318936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Risk of </a:t>
            </a:r>
            <a:r>
              <a:rPr lang="en-US" dirty="0" smtClean="0">
                <a:solidFill>
                  <a:srgbClr val="C00000"/>
                </a:solidFill>
              </a:rPr>
              <a:t>total Prostate CA </a:t>
            </a:r>
            <a:r>
              <a:rPr lang="en-US" dirty="0" smtClean="0"/>
              <a:t>was </a:t>
            </a:r>
            <a:r>
              <a:rPr lang="en-US" dirty="0" smtClean="0"/>
              <a:t>highest </a:t>
            </a:r>
            <a:r>
              <a:rPr lang="en-US" dirty="0" smtClean="0"/>
              <a:t>with </a:t>
            </a:r>
            <a:r>
              <a:rPr lang="en-US" dirty="0" smtClean="0"/>
              <a:t>PSA &gt; 90</a:t>
            </a:r>
            <a:r>
              <a:rPr lang="en-US" baseline="30000" dirty="0" smtClean="0"/>
              <a:t>th</a:t>
            </a:r>
            <a:r>
              <a:rPr lang="en-US" dirty="0" smtClean="0"/>
              <a:t> percentile, with ORs 32.4 (95% CI,7.1 to 149), 34.6 (95% CI , 11.5 – 103.6) and 30.3 (95% CI, 13.5 to 67.7) for ages 40 -49, 50 to 54, and 55 – 59 years, respectively.</a:t>
            </a:r>
          </a:p>
          <a:p>
            <a:r>
              <a:rPr lang="en-US" dirty="0" smtClean="0"/>
              <a:t>Risk of </a:t>
            </a:r>
            <a:r>
              <a:rPr lang="en-US" dirty="0" smtClean="0">
                <a:solidFill>
                  <a:srgbClr val="C00000"/>
                </a:solidFill>
              </a:rPr>
              <a:t>lethal Prostate CA </a:t>
            </a:r>
            <a:r>
              <a:rPr lang="en-US" dirty="0" smtClean="0"/>
              <a:t>was similarly </a:t>
            </a:r>
            <a:r>
              <a:rPr lang="en-US" dirty="0" smtClean="0"/>
              <a:t>highest </a:t>
            </a:r>
            <a:r>
              <a:rPr lang="en-US" dirty="0" smtClean="0"/>
              <a:t>with PSA &gt; 90</a:t>
            </a:r>
            <a:r>
              <a:rPr lang="en-US" baseline="30000" dirty="0" smtClean="0"/>
              <a:t>th</a:t>
            </a:r>
            <a:r>
              <a:rPr lang="en-US" dirty="0" smtClean="0"/>
              <a:t> percentile range, with OR 8.7 (95% CI , 1 to 78.2) for 40 – 49 years, 12.6 (95% CI, 1.4 to 110.4) for 50 – 54 years, and 6.9 (95% CI, 2.5 – 19.1) for 55 – 59 years</a:t>
            </a:r>
          </a:p>
          <a:p>
            <a:r>
              <a:rPr lang="en-US" dirty="0" smtClean="0"/>
              <a:t>Risk of lethal </a:t>
            </a:r>
            <a:r>
              <a:rPr lang="en-US" dirty="0" err="1" smtClean="0"/>
              <a:t>PCa</a:t>
            </a:r>
            <a:r>
              <a:rPr lang="en-US" dirty="0" smtClean="0"/>
              <a:t> in 30 years was low in men with PSA below median – 0.19% for 40 to 44, 0.51% for men 45 to 49, 1.62% for men 50 to 54, and 0.59% for men 55 – 59 years of age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29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PSA levels in midlife strongly predict future lethal Prostate Cancer with good accuracy over 30 years of follow up, in a US cohort subject to opportunistic screening</a:t>
            </a:r>
          </a:p>
          <a:p>
            <a:r>
              <a:rPr lang="en-US" dirty="0" smtClean="0"/>
              <a:t>If PSA &gt; 90th percentile for age, cumulative incidence for lethal </a:t>
            </a:r>
            <a:r>
              <a:rPr lang="en-US" dirty="0" err="1" smtClean="0"/>
              <a:t>PCa</a:t>
            </a:r>
            <a:r>
              <a:rPr lang="en-US" dirty="0" smtClean="0"/>
              <a:t> is 4.5%, 8.4% and 14.1% for men age 40 to 49, 50 to 54 and 55 to 59 years</a:t>
            </a:r>
          </a:p>
          <a:p>
            <a:r>
              <a:rPr lang="en-US" dirty="0" smtClean="0"/>
              <a:t>Baseline PSA level is a stronger risk factor than race or family history</a:t>
            </a:r>
          </a:p>
          <a:p>
            <a:r>
              <a:rPr lang="en-US" dirty="0" smtClean="0"/>
              <a:t>Use these values to tailor the screening protocol on the basis of individual’s level of risk, especially if life expectancy is 10 years or more</a:t>
            </a:r>
          </a:p>
        </p:txBody>
      </p:sp>
    </p:spTree>
    <p:extLst>
      <p:ext uri="{BB962C8B-B14F-4D97-AF65-F5344CB8AC3E}">
        <p14:creationId xmlns:p14="http://schemas.microsoft.com/office/powerpoint/2010/main" val="4699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Ideal screening interval unknown</a:t>
            </a:r>
          </a:p>
          <a:p>
            <a:r>
              <a:rPr lang="en-US" dirty="0" smtClean="0"/>
              <a:t>At age 45 years, if PSA below median, check every 5 years</a:t>
            </a:r>
          </a:p>
          <a:p>
            <a:r>
              <a:rPr lang="en-US" dirty="0" smtClean="0"/>
              <a:t>Don’t stop screening as risk is low but not zero</a:t>
            </a:r>
          </a:p>
          <a:p>
            <a:r>
              <a:rPr lang="en-US" dirty="0" smtClean="0"/>
              <a:t>If PSA &lt; 1.0 ng/ml at age 60, may stop further PSA testing</a:t>
            </a:r>
          </a:p>
          <a:p>
            <a:r>
              <a:rPr lang="en-US" dirty="0" smtClean="0"/>
              <a:t>If PSA &gt; 2.0 ng/ml at age 60, rescreening results in large reduction in </a:t>
            </a:r>
            <a:r>
              <a:rPr lang="en-US" dirty="0" err="1" smtClean="0"/>
              <a:t>PCa</a:t>
            </a:r>
            <a:r>
              <a:rPr lang="en-US" dirty="0" smtClean="0"/>
              <a:t> mortality with minimal over-diagnosis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81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Despite decades of follow up, limited lethal events especially in younger age groups, contributing to wider confidence intervals</a:t>
            </a:r>
          </a:p>
          <a:p>
            <a:r>
              <a:rPr lang="en-US" dirty="0" smtClean="0"/>
              <a:t>Unknown proportion of case-control participants might have undergone PSA testing before study inclusion in 1993 – but it has limited impact as primary outcome was lethal cancer and not incidence</a:t>
            </a:r>
          </a:p>
          <a:p>
            <a:r>
              <a:rPr lang="en-US" dirty="0" smtClean="0"/>
              <a:t>Cumulative incidence of </a:t>
            </a:r>
            <a:r>
              <a:rPr lang="en-US" dirty="0" err="1" smtClean="0"/>
              <a:t>PCa</a:t>
            </a:r>
            <a:r>
              <a:rPr lang="en-US" dirty="0" smtClean="0"/>
              <a:t> mortality was 4.9% which is higher than general population because of decreased cardiac mortality among this physician group</a:t>
            </a:r>
          </a:p>
          <a:p>
            <a:r>
              <a:rPr lang="en-US" dirty="0" smtClean="0"/>
              <a:t>Study population consisted mainly of white men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6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STRENGTHS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Nested case control design - 3 matched controls for every case to increase power </a:t>
            </a:r>
          </a:p>
          <a:p>
            <a:r>
              <a:rPr lang="en-US" dirty="0" smtClean="0"/>
              <a:t>Good follow up of 30 years</a:t>
            </a:r>
          </a:p>
          <a:p>
            <a:r>
              <a:rPr lang="en-US" dirty="0" smtClean="0"/>
              <a:t>Study involved US population so it is generalizable to contemporary population</a:t>
            </a:r>
          </a:p>
          <a:p>
            <a:r>
              <a:rPr lang="en-US" dirty="0" smtClean="0"/>
              <a:t>Results are consistent with studies in Swedish population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02419" y="48059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3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There has been 50% reduction in prostate cancer mortality in US and screening is estimated to account for 45% to 70%</a:t>
            </a:r>
          </a:p>
          <a:p>
            <a:r>
              <a:rPr lang="en-US" dirty="0" smtClean="0"/>
              <a:t>USPSTF issued grade D recommendation against PSA screening in 2012</a:t>
            </a:r>
          </a:p>
          <a:p>
            <a:r>
              <a:rPr lang="en-US" dirty="0" smtClean="0"/>
              <a:t>Mathematical models predict that </a:t>
            </a:r>
            <a:r>
              <a:rPr lang="en-US" dirty="0" smtClean="0"/>
              <a:t>abandoning </a:t>
            </a:r>
            <a:r>
              <a:rPr lang="en-US" dirty="0" smtClean="0"/>
              <a:t>screening altogether would eliminate over-diagnosis but also would result in doubling of patients presenting with metastatic disease and a 13% - 20% increase in </a:t>
            </a:r>
            <a:r>
              <a:rPr lang="en-US" dirty="0" err="1" smtClean="0"/>
              <a:t>PCa</a:t>
            </a:r>
            <a:r>
              <a:rPr lang="en-US" dirty="0" smtClean="0"/>
              <a:t> deaths by 2025</a:t>
            </a:r>
          </a:p>
          <a:p>
            <a:r>
              <a:rPr lang="en-US" dirty="0" smtClean="0"/>
              <a:t>Hope USPSTF revise the guidelines!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1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ACS: Offer PSA screening beginning at age 50 for average risk men and in 40s for African Americans and those with positive family history</a:t>
            </a:r>
          </a:p>
          <a:p>
            <a:r>
              <a:rPr lang="en-US" dirty="0" smtClean="0"/>
              <a:t>NCCN and EAU: Baseline PSA testing in 40s and using those results to determine subsequent screening intervals</a:t>
            </a:r>
          </a:p>
          <a:p>
            <a:r>
              <a:rPr lang="en-US" dirty="0" smtClean="0"/>
              <a:t>AUA: PSA screening to men age 55 to 69 years, with individualized decisions in men age 40 to 55 years and screening intervals of &gt; 2 years to prevent harm </a:t>
            </a:r>
          </a:p>
        </p:txBody>
      </p:sp>
    </p:spTree>
    <p:extLst>
      <p:ext uri="{BB962C8B-B14F-4D97-AF65-F5344CB8AC3E}">
        <p14:creationId xmlns:p14="http://schemas.microsoft.com/office/powerpoint/2010/main" val="19815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 No Harm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727053"/>
            <a:ext cx="9601196" cy="3318936"/>
          </a:xfrm>
        </p:spPr>
        <p:txBody>
          <a:bodyPr/>
          <a:lstStyle/>
          <a:p>
            <a:r>
              <a:rPr lang="en-US" dirty="0" smtClean="0"/>
              <a:t>New biomarkers with high specificity like Prostate Health Index and 4K score to guide biopsy decision</a:t>
            </a:r>
          </a:p>
          <a:p>
            <a:r>
              <a:rPr lang="en-US" dirty="0" smtClean="0"/>
              <a:t>Targeted prophylaxis based on rectal swab cultures decreases biopsy related infections</a:t>
            </a:r>
          </a:p>
          <a:p>
            <a:r>
              <a:rPr lang="en-US" dirty="0" smtClean="0"/>
              <a:t>New techniques of biopsy using MRI decreases false positives</a:t>
            </a:r>
          </a:p>
          <a:p>
            <a:r>
              <a:rPr lang="en-US" dirty="0" smtClean="0"/>
              <a:t>Active surveillance associated with large reduction in over-treatment of low-risk disease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94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705788"/>
            <a:ext cx="9601196" cy="331893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69 years old Caucasian male presented </a:t>
            </a:r>
            <a:r>
              <a:rPr lang="en-US" dirty="0" smtClean="0"/>
              <a:t>with </a:t>
            </a:r>
            <a:r>
              <a:rPr lang="en-US" dirty="0"/>
              <a:t>painless hematuria for 3 </a:t>
            </a:r>
            <a:r>
              <a:rPr lang="en-US" dirty="0" smtClean="0"/>
              <a:t>days, lightheadedness </a:t>
            </a:r>
            <a:r>
              <a:rPr lang="en-US" dirty="0"/>
              <a:t>and unintentional weight loss of 20 </a:t>
            </a:r>
            <a:r>
              <a:rPr lang="en-US" dirty="0" err="1"/>
              <a:t>lbs</a:t>
            </a:r>
            <a:r>
              <a:rPr lang="en-US" dirty="0"/>
              <a:t> over 2 </a:t>
            </a:r>
            <a:r>
              <a:rPr lang="en-US" dirty="0" smtClean="0"/>
              <a:t>months</a:t>
            </a:r>
            <a:r>
              <a:rPr lang="is-IS" dirty="0" smtClean="0"/>
              <a:t>…...</a:t>
            </a:r>
            <a:endParaRPr lang="en-US" dirty="0" smtClean="0"/>
          </a:p>
          <a:p>
            <a:r>
              <a:rPr lang="en-US" dirty="0" smtClean="0"/>
              <a:t>UA </a:t>
            </a:r>
            <a:r>
              <a:rPr lang="en-US" dirty="0" smtClean="0"/>
              <a:t>confirmed </a:t>
            </a:r>
            <a:r>
              <a:rPr lang="en-US" dirty="0" smtClean="0"/>
              <a:t>hematuria, CBC </a:t>
            </a:r>
            <a:r>
              <a:rPr lang="en-US" dirty="0" smtClean="0"/>
              <a:t>showed </a:t>
            </a:r>
            <a:r>
              <a:rPr lang="en-US" dirty="0" err="1" smtClean="0"/>
              <a:t>Hb</a:t>
            </a:r>
            <a:r>
              <a:rPr lang="en-US" dirty="0" smtClean="0"/>
              <a:t> of 7.0 gm/dl, BMP </a:t>
            </a:r>
            <a:r>
              <a:rPr lang="en-US" dirty="0" err="1" smtClean="0"/>
              <a:t>wnl</a:t>
            </a:r>
            <a:r>
              <a:rPr lang="en-US" dirty="0" smtClean="0"/>
              <a:t>, orthostatic hypotension</a:t>
            </a:r>
          </a:p>
          <a:p>
            <a:r>
              <a:rPr lang="en-US" dirty="0" smtClean="0"/>
              <a:t>PSA - 21</a:t>
            </a:r>
          </a:p>
          <a:p>
            <a:r>
              <a:rPr lang="en-US" dirty="0" smtClean="0"/>
              <a:t>Admitted for blood transfusion, Urology c/s --&gt; CBI, CT A/P</a:t>
            </a:r>
          </a:p>
          <a:p>
            <a:r>
              <a:rPr lang="en-US" dirty="0" smtClean="0"/>
              <a:t>CT shows 1.5 cm irregular mass in prostate --&gt; biopsy confirmed Prostate adenocarcinoma, Gleason score 7, also had metastatic deposit in L3</a:t>
            </a:r>
          </a:p>
          <a:p>
            <a:r>
              <a:rPr lang="en-US" dirty="0" smtClean="0"/>
              <a:t>Referred to Oncology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36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age 55 years (14 years ago), PSA was 3.7 </a:t>
            </a:r>
            <a:r>
              <a:rPr lang="en-US" dirty="0" smtClean="0">
                <a:sym typeface="Wingdings"/>
              </a:rPr>
              <a:t> &gt;90</a:t>
            </a:r>
            <a:r>
              <a:rPr lang="en-US" baseline="30000" dirty="0" smtClean="0">
                <a:sym typeface="Wingdings"/>
              </a:rPr>
              <a:t>th</a:t>
            </a:r>
            <a:r>
              <a:rPr lang="en-US" dirty="0" smtClean="0">
                <a:sym typeface="Wingdings"/>
              </a:rPr>
              <a:t> percentile </a:t>
            </a:r>
          </a:p>
          <a:p>
            <a:r>
              <a:rPr lang="en-US" dirty="0" smtClean="0">
                <a:sym typeface="Wingdings"/>
              </a:rPr>
              <a:t>According to this study, incidence of lethal Prostate CA is 14.1%</a:t>
            </a:r>
            <a:endParaRPr lang="en-US" dirty="0" smtClean="0"/>
          </a:p>
          <a:p>
            <a:r>
              <a:rPr lang="en-US" dirty="0" smtClean="0"/>
              <a:t>WISH WE COULD AVOID IT!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47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Home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PSA </a:t>
            </a:r>
            <a:r>
              <a:rPr lang="en-US" dirty="0"/>
              <a:t>levels in midlife strongly predict future lethal Prostate Cancer with good accuracy over 30 years of follow up </a:t>
            </a:r>
            <a:endParaRPr lang="en-US" dirty="0" smtClean="0"/>
          </a:p>
          <a:p>
            <a:r>
              <a:rPr lang="en-US" dirty="0"/>
              <a:t>If PSA &lt; 1.0 ng/ml at age 60, may stop further PSA testing</a:t>
            </a:r>
          </a:p>
          <a:p>
            <a:r>
              <a:rPr lang="en-US" dirty="0"/>
              <a:t>If PSA &gt; 2.0 ng/ml at age 60, rescreening results in large reduction in </a:t>
            </a:r>
            <a:r>
              <a:rPr lang="en-US" dirty="0" smtClean="0"/>
              <a:t>Prostate cancer </a:t>
            </a:r>
            <a:r>
              <a:rPr lang="en-US" dirty="0"/>
              <a:t>mortality with minimal </a:t>
            </a:r>
            <a:r>
              <a:rPr lang="en-US" dirty="0" smtClean="0"/>
              <a:t>over-diagnosis</a:t>
            </a:r>
          </a:p>
          <a:p>
            <a:r>
              <a:rPr lang="en-US" dirty="0" smtClean="0"/>
              <a:t>Consider especially if life expectancy 10 years or higher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83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8772" y="5091862"/>
            <a:ext cx="9609666" cy="566738"/>
          </a:xfrm>
        </p:spPr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55" y="977092"/>
            <a:ext cx="10010899" cy="3831402"/>
          </a:xfrm>
        </p:spPr>
      </p:pic>
    </p:spTree>
    <p:extLst>
      <p:ext uri="{BB962C8B-B14F-4D97-AF65-F5344CB8AC3E}">
        <p14:creationId xmlns:p14="http://schemas.microsoft.com/office/powerpoint/2010/main" val="27727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rganic">
  <a:themeElements>
    <a:clrScheme name="Custom 1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4759</TotalTime>
  <Words>1543</Words>
  <Application>Microsoft Macintosh PowerPoint</Application>
  <PresentationFormat>Widescreen</PresentationFormat>
  <Paragraphs>112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Calibri</vt:lpstr>
      <vt:lpstr>Garamond</vt:lpstr>
      <vt:lpstr>Helvetica</vt:lpstr>
      <vt:lpstr>Helvetica Regular</vt:lpstr>
      <vt:lpstr>Wingdings</vt:lpstr>
      <vt:lpstr>Arial</vt:lpstr>
      <vt:lpstr>Organic</vt:lpstr>
      <vt:lpstr>Journal Club</vt:lpstr>
      <vt:lpstr>CASE</vt:lpstr>
      <vt:lpstr>CASE</vt:lpstr>
      <vt:lpstr>PowerPoint Presentation</vt:lpstr>
      <vt:lpstr>Baseline Prostate-Specific Antigen Levels in Midlife Predict Lethal Prostate Cancer</vt:lpstr>
      <vt:lpstr>OBJECTIVE</vt:lpstr>
      <vt:lpstr>Selection of Participants</vt:lpstr>
      <vt:lpstr>Identification of Prostate CA and Deaths</vt:lpstr>
      <vt:lpstr>STATISTICS</vt:lpstr>
      <vt:lpstr>PowerPoint Presentation</vt:lpstr>
      <vt:lpstr>RESULTS</vt:lpstr>
      <vt:lpstr>PowerPoint Presentation</vt:lpstr>
      <vt:lpstr>PowerPoint Presentation</vt:lpstr>
      <vt:lpstr>PowerPoint Presentation</vt:lpstr>
      <vt:lpstr>RESULTS</vt:lpstr>
      <vt:lpstr>CONCLUSION</vt:lpstr>
      <vt:lpstr>CONCLUSION (cont’d)</vt:lpstr>
      <vt:lpstr>LIMITATIONS</vt:lpstr>
      <vt:lpstr>STRENGTHS</vt:lpstr>
      <vt:lpstr>DISCUSSION</vt:lpstr>
      <vt:lpstr>CURRENT RECOMMENDATIONS</vt:lpstr>
      <vt:lpstr>Cause No Harm </vt:lpstr>
      <vt:lpstr>CASE</vt:lpstr>
      <vt:lpstr>CASE</vt:lpstr>
      <vt:lpstr>Take Home Points</vt:lpstr>
      <vt:lpstr>THANK YOU!</vt:lpstr>
    </vt:vector>
  </TitlesOfParts>
  <Company/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Club</dc:title>
  <dc:creator>sheikh, rizwan</dc:creator>
  <cp:lastModifiedBy>sheikh, rizwan</cp:lastModifiedBy>
  <cp:revision>72</cp:revision>
  <dcterms:created xsi:type="dcterms:W3CDTF">2016-08-07T19:43:43Z</dcterms:created>
  <dcterms:modified xsi:type="dcterms:W3CDTF">2016-08-12T02:02:07Z</dcterms:modified>
</cp:coreProperties>
</file>