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4" r:id="rId4"/>
    <p:sldId id="268" r:id="rId5"/>
    <p:sldId id="258" r:id="rId6"/>
    <p:sldId id="259" r:id="rId7"/>
    <p:sldId id="260" r:id="rId8"/>
    <p:sldId id="261" r:id="rId9"/>
    <p:sldId id="262" r:id="rId10"/>
    <p:sldId id="264" r:id="rId11"/>
    <p:sldId id="265" r:id="rId12"/>
    <p:sldId id="269" r:id="rId13"/>
    <p:sldId id="266" r:id="rId14"/>
    <p:sldId id="267" r:id="rId15"/>
    <p:sldId id="271" r:id="rId16"/>
    <p:sldId id="273"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4"/>
    <p:restoredTop sz="94631"/>
  </p:normalViewPr>
  <p:slideViewPr>
    <p:cSldViewPr snapToGrid="0" snapToObjects="1">
      <p:cViewPr varScale="1">
        <p:scale>
          <a:sx n="113" d="100"/>
          <a:sy n="113" d="100"/>
        </p:scale>
        <p:origin x="13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10/14/2016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dx.doi.org/10.1097/00002093-200110000-0000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5861" y="225288"/>
            <a:ext cx="10484264" cy="4002156"/>
          </a:xfrm>
        </p:spPr>
        <p:txBody>
          <a:bodyPr>
            <a:normAutofit fontScale="90000"/>
          </a:bodyPr>
          <a:lstStyle/>
          <a:p>
            <a:r>
              <a:rPr lang="en-US" sz="2800" b="1" dirty="0" smtClean="0"/>
              <a:t>Effect of a dementia diagnosis on survival of older patients after a diagnosis of breast, colon or prostate cancer</a:t>
            </a:r>
            <a:r>
              <a:rPr lang="en-US" sz="2400" b="1" dirty="0" smtClean="0"/>
              <a:t/>
            </a:r>
            <a:br>
              <a:rPr lang="en-US" sz="2400" b="1" dirty="0" smtClean="0"/>
            </a:br>
            <a:r>
              <a:rPr lang="en-US" sz="2400" b="1" dirty="0"/>
              <a:t/>
            </a:r>
            <a:br>
              <a:rPr lang="en-US" sz="2400" b="1" dirty="0"/>
            </a:br>
            <a:r>
              <a:rPr lang="en-US" sz="2000" dirty="0" smtClean="0"/>
              <a:t/>
            </a:r>
            <a:br>
              <a:rPr lang="en-US" sz="2000" dirty="0" smtClean="0"/>
            </a:br>
            <a:r>
              <a:rPr lang="en-US" sz="2000" dirty="0" smtClean="0"/>
              <a:t>MUKAILA a. </a:t>
            </a:r>
            <a:r>
              <a:rPr lang="en-US" sz="2000" dirty="0" err="1" smtClean="0"/>
              <a:t>rAJI</a:t>
            </a:r>
            <a:r>
              <a:rPr lang="en-US" sz="2000" dirty="0" smtClean="0"/>
              <a:t>, MD, MSC: YOUNG-FANG KUO, </a:t>
            </a:r>
            <a:r>
              <a:rPr lang="en-US" sz="2000" dirty="0" err="1" smtClean="0"/>
              <a:t>Phd</a:t>
            </a:r>
            <a:r>
              <a:rPr lang="en-US" sz="2000" dirty="0" smtClean="0"/>
              <a:t>:  Jean L </a:t>
            </a:r>
            <a:r>
              <a:rPr lang="en-US" sz="2000" dirty="0" err="1" smtClean="0"/>
              <a:t>greeman</a:t>
            </a:r>
            <a:r>
              <a:rPr lang="en-US" sz="2000" dirty="0" smtClean="0"/>
              <a:t> </a:t>
            </a:r>
            <a:r>
              <a:rPr lang="en-US" sz="2000" dirty="0" err="1" smtClean="0"/>
              <a:t>Phd</a:t>
            </a:r>
            <a:r>
              <a:rPr lang="en-US" sz="2000" dirty="0" smtClean="0"/>
              <a:t>: et al</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r>
            <a:br>
              <a:rPr lang="en-US" sz="2000" dirty="0" smtClean="0"/>
            </a:br>
            <a:r>
              <a:rPr lang="en-US" sz="2000" dirty="0"/>
              <a:t/>
            </a:r>
            <a:br>
              <a:rPr lang="en-US" sz="2000" dirty="0"/>
            </a:br>
            <a:endParaRPr lang="en-US" sz="2000" dirty="0"/>
          </a:p>
        </p:txBody>
      </p:sp>
      <p:sp>
        <p:nvSpPr>
          <p:cNvPr id="3" name="Subtitle 2"/>
          <p:cNvSpPr>
            <a:spLocks noGrp="1"/>
          </p:cNvSpPr>
          <p:nvPr>
            <p:ph type="subTitle" idx="1"/>
          </p:nvPr>
        </p:nvSpPr>
        <p:spPr>
          <a:xfrm>
            <a:off x="3962399" y="3564836"/>
            <a:ext cx="7197726" cy="1060173"/>
          </a:xfrm>
        </p:spPr>
        <p:txBody>
          <a:bodyPr/>
          <a:lstStyle/>
          <a:p>
            <a:r>
              <a:rPr lang="en-US" dirty="0" smtClean="0"/>
              <a:t>Ariadne Scott MD</a:t>
            </a:r>
          </a:p>
          <a:p>
            <a:r>
              <a:rPr lang="en-US" dirty="0" smtClean="0"/>
              <a:t>October 14, 2016</a:t>
            </a:r>
            <a:endParaRPr lang="en-US" dirty="0"/>
          </a:p>
        </p:txBody>
      </p:sp>
      <p:pic>
        <p:nvPicPr>
          <p:cNvPr id="4" name="Picture 3"/>
          <p:cNvPicPr>
            <a:picLocks noChangeAspect="1"/>
          </p:cNvPicPr>
          <p:nvPr/>
        </p:nvPicPr>
        <p:blipFill>
          <a:blip r:embed="rId2"/>
          <a:stretch>
            <a:fillRect/>
          </a:stretch>
        </p:blipFill>
        <p:spPr>
          <a:xfrm>
            <a:off x="0" y="3755188"/>
            <a:ext cx="2994991" cy="3102811"/>
          </a:xfrm>
          <a:prstGeom prst="rect">
            <a:avLst/>
          </a:prstGeom>
        </p:spPr>
      </p:pic>
      <p:pic>
        <p:nvPicPr>
          <p:cNvPr id="5" name="Picture 4"/>
          <p:cNvPicPr>
            <a:picLocks noChangeAspect="1"/>
          </p:cNvPicPr>
          <p:nvPr/>
        </p:nvPicPr>
        <p:blipFill>
          <a:blip r:embed="rId3"/>
          <a:stretch>
            <a:fillRect/>
          </a:stretch>
        </p:blipFill>
        <p:spPr>
          <a:xfrm>
            <a:off x="7951305" y="4931531"/>
            <a:ext cx="4346713" cy="2021222"/>
          </a:xfrm>
          <a:prstGeom prst="rect">
            <a:avLst/>
          </a:prstGeom>
        </p:spPr>
      </p:pic>
    </p:spTree>
    <p:extLst>
      <p:ext uri="{BB962C8B-B14F-4D97-AF65-F5344CB8AC3E}">
        <p14:creationId xmlns:p14="http://schemas.microsoft.com/office/powerpoint/2010/main" val="212105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cap="none" dirty="0" smtClean="0"/>
              <a:t>Background</a:t>
            </a:r>
            <a:r>
              <a:rPr lang="en-US" cap="none" dirty="0" smtClean="0"/>
              <a:t> </a:t>
            </a:r>
            <a:endParaRPr lang="en-US" cap="none" dirty="0"/>
          </a:p>
        </p:txBody>
      </p:sp>
      <p:sp>
        <p:nvSpPr>
          <p:cNvPr id="3" name="Content Placeholder 2"/>
          <p:cNvSpPr>
            <a:spLocks noGrp="1"/>
          </p:cNvSpPr>
          <p:nvPr>
            <p:ph idx="1"/>
          </p:nvPr>
        </p:nvSpPr>
        <p:spPr/>
        <p:txBody>
          <a:bodyPr>
            <a:normAutofit/>
          </a:bodyPr>
          <a:lstStyle/>
          <a:p>
            <a:r>
              <a:rPr lang="en-US" sz="2000" dirty="0" smtClean="0"/>
              <a:t>The incidence of both dementia ad cancer increases with age. </a:t>
            </a:r>
          </a:p>
          <a:p>
            <a:r>
              <a:rPr lang="en-US" sz="2000" dirty="0" smtClean="0"/>
              <a:t>4.5 million of Americans have Alzheimer dementia and the number is projected to triple by 2050 </a:t>
            </a:r>
          </a:p>
          <a:p>
            <a:r>
              <a:rPr lang="en-US" sz="2000" dirty="0" smtClean="0"/>
              <a:t>For those aged 60 to 79 the probability of developing invasive cancer is 1 in 3 for men and 1 in 4 for women</a:t>
            </a:r>
          </a:p>
        </p:txBody>
      </p:sp>
    </p:spTree>
    <p:extLst>
      <p:ext uri="{BB962C8B-B14F-4D97-AF65-F5344CB8AC3E}">
        <p14:creationId xmlns:p14="http://schemas.microsoft.com/office/powerpoint/2010/main" val="1911606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studies</a:t>
            </a:r>
            <a:endParaRPr lang="en-US" dirty="0"/>
          </a:p>
        </p:txBody>
      </p:sp>
      <p:sp>
        <p:nvSpPr>
          <p:cNvPr id="3" name="Content Placeholder 2"/>
          <p:cNvSpPr>
            <a:spLocks noGrp="1"/>
          </p:cNvSpPr>
          <p:nvPr>
            <p:ph idx="1"/>
          </p:nvPr>
        </p:nvSpPr>
        <p:spPr/>
        <p:txBody>
          <a:bodyPr/>
          <a:lstStyle/>
          <a:p>
            <a:r>
              <a:rPr lang="en-US" dirty="0" smtClean="0"/>
              <a:t>17 500 older patient with invasive colon cancer: Dementia associated with lower odds or undergoing tissue diagnosis</a:t>
            </a:r>
          </a:p>
          <a:p>
            <a:endParaRPr lang="en-US" dirty="0"/>
          </a:p>
          <a:p>
            <a:r>
              <a:rPr lang="en-US" dirty="0" smtClean="0"/>
              <a:t>50 460 older patients with breast cancer: </a:t>
            </a:r>
            <a:r>
              <a:rPr lang="en-US" dirty="0" err="1" smtClean="0"/>
              <a:t>Dx</a:t>
            </a:r>
            <a:r>
              <a:rPr lang="en-US" dirty="0" smtClean="0"/>
              <a:t> of dementia was independently associated </a:t>
            </a:r>
            <a:r>
              <a:rPr lang="en-US" smtClean="0"/>
              <a:t>w </a:t>
            </a:r>
            <a:r>
              <a:rPr lang="en-US" smtClean="0"/>
              <a:t>late </a:t>
            </a:r>
            <a:r>
              <a:rPr lang="en-US" dirty="0" smtClean="0"/>
              <a:t>stage breast cancer</a:t>
            </a:r>
            <a:endParaRPr lang="en-US" dirty="0"/>
          </a:p>
        </p:txBody>
      </p:sp>
    </p:spTree>
    <p:extLst>
      <p:ext uri="{BB962C8B-B14F-4D97-AF65-F5344CB8AC3E}">
        <p14:creationId xmlns:p14="http://schemas.microsoft.com/office/powerpoint/2010/main" val="69323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none" dirty="0" smtClean="0"/>
              <a:t>Clinical </a:t>
            </a:r>
            <a:r>
              <a:rPr lang="en-US" sz="4400" b="1" cap="none" dirty="0"/>
              <a:t>C</a:t>
            </a:r>
            <a:r>
              <a:rPr lang="en-US" sz="4400" b="1" cap="none" dirty="0" smtClean="0"/>
              <a:t>ase </a:t>
            </a:r>
            <a:endParaRPr lang="en-US" sz="4400" b="1" dirty="0"/>
          </a:p>
        </p:txBody>
      </p:sp>
      <p:sp>
        <p:nvSpPr>
          <p:cNvPr id="3" name="Content Placeholder 2"/>
          <p:cNvSpPr>
            <a:spLocks noGrp="1"/>
          </p:cNvSpPr>
          <p:nvPr>
            <p:ph idx="1"/>
          </p:nvPr>
        </p:nvSpPr>
        <p:spPr/>
        <p:txBody>
          <a:bodyPr/>
          <a:lstStyle/>
          <a:p>
            <a:r>
              <a:rPr lang="en-US" sz="2000" dirty="0" smtClean="0"/>
              <a:t>72 year old Haitian Female admitted to BMC with worsening fatigue and confusion</a:t>
            </a:r>
          </a:p>
          <a:p>
            <a:r>
              <a:rPr lang="en-US" sz="2000" dirty="0" smtClean="0"/>
              <a:t>Was found to have a hemoglobin of 4. Received 2 units of blood</a:t>
            </a:r>
          </a:p>
          <a:p>
            <a:r>
              <a:rPr lang="en-US" sz="2000" dirty="0" smtClean="0"/>
              <a:t>Diagnosed with Stage IV colon cancer, no previous hospital or office visits in the past 10 years</a:t>
            </a:r>
          </a:p>
          <a:p>
            <a:r>
              <a:rPr lang="en-US" sz="2000" dirty="0" smtClean="0"/>
              <a:t>MMSE 9/30. </a:t>
            </a:r>
          </a:p>
          <a:p>
            <a:endParaRPr lang="en-US" dirty="0"/>
          </a:p>
        </p:txBody>
      </p:sp>
    </p:spTree>
    <p:extLst>
      <p:ext uri="{BB962C8B-B14F-4D97-AF65-F5344CB8AC3E}">
        <p14:creationId xmlns:p14="http://schemas.microsoft.com/office/powerpoint/2010/main" val="1159769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C</a:t>
            </a:r>
            <a:r>
              <a:rPr lang="en-US" sz="4800" b="1" cap="none" dirty="0" smtClean="0"/>
              <a:t>linical question</a:t>
            </a:r>
            <a:endParaRPr lang="en-US" sz="4800" b="1" cap="none" dirty="0"/>
          </a:p>
        </p:txBody>
      </p:sp>
      <p:sp>
        <p:nvSpPr>
          <p:cNvPr id="3" name="Content Placeholder 2"/>
          <p:cNvSpPr>
            <a:spLocks noGrp="1"/>
          </p:cNvSpPr>
          <p:nvPr>
            <p:ph idx="1"/>
          </p:nvPr>
        </p:nvSpPr>
        <p:spPr/>
        <p:txBody>
          <a:bodyPr>
            <a:normAutofit/>
          </a:bodyPr>
          <a:lstStyle/>
          <a:p>
            <a:r>
              <a:rPr lang="en-US" sz="2400" dirty="0" smtClean="0"/>
              <a:t>Does the fact that the patient has advanced dementia affects her cancer related prognosis ? </a:t>
            </a:r>
            <a:endParaRPr lang="en-US" sz="2400" dirty="0"/>
          </a:p>
        </p:txBody>
      </p:sp>
    </p:spTree>
    <p:extLst>
      <p:ext uri="{BB962C8B-B14F-4D97-AF65-F5344CB8AC3E}">
        <p14:creationId xmlns:p14="http://schemas.microsoft.com/office/powerpoint/2010/main" val="1402720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m</a:t>
            </a:r>
            <a:r>
              <a:rPr lang="en-US" sz="4400" b="1" cap="none" dirty="0" smtClean="0"/>
              <a:t>ethods</a:t>
            </a:r>
            <a:endParaRPr lang="en-US" sz="4400" b="1" cap="none" dirty="0"/>
          </a:p>
        </p:txBody>
      </p:sp>
      <p:sp>
        <p:nvSpPr>
          <p:cNvPr id="3" name="Content Placeholder 2"/>
          <p:cNvSpPr>
            <a:spLocks noGrp="1"/>
          </p:cNvSpPr>
          <p:nvPr>
            <p:ph idx="1"/>
          </p:nvPr>
        </p:nvSpPr>
        <p:spPr/>
        <p:txBody>
          <a:bodyPr>
            <a:normAutofit/>
          </a:bodyPr>
          <a:lstStyle/>
          <a:p>
            <a:r>
              <a:rPr lang="en-US" sz="2000" dirty="0" smtClean="0"/>
              <a:t>Retrospective cohort study of 106 061 patients aged 68 years or older diagnosed as having breast, colon or prostate cancer using data from the linked Surveillance Epidemiology and End results- Medicare database. The risk of mortality from cancer and non cancer causes, stratified by presence or absence of </a:t>
            </a:r>
            <a:r>
              <a:rPr lang="en-US" sz="2000" dirty="0" err="1" smtClean="0"/>
              <a:t>preeexisting</a:t>
            </a:r>
            <a:r>
              <a:rPr lang="en-US" sz="2000" dirty="0" smtClean="0"/>
              <a:t> dementia diagnosis</a:t>
            </a:r>
            <a:endParaRPr lang="en-US" sz="2000" dirty="0"/>
          </a:p>
          <a:p>
            <a:r>
              <a:rPr lang="en-US" sz="2000" dirty="0" smtClean="0"/>
              <a:t>Cox proportional </a:t>
            </a:r>
            <a:r>
              <a:rPr lang="en-US" sz="2000" dirty="0"/>
              <a:t>hazards </a:t>
            </a:r>
            <a:r>
              <a:rPr lang="en-US" sz="2000" dirty="0" smtClean="0"/>
              <a:t>regression </a:t>
            </a:r>
            <a:r>
              <a:rPr lang="en-US" sz="2000" dirty="0"/>
              <a:t>was used to adjust for </a:t>
            </a:r>
            <a:r>
              <a:rPr lang="en-US" sz="2000" dirty="0" smtClean="0"/>
              <a:t>confounding </a:t>
            </a:r>
            <a:r>
              <a:rPr lang="en-US" sz="2000" dirty="0"/>
              <a:t>variables.</a:t>
            </a:r>
          </a:p>
        </p:txBody>
      </p:sp>
    </p:spTree>
    <p:extLst>
      <p:ext uri="{BB962C8B-B14F-4D97-AF65-F5344CB8AC3E}">
        <p14:creationId xmlns:p14="http://schemas.microsoft.com/office/powerpoint/2010/main" val="86569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D</a:t>
            </a:r>
            <a:r>
              <a:rPr lang="en-US" sz="4400" cap="none" dirty="0" smtClean="0"/>
              <a:t>ata sources</a:t>
            </a:r>
            <a:endParaRPr lang="en-US" sz="4400" cap="none" dirty="0"/>
          </a:p>
        </p:txBody>
      </p:sp>
      <p:sp>
        <p:nvSpPr>
          <p:cNvPr id="3" name="Content Placeholder 2"/>
          <p:cNvSpPr>
            <a:spLocks noGrp="1"/>
          </p:cNvSpPr>
          <p:nvPr>
            <p:ph idx="1"/>
          </p:nvPr>
        </p:nvSpPr>
        <p:spPr/>
        <p:txBody>
          <a:bodyPr>
            <a:normAutofit/>
          </a:bodyPr>
          <a:lstStyle/>
          <a:p>
            <a:r>
              <a:rPr lang="en-US" sz="2000" dirty="0" smtClean="0"/>
              <a:t>SEER- Medicare linked data was used for this study. The SEER program supports population based cancer registries covering 14% of the US population. This data base includes patient level demographic and cancer specific variables: age, ethnicity, type of cancer, month and year of diagnosis and extend of the cancer as well as socioeconomics characteristics</a:t>
            </a:r>
            <a:endParaRPr lang="en-US" sz="2000" dirty="0"/>
          </a:p>
        </p:txBody>
      </p:sp>
    </p:spTree>
    <p:extLst>
      <p:ext uri="{BB962C8B-B14F-4D97-AF65-F5344CB8AC3E}">
        <p14:creationId xmlns:p14="http://schemas.microsoft.com/office/powerpoint/2010/main" val="1212186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cap="none" dirty="0"/>
              <a:t>I</a:t>
            </a:r>
            <a:r>
              <a:rPr lang="en-US" sz="4400" cap="none" dirty="0" smtClean="0"/>
              <a:t>dentification of patients with cancer and dementia</a:t>
            </a:r>
            <a:endParaRPr lang="en-US" sz="4400" cap="none" dirty="0"/>
          </a:p>
        </p:txBody>
      </p:sp>
      <p:sp>
        <p:nvSpPr>
          <p:cNvPr id="3" name="Content Placeholder 2"/>
          <p:cNvSpPr>
            <a:spLocks noGrp="1"/>
          </p:cNvSpPr>
          <p:nvPr>
            <p:ph idx="1"/>
          </p:nvPr>
        </p:nvSpPr>
        <p:spPr/>
        <p:txBody>
          <a:bodyPr/>
          <a:lstStyle/>
          <a:p>
            <a:r>
              <a:rPr lang="en-US" sz="2000" dirty="0" smtClean="0"/>
              <a:t>SEER data included all Medicare beneficiaries diagnosed as having cancer from January 1994 through December 1999.</a:t>
            </a:r>
          </a:p>
          <a:p>
            <a:r>
              <a:rPr lang="en-US" sz="2000" dirty="0" smtClean="0"/>
              <a:t>Population compromised 2 groups defined on the basis of comorbid dementia with claims data.</a:t>
            </a:r>
          </a:p>
          <a:p>
            <a:r>
              <a:rPr lang="en-US" sz="2000" dirty="0" smtClean="0"/>
              <a:t>Group with comorbid dementia: Medicare beneficiaries who received a diagnosis of dementia and related disorders between January 1991 and December 1999 within the 3 years before the cancer diagnosis</a:t>
            </a:r>
          </a:p>
          <a:p>
            <a:r>
              <a:rPr lang="en-US" sz="2000" dirty="0" smtClean="0"/>
              <a:t>The comparison group were participants with no known diagnosis of dementia</a:t>
            </a:r>
          </a:p>
          <a:p>
            <a:endParaRPr lang="en-US" dirty="0"/>
          </a:p>
        </p:txBody>
      </p:sp>
    </p:spTree>
    <p:extLst>
      <p:ext uri="{BB962C8B-B14F-4D97-AF65-F5344CB8AC3E}">
        <p14:creationId xmlns:p14="http://schemas.microsoft.com/office/powerpoint/2010/main" val="200542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M</a:t>
            </a:r>
            <a:r>
              <a:rPr lang="en-US" cap="none" dirty="0" smtClean="0"/>
              <a:t>easures</a:t>
            </a:r>
            <a:endParaRPr lang="en-US" cap="none" dirty="0"/>
          </a:p>
        </p:txBody>
      </p:sp>
      <p:sp>
        <p:nvSpPr>
          <p:cNvPr id="3" name="Content Placeholder 2"/>
          <p:cNvSpPr>
            <a:spLocks noGrp="1"/>
          </p:cNvSpPr>
          <p:nvPr>
            <p:ph idx="1"/>
          </p:nvPr>
        </p:nvSpPr>
        <p:spPr/>
        <p:txBody>
          <a:bodyPr/>
          <a:lstStyle/>
          <a:p>
            <a:r>
              <a:rPr lang="en-US" dirty="0" smtClean="0"/>
              <a:t>Patient characteristics obtained from SEER included: </a:t>
            </a:r>
            <a:r>
              <a:rPr lang="en-US" dirty="0"/>
              <a:t> </a:t>
            </a:r>
            <a:r>
              <a:rPr lang="en-US" dirty="0" smtClean="0"/>
              <a:t>Age, sex, ethnicity, marital status, type of cancer and date of cancer diagnosis. Medicare data also provided information on level of comorbidity</a:t>
            </a:r>
          </a:p>
          <a:p>
            <a:r>
              <a:rPr lang="en-US" dirty="0" smtClean="0"/>
              <a:t>Tumor characteristics obtained from SEER included American Joint Committee on cancer stage for breast and colon cancers and clinical stage for prostate cancer, histologic grade and in the case of breast cancer, hormone receptor status</a:t>
            </a:r>
          </a:p>
          <a:p>
            <a:r>
              <a:rPr lang="en-US" dirty="0" smtClean="0"/>
              <a:t>Used a modification of the </a:t>
            </a:r>
            <a:r>
              <a:rPr lang="en-US" dirty="0" err="1" smtClean="0"/>
              <a:t>Charlson</a:t>
            </a:r>
            <a:r>
              <a:rPr lang="en-US" dirty="0" smtClean="0"/>
              <a:t> Comorbidity index</a:t>
            </a:r>
          </a:p>
        </p:txBody>
      </p:sp>
    </p:spTree>
    <p:extLst>
      <p:ext uri="{BB962C8B-B14F-4D97-AF65-F5344CB8AC3E}">
        <p14:creationId xmlns:p14="http://schemas.microsoft.com/office/powerpoint/2010/main" val="2043717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ANALYSIS </a:t>
            </a:r>
            <a:endParaRPr lang="en-US" dirty="0"/>
          </a:p>
        </p:txBody>
      </p:sp>
      <p:sp>
        <p:nvSpPr>
          <p:cNvPr id="3" name="Content Placeholder 2"/>
          <p:cNvSpPr>
            <a:spLocks noGrp="1"/>
          </p:cNvSpPr>
          <p:nvPr>
            <p:ph idx="1"/>
          </p:nvPr>
        </p:nvSpPr>
        <p:spPr/>
        <p:txBody>
          <a:bodyPr>
            <a:normAutofit/>
          </a:bodyPr>
          <a:lstStyle/>
          <a:p>
            <a:r>
              <a:rPr lang="en-US" dirty="0" smtClean="0"/>
              <a:t>Proportion of patient with a preexisting dementia diagnosis across strata of patient characteristics and the distribution of stage at diagnosis between patients with and without dementia for each cancer were calculated. </a:t>
            </a:r>
          </a:p>
          <a:p>
            <a:r>
              <a:rPr lang="en-US" dirty="0"/>
              <a:t>The Kaplan-Meier method was used to generate survival curves for patients with and without a preexisting dementia </a:t>
            </a:r>
            <a:r>
              <a:rPr lang="en-US" dirty="0" smtClean="0"/>
              <a:t>diagnosis. </a:t>
            </a:r>
            <a:endParaRPr lang="en-US" dirty="0"/>
          </a:p>
        </p:txBody>
      </p:sp>
    </p:spTree>
    <p:extLst>
      <p:ext uri="{BB962C8B-B14F-4D97-AF65-F5344CB8AC3E}">
        <p14:creationId xmlns:p14="http://schemas.microsoft.com/office/powerpoint/2010/main" val="801619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Sample was composed of :</a:t>
            </a:r>
          </a:p>
          <a:p>
            <a:r>
              <a:rPr lang="en-US" dirty="0" smtClean="0"/>
              <a:t>31 935  patients with breast cancer</a:t>
            </a:r>
          </a:p>
          <a:p>
            <a:r>
              <a:rPr lang="en-US" dirty="0" smtClean="0"/>
              <a:t>26 891 patients with colon cancer</a:t>
            </a:r>
          </a:p>
          <a:p>
            <a:r>
              <a:rPr lang="en-US" dirty="0" smtClean="0"/>
              <a:t>47 235 with prostate cancer</a:t>
            </a:r>
          </a:p>
          <a:p>
            <a:endParaRPr lang="en-US" dirty="0" smtClean="0"/>
          </a:p>
          <a:p>
            <a:r>
              <a:rPr lang="en-US" dirty="0" smtClean="0"/>
              <a:t>The prevalence of </a:t>
            </a:r>
            <a:r>
              <a:rPr lang="en-US" dirty="0" err="1" smtClean="0"/>
              <a:t>precancer</a:t>
            </a:r>
            <a:r>
              <a:rPr lang="en-US" dirty="0" smtClean="0"/>
              <a:t> diagnoses of dementia varied by cancer: 7.4% in patients with breast cancer, 10.0% for colon cancer and 5.1% fro prostate cancer. </a:t>
            </a:r>
          </a:p>
          <a:p>
            <a:r>
              <a:rPr lang="en-US" dirty="0"/>
              <a:t>All differences in </a:t>
            </a:r>
            <a:r>
              <a:rPr lang="en-US" dirty="0" err="1"/>
              <a:t>prevalences</a:t>
            </a:r>
            <a:r>
              <a:rPr lang="en-US" dirty="0"/>
              <a:t> of dementia by demographic characteristics were significant at </a:t>
            </a:r>
            <a:r>
              <a:rPr lang="en-US" i="1" dirty="0"/>
              <a:t>P</a:t>
            </a:r>
            <a:r>
              <a:rPr lang="en-US" dirty="0"/>
              <a:t> &lt; .001. Preexisting diagnoses of dementia were more prevalent in patients who were older, black, female, unmarried, less educated, and living in areas with a high percentage of </a:t>
            </a:r>
            <a:r>
              <a:rPr lang="en-US" dirty="0" smtClean="0"/>
              <a:t>poverty. </a:t>
            </a:r>
            <a:r>
              <a:rPr lang="en-US" dirty="0"/>
              <a:t>Preexisting diagnoses of dementia also increased with number of comorbidities.</a:t>
            </a:r>
            <a:endParaRPr lang="en-US" dirty="0" smtClean="0"/>
          </a:p>
          <a:p>
            <a:endParaRPr lang="en-US" dirty="0"/>
          </a:p>
        </p:txBody>
      </p:sp>
    </p:spTree>
    <p:extLst>
      <p:ext uri="{BB962C8B-B14F-4D97-AF65-F5344CB8AC3E}">
        <p14:creationId xmlns:p14="http://schemas.microsoft.com/office/powerpoint/2010/main" val="207332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a dementia diagnosis on survival </a:t>
            </a:r>
            <a:endParaRPr lang="en-US" dirty="0"/>
          </a:p>
        </p:txBody>
      </p:sp>
      <p:sp>
        <p:nvSpPr>
          <p:cNvPr id="3" name="Content Placeholder 2"/>
          <p:cNvSpPr>
            <a:spLocks noGrp="1"/>
          </p:cNvSpPr>
          <p:nvPr>
            <p:ph idx="1"/>
          </p:nvPr>
        </p:nvSpPr>
        <p:spPr/>
        <p:txBody>
          <a:bodyPr>
            <a:normAutofit/>
          </a:bodyPr>
          <a:lstStyle/>
          <a:p>
            <a:r>
              <a:rPr lang="en-US" dirty="0"/>
              <a:t>T</a:t>
            </a:r>
            <a:r>
              <a:rPr lang="en-US" dirty="0" smtClean="0"/>
              <a:t>he </a:t>
            </a:r>
            <a:r>
              <a:rPr lang="en-US" dirty="0"/>
              <a:t>Figure presents survival curves for patients with breast, colon, and prostate cancer, stratified by whether they carried a preexisting diagnosis of dementia. Approximately 33.3% of patients with dementia vs 8.5% of those without it died within 6 months of a cancer diagnosis. The effect of dementia on death within 6 months differed by cancer site: breast, 24.9% vs 5.1%; colon, 44.9% vs 20.2%; and prostate, 28.5% vs 4.3</a:t>
            </a:r>
            <a:r>
              <a:rPr lang="en-US" dirty="0" smtClean="0"/>
              <a:t>%.</a:t>
            </a:r>
            <a:endParaRPr lang="en-US" dirty="0"/>
          </a:p>
        </p:txBody>
      </p:sp>
    </p:spTree>
    <p:extLst>
      <p:ext uri="{BB962C8B-B14F-4D97-AF65-F5344CB8AC3E}">
        <p14:creationId xmlns:p14="http://schemas.microsoft.com/office/powerpoint/2010/main" val="55652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13" descr="Cov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0086" y="216976"/>
            <a:ext cx="11419107" cy="6502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571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2796209" y="11567"/>
            <a:ext cx="5870713" cy="6757137"/>
          </a:xfrm>
          <a:prstGeom prst="rect">
            <a:avLst/>
          </a:prstGeom>
        </p:spPr>
      </p:pic>
    </p:spTree>
    <p:extLst>
      <p:ext uri="{BB962C8B-B14F-4D97-AF65-F5344CB8AC3E}">
        <p14:creationId xmlns:p14="http://schemas.microsoft.com/office/powerpoint/2010/main" val="886297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13" descr="Cov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294" y="265044"/>
            <a:ext cx="11725037" cy="5975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890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summarized RESULTS: </a:t>
            </a:r>
            <a:endParaRPr lang="en-US" dirty="0"/>
          </a:p>
        </p:txBody>
      </p:sp>
      <p:sp>
        <p:nvSpPr>
          <p:cNvPr id="3" name="Content Placeholder 2"/>
          <p:cNvSpPr>
            <a:spLocks noGrp="1"/>
          </p:cNvSpPr>
          <p:nvPr>
            <p:ph idx="1"/>
          </p:nvPr>
        </p:nvSpPr>
        <p:spPr/>
        <p:txBody>
          <a:bodyPr/>
          <a:lstStyle/>
          <a:p>
            <a:r>
              <a:rPr lang="en-US" sz="2000" dirty="0" smtClean="0"/>
              <a:t>Presence of a preexisting diagnosis of dementia was associated with decreased </a:t>
            </a:r>
            <a:r>
              <a:rPr lang="en-US" sz="2000" smtClean="0"/>
              <a:t>survival after </a:t>
            </a:r>
            <a:r>
              <a:rPr lang="en-US" sz="2000" dirty="0" smtClean="0"/>
              <a:t>a diagnosis of breast, colon or prostate cancer.</a:t>
            </a:r>
          </a:p>
          <a:p>
            <a:r>
              <a:rPr lang="en-US" sz="2000" dirty="0" smtClean="0"/>
              <a:t>Dementia diagnosis was associated with increased mortality from cancer and from non cancer causes</a:t>
            </a:r>
          </a:p>
          <a:p>
            <a:r>
              <a:rPr lang="en-US" sz="2000" dirty="0" smtClean="0"/>
              <a:t>The absolute increase in deaths associated with a dementia diagnosis was considerably larger from non cancer causes of death</a:t>
            </a:r>
          </a:p>
          <a:p>
            <a:r>
              <a:rPr lang="en-US" sz="2000" dirty="0" smtClean="0"/>
              <a:t>The effect of stage at diagnosis on cancer specific or all cause mortality after a cancer diagnosis was substantially reduced in patients with a dementia diagnosis</a:t>
            </a:r>
          </a:p>
          <a:p>
            <a:endParaRPr lang="en-US" dirty="0"/>
          </a:p>
        </p:txBody>
      </p:sp>
    </p:spTree>
    <p:extLst>
      <p:ext uri="{BB962C8B-B14F-4D97-AF65-F5344CB8AC3E}">
        <p14:creationId xmlns:p14="http://schemas.microsoft.com/office/powerpoint/2010/main" val="1256177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rEFERENCES</a:t>
            </a:r>
            <a:r>
              <a:rPr lang="en-US" dirty="0" smtClean="0"/>
              <a:t> </a:t>
            </a:r>
            <a:endParaRPr lang="en-US" dirty="0"/>
          </a:p>
        </p:txBody>
      </p:sp>
      <p:sp>
        <p:nvSpPr>
          <p:cNvPr id="3" name="Content Placeholder 2"/>
          <p:cNvSpPr>
            <a:spLocks noGrp="1"/>
          </p:cNvSpPr>
          <p:nvPr>
            <p:ph idx="1"/>
          </p:nvPr>
        </p:nvSpPr>
        <p:spPr/>
        <p:txBody>
          <a:bodyPr>
            <a:normAutofit fontScale="92500"/>
          </a:bodyPr>
          <a:lstStyle/>
          <a:p>
            <a:r>
              <a:rPr lang="en-US" b="1" dirty="0" smtClean="0"/>
              <a:t>1</a:t>
            </a:r>
            <a:r>
              <a:rPr lang="en-US" sz="2200" b="1" dirty="0" smtClean="0">
                <a:latin typeface="Times New Roman" charset="0"/>
                <a:ea typeface="Times New Roman" charset="0"/>
                <a:cs typeface="Times New Roman" charset="0"/>
              </a:rPr>
              <a:t>. </a:t>
            </a:r>
            <a:r>
              <a:rPr lang="en-US" sz="2200" dirty="0" smtClean="0">
                <a:latin typeface="Times New Roman" charset="0"/>
                <a:ea typeface="Times New Roman" charset="0"/>
                <a:cs typeface="Times New Roman" charset="0"/>
              </a:rPr>
              <a:t>Evans </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DAFunkenstein</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HHAlbert</a:t>
            </a:r>
            <a:r>
              <a:rPr lang="en-US" sz="2200" dirty="0">
                <a:latin typeface="Times New Roman" charset="0"/>
                <a:ea typeface="Times New Roman" charset="0"/>
                <a:cs typeface="Times New Roman" charset="0"/>
              </a:rPr>
              <a:t>  MS  et al.  Prevalence of Alzheimer's disease in a community population of older persons: higher than previously reported. </a:t>
            </a:r>
            <a:r>
              <a:rPr lang="en-US" sz="2200" i="1" dirty="0">
                <a:latin typeface="Times New Roman" charset="0"/>
                <a:ea typeface="Times New Roman" charset="0"/>
                <a:cs typeface="Times New Roman" charset="0"/>
              </a:rPr>
              <a:t>JAMA</a:t>
            </a:r>
            <a:r>
              <a:rPr lang="en-US" sz="2200" dirty="0">
                <a:latin typeface="Times New Roman" charset="0"/>
                <a:ea typeface="Times New Roman" charset="0"/>
                <a:cs typeface="Times New Roman" charset="0"/>
              </a:rPr>
              <a:t> 1989;262 (18) 2551- </a:t>
            </a:r>
            <a:r>
              <a:rPr lang="en-US" sz="2200" dirty="0" smtClean="0">
                <a:latin typeface="Times New Roman" charset="0"/>
                <a:ea typeface="Times New Roman" charset="0"/>
                <a:cs typeface="Times New Roman" charset="0"/>
              </a:rPr>
              <a:t>2556</a:t>
            </a:r>
          </a:p>
          <a:p>
            <a:r>
              <a:rPr lang="en-US" sz="2200" b="1" dirty="0" smtClean="0">
                <a:latin typeface="Times New Roman" charset="0"/>
                <a:ea typeface="Times New Roman" charset="0"/>
                <a:cs typeface="Times New Roman" charset="0"/>
              </a:rPr>
              <a:t>2. </a:t>
            </a:r>
            <a:r>
              <a:rPr lang="en-US" sz="2200" dirty="0" smtClean="0">
                <a:latin typeface="Times New Roman" charset="0"/>
                <a:ea typeface="Times New Roman" charset="0"/>
                <a:cs typeface="Times New Roman" charset="0"/>
              </a:rPr>
              <a:t>Hebert </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LEBecket</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LAScherr</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PAEvans</a:t>
            </a:r>
            <a:r>
              <a:rPr lang="en-US" sz="2200" dirty="0">
                <a:latin typeface="Times New Roman" charset="0"/>
                <a:ea typeface="Times New Roman" charset="0"/>
                <a:cs typeface="Times New Roman" charset="0"/>
              </a:rPr>
              <a:t>  DA Annual incidence of Alzheimer disease in the United States projected to the years 2000 through 2050. </a:t>
            </a:r>
            <a:r>
              <a:rPr lang="en-US" sz="2200" i="1" dirty="0">
                <a:latin typeface="Times New Roman" charset="0"/>
                <a:ea typeface="Times New Roman" charset="0"/>
                <a:cs typeface="Times New Roman" charset="0"/>
              </a:rPr>
              <a:t>Alzheimer Dis </a:t>
            </a:r>
            <a:r>
              <a:rPr lang="en-US" sz="2200" i="1" dirty="0" err="1">
                <a:latin typeface="Times New Roman" charset="0"/>
                <a:ea typeface="Times New Roman" charset="0"/>
                <a:cs typeface="Times New Roman" charset="0"/>
              </a:rPr>
              <a:t>Assoc</a:t>
            </a:r>
            <a:r>
              <a:rPr lang="en-US" sz="2200" i="1" dirty="0">
                <a:latin typeface="Times New Roman" charset="0"/>
                <a:ea typeface="Times New Roman" charset="0"/>
                <a:cs typeface="Times New Roman" charset="0"/>
              </a:rPr>
              <a:t> </a:t>
            </a:r>
            <a:r>
              <a:rPr lang="en-US" sz="2200" i="1" dirty="0" err="1">
                <a:latin typeface="Times New Roman" charset="0"/>
                <a:ea typeface="Times New Roman" charset="0"/>
                <a:cs typeface="Times New Roman" charset="0"/>
              </a:rPr>
              <a:t>Disord</a:t>
            </a:r>
            <a:r>
              <a:rPr lang="en-US" sz="2200" dirty="0">
                <a:latin typeface="Times New Roman" charset="0"/>
                <a:ea typeface="Times New Roman" charset="0"/>
                <a:cs typeface="Times New Roman" charset="0"/>
              </a:rPr>
              <a:t> 2001;15 (4) 169- </a:t>
            </a:r>
            <a:r>
              <a:rPr lang="en-US" sz="2200" dirty="0" smtClean="0">
                <a:latin typeface="Times New Roman" charset="0"/>
                <a:ea typeface="Times New Roman" charset="0"/>
                <a:cs typeface="Times New Roman" charset="0"/>
              </a:rPr>
              <a:t>173</a:t>
            </a:r>
            <a:endParaRPr lang="en-US" sz="2200" dirty="0">
              <a:latin typeface="Times New Roman" charset="0"/>
              <a:ea typeface="Times New Roman" charset="0"/>
              <a:cs typeface="Times New Roman" charset="0"/>
              <a:hlinkClick r:id="rId2"/>
            </a:endParaRPr>
          </a:p>
          <a:p>
            <a:r>
              <a:rPr lang="en-US" sz="2200" b="1" dirty="0" smtClean="0">
                <a:latin typeface="Times New Roman" charset="0"/>
                <a:ea typeface="Times New Roman" charset="0"/>
                <a:cs typeface="Times New Roman" charset="0"/>
              </a:rPr>
              <a:t>3. </a:t>
            </a:r>
            <a:r>
              <a:rPr lang="en-US" sz="2200" dirty="0" err="1" smtClean="0">
                <a:latin typeface="Times New Roman" charset="0"/>
                <a:ea typeface="Times New Roman" charset="0"/>
                <a:cs typeface="Times New Roman" charset="0"/>
              </a:rPr>
              <a:t>Jemal</a:t>
            </a:r>
            <a:r>
              <a:rPr lang="en-US" sz="2200" dirty="0" smtClean="0">
                <a:latin typeface="Times New Roman" charset="0"/>
                <a:ea typeface="Times New Roman" charset="0"/>
                <a:cs typeface="Times New Roman" charset="0"/>
              </a:rPr>
              <a:t> </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AMurray</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TWard</a:t>
            </a:r>
            <a:r>
              <a:rPr lang="en-US" sz="2200" dirty="0">
                <a:latin typeface="Times New Roman" charset="0"/>
                <a:ea typeface="Times New Roman" charset="0"/>
                <a:cs typeface="Times New Roman" charset="0"/>
              </a:rPr>
              <a:t>  E  et al.  Cancer statistics, 2005. </a:t>
            </a:r>
            <a:r>
              <a:rPr lang="en-US" sz="2200" i="1" dirty="0">
                <a:latin typeface="Times New Roman" charset="0"/>
                <a:ea typeface="Times New Roman" charset="0"/>
                <a:cs typeface="Times New Roman" charset="0"/>
              </a:rPr>
              <a:t>CA Cancer J </a:t>
            </a:r>
            <a:r>
              <a:rPr lang="en-US" sz="2200" i="1" dirty="0" err="1">
                <a:latin typeface="Times New Roman" charset="0"/>
                <a:ea typeface="Times New Roman" charset="0"/>
                <a:cs typeface="Times New Roman" charset="0"/>
              </a:rPr>
              <a:t>Clin</a:t>
            </a:r>
            <a:r>
              <a:rPr lang="en-US" sz="2200" dirty="0">
                <a:latin typeface="Times New Roman" charset="0"/>
                <a:ea typeface="Times New Roman" charset="0"/>
                <a:cs typeface="Times New Roman" charset="0"/>
              </a:rPr>
              <a:t> 2005;55 (1) </a:t>
            </a:r>
            <a:r>
              <a:rPr lang="en-US" sz="2200" dirty="0" smtClean="0">
                <a:latin typeface="Times New Roman" charset="0"/>
                <a:ea typeface="Times New Roman" charset="0"/>
                <a:cs typeface="Times New Roman" charset="0"/>
              </a:rPr>
              <a:t>10-30</a:t>
            </a:r>
            <a:endParaRPr lang="en-US" sz="2200" dirty="0">
              <a:latin typeface="Times New Roman" charset="0"/>
              <a:ea typeface="Times New Roman" charset="0"/>
              <a:cs typeface="Times New Roman" charset="0"/>
            </a:endParaRPr>
          </a:p>
          <a:p>
            <a:r>
              <a:rPr lang="en-US" sz="2200" b="1" dirty="0" smtClean="0">
                <a:latin typeface="Times New Roman" charset="0"/>
                <a:ea typeface="Times New Roman" charset="0"/>
                <a:cs typeface="Times New Roman" charset="0"/>
              </a:rPr>
              <a:t>4.</a:t>
            </a:r>
            <a:r>
              <a:rPr lang="en-US" sz="2200" dirty="0" smtClean="0">
                <a:latin typeface="Times New Roman" charset="0"/>
                <a:ea typeface="Times New Roman" charset="0"/>
                <a:cs typeface="Times New Roman" charset="0"/>
              </a:rPr>
              <a:t>Gupta </a:t>
            </a:r>
            <a:r>
              <a:rPr lang="en-US" sz="2200" dirty="0">
                <a:latin typeface="Times New Roman" charset="0"/>
                <a:ea typeface="Times New Roman" charset="0"/>
                <a:cs typeface="Times New Roman" charset="0"/>
              </a:rPr>
              <a:t> </a:t>
            </a:r>
            <a:r>
              <a:rPr lang="en-US" sz="2200" dirty="0" err="1">
                <a:latin typeface="Times New Roman" charset="0"/>
                <a:ea typeface="Times New Roman" charset="0"/>
                <a:cs typeface="Times New Roman" charset="0"/>
              </a:rPr>
              <a:t>SKLamont</a:t>
            </a:r>
            <a:r>
              <a:rPr lang="en-US" sz="2200" dirty="0">
                <a:latin typeface="Times New Roman" charset="0"/>
                <a:ea typeface="Times New Roman" charset="0"/>
                <a:cs typeface="Times New Roman" charset="0"/>
              </a:rPr>
              <a:t>  EB Patterns of presentation, diagnosis, and treatment in older patients with colon cancer and comorbid dementia. </a:t>
            </a:r>
            <a:r>
              <a:rPr lang="en-US" sz="2200" i="1" dirty="0">
                <a:latin typeface="Times New Roman" charset="0"/>
                <a:ea typeface="Times New Roman" charset="0"/>
                <a:cs typeface="Times New Roman" charset="0"/>
              </a:rPr>
              <a:t>J Am </a:t>
            </a:r>
            <a:r>
              <a:rPr lang="en-US" sz="2200" i="1" dirty="0" err="1">
                <a:latin typeface="Times New Roman" charset="0"/>
                <a:ea typeface="Times New Roman" charset="0"/>
                <a:cs typeface="Times New Roman" charset="0"/>
              </a:rPr>
              <a:t>Geriatr</a:t>
            </a:r>
            <a:r>
              <a:rPr lang="en-US" sz="2200" i="1" dirty="0">
                <a:latin typeface="Times New Roman" charset="0"/>
                <a:ea typeface="Times New Roman" charset="0"/>
                <a:cs typeface="Times New Roman" charset="0"/>
              </a:rPr>
              <a:t> </a:t>
            </a:r>
            <a:r>
              <a:rPr lang="en-US" sz="2200" i="1" dirty="0" err="1">
                <a:latin typeface="Times New Roman" charset="0"/>
                <a:ea typeface="Times New Roman" charset="0"/>
                <a:cs typeface="Times New Roman" charset="0"/>
              </a:rPr>
              <a:t>Soc</a:t>
            </a:r>
            <a:r>
              <a:rPr lang="en-US" sz="2200" dirty="0">
                <a:latin typeface="Times New Roman" charset="0"/>
                <a:ea typeface="Times New Roman" charset="0"/>
                <a:cs typeface="Times New Roman" charset="0"/>
              </a:rPr>
              <a:t> 2004;52 (10) 1681- </a:t>
            </a:r>
            <a:r>
              <a:rPr lang="en-US" sz="2200" dirty="0" smtClean="0">
                <a:latin typeface="Times New Roman" charset="0"/>
                <a:ea typeface="Times New Roman" charset="0"/>
                <a:cs typeface="Times New Roman" charset="0"/>
              </a:rPr>
              <a:t>1687</a:t>
            </a:r>
            <a:endParaRPr lang="en-US" sz="22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1113992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7658</TotalTime>
  <Words>777</Words>
  <Application>Microsoft Office PowerPoint</Application>
  <PresentationFormat>Widescreen</PresentationFormat>
  <Paragraphs>55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Celestial</vt:lpstr>
      <vt:lpstr>Effect of a dementia diagnosis on survival of older patients after a diagnosis of breast, colon or prostate cancer   MUKAILA a. rAJI, MD, MSC: YOUNG-FANG KUO, Phd:  Jean L greeman Phd: et al       </vt:lpstr>
      <vt:lpstr>Background </vt:lpstr>
      <vt:lpstr>Previous studies</vt:lpstr>
      <vt:lpstr>Clinical Case </vt:lpstr>
      <vt:lpstr>Clinical question</vt:lpstr>
      <vt:lpstr>methods</vt:lpstr>
      <vt:lpstr>Data sources</vt:lpstr>
      <vt:lpstr>Identification of patients with cancer and dementia</vt:lpstr>
      <vt:lpstr>Measures</vt:lpstr>
      <vt:lpstr>statistical ANALYSIS </vt:lpstr>
      <vt:lpstr>rESULTS</vt:lpstr>
      <vt:lpstr>Effect of a dementia diagnosis on survival </vt:lpstr>
      <vt:lpstr>PowerPoint Presentation</vt:lpstr>
      <vt:lpstr>PowerPoint Presentation</vt:lpstr>
      <vt:lpstr>PowerPoint Presentation</vt:lpstr>
      <vt:lpstr>summarized RESULTS: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Cancer linked to alzhimer dementia but not vascular dementia</dc:title>
  <dc:creator>Ariadne Stephanie Scott</dc:creator>
  <cp:lastModifiedBy>Seo, Janet</cp:lastModifiedBy>
  <cp:revision>33</cp:revision>
  <dcterms:created xsi:type="dcterms:W3CDTF">2016-10-08T15:16:58Z</dcterms:created>
  <dcterms:modified xsi:type="dcterms:W3CDTF">2016-10-14T13:04:06Z</dcterms:modified>
</cp:coreProperties>
</file>