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1" r:id="rId4"/>
    <p:sldId id="258" r:id="rId5"/>
    <p:sldId id="270" r:id="rId6"/>
    <p:sldId id="259" r:id="rId7"/>
    <p:sldId id="269" r:id="rId8"/>
    <p:sldId id="262" r:id="rId9"/>
    <p:sldId id="263" r:id="rId10"/>
    <p:sldId id="264" r:id="rId11"/>
    <p:sldId id="265" r:id="rId12"/>
    <p:sldId id="266" r:id="rId13"/>
    <p:sldId id="267" r:id="rId14"/>
    <p:sldId id="268" r:id="rId15"/>
    <p:sldId id="260" r:id="rId16"/>
    <p:sldId id="26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486" autoAdjust="0"/>
  </p:normalViewPr>
  <p:slideViewPr>
    <p:cSldViewPr>
      <p:cViewPr varScale="1">
        <p:scale>
          <a:sx n="91" d="100"/>
          <a:sy n="91" d="100"/>
        </p:scale>
        <p:origin x="-213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C9F1CB-599E-4232-AE5B-B4AE65A0AE71}" type="datetimeFigureOut">
              <a:rPr lang="en-US" smtClean="0"/>
              <a:t>4/21/2016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0DF98C-80F4-483C-B621-B3C593702BDC}" type="slidenum">
              <a:rPr lang="en-US" smtClean="0"/>
              <a:t>‹#›</a:t>
            </a:fld>
            <a:endParaRPr lang="en-US"/>
          </a:p>
        </p:txBody>
      </p:sp>
    </p:spTree>
    <p:extLst>
      <p:ext uri="{BB962C8B-B14F-4D97-AF65-F5344CB8AC3E}">
        <p14:creationId xmlns:p14="http://schemas.microsoft.com/office/powerpoint/2010/main" val="3491304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Worried about stroke – leading cause of death;</a:t>
            </a:r>
            <a:r>
              <a:rPr lang="en-US" baseline="0" dirty="0" smtClean="0"/>
              <a:t> 15% of strokes attributed to atherosclerosis of carotid arteries </a:t>
            </a:r>
          </a:p>
          <a:p>
            <a:r>
              <a:rPr lang="en-US" baseline="0" dirty="0" smtClean="0"/>
              <a:t>Goal of primary stroke prevention in this patient </a:t>
            </a:r>
          </a:p>
          <a:p>
            <a:endParaRPr lang="en-US" dirty="0"/>
          </a:p>
        </p:txBody>
      </p:sp>
      <p:sp>
        <p:nvSpPr>
          <p:cNvPr id="4" name="Slide Number Placeholder 3"/>
          <p:cNvSpPr>
            <a:spLocks noGrp="1"/>
          </p:cNvSpPr>
          <p:nvPr>
            <p:ph type="sldNum" sz="quarter" idx="10"/>
          </p:nvPr>
        </p:nvSpPr>
        <p:spPr/>
        <p:txBody>
          <a:bodyPr/>
          <a:lstStyle/>
          <a:p>
            <a:fld id="{110DF98C-80F4-483C-B621-B3C593702BDC}" type="slidenum">
              <a:rPr lang="en-US" smtClean="0"/>
              <a:t>2</a:t>
            </a:fld>
            <a:endParaRPr lang="en-US"/>
          </a:p>
        </p:txBody>
      </p:sp>
    </p:spTree>
    <p:extLst>
      <p:ext uri="{BB962C8B-B14F-4D97-AF65-F5344CB8AC3E}">
        <p14:creationId xmlns:p14="http://schemas.microsoft.com/office/powerpoint/2010/main" val="3552401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Worried about stroke – leading cause of death;</a:t>
            </a:r>
            <a:r>
              <a:rPr lang="en-US" baseline="0" dirty="0" smtClean="0"/>
              <a:t> 15% of strokes attributed to atherosclerosis of carotid arteries </a:t>
            </a:r>
          </a:p>
          <a:p>
            <a:r>
              <a:rPr lang="en-US" baseline="0" dirty="0" smtClean="0"/>
              <a:t>Goal of primary stroke prevention </a:t>
            </a:r>
            <a:r>
              <a:rPr lang="en-US" baseline="0" smtClean="0"/>
              <a:t>in this patient </a:t>
            </a:r>
          </a:p>
          <a:p>
            <a:endParaRPr lang="en-US" dirty="0"/>
          </a:p>
        </p:txBody>
      </p:sp>
      <p:sp>
        <p:nvSpPr>
          <p:cNvPr id="4" name="Slide Number Placeholder 3"/>
          <p:cNvSpPr>
            <a:spLocks noGrp="1"/>
          </p:cNvSpPr>
          <p:nvPr>
            <p:ph type="sldNum" sz="quarter" idx="10"/>
          </p:nvPr>
        </p:nvSpPr>
        <p:spPr/>
        <p:txBody>
          <a:bodyPr/>
          <a:lstStyle/>
          <a:p>
            <a:fld id="{110DF98C-80F4-483C-B621-B3C593702BDC}" type="slidenum">
              <a:rPr lang="en-US">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552401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Conflicting</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10DF98C-80F4-483C-B621-B3C593702BDC}" type="slidenum">
              <a:rPr lang="en-US" smtClean="0"/>
              <a:t>4</a:t>
            </a:fld>
            <a:endParaRPr lang="en-US"/>
          </a:p>
        </p:txBody>
      </p:sp>
    </p:spTree>
    <p:extLst>
      <p:ext uri="{BB962C8B-B14F-4D97-AF65-F5344CB8AC3E}">
        <p14:creationId xmlns:p14="http://schemas.microsoft.com/office/powerpoint/2010/main" val="763506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ICD-9 codes then</a:t>
            </a:r>
            <a:r>
              <a:rPr lang="en-US" baseline="0" dirty="0" smtClean="0"/>
              <a:t> chart review to exclude patients with prior stroke</a:t>
            </a:r>
          </a:p>
          <a:p>
            <a:r>
              <a:rPr lang="en-US" baseline="0" dirty="0" smtClean="0"/>
              <a:t>Excluded imaging other than carotid ultrasound (as other indications for ex CT-angiogram)</a:t>
            </a:r>
            <a:endParaRPr lang="en-US" dirty="0"/>
          </a:p>
        </p:txBody>
      </p:sp>
      <p:sp>
        <p:nvSpPr>
          <p:cNvPr id="4" name="Slide Number Placeholder 3"/>
          <p:cNvSpPr>
            <a:spLocks noGrp="1"/>
          </p:cNvSpPr>
          <p:nvPr>
            <p:ph type="sldNum" sz="quarter" idx="10"/>
          </p:nvPr>
        </p:nvSpPr>
        <p:spPr/>
        <p:txBody>
          <a:bodyPr/>
          <a:lstStyle/>
          <a:p>
            <a:fld id="{110DF98C-80F4-483C-B621-B3C593702BDC}" type="slidenum">
              <a:rPr lang="en-US" smtClean="0"/>
              <a:t>6</a:t>
            </a:fld>
            <a:endParaRPr lang="en-US"/>
          </a:p>
        </p:txBody>
      </p:sp>
    </p:spTree>
    <p:extLst>
      <p:ext uri="{BB962C8B-B14F-4D97-AF65-F5344CB8AC3E}">
        <p14:creationId xmlns:p14="http://schemas.microsoft.com/office/powerpoint/2010/main" val="72660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Mean age 73</a:t>
            </a:r>
          </a:p>
        </p:txBody>
      </p:sp>
      <p:sp>
        <p:nvSpPr>
          <p:cNvPr id="4" name="Slide Number Placeholder 3"/>
          <p:cNvSpPr>
            <a:spLocks noGrp="1"/>
          </p:cNvSpPr>
          <p:nvPr>
            <p:ph type="sldNum" sz="quarter" idx="10"/>
          </p:nvPr>
        </p:nvSpPr>
        <p:spPr/>
        <p:txBody>
          <a:bodyPr/>
          <a:lstStyle/>
          <a:p>
            <a:fld id="{110DF98C-80F4-483C-B621-B3C593702BDC}" type="slidenum">
              <a:rPr lang="en-US" smtClean="0"/>
              <a:t>8</a:t>
            </a:fld>
            <a:endParaRPr lang="en-US"/>
          </a:p>
        </p:txBody>
      </p:sp>
    </p:spTree>
    <p:extLst>
      <p:ext uri="{BB962C8B-B14F-4D97-AF65-F5344CB8AC3E}">
        <p14:creationId xmlns:p14="http://schemas.microsoft.com/office/powerpoint/2010/main" val="2560700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3062 (75.4%) carotid</a:t>
            </a:r>
          </a:p>
          <a:p>
            <a:r>
              <a:rPr lang="en-US" sz="1200" b="0" i="0" u="none" strike="noStrike" kern="1200" baseline="0" dirty="0" smtClean="0">
                <a:solidFill>
                  <a:schemeClr val="tx1"/>
                </a:solidFill>
                <a:latin typeface="+mn-lt"/>
                <a:ea typeface="+mn-ea"/>
                <a:cs typeface="+mn-cs"/>
              </a:rPr>
              <a:t>ultrasounds had a single indication while the remaining</a:t>
            </a:r>
          </a:p>
          <a:p>
            <a:r>
              <a:rPr lang="en-US" sz="1200" b="0" i="0" u="none" strike="noStrike" kern="1200" baseline="0" dirty="0" smtClean="0">
                <a:solidFill>
                  <a:schemeClr val="tx1"/>
                </a:solidFill>
                <a:latin typeface="+mn-lt"/>
                <a:ea typeface="+mn-ea"/>
                <a:cs typeface="+mn-cs"/>
              </a:rPr>
              <a:t>(n = 1001) had multiple indications.</a:t>
            </a:r>
            <a:endParaRPr lang="en-US" dirty="0"/>
          </a:p>
        </p:txBody>
      </p:sp>
      <p:sp>
        <p:nvSpPr>
          <p:cNvPr id="4" name="Slide Number Placeholder 3"/>
          <p:cNvSpPr>
            <a:spLocks noGrp="1"/>
          </p:cNvSpPr>
          <p:nvPr>
            <p:ph type="sldNum" sz="quarter" idx="10"/>
          </p:nvPr>
        </p:nvSpPr>
        <p:spPr/>
        <p:txBody>
          <a:bodyPr/>
          <a:lstStyle/>
          <a:p>
            <a:fld id="{110DF98C-80F4-483C-B621-B3C593702BDC}" type="slidenum">
              <a:rPr lang="en-US" smtClean="0"/>
              <a:t>9</a:t>
            </a:fld>
            <a:endParaRPr lang="en-US"/>
          </a:p>
        </p:txBody>
      </p:sp>
    </p:spTree>
    <p:extLst>
      <p:ext uri="{BB962C8B-B14F-4D97-AF65-F5344CB8AC3E}">
        <p14:creationId xmlns:p14="http://schemas.microsoft.com/office/powerpoint/2010/main" val="251545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Appropriate = 5.4%, uncertain = 83%,</a:t>
            </a:r>
            <a:r>
              <a:rPr lang="en-US" baseline="0" dirty="0" smtClean="0"/>
              <a:t> inappropriate = 11.3% </a:t>
            </a:r>
            <a:endParaRPr lang="en-US" dirty="0"/>
          </a:p>
        </p:txBody>
      </p:sp>
      <p:sp>
        <p:nvSpPr>
          <p:cNvPr id="4" name="Slide Number Placeholder 3"/>
          <p:cNvSpPr>
            <a:spLocks noGrp="1"/>
          </p:cNvSpPr>
          <p:nvPr>
            <p:ph type="sldNum" sz="quarter" idx="10"/>
          </p:nvPr>
        </p:nvSpPr>
        <p:spPr/>
        <p:txBody>
          <a:bodyPr/>
          <a:lstStyle/>
          <a:p>
            <a:fld id="{110DF98C-80F4-483C-B621-B3C593702BDC}" type="slidenum">
              <a:rPr lang="en-US" smtClean="0"/>
              <a:t>10</a:t>
            </a:fld>
            <a:endParaRPr lang="en-US"/>
          </a:p>
        </p:txBody>
      </p:sp>
    </p:spTree>
    <p:extLst>
      <p:ext uri="{BB962C8B-B14F-4D97-AF65-F5344CB8AC3E}">
        <p14:creationId xmlns:p14="http://schemas.microsoft.com/office/powerpoint/2010/main" val="4048637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 guidelines for CEA:</a:t>
            </a:r>
            <a:r>
              <a:rPr lang="en-US" baseline="0" dirty="0" smtClean="0"/>
              <a:t> revascularization only in pts expected to survive 5 years (risk/benefit)</a:t>
            </a:r>
          </a:p>
          <a:p>
            <a:r>
              <a:rPr lang="en-US" baseline="0" dirty="0" smtClean="0"/>
              <a:t>initially, post-procedure increased risk of stroke</a:t>
            </a:r>
            <a:endParaRPr lang="en-US" dirty="0"/>
          </a:p>
        </p:txBody>
      </p:sp>
      <p:sp>
        <p:nvSpPr>
          <p:cNvPr id="4" name="Slide Number Placeholder 3"/>
          <p:cNvSpPr>
            <a:spLocks noGrp="1"/>
          </p:cNvSpPr>
          <p:nvPr>
            <p:ph type="sldNum" sz="quarter" idx="10"/>
          </p:nvPr>
        </p:nvSpPr>
        <p:spPr/>
        <p:txBody>
          <a:bodyPr/>
          <a:lstStyle/>
          <a:p>
            <a:fld id="{110DF98C-80F4-483C-B621-B3C593702BDC}" type="slidenum">
              <a:rPr lang="en-US" smtClean="0"/>
              <a:t>11</a:t>
            </a:fld>
            <a:endParaRPr lang="en-US"/>
          </a:p>
        </p:txBody>
      </p:sp>
    </p:spTree>
    <p:extLst>
      <p:ext uri="{BB962C8B-B14F-4D97-AF65-F5344CB8AC3E}">
        <p14:creationId xmlns:p14="http://schemas.microsoft.com/office/powerpoint/2010/main" val="391490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Essentially no difference in survival –</a:t>
            </a:r>
            <a:r>
              <a:rPr lang="en-US" baseline="0" dirty="0" smtClean="0"/>
              <a:t> skewed by differing #’s? </a:t>
            </a:r>
            <a:endParaRPr lang="en-US" dirty="0"/>
          </a:p>
        </p:txBody>
      </p:sp>
      <p:sp>
        <p:nvSpPr>
          <p:cNvPr id="4" name="Slide Number Placeholder 3"/>
          <p:cNvSpPr>
            <a:spLocks noGrp="1"/>
          </p:cNvSpPr>
          <p:nvPr>
            <p:ph type="sldNum" sz="quarter" idx="10"/>
          </p:nvPr>
        </p:nvSpPr>
        <p:spPr/>
        <p:txBody>
          <a:bodyPr/>
          <a:lstStyle/>
          <a:p>
            <a:fld id="{110DF98C-80F4-483C-B621-B3C593702BDC}" type="slidenum">
              <a:rPr lang="en-US" smtClean="0"/>
              <a:t>12</a:t>
            </a:fld>
            <a:endParaRPr lang="en-US"/>
          </a:p>
        </p:txBody>
      </p:sp>
    </p:spTree>
    <p:extLst>
      <p:ext uri="{BB962C8B-B14F-4D97-AF65-F5344CB8AC3E}">
        <p14:creationId xmlns:p14="http://schemas.microsoft.com/office/powerpoint/2010/main" val="430980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Practicing in</a:t>
            </a:r>
            <a:r>
              <a:rPr lang="en-US" baseline="0" dirty="0" smtClean="0"/>
              <a:t> setting of uncertainty, conflicting guidelines – tendency to do more / take “conservative approach”? Financial motivation? </a:t>
            </a:r>
          </a:p>
          <a:p>
            <a:r>
              <a:rPr lang="en-US" baseline="0" dirty="0" smtClean="0"/>
              <a:t>Role of screening or ordering tests if it will not change your management? </a:t>
            </a:r>
          </a:p>
        </p:txBody>
      </p:sp>
      <p:sp>
        <p:nvSpPr>
          <p:cNvPr id="4" name="Slide Number Placeholder 3"/>
          <p:cNvSpPr>
            <a:spLocks noGrp="1"/>
          </p:cNvSpPr>
          <p:nvPr>
            <p:ph type="sldNum" sz="quarter" idx="10"/>
          </p:nvPr>
        </p:nvSpPr>
        <p:spPr/>
        <p:txBody>
          <a:bodyPr/>
          <a:lstStyle/>
          <a:p>
            <a:fld id="{110DF98C-80F4-483C-B621-B3C593702BDC}" type="slidenum">
              <a:rPr lang="en-US" smtClean="0"/>
              <a:t>13</a:t>
            </a:fld>
            <a:endParaRPr lang="en-US"/>
          </a:p>
        </p:txBody>
      </p:sp>
    </p:spTree>
    <p:extLst>
      <p:ext uri="{BB962C8B-B14F-4D97-AF65-F5344CB8AC3E}">
        <p14:creationId xmlns:p14="http://schemas.microsoft.com/office/powerpoint/2010/main" val="1376501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pts in this study underwent procedure</a:t>
            </a:r>
            <a:r>
              <a:rPr lang="en-US" baseline="0" dirty="0" smtClean="0"/>
              <a:t> – what % screened then no change in plan? </a:t>
            </a:r>
            <a:endParaRPr lang="en-US" dirty="0"/>
          </a:p>
        </p:txBody>
      </p:sp>
      <p:sp>
        <p:nvSpPr>
          <p:cNvPr id="4" name="Slide Number Placeholder 3"/>
          <p:cNvSpPr>
            <a:spLocks noGrp="1"/>
          </p:cNvSpPr>
          <p:nvPr>
            <p:ph type="sldNum" sz="quarter" idx="10"/>
          </p:nvPr>
        </p:nvSpPr>
        <p:spPr/>
        <p:txBody>
          <a:bodyPr/>
          <a:lstStyle/>
          <a:p>
            <a:fld id="{110DF98C-80F4-483C-B621-B3C593702BDC}" type="slidenum">
              <a:rPr lang="en-US" smtClean="0"/>
              <a:t>14</a:t>
            </a:fld>
            <a:endParaRPr lang="en-US"/>
          </a:p>
        </p:txBody>
      </p:sp>
    </p:spTree>
    <p:extLst>
      <p:ext uri="{BB962C8B-B14F-4D97-AF65-F5344CB8AC3E}">
        <p14:creationId xmlns:p14="http://schemas.microsoft.com/office/powerpoint/2010/main" val="3797284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8B6C05-9E02-4AC4-A013-440BB16E8F1B}"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345700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B6C05-9E02-4AC4-A013-440BB16E8F1B}"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4015017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8B6C05-9E02-4AC4-A013-440BB16E8F1B}"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1518038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8B6C05-9E02-4AC4-A013-440BB16E8F1B}" type="datetimeFigureOut">
              <a:rPr lang="en-US" smtClean="0"/>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680717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8B6C05-9E02-4AC4-A013-440BB16E8F1B}" type="datetimeFigureOut">
              <a:rPr lang="en-US" smtClean="0"/>
              <a:t>4/21/2016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2075403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8B6C05-9E02-4AC4-A013-440BB16E8F1B}" type="datetimeFigureOut">
              <a:rPr lang="en-US" smtClean="0"/>
              <a:t>4/21/2016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762741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8B6C05-9E02-4AC4-A013-440BB16E8F1B}" type="datetimeFigureOut">
              <a:rPr lang="en-US" smtClean="0"/>
              <a:t>4/21/2016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2935978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8B6C05-9E02-4AC4-A013-440BB16E8F1B}" type="datetimeFigureOut">
              <a:rPr lang="en-US" smtClean="0"/>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741805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8B6C05-9E02-4AC4-A013-440BB16E8F1B}" type="datetimeFigureOut">
              <a:rPr lang="en-US" smtClean="0"/>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1897639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B6C05-9E02-4AC4-A013-440BB16E8F1B}"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331513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B6C05-9E02-4AC4-A013-440BB16E8F1B}"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3743E-C9A9-4D53-BBF3-C63A4200D202}" type="slidenum">
              <a:rPr lang="en-US" smtClean="0"/>
              <a:t>‹#›</a:t>
            </a:fld>
            <a:endParaRPr lang="en-US"/>
          </a:p>
        </p:txBody>
      </p:sp>
    </p:spTree>
    <p:extLst>
      <p:ext uri="{BB962C8B-B14F-4D97-AF65-F5344CB8AC3E}">
        <p14:creationId xmlns:p14="http://schemas.microsoft.com/office/powerpoint/2010/main" val="2397486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8B6C05-9E02-4AC4-A013-440BB16E8F1B}" type="datetimeFigureOut">
              <a:rPr lang="en-US" smtClean="0"/>
              <a:t>4/21/2016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53743E-C9A9-4D53-BBF3-C63A4200D202}" type="slidenum">
              <a:rPr lang="en-US" smtClean="0"/>
              <a:t>‹#›</a:t>
            </a:fld>
            <a:endParaRPr lang="en-US"/>
          </a:p>
        </p:txBody>
      </p:sp>
    </p:spTree>
    <p:extLst>
      <p:ext uri="{BB962C8B-B14F-4D97-AF65-F5344CB8AC3E}">
        <p14:creationId xmlns:p14="http://schemas.microsoft.com/office/powerpoint/2010/main" val="4273579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choosingwisely.org/" TargetMode="External"/><Relationship Id="rId1" Type="http://schemas.openxmlformats.org/officeDocument/2006/relationships/slideLayout" Target="../slideLayouts/slideLayout2.xml"/><Relationship Id="rId4" Type="http://schemas.openxmlformats.org/officeDocument/2006/relationships/hyperlink" Target="http://www.choosingwisely.org/clinician-lists/society-vascular-surgery-ultrasound-for-routine-surveillance-of-carotid-arteries/"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
            <a:ext cx="7772400" cy="3276600"/>
          </a:xfrm>
        </p:spPr>
        <p:txBody>
          <a:bodyPr>
            <a:normAutofit/>
          </a:bodyPr>
          <a:lstStyle/>
          <a:p>
            <a:pPr fontAlgn="base"/>
            <a:r>
              <a:rPr lang="en-US" b="1" dirty="0" smtClean="0"/>
              <a:t/>
            </a:r>
            <a:br>
              <a:rPr lang="en-US" b="1" dirty="0" smtClean="0"/>
            </a:br>
            <a:r>
              <a:rPr lang="en-US" b="1" dirty="0" smtClean="0"/>
              <a:t>The Role of Carotid Imaging in Asymptomatic Patients</a:t>
            </a:r>
            <a:endParaRPr lang="en-US" b="1" dirty="0"/>
          </a:p>
        </p:txBody>
      </p:sp>
      <p:sp>
        <p:nvSpPr>
          <p:cNvPr id="3" name="Subtitle 2"/>
          <p:cNvSpPr>
            <a:spLocks noGrp="1"/>
          </p:cNvSpPr>
          <p:nvPr>
            <p:ph type="subTitle" idx="1"/>
          </p:nvPr>
        </p:nvSpPr>
        <p:spPr>
          <a:xfrm>
            <a:off x="1371600" y="3886200"/>
            <a:ext cx="6400800" cy="1295400"/>
          </a:xfrm>
        </p:spPr>
        <p:txBody>
          <a:bodyPr/>
          <a:lstStyle/>
          <a:p>
            <a:r>
              <a:rPr lang="en-US" dirty="0" smtClean="0"/>
              <a:t>Irina </a:t>
            </a:r>
            <a:r>
              <a:rPr lang="en-US" dirty="0" err="1" smtClean="0"/>
              <a:t>Vovnoboy</a:t>
            </a:r>
            <a:r>
              <a:rPr lang="en-US" dirty="0" smtClean="0"/>
              <a:t>, MD</a:t>
            </a:r>
          </a:p>
          <a:p>
            <a:r>
              <a:rPr lang="en-US" dirty="0" smtClean="0"/>
              <a:t>4/22/2016</a:t>
            </a:r>
            <a:endParaRPr lang="en-US" dirty="0"/>
          </a:p>
        </p:txBody>
      </p:sp>
    </p:spTree>
    <p:extLst>
      <p:ext uri="{BB962C8B-B14F-4D97-AF65-F5344CB8AC3E}">
        <p14:creationId xmlns:p14="http://schemas.microsoft.com/office/powerpoint/2010/main" val="2593116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Mrs. W</a:t>
            </a:r>
            <a:endParaRPr lang="en-US" dirty="0"/>
          </a:p>
        </p:txBody>
      </p:sp>
      <p:sp>
        <p:nvSpPr>
          <p:cNvPr id="3" name="Content Placeholder 2"/>
          <p:cNvSpPr>
            <a:spLocks noGrp="1"/>
          </p:cNvSpPr>
          <p:nvPr>
            <p:ph idx="1"/>
          </p:nvPr>
        </p:nvSpPr>
        <p:spPr>
          <a:xfrm>
            <a:off x="457200" y="1524000"/>
            <a:ext cx="8229600" cy="4876800"/>
          </a:xfrm>
        </p:spPr>
        <p:txBody>
          <a:bodyPr/>
          <a:lstStyle/>
          <a:p>
            <a:r>
              <a:rPr lang="en-US" dirty="0" smtClean="0"/>
              <a:t>88 </a:t>
            </a:r>
            <a:r>
              <a:rPr lang="en-US" dirty="0" err="1" smtClean="0"/>
              <a:t>yo</a:t>
            </a:r>
            <a:r>
              <a:rPr lang="en-US" dirty="0" smtClean="0"/>
              <a:t> woman </a:t>
            </a:r>
          </a:p>
          <a:p>
            <a:r>
              <a:rPr lang="en-US" dirty="0" smtClean="0"/>
              <a:t>establishing care in geriatrics clinic</a:t>
            </a:r>
          </a:p>
          <a:p>
            <a:r>
              <a:rPr lang="en-US" dirty="0" err="1" smtClean="0"/>
              <a:t>PMHx</a:t>
            </a:r>
            <a:r>
              <a:rPr lang="en-US" dirty="0" smtClean="0"/>
              <a:t>: HTN, DM, Hyperlipidemia </a:t>
            </a:r>
          </a:p>
          <a:p>
            <a:r>
              <a:rPr lang="en-US" dirty="0" smtClean="0"/>
              <a:t>Lives at home, independent with ADLs</a:t>
            </a:r>
          </a:p>
          <a:p>
            <a:r>
              <a:rPr lang="en-US" dirty="0" smtClean="0"/>
              <a:t>PE: Was that a carotid bruit?</a:t>
            </a:r>
          </a:p>
          <a:p>
            <a:r>
              <a:rPr lang="en-US" dirty="0" smtClean="0">
                <a:solidFill>
                  <a:srgbClr val="FF0000"/>
                </a:solidFill>
              </a:rPr>
              <a:t>Does Mrs. W need a carotid ultrasound?</a:t>
            </a:r>
          </a:p>
        </p:txBody>
      </p:sp>
      <p:pic>
        <p:nvPicPr>
          <p:cNvPr id="6146" name="Picture 2" descr="http://img.tfd.com/MosbyMD/thumb/carotid-bru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0833" y="685800"/>
            <a:ext cx="18288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371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Mrs. W</a:t>
            </a:r>
            <a:endParaRPr lang="en-US" dirty="0"/>
          </a:p>
        </p:txBody>
      </p:sp>
      <p:sp>
        <p:nvSpPr>
          <p:cNvPr id="3" name="Content Placeholder 2"/>
          <p:cNvSpPr>
            <a:spLocks noGrp="1"/>
          </p:cNvSpPr>
          <p:nvPr>
            <p:ph idx="1"/>
          </p:nvPr>
        </p:nvSpPr>
        <p:spPr>
          <a:xfrm>
            <a:off x="457200" y="1524000"/>
            <a:ext cx="8229600" cy="4876800"/>
          </a:xfrm>
        </p:spPr>
        <p:txBody>
          <a:bodyPr/>
          <a:lstStyle/>
          <a:p>
            <a:r>
              <a:rPr lang="en-US" dirty="0" smtClean="0"/>
              <a:t>88 </a:t>
            </a:r>
            <a:r>
              <a:rPr lang="en-US" dirty="0" err="1" smtClean="0"/>
              <a:t>yo</a:t>
            </a:r>
            <a:r>
              <a:rPr lang="en-US" dirty="0" smtClean="0"/>
              <a:t> woman </a:t>
            </a:r>
          </a:p>
          <a:p>
            <a:r>
              <a:rPr lang="en-US" dirty="0" smtClean="0"/>
              <a:t>establishing care in geriatrics clinic</a:t>
            </a:r>
          </a:p>
          <a:p>
            <a:r>
              <a:rPr lang="en-US" dirty="0" err="1" smtClean="0"/>
              <a:t>PMHx</a:t>
            </a:r>
            <a:r>
              <a:rPr lang="en-US" dirty="0" smtClean="0"/>
              <a:t>: HTN, DM, Hyperlipidemia </a:t>
            </a:r>
          </a:p>
          <a:p>
            <a:r>
              <a:rPr lang="en-US" dirty="0" smtClean="0"/>
              <a:t>Lives at home, independent with ADLs</a:t>
            </a:r>
          </a:p>
          <a:p>
            <a:r>
              <a:rPr lang="en-US" dirty="0" smtClean="0"/>
              <a:t>PE: Was that a carotid bruit?</a:t>
            </a:r>
          </a:p>
          <a:p>
            <a:r>
              <a:rPr lang="en-US" dirty="0" smtClean="0">
                <a:solidFill>
                  <a:srgbClr val="FF0000"/>
                </a:solidFill>
              </a:rPr>
              <a:t>Does Mrs. W need a carotid ultrasound?</a:t>
            </a:r>
          </a:p>
          <a:p>
            <a:r>
              <a:rPr lang="en-US" dirty="0" smtClean="0">
                <a:solidFill>
                  <a:srgbClr val="FF0000"/>
                </a:solidFill>
              </a:rPr>
              <a:t>What is the role of carotid imaging for primary stroke prevention in asymptomatic patients? </a:t>
            </a:r>
            <a:endParaRPr lang="en-US" dirty="0">
              <a:solidFill>
                <a:srgbClr val="FF0000"/>
              </a:solidFill>
            </a:endParaRPr>
          </a:p>
        </p:txBody>
      </p:sp>
      <p:pic>
        <p:nvPicPr>
          <p:cNvPr id="6146" name="Picture 2" descr="http://img.tfd.com/MosbyMD/thumb/carotid-bru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0833" y="685800"/>
            <a:ext cx="18288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497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Current guidelines are confusing</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990600"/>
            <a:ext cx="6634162" cy="5484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155281" y="1371600"/>
            <a:ext cx="914400" cy="9906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FF0000"/>
              </a:solidFill>
            </a:endParaRPr>
          </a:p>
        </p:txBody>
      </p:sp>
      <p:sp>
        <p:nvSpPr>
          <p:cNvPr id="5" name="Rectangle 4"/>
          <p:cNvSpPr/>
          <p:nvPr/>
        </p:nvSpPr>
        <p:spPr>
          <a:xfrm>
            <a:off x="5105400" y="2057400"/>
            <a:ext cx="2057400" cy="10668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95400" y="2057400"/>
            <a:ext cx="1600200" cy="228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239000" y="1371600"/>
            <a:ext cx="690562" cy="10668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95400" y="2362200"/>
            <a:ext cx="2133600" cy="3048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295400" y="2743200"/>
            <a:ext cx="2859881" cy="3810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0985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343400" y="762000"/>
            <a:ext cx="457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52400" y="2715164"/>
            <a:ext cx="8991600" cy="3886200"/>
          </a:xfrm>
        </p:spPr>
        <p:txBody>
          <a:bodyPr>
            <a:normAutofit fontScale="25000" lnSpcReduction="20000"/>
          </a:bodyPr>
          <a:lstStyle/>
          <a:p>
            <a:pPr marL="0" indent="0">
              <a:buNone/>
            </a:pPr>
            <a:r>
              <a:rPr lang="en-US" sz="8000" dirty="0" smtClean="0"/>
              <a:t>The </a:t>
            </a:r>
            <a:r>
              <a:rPr lang="en-US" sz="8000" dirty="0"/>
              <a:t>presence of a bruit alone does not warrant serial duplex ultrasounds in low-risk, asymptomatic patients, unless significant stenosis is found on the initial duplex ultrasound.</a:t>
            </a:r>
          </a:p>
          <a:p>
            <a:pPr marL="0" indent="0">
              <a:buNone/>
            </a:pPr>
            <a:r>
              <a:rPr lang="en-US" sz="8000" dirty="0"/>
              <a:t>The presence of asymptomatic severe carotid artery disease in the general population yields a risk of neurologic events which is &lt;2%. Even in patients who have a bruit, if no other risk factors exist, the incidence is only 2%. Age (over 65), coronary artery disease, need for coronary bypass, symptomatic lower extremity arterial occlusive disease, history of tobacco use and high cholesterol would be appropriate risk factors to prompt ultrasound in patients with a bruit. Otherwise, these ultrasounds may prompt unnecessary and more expensive and invasive tests, or even unnecessary surgery. In general population-based studies, the prevalence of severe carotid stenosis is not high enough to make bruit alone an indication for carotid screening. With these facts in mind, screening should be pursued only if a bruit is associated with other risk factors for stenosis and stroke, or if the primary care physician determines you are at increased risk for carotid artery occlusive disease.</a:t>
            </a:r>
          </a:p>
          <a:p>
            <a:endParaRPr lang="en-US" dirty="0"/>
          </a:p>
        </p:txBody>
      </p:sp>
      <p:pic>
        <p:nvPicPr>
          <p:cNvPr id="5122" name="Picture 2" descr="Choosing Wisely – Promoting conversations between providers and patient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82079"/>
            <a:ext cx="3886200" cy="25575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48200" y="381000"/>
            <a:ext cx="3962400" cy="2215991"/>
          </a:xfrm>
          <a:prstGeom prst="rect">
            <a:avLst/>
          </a:prstGeom>
          <a:noFill/>
        </p:spPr>
        <p:txBody>
          <a:bodyPr wrap="square" rtlCol="0">
            <a:spAutoFit/>
          </a:bodyPr>
          <a:lstStyle/>
          <a:p>
            <a:pPr algn="ctr"/>
            <a:r>
              <a:rPr lang="en-US" sz="2400" b="1" dirty="0" smtClean="0">
                <a:hlinkClick r:id="rId4"/>
              </a:rPr>
              <a:t>Avoid use of ultrasound for routine surveillance of carotid arteries in the asymptomatic healthy population at any time</a:t>
            </a:r>
          </a:p>
          <a:p>
            <a:endParaRPr lang="en-US" dirty="0"/>
          </a:p>
        </p:txBody>
      </p:sp>
      <p:sp>
        <p:nvSpPr>
          <p:cNvPr id="5" name="TextBox 4"/>
          <p:cNvSpPr txBox="1"/>
          <p:nvPr/>
        </p:nvSpPr>
        <p:spPr>
          <a:xfrm>
            <a:off x="4343400" y="695980"/>
            <a:ext cx="533400" cy="523220"/>
          </a:xfrm>
          <a:prstGeom prst="rect">
            <a:avLst/>
          </a:prstGeom>
          <a:noFill/>
        </p:spPr>
        <p:txBody>
          <a:bodyPr wrap="square" rtlCol="0">
            <a:spAutoFit/>
          </a:bodyPr>
          <a:lstStyle/>
          <a:p>
            <a:pPr algn="ctr"/>
            <a:r>
              <a:rPr lang="en-US" sz="2800" dirty="0" smtClean="0">
                <a:solidFill>
                  <a:schemeClr val="bg1"/>
                </a:solidFill>
              </a:rPr>
              <a:t>5</a:t>
            </a:r>
            <a:endParaRPr lang="en-US" dirty="0">
              <a:solidFill>
                <a:schemeClr val="bg1"/>
              </a:solidFill>
            </a:endParaRPr>
          </a:p>
        </p:txBody>
      </p:sp>
    </p:spTree>
    <p:extLst>
      <p:ext uri="{BB962C8B-B14F-4D97-AF65-F5344CB8AC3E}">
        <p14:creationId xmlns:p14="http://schemas.microsoft.com/office/powerpoint/2010/main" val="4092147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13"/>
            <a:ext cx="8229600" cy="1143000"/>
          </a:xfrm>
        </p:spPr>
        <p:txBody>
          <a:bodyPr/>
          <a:lstStyle/>
          <a:p>
            <a:r>
              <a:rPr lang="en-US" dirty="0" smtClean="0"/>
              <a:t>Study Design</a:t>
            </a:r>
            <a:endParaRPr lang="en-US" dirty="0"/>
          </a:p>
        </p:txBody>
      </p:sp>
      <p:sp>
        <p:nvSpPr>
          <p:cNvPr id="3" name="Content Placeholder 2"/>
          <p:cNvSpPr>
            <a:spLocks noGrp="1"/>
          </p:cNvSpPr>
          <p:nvPr>
            <p:ph idx="1"/>
          </p:nvPr>
        </p:nvSpPr>
        <p:spPr>
          <a:xfrm>
            <a:off x="457200" y="1219200"/>
            <a:ext cx="8229600" cy="5334000"/>
          </a:xfrm>
        </p:spPr>
        <p:txBody>
          <a:bodyPr>
            <a:normAutofit/>
          </a:bodyPr>
          <a:lstStyle/>
          <a:p>
            <a:r>
              <a:rPr lang="en-US" b="1" dirty="0" smtClean="0">
                <a:solidFill>
                  <a:srgbClr val="0070C0"/>
                </a:solidFill>
              </a:rPr>
              <a:t>Retrospective cohort study </a:t>
            </a:r>
            <a:r>
              <a:rPr lang="en-US" dirty="0" smtClean="0"/>
              <a:t>of 4127 VA patients &gt;65 who underwent carotid vascularization for asymptomatic carotid stenosis  2005-2009</a:t>
            </a:r>
          </a:p>
          <a:p>
            <a:endParaRPr lang="en-US" dirty="0" smtClean="0"/>
          </a:p>
          <a:p>
            <a:pPr marL="342900" lvl="1" indent="-342900">
              <a:buFont typeface="Arial" panose="020B0604020202020204" pitchFamily="34" charset="0"/>
              <a:buChar char="•"/>
            </a:pPr>
            <a:r>
              <a:rPr lang="en-US" sz="3200" b="1" dirty="0" smtClean="0">
                <a:solidFill>
                  <a:srgbClr val="0070C0"/>
                </a:solidFill>
              </a:rPr>
              <a:t>4 trained abstractors </a:t>
            </a:r>
            <a:r>
              <a:rPr lang="en-US" sz="3200" dirty="0" smtClean="0"/>
              <a:t>reviewed </a:t>
            </a:r>
            <a:r>
              <a:rPr lang="en-US" sz="3200" dirty="0" smtClean="0"/>
              <a:t>for indications:</a:t>
            </a:r>
            <a:endParaRPr lang="en-US" sz="3200" dirty="0" smtClean="0"/>
          </a:p>
          <a:p>
            <a:pPr marL="457200" lvl="1" indent="0">
              <a:buNone/>
            </a:pPr>
            <a:r>
              <a:rPr lang="en-US" sz="3200" dirty="0" smtClean="0"/>
              <a:t>(1) carotid </a:t>
            </a:r>
            <a:r>
              <a:rPr lang="en-US" sz="3200" dirty="0"/>
              <a:t>report </a:t>
            </a:r>
            <a:r>
              <a:rPr lang="en-US" sz="3200" dirty="0" smtClean="0"/>
              <a:t>for order listed by providers</a:t>
            </a:r>
          </a:p>
          <a:p>
            <a:pPr marL="457200" lvl="1" indent="0">
              <a:buNone/>
            </a:pPr>
            <a:r>
              <a:rPr lang="en-US" sz="3200" dirty="0" smtClean="0"/>
              <a:t>(2) the </a:t>
            </a:r>
            <a:r>
              <a:rPr lang="en-US" sz="3200" dirty="0"/>
              <a:t>referring providers’ </a:t>
            </a:r>
            <a:r>
              <a:rPr lang="en-US" sz="3200" dirty="0" smtClean="0"/>
              <a:t>note</a:t>
            </a:r>
          </a:p>
          <a:p>
            <a:pPr marL="457200" lvl="1" indent="0">
              <a:buNone/>
            </a:pPr>
            <a:endParaRPr lang="en-US" sz="3200" dirty="0"/>
          </a:p>
        </p:txBody>
      </p:sp>
    </p:spTree>
    <p:extLst>
      <p:ext uri="{BB962C8B-B14F-4D97-AF65-F5344CB8AC3E}">
        <p14:creationId xmlns:p14="http://schemas.microsoft.com/office/powerpoint/2010/main" val="4166403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Design</a:t>
            </a:r>
            <a:endParaRPr lang="en-US" dirty="0"/>
          </a:p>
        </p:txBody>
      </p:sp>
      <p:sp>
        <p:nvSpPr>
          <p:cNvPr id="3" name="Content Placeholder 2"/>
          <p:cNvSpPr>
            <a:spLocks noGrp="1"/>
          </p:cNvSpPr>
          <p:nvPr>
            <p:ph idx="1"/>
          </p:nvPr>
        </p:nvSpPr>
        <p:spPr/>
        <p:txBody>
          <a:bodyPr>
            <a:normAutofit lnSpcReduction="10000"/>
          </a:bodyPr>
          <a:lstStyle/>
          <a:p>
            <a:r>
              <a:rPr lang="en-US" dirty="0"/>
              <a:t>For each study, </a:t>
            </a:r>
            <a:r>
              <a:rPr lang="en-US" b="1" dirty="0">
                <a:solidFill>
                  <a:srgbClr val="0070C0"/>
                </a:solidFill>
              </a:rPr>
              <a:t>expert </a:t>
            </a:r>
            <a:r>
              <a:rPr lang="en-US" b="1" dirty="0" smtClean="0">
                <a:solidFill>
                  <a:srgbClr val="0070C0"/>
                </a:solidFill>
              </a:rPr>
              <a:t>multidisciplinary panel </a:t>
            </a:r>
            <a:r>
              <a:rPr lang="en-US" dirty="0" smtClean="0"/>
              <a:t>of practicing clinicians and stroke researchers </a:t>
            </a:r>
            <a:r>
              <a:rPr lang="en-US" dirty="0" smtClean="0">
                <a:solidFill>
                  <a:schemeClr val="accent2">
                    <a:lumMod val="75000"/>
                  </a:schemeClr>
                </a:solidFill>
              </a:rPr>
              <a:t>[3 internists, 3 vascular neurologists, 1 vascular surgeon and 2 ophthalmologists] </a:t>
            </a:r>
            <a:r>
              <a:rPr lang="en-US" dirty="0" smtClean="0"/>
              <a:t>reviewed and rated indications through a consensus process: </a:t>
            </a:r>
          </a:p>
          <a:p>
            <a:pPr marL="971550" lvl="1" indent="-514350">
              <a:buAutoNum type="arabicParenBoth"/>
            </a:pPr>
            <a:r>
              <a:rPr lang="en-US" dirty="0" smtClean="0"/>
              <a:t>appropriate </a:t>
            </a:r>
          </a:p>
          <a:p>
            <a:pPr marL="971550" lvl="1" indent="-514350">
              <a:buAutoNum type="arabicParenBoth"/>
            </a:pPr>
            <a:r>
              <a:rPr lang="en-US" dirty="0" smtClean="0"/>
              <a:t>uncertain </a:t>
            </a:r>
          </a:p>
          <a:p>
            <a:pPr marL="971550" lvl="1" indent="-514350">
              <a:buAutoNum type="arabicParenBoth"/>
            </a:pPr>
            <a:r>
              <a:rPr lang="en-US" dirty="0" smtClean="0"/>
              <a:t>inappropriate</a:t>
            </a:r>
            <a:endParaRPr lang="en-US" sz="9200" dirty="0" smtClean="0"/>
          </a:p>
          <a:p>
            <a:endParaRPr lang="en-US" dirty="0"/>
          </a:p>
        </p:txBody>
      </p:sp>
    </p:spTree>
    <p:extLst>
      <p:ext uri="{BB962C8B-B14F-4D97-AF65-F5344CB8AC3E}">
        <p14:creationId xmlns:p14="http://schemas.microsoft.com/office/powerpoint/2010/main" val="2828102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Patient Characteristics</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6480" y="1143000"/>
            <a:ext cx="5542224"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943600" y="2819400"/>
            <a:ext cx="1505104"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Rectangle 4"/>
          <p:cNvSpPr/>
          <p:nvPr/>
        </p:nvSpPr>
        <p:spPr>
          <a:xfrm>
            <a:off x="2057400" y="6019800"/>
            <a:ext cx="19050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408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143000"/>
          </a:xfrm>
        </p:spPr>
        <p:txBody>
          <a:bodyPr/>
          <a:lstStyle/>
          <a:p>
            <a:r>
              <a:rPr lang="en-US" dirty="0" smtClean="0"/>
              <a:t>Results</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19200"/>
            <a:ext cx="8452624" cy="5414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914400"/>
            <a:ext cx="8579639" cy="369332"/>
          </a:xfrm>
          <a:prstGeom prst="rect">
            <a:avLst/>
          </a:prstGeom>
          <a:noFill/>
        </p:spPr>
        <p:txBody>
          <a:bodyPr wrap="square" rtlCol="0">
            <a:spAutoFit/>
          </a:bodyPr>
          <a:lstStyle/>
          <a:p>
            <a:r>
              <a:rPr lang="en-US" dirty="0" smtClean="0"/>
              <a:t>Single indication </a:t>
            </a:r>
            <a:r>
              <a:rPr lang="en-US" dirty="0" smtClean="0"/>
              <a:t>3062 (75.4%)</a:t>
            </a:r>
            <a:r>
              <a:rPr lang="en-US" dirty="0" smtClean="0"/>
              <a:t> 		Multiple indications 1001 (24.6%)</a:t>
            </a:r>
            <a:endParaRPr lang="en-US" dirty="0"/>
          </a:p>
        </p:txBody>
      </p:sp>
    </p:spTree>
    <p:extLst>
      <p:ext uri="{BB962C8B-B14F-4D97-AF65-F5344CB8AC3E}">
        <p14:creationId xmlns:p14="http://schemas.microsoft.com/office/powerpoint/2010/main" val="761776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a:t>Appropriateness of Carotid Imaging</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949191"/>
            <a:ext cx="7745360" cy="5805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34000" y="2133600"/>
            <a:ext cx="2286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895600" y="2133600"/>
            <a:ext cx="2362200" cy="609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33400" y="2133600"/>
            <a:ext cx="2209800" cy="152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3905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Long-term Survival</a:t>
            </a:r>
          </a:p>
        </p:txBody>
      </p:sp>
      <p:sp>
        <p:nvSpPr>
          <p:cNvPr id="3" name="Content Placeholder 2"/>
          <p:cNvSpPr>
            <a:spLocks noGrp="1"/>
          </p:cNvSpPr>
          <p:nvPr>
            <p:ph idx="1"/>
          </p:nvPr>
        </p:nvSpPr>
        <p:spPr/>
        <p:txBody>
          <a:bodyPr>
            <a:normAutofit fontScale="92500"/>
          </a:bodyPr>
          <a:lstStyle/>
          <a:p>
            <a:r>
              <a:rPr lang="en-US" sz="3000" dirty="0" smtClean="0"/>
              <a:t>3373/4063 </a:t>
            </a:r>
            <a:r>
              <a:rPr lang="en-US" sz="3000" dirty="0"/>
              <a:t>(83.0%) </a:t>
            </a:r>
            <a:r>
              <a:rPr lang="en-US" sz="3000" dirty="0" smtClean="0"/>
              <a:t>received a </a:t>
            </a:r>
            <a:r>
              <a:rPr lang="en-US" sz="3000" dirty="0"/>
              <a:t>CEA. </a:t>
            </a:r>
            <a:endParaRPr lang="en-US" sz="3000" dirty="0" smtClean="0"/>
          </a:p>
          <a:p>
            <a:r>
              <a:rPr lang="en-US" sz="3000" dirty="0" smtClean="0"/>
              <a:t>663 (19.7%) </a:t>
            </a:r>
            <a:r>
              <a:rPr lang="en-US" sz="3000" dirty="0"/>
              <a:t>procedures </a:t>
            </a:r>
            <a:r>
              <a:rPr lang="en-US" sz="3000" dirty="0" smtClean="0"/>
              <a:t>in patients &gt; 80 </a:t>
            </a:r>
            <a:r>
              <a:rPr lang="en-US" sz="3000" dirty="0" err="1" smtClean="0"/>
              <a:t>yo</a:t>
            </a:r>
            <a:r>
              <a:rPr lang="en-US" sz="3000" dirty="0" smtClean="0"/>
              <a:t>. </a:t>
            </a:r>
          </a:p>
          <a:p>
            <a:r>
              <a:rPr lang="en-US" sz="3000" dirty="0" smtClean="0"/>
              <a:t>5 year post-intervention </a:t>
            </a:r>
            <a:r>
              <a:rPr lang="en-US" sz="3000" dirty="0"/>
              <a:t>overall survival </a:t>
            </a:r>
            <a:r>
              <a:rPr lang="en-US" sz="3000" dirty="0" smtClean="0"/>
              <a:t>was 71.4%</a:t>
            </a:r>
          </a:p>
          <a:p>
            <a:endParaRPr lang="en-US" dirty="0" smtClean="0"/>
          </a:p>
          <a:p>
            <a:endParaRPr lang="en-US" dirty="0"/>
          </a:p>
          <a:p>
            <a:pPr marL="0" indent="0">
              <a:buNone/>
            </a:pPr>
            <a:endParaRPr lang="en-US" sz="2600" dirty="0" smtClean="0"/>
          </a:p>
          <a:p>
            <a:pPr marL="0" indent="0">
              <a:buNone/>
            </a:pPr>
            <a:endParaRPr lang="en-US" sz="2600" dirty="0"/>
          </a:p>
          <a:p>
            <a:pPr marL="0" indent="0">
              <a:buNone/>
            </a:pPr>
            <a:r>
              <a:rPr lang="en-US" sz="2600" dirty="0" smtClean="0"/>
              <a:t>							(</a:t>
            </a:r>
            <a:r>
              <a:rPr lang="en-US" sz="2600" i="1" dirty="0"/>
              <a:t>P </a:t>
            </a:r>
            <a:r>
              <a:rPr lang="en-US" sz="2600" dirty="0"/>
              <a:t>&lt; .001</a:t>
            </a:r>
            <a:r>
              <a:rPr lang="en-US" sz="2600" dirty="0" smtClean="0"/>
              <a:t>)</a:t>
            </a:r>
          </a:p>
          <a:p>
            <a:pPr marL="0" indent="0">
              <a:buNone/>
            </a:pPr>
            <a:r>
              <a:rPr lang="en-US" dirty="0" smtClean="0"/>
              <a: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82161028"/>
              </p:ext>
            </p:extLst>
          </p:nvPr>
        </p:nvGraphicFramePr>
        <p:xfrm>
          <a:off x="914400" y="3352800"/>
          <a:ext cx="6096000" cy="1635760"/>
        </p:xfrm>
        <a:graphic>
          <a:graphicData uri="http://schemas.openxmlformats.org/drawingml/2006/table">
            <a:tbl>
              <a:tblPr firstRow="1" bandRow="1">
                <a:tableStyleId>{5C22544A-7EE6-4342-B048-85BDC9FD1C3A}</a:tableStyleId>
              </a:tblPr>
              <a:tblGrid>
                <a:gridCol w="2032000"/>
                <a:gridCol w="2032000"/>
                <a:gridCol w="2032000"/>
              </a:tblGrid>
              <a:tr h="523240">
                <a:tc>
                  <a:txBody>
                    <a:bodyPr/>
                    <a:lstStyle/>
                    <a:p>
                      <a:r>
                        <a:rPr lang="en-US" dirty="0" smtClean="0"/>
                        <a:t>Age</a:t>
                      </a:r>
                      <a:endParaRPr lang="en-US" dirty="0"/>
                    </a:p>
                  </a:txBody>
                  <a:tcPr/>
                </a:tc>
                <a:tc>
                  <a:txBody>
                    <a:bodyPr/>
                    <a:lstStyle/>
                    <a:p>
                      <a:r>
                        <a:rPr lang="en-US" dirty="0" smtClean="0"/>
                        <a:t>Patients</a:t>
                      </a:r>
                      <a:endParaRPr lang="en-US" dirty="0"/>
                    </a:p>
                  </a:txBody>
                  <a:tcPr/>
                </a:tc>
                <a:tc>
                  <a:txBody>
                    <a:bodyPr/>
                    <a:lstStyle/>
                    <a:p>
                      <a:r>
                        <a:rPr lang="en-US" dirty="0" smtClean="0"/>
                        <a:t>Percent</a:t>
                      </a:r>
                      <a:endParaRPr lang="en-US" dirty="0"/>
                    </a:p>
                  </a:txBody>
                  <a:tcPr/>
                </a:tc>
              </a:tr>
              <a:tr h="370840">
                <a:tc>
                  <a:txBody>
                    <a:bodyPr/>
                    <a:lstStyle/>
                    <a:p>
                      <a:r>
                        <a:rPr lang="en-US" dirty="0" smtClean="0"/>
                        <a:t>65-74</a:t>
                      </a:r>
                      <a:endParaRPr lang="en-US" dirty="0"/>
                    </a:p>
                  </a:txBody>
                  <a:tcPr/>
                </a:tc>
                <a:tc>
                  <a:txBody>
                    <a:bodyPr/>
                    <a:lstStyle/>
                    <a:p>
                      <a:r>
                        <a:rPr lang="en-US" dirty="0" smtClean="0"/>
                        <a:t>1857</a:t>
                      </a:r>
                      <a:endParaRPr lang="en-US" dirty="0"/>
                    </a:p>
                  </a:txBody>
                  <a:tcPr/>
                </a:tc>
                <a:tc>
                  <a:txBody>
                    <a:bodyPr/>
                    <a:lstStyle/>
                    <a:p>
                      <a:r>
                        <a:rPr lang="en-US" dirty="0" smtClean="0"/>
                        <a:t>75.3%</a:t>
                      </a:r>
                      <a:endParaRPr lang="en-US" dirty="0"/>
                    </a:p>
                  </a:txBody>
                  <a:tcPr/>
                </a:tc>
              </a:tr>
              <a:tr h="370840">
                <a:tc>
                  <a:txBody>
                    <a:bodyPr/>
                    <a:lstStyle/>
                    <a:p>
                      <a:r>
                        <a:rPr lang="en-US" dirty="0" smtClean="0"/>
                        <a:t>75-84</a:t>
                      </a:r>
                      <a:endParaRPr lang="en-US" dirty="0"/>
                    </a:p>
                  </a:txBody>
                  <a:tcPr/>
                </a:tc>
                <a:tc>
                  <a:txBody>
                    <a:bodyPr/>
                    <a:lstStyle/>
                    <a:p>
                      <a:r>
                        <a:rPr lang="en-US" dirty="0" smtClean="0"/>
                        <a:t>979</a:t>
                      </a:r>
                      <a:endParaRPr lang="en-US" dirty="0"/>
                    </a:p>
                  </a:txBody>
                  <a:tcPr/>
                </a:tc>
                <a:tc>
                  <a:txBody>
                    <a:bodyPr/>
                    <a:lstStyle/>
                    <a:p>
                      <a:r>
                        <a:rPr lang="en-US" dirty="0" smtClean="0"/>
                        <a:t>66.5%</a:t>
                      </a:r>
                      <a:endParaRPr lang="en-US" dirty="0"/>
                    </a:p>
                  </a:txBody>
                  <a:tcPr/>
                </a:tc>
              </a:tr>
              <a:tr h="370840">
                <a:tc>
                  <a:txBody>
                    <a:bodyPr/>
                    <a:lstStyle/>
                    <a:p>
                      <a:r>
                        <a:rPr lang="en-US" dirty="0" smtClean="0"/>
                        <a:t>85+</a:t>
                      </a:r>
                      <a:endParaRPr lang="en-US" dirty="0"/>
                    </a:p>
                  </a:txBody>
                  <a:tcPr/>
                </a:tc>
                <a:tc>
                  <a:txBody>
                    <a:bodyPr/>
                    <a:lstStyle/>
                    <a:p>
                      <a:r>
                        <a:rPr lang="en-US" dirty="0" smtClean="0"/>
                        <a:t>73</a:t>
                      </a:r>
                      <a:endParaRPr lang="en-US" dirty="0"/>
                    </a:p>
                  </a:txBody>
                  <a:tcPr/>
                </a:tc>
                <a:tc>
                  <a:txBody>
                    <a:bodyPr/>
                    <a:lstStyle/>
                    <a:p>
                      <a:r>
                        <a:rPr lang="en-US" dirty="0" smtClean="0"/>
                        <a:t>58.9%</a:t>
                      </a:r>
                      <a:endParaRPr lang="en-US" dirty="0"/>
                    </a:p>
                  </a:txBody>
                  <a:tcPr/>
                </a:tc>
              </a:tr>
            </a:tbl>
          </a:graphicData>
        </a:graphic>
      </p:graphicFrame>
    </p:spTree>
    <p:extLst>
      <p:ext uri="{BB962C8B-B14F-4D97-AF65-F5344CB8AC3E}">
        <p14:creationId xmlns:p14="http://schemas.microsoft.com/office/powerpoint/2010/main" val="4245847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Rates of Survival by Indication</a:t>
            </a:r>
            <a:endParaRPr lang="en-US" dirty="0"/>
          </a:p>
        </p:txBody>
      </p:sp>
      <p:sp>
        <p:nvSpPr>
          <p:cNvPr id="3" name="Content Placeholder 2"/>
          <p:cNvSpPr>
            <a:spLocks noGrp="1"/>
          </p:cNvSpPr>
          <p:nvPr>
            <p:ph idx="1"/>
          </p:nvPr>
        </p:nvSpPr>
        <p:spPr>
          <a:xfrm>
            <a:off x="5867400" y="4495800"/>
            <a:ext cx="2667000" cy="762001"/>
          </a:xfrm>
        </p:spPr>
        <p:txBody>
          <a:bodyPr>
            <a:normAutofit fontScale="40000" lnSpcReduction="20000"/>
          </a:bodyPr>
          <a:lstStyle/>
          <a:p>
            <a:pPr marL="0" indent="0">
              <a:buNone/>
            </a:pPr>
            <a:endParaRPr lang="en-US" dirty="0" smtClean="0"/>
          </a:p>
          <a:p>
            <a:pPr marL="0" indent="0">
              <a:buNone/>
            </a:pPr>
            <a:endParaRPr lang="en-US" dirty="0"/>
          </a:p>
          <a:p>
            <a:pPr marL="0" indent="0">
              <a:buNone/>
            </a:pPr>
            <a:r>
              <a:rPr lang="en-US" sz="5100" dirty="0" smtClean="0"/>
              <a:t>(</a:t>
            </a:r>
            <a:r>
              <a:rPr lang="en-US" sz="5100" i="1" dirty="0" smtClean="0"/>
              <a:t>P </a:t>
            </a:r>
            <a:r>
              <a:rPr lang="en-US" sz="5100" dirty="0" smtClean="0"/>
              <a:t>= .07)</a:t>
            </a:r>
            <a:endParaRPr lang="en-US" sz="5100" dirty="0"/>
          </a:p>
        </p:txBody>
      </p:sp>
      <p:graphicFrame>
        <p:nvGraphicFramePr>
          <p:cNvPr id="4" name="Table 3"/>
          <p:cNvGraphicFramePr>
            <a:graphicFrameLocks noGrp="1"/>
          </p:cNvGraphicFramePr>
          <p:nvPr>
            <p:extLst>
              <p:ext uri="{D42A27DB-BD31-4B8C-83A1-F6EECF244321}">
                <p14:modId xmlns:p14="http://schemas.microsoft.com/office/powerpoint/2010/main" val="1366511471"/>
              </p:ext>
            </p:extLst>
          </p:nvPr>
        </p:nvGraphicFramePr>
        <p:xfrm>
          <a:off x="914400" y="1676400"/>
          <a:ext cx="7086600" cy="2819400"/>
        </p:xfrm>
        <a:graphic>
          <a:graphicData uri="http://schemas.openxmlformats.org/drawingml/2006/table">
            <a:tbl>
              <a:tblPr firstRow="1" bandRow="1">
                <a:tableStyleId>{5C22544A-7EE6-4342-B048-85BDC9FD1C3A}</a:tableStyleId>
              </a:tblPr>
              <a:tblGrid>
                <a:gridCol w="3543300"/>
                <a:gridCol w="3543300"/>
              </a:tblGrid>
              <a:tr h="704850">
                <a:tc>
                  <a:txBody>
                    <a:bodyPr/>
                    <a:lstStyle/>
                    <a:p>
                      <a:r>
                        <a:rPr lang="en-US" sz="2800" dirty="0" smtClean="0"/>
                        <a:t>Strength</a:t>
                      </a:r>
                      <a:r>
                        <a:rPr lang="en-US" sz="2800" baseline="0" dirty="0" smtClean="0"/>
                        <a:t> of Indication</a:t>
                      </a:r>
                      <a:endParaRPr lang="en-US" sz="2800" dirty="0"/>
                    </a:p>
                  </a:txBody>
                  <a:tcPr/>
                </a:tc>
                <a:tc>
                  <a:txBody>
                    <a:bodyPr/>
                    <a:lstStyle/>
                    <a:p>
                      <a:endParaRPr lang="en-US" sz="2800" dirty="0"/>
                    </a:p>
                  </a:txBody>
                  <a:tcPr/>
                </a:tc>
              </a:tr>
              <a:tr h="704850">
                <a:tc>
                  <a:txBody>
                    <a:bodyPr/>
                    <a:lstStyle/>
                    <a:p>
                      <a:r>
                        <a:rPr lang="en-US" sz="2800" dirty="0" smtClean="0"/>
                        <a:t>Appropriate</a:t>
                      </a:r>
                      <a:endParaRPr lang="en-US" sz="2800" dirty="0"/>
                    </a:p>
                  </a:txBody>
                  <a:tcPr/>
                </a:tc>
                <a:tc>
                  <a:txBody>
                    <a:bodyPr/>
                    <a:lstStyle/>
                    <a:p>
                      <a:r>
                        <a:rPr lang="en-US" sz="2800" dirty="0" smtClean="0"/>
                        <a:t>66.4%</a:t>
                      </a:r>
                      <a:endParaRPr lang="en-US" sz="2800" dirty="0"/>
                    </a:p>
                  </a:txBody>
                  <a:tcPr/>
                </a:tc>
              </a:tr>
              <a:tr h="704850">
                <a:tc>
                  <a:txBody>
                    <a:bodyPr/>
                    <a:lstStyle/>
                    <a:p>
                      <a:r>
                        <a:rPr lang="en-US" sz="2800" dirty="0" smtClean="0"/>
                        <a:t>Uncertain</a:t>
                      </a:r>
                      <a:endParaRPr lang="en-US" sz="2800" dirty="0"/>
                    </a:p>
                  </a:txBody>
                  <a:tcPr/>
                </a:tc>
                <a:tc>
                  <a:txBody>
                    <a:bodyPr/>
                    <a:lstStyle/>
                    <a:p>
                      <a:r>
                        <a:rPr lang="en-US" sz="2800" dirty="0" smtClean="0"/>
                        <a:t>72.1%</a:t>
                      </a:r>
                      <a:endParaRPr lang="en-US" sz="2800" dirty="0"/>
                    </a:p>
                  </a:txBody>
                  <a:tcPr/>
                </a:tc>
              </a:tr>
              <a:tr h="704850">
                <a:tc>
                  <a:txBody>
                    <a:bodyPr/>
                    <a:lstStyle/>
                    <a:p>
                      <a:r>
                        <a:rPr lang="en-US" sz="2800" dirty="0" smtClean="0"/>
                        <a:t>Inappropriate</a:t>
                      </a:r>
                      <a:endParaRPr lang="en-US" sz="2800" dirty="0"/>
                    </a:p>
                  </a:txBody>
                  <a:tcPr/>
                </a:tc>
                <a:tc>
                  <a:txBody>
                    <a:bodyPr/>
                    <a:lstStyle/>
                    <a:p>
                      <a:r>
                        <a:rPr lang="en-US" sz="2800" dirty="0" smtClean="0"/>
                        <a:t>68.8%</a:t>
                      </a:r>
                      <a:endParaRPr lang="en-US" sz="2800" dirty="0"/>
                    </a:p>
                  </a:txBody>
                  <a:tcPr/>
                </a:tc>
              </a:tr>
            </a:tbl>
          </a:graphicData>
        </a:graphic>
      </p:graphicFrame>
    </p:spTree>
    <p:extLst>
      <p:ext uri="{BB962C8B-B14F-4D97-AF65-F5344CB8AC3E}">
        <p14:creationId xmlns:p14="http://schemas.microsoft.com/office/powerpoint/2010/main" val="1302165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majority </a:t>
            </a:r>
            <a:r>
              <a:rPr lang="en-US" dirty="0"/>
              <a:t>of </a:t>
            </a:r>
            <a:r>
              <a:rPr lang="en-US" dirty="0" smtClean="0"/>
              <a:t>patients undergo </a:t>
            </a:r>
            <a:r>
              <a:rPr lang="en-US" dirty="0"/>
              <a:t>carotid </a:t>
            </a:r>
            <a:r>
              <a:rPr lang="en-US" dirty="0" smtClean="0"/>
              <a:t>revascularization for </a:t>
            </a:r>
            <a:r>
              <a:rPr lang="en-US" dirty="0"/>
              <a:t>asymptomatic carotid disease </a:t>
            </a:r>
            <a:r>
              <a:rPr lang="en-US" dirty="0" smtClean="0"/>
              <a:t>for </a:t>
            </a:r>
            <a:r>
              <a:rPr lang="en-US" b="1" dirty="0">
                <a:solidFill>
                  <a:srgbClr val="FF0000"/>
                </a:solidFill>
              </a:rPr>
              <a:t>uncertain or </a:t>
            </a:r>
            <a:r>
              <a:rPr lang="en-US" b="1" dirty="0" smtClean="0">
                <a:solidFill>
                  <a:srgbClr val="FF0000"/>
                </a:solidFill>
              </a:rPr>
              <a:t>inappropriate reasons.</a:t>
            </a:r>
          </a:p>
          <a:p>
            <a:r>
              <a:rPr lang="en-US" dirty="0" smtClean="0"/>
              <a:t>Need further studies for carotid </a:t>
            </a:r>
            <a:r>
              <a:rPr lang="en-US" dirty="0"/>
              <a:t>testing</a:t>
            </a:r>
            <a:r>
              <a:rPr lang="en-US" dirty="0" smtClean="0"/>
              <a:t>, especially around </a:t>
            </a:r>
            <a:r>
              <a:rPr lang="en-US" b="1" dirty="0" smtClean="0">
                <a:solidFill>
                  <a:srgbClr val="7030A0"/>
                </a:solidFill>
              </a:rPr>
              <a:t>monitoring stenosis </a:t>
            </a:r>
            <a:r>
              <a:rPr lang="en-US" dirty="0" smtClean="0"/>
              <a:t>over </a:t>
            </a:r>
            <a:r>
              <a:rPr lang="en-US" dirty="0"/>
              <a:t>long periods and evaluating carotid bruits</a:t>
            </a:r>
            <a:r>
              <a:rPr lang="en-US" dirty="0" smtClean="0"/>
              <a:t>. </a:t>
            </a:r>
          </a:p>
          <a:p>
            <a:r>
              <a:rPr lang="en-US" dirty="0" smtClean="0"/>
              <a:t>Need for </a:t>
            </a:r>
            <a:r>
              <a:rPr lang="en-US" b="1" dirty="0" smtClean="0">
                <a:solidFill>
                  <a:srgbClr val="00B050"/>
                </a:solidFill>
              </a:rPr>
              <a:t>decision-support tools</a:t>
            </a:r>
          </a:p>
          <a:p>
            <a:r>
              <a:rPr lang="en-US" dirty="0" smtClean="0"/>
              <a:t>Ongoing NIH-sponsored Carotid Revascularization and Medical Management for Asymptomatic Carotid Stenosis </a:t>
            </a:r>
            <a:r>
              <a:rPr lang="en-US" b="1" dirty="0" smtClean="0">
                <a:solidFill>
                  <a:srgbClr val="00B050"/>
                </a:solidFill>
              </a:rPr>
              <a:t>Trial </a:t>
            </a:r>
            <a:r>
              <a:rPr lang="en-US" b="1" dirty="0">
                <a:solidFill>
                  <a:srgbClr val="00B050"/>
                </a:solidFill>
              </a:rPr>
              <a:t>(CREST-2) </a:t>
            </a:r>
            <a:r>
              <a:rPr lang="en-US" dirty="0"/>
              <a:t>should clarify the value of </a:t>
            </a:r>
            <a:r>
              <a:rPr lang="en-US" dirty="0" smtClean="0"/>
              <a:t>revascularization in asymptomatic populations.</a:t>
            </a:r>
          </a:p>
          <a:p>
            <a:pPr marL="0" indent="0">
              <a:buNone/>
            </a:pPr>
            <a:endParaRPr lang="en-US" dirty="0" smtClean="0"/>
          </a:p>
        </p:txBody>
      </p:sp>
    </p:spTree>
    <p:extLst>
      <p:ext uri="{BB962C8B-B14F-4D97-AF65-F5344CB8AC3E}">
        <p14:creationId xmlns:p14="http://schemas.microsoft.com/office/powerpoint/2010/main" val="4122591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r>
              <a:rPr lang="en-US" dirty="0" smtClean="0"/>
              <a:t>Retrospective</a:t>
            </a:r>
          </a:p>
          <a:p>
            <a:r>
              <a:rPr lang="en-US" dirty="0" smtClean="0"/>
              <a:t>Hypothesis-generating only</a:t>
            </a:r>
          </a:p>
          <a:p>
            <a:r>
              <a:rPr lang="en-US" dirty="0" smtClean="0"/>
              <a:t>Uncertain applicability for BMC patient populations (98.8% male)</a:t>
            </a:r>
          </a:p>
          <a:p>
            <a:r>
              <a:rPr lang="en-US" dirty="0" smtClean="0"/>
              <a:t>Indications for Imaging not always clear  - </a:t>
            </a:r>
            <a:r>
              <a:rPr lang="en-US" i="1" dirty="0" smtClean="0"/>
              <a:t>k </a:t>
            </a:r>
            <a:r>
              <a:rPr lang="en-US" dirty="0" smtClean="0"/>
              <a:t>for agreement between 2 reviewers was 0.71-0.88, but only done for 20 x 2 images </a:t>
            </a:r>
            <a:endParaRPr lang="en-US" dirty="0"/>
          </a:p>
        </p:txBody>
      </p:sp>
    </p:spTree>
    <p:extLst>
      <p:ext uri="{BB962C8B-B14F-4D97-AF65-F5344CB8AC3E}">
        <p14:creationId xmlns:p14="http://schemas.microsoft.com/office/powerpoint/2010/main" val="1930927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Mrs. W</a:t>
            </a:r>
            <a:endParaRPr lang="en-US" dirty="0"/>
          </a:p>
        </p:txBody>
      </p:sp>
      <p:sp>
        <p:nvSpPr>
          <p:cNvPr id="3" name="Content Placeholder 2"/>
          <p:cNvSpPr>
            <a:spLocks noGrp="1"/>
          </p:cNvSpPr>
          <p:nvPr>
            <p:ph idx="1"/>
          </p:nvPr>
        </p:nvSpPr>
        <p:spPr/>
        <p:txBody>
          <a:bodyPr/>
          <a:lstStyle/>
          <a:p>
            <a:pPr marL="0" indent="0">
              <a:buNone/>
            </a:pPr>
            <a:r>
              <a:rPr lang="en-US" i="1" dirty="0" smtClean="0"/>
              <a:t>88 </a:t>
            </a:r>
            <a:r>
              <a:rPr lang="en-US" i="1" dirty="0" err="1" smtClean="0"/>
              <a:t>yo</a:t>
            </a:r>
            <a:r>
              <a:rPr lang="en-US" i="1" dirty="0" smtClean="0"/>
              <a:t> F with </a:t>
            </a:r>
            <a:r>
              <a:rPr lang="en-US" i="1" dirty="0" err="1" smtClean="0"/>
              <a:t>PMHx</a:t>
            </a:r>
            <a:r>
              <a:rPr lang="en-US" i="1" dirty="0" smtClean="0"/>
              <a:t> HTN, HL, DM (+ RF) found to have unilateral carotid bruit on exam</a:t>
            </a:r>
          </a:p>
          <a:p>
            <a:r>
              <a:rPr lang="en-US" dirty="0" smtClean="0"/>
              <a:t>Does Mrs. W need carotid imaging?</a:t>
            </a:r>
            <a:endParaRPr lang="en-US" dirty="0"/>
          </a:p>
        </p:txBody>
      </p:sp>
      <p:pic>
        <p:nvPicPr>
          <p:cNvPr id="9218" name="Picture 2" descr="http://www.ntrf.org/wysiwyg-files/images/un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216592"/>
            <a:ext cx="3886200" cy="327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457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304800" y="1600200"/>
            <a:ext cx="8305800" cy="4525963"/>
          </a:xfrm>
        </p:spPr>
        <p:txBody>
          <a:bodyPr wrap="none">
            <a:normAutofit/>
          </a:bodyPr>
          <a:lstStyle/>
          <a:p>
            <a:r>
              <a:rPr lang="en-US" sz="2000" dirty="0" smtClean="0"/>
              <a:t>Choosing Wisely: ABIM foundation. Society of Vascular Surgery</a:t>
            </a:r>
          </a:p>
          <a:p>
            <a:pPr marL="346075" indent="0">
              <a:buNone/>
            </a:pPr>
            <a:r>
              <a:rPr lang="en-US" sz="2000" dirty="0" smtClean="0"/>
              <a:t>http://www.choosingwisely.org/societies/society-for-vascular-surgery/</a:t>
            </a:r>
          </a:p>
          <a:p>
            <a:r>
              <a:rPr lang="en-US" sz="2000" dirty="0" err="1" smtClean="0"/>
              <a:t>Keyhani</a:t>
            </a:r>
            <a:r>
              <a:rPr lang="en-US" sz="2000" dirty="0" smtClean="0"/>
              <a:t> </a:t>
            </a:r>
            <a:r>
              <a:rPr lang="en-US" sz="2000" dirty="0"/>
              <a:t>S, Cheng EM, </a:t>
            </a:r>
            <a:r>
              <a:rPr lang="en-US" sz="2000" dirty="0" err="1"/>
              <a:t>Naseri</a:t>
            </a:r>
            <a:r>
              <a:rPr lang="en-US" sz="2000" dirty="0"/>
              <a:t> A, Halm EA, Williams LS, </a:t>
            </a:r>
            <a:r>
              <a:rPr lang="en-US" sz="2000" dirty="0" err="1"/>
              <a:t>Johanning</a:t>
            </a:r>
            <a:r>
              <a:rPr lang="en-US" sz="2000" dirty="0"/>
              <a:t> J, Madden E, </a:t>
            </a:r>
            <a:endParaRPr lang="en-US" sz="2000" dirty="0" smtClean="0"/>
          </a:p>
          <a:p>
            <a:pPr marL="0" indent="346075">
              <a:buNone/>
            </a:pPr>
            <a:r>
              <a:rPr lang="en-US" sz="2000" dirty="0" err="1" smtClean="0"/>
              <a:t>Rofagha</a:t>
            </a:r>
            <a:r>
              <a:rPr lang="en-US" sz="2000" dirty="0" smtClean="0"/>
              <a:t> </a:t>
            </a:r>
            <a:r>
              <a:rPr lang="en-US" sz="2000" dirty="0"/>
              <a:t>S, Woodbridge A, Abraham A, </a:t>
            </a:r>
            <a:r>
              <a:rPr lang="en-US" sz="2000" dirty="0" err="1"/>
              <a:t>Ahn</a:t>
            </a:r>
            <a:r>
              <a:rPr lang="en-US" sz="2000" dirty="0"/>
              <a:t> R, Saba S, </a:t>
            </a:r>
            <a:r>
              <a:rPr lang="en-US" sz="2000" dirty="0" err="1"/>
              <a:t>Eilkhani</a:t>
            </a:r>
            <a:r>
              <a:rPr lang="en-US" sz="2000" dirty="0"/>
              <a:t> E, Hebert P, </a:t>
            </a:r>
            <a:endParaRPr lang="en-US" sz="2000" dirty="0" smtClean="0"/>
          </a:p>
          <a:p>
            <a:pPr marL="0" indent="346075">
              <a:buNone/>
            </a:pPr>
            <a:r>
              <a:rPr lang="en-US" sz="2000" dirty="0" err="1" smtClean="0"/>
              <a:t>Bravata</a:t>
            </a:r>
            <a:r>
              <a:rPr lang="en-US" sz="2000" dirty="0" smtClean="0"/>
              <a:t> DM. Common</a:t>
            </a:r>
            <a:r>
              <a:rPr lang="en-US" sz="2000" dirty="0"/>
              <a:t> </a:t>
            </a:r>
            <a:r>
              <a:rPr lang="en-US" sz="2000" dirty="0" smtClean="0"/>
              <a:t>reasons</a:t>
            </a:r>
            <a:r>
              <a:rPr lang="en-US" sz="2000" dirty="0"/>
              <a:t> </a:t>
            </a:r>
            <a:r>
              <a:rPr lang="en-US" sz="2000" dirty="0" smtClean="0"/>
              <a:t>that</a:t>
            </a:r>
            <a:r>
              <a:rPr lang="en-US" sz="2000" dirty="0"/>
              <a:t> </a:t>
            </a:r>
            <a:r>
              <a:rPr lang="en-US" sz="2000" dirty="0" smtClean="0"/>
              <a:t>asymptomatic</a:t>
            </a:r>
            <a:r>
              <a:rPr lang="en-US" sz="2000" dirty="0"/>
              <a:t> </a:t>
            </a:r>
            <a:r>
              <a:rPr lang="en-US" sz="2000" dirty="0" smtClean="0"/>
              <a:t>patients</a:t>
            </a:r>
            <a:r>
              <a:rPr lang="en-US" sz="2000" dirty="0"/>
              <a:t> </a:t>
            </a:r>
            <a:r>
              <a:rPr lang="en-US" sz="2000" dirty="0" smtClean="0"/>
              <a:t>who</a:t>
            </a:r>
            <a:r>
              <a:rPr lang="en-US" sz="2000" dirty="0"/>
              <a:t> </a:t>
            </a:r>
            <a:r>
              <a:rPr lang="en-US" sz="2000" dirty="0" smtClean="0"/>
              <a:t>are</a:t>
            </a:r>
            <a:r>
              <a:rPr lang="en-US" sz="2000" dirty="0"/>
              <a:t> 65 </a:t>
            </a:r>
            <a:r>
              <a:rPr lang="en-US" sz="2000" dirty="0" smtClean="0"/>
              <a:t>years</a:t>
            </a:r>
            <a:r>
              <a:rPr lang="en-US" sz="2000" dirty="0"/>
              <a:t> </a:t>
            </a:r>
            <a:endParaRPr lang="en-US" sz="2000" dirty="0" smtClean="0"/>
          </a:p>
          <a:p>
            <a:pPr marL="0" indent="346075">
              <a:buNone/>
            </a:pPr>
            <a:r>
              <a:rPr lang="en-US" sz="2000" dirty="0" smtClean="0"/>
              <a:t>and</a:t>
            </a:r>
            <a:r>
              <a:rPr lang="en-US" sz="2000" dirty="0"/>
              <a:t> </a:t>
            </a:r>
            <a:r>
              <a:rPr lang="en-US" sz="2000" dirty="0" smtClean="0"/>
              <a:t>older</a:t>
            </a:r>
            <a:r>
              <a:rPr lang="en-US" sz="2000" dirty="0"/>
              <a:t> </a:t>
            </a:r>
            <a:r>
              <a:rPr lang="en-US" sz="2000" dirty="0" smtClean="0"/>
              <a:t>receive</a:t>
            </a:r>
            <a:r>
              <a:rPr lang="en-US" sz="2000" dirty="0"/>
              <a:t> </a:t>
            </a:r>
            <a:r>
              <a:rPr lang="en-US" sz="2000" dirty="0" smtClean="0"/>
              <a:t>carotid</a:t>
            </a:r>
            <a:r>
              <a:rPr lang="en-US" sz="2000" dirty="0"/>
              <a:t> </a:t>
            </a:r>
            <a:r>
              <a:rPr lang="en-US" sz="2000" dirty="0" smtClean="0"/>
              <a:t>imaging.  </a:t>
            </a:r>
            <a:r>
              <a:rPr lang="sv-SE" sz="2000" i="1" dirty="0" smtClean="0"/>
              <a:t>JAMA </a:t>
            </a:r>
            <a:r>
              <a:rPr lang="sv-SE" sz="2000" i="1" dirty="0"/>
              <a:t>Intern Med. </a:t>
            </a:r>
            <a:r>
              <a:rPr lang="sv-SE" sz="2000" dirty="0"/>
              <a:t>2016 Apr 18.</a:t>
            </a:r>
            <a:endParaRPr lang="en-US" sz="2000" dirty="0"/>
          </a:p>
        </p:txBody>
      </p:sp>
    </p:spTree>
    <p:extLst>
      <p:ext uri="{BB962C8B-B14F-4D97-AF65-F5344CB8AC3E}">
        <p14:creationId xmlns:p14="http://schemas.microsoft.com/office/powerpoint/2010/main" val="2002653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914</Words>
  <Application>Microsoft Office PowerPoint</Application>
  <PresentationFormat>On-screen Show (4:3)</PresentationFormat>
  <Paragraphs>120</Paragraphs>
  <Slides>16</Slides>
  <Notes>11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 The Role of Carotid Imaging in Asymptomatic Patients</vt:lpstr>
      <vt:lpstr>Mrs. W</vt:lpstr>
      <vt:lpstr>Mrs. W</vt:lpstr>
      <vt:lpstr>Current guidelines are confusing</vt:lpstr>
      <vt:lpstr>PowerPoint Presentation</vt:lpstr>
      <vt:lpstr>Study Design</vt:lpstr>
      <vt:lpstr>Study Design</vt:lpstr>
      <vt:lpstr>Patient Characteristics</vt:lpstr>
      <vt:lpstr>Results</vt:lpstr>
      <vt:lpstr>Appropriateness of Carotid Imaging</vt:lpstr>
      <vt:lpstr>Long-term Survival</vt:lpstr>
      <vt:lpstr>Rates of Survival by Indication</vt:lpstr>
      <vt:lpstr>Conclusions</vt:lpstr>
      <vt:lpstr>Limitations</vt:lpstr>
      <vt:lpstr>Back to Mrs. W</vt:lpstr>
      <vt:lpstr>References</vt:lpstr>
    </vt:vector>
  </TitlesOfParts>
  <Company>Genco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Carotid Imaging…?</dc:title>
  <dc:creator>Partners</dc:creator>
  <cp:lastModifiedBy>Partners</cp:lastModifiedBy>
  <cp:revision>27</cp:revision>
  <dcterms:created xsi:type="dcterms:W3CDTF">2016-04-22T01:50:25Z</dcterms:created>
  <dcterms:modified xsi:type="dcterms:W3CDTF">2016-04-22T11:28:23Z</dcterms:modified>
</cp:coreProperties>
</file>