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8" r:id="rId3"/>
    <p:sldId id="257" r:id="rId4"/>
    <p:sldId id="260" r:id="rId5"/>
    <p:sldId id="259" r:id="rId6"/>
    <p:sldId id="261" r:id="rId7"/>
    <p:sldId id="266" r:id="rId8"/>
    <p:sldId id="264" r:id="rId9"/>
    <p:sldId id="263" r:id="rId10"/>
    <p:sldId id="262" r:id="rId11"/>
    <p:sldId id="265" r:id="rId12"/>
    <p:sldId id="268" r:id="rId13"/>
    <p:sldId id="267" r:id="rId14"/>
    <p:sldId id="269" r:id="rId15"/>
    <p:sldId id="274" r:id="rId16"/>
    <p:sldId id="271" r:id="rId17"/>
    <p:sldId id="273" r:id="rId18"/>
    <p:sldId id="270" r:id="rId19"/>
    <p:sldId id="275" r:id="rId20"/>
    <p:sldId id="276" r:id="rId21"/>
    <p:sldId id="27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71" d="100"/>
          <a:sy n="71" d="100"/>
        </p:scale>
        <p:origin x="696"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33A1D2-02E6-4231-9233-D05B68786D2C}" type="datetimeFigureOut">
              <a:rPr lang="en-US" smtClean="0"/>
              <a:t>1/7/2016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E81185-0F90-4280-A176-F7F2A090DBFB}" type="slidenum">
              <a:rPr lang="en-US" smtClean="0"/>
              <a:t>‹#›</a:t>
            </a:fld>
            <a:endParaRPr lang="en-US"/>
          </a:p>
        </p:txBody>
      </p:sp>
    </p:spTree>
    <p:extLst>
      <p:ext uri="{BB962C8B-B14F-4D97-AF65-F5344CB8AC3E}">
        <p14:creationId xmlns:p14="http://schemas.microsoft.com/office/powerpoint/2010/main" val="2453808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B81875B-FCA3-4C2E-8E32-F29172C21ADC}" type="slidenum">
              <a:rPr lang="en-US" altLang="en-US"/>
              <a:pPr/>
              <a:t>2</a:t>
            </a:fld>
            <a:endParaRPr lang="en-US" altLang="en-US"/>
          </a:p>
        </p:txBody>
      </p:sp>
      <p:sp>
        <p:nvSpPr>
          <p:cNvPr id="4097" name="Rectangle 1"/>
          <p:cNvSpPr txBox="1">
            <a:spLocks noGrp="1" noRot="1" noChangeAspect="1" noChangeArrowheads="1"/>
          </p:cNvSpPr>
          <p:nvPr>
            <p:ph type="sldImg"/>
          </p:nvPr>
        </p:nvSpPr>
        <p:spPr bwMode="auto">
          <a:xfrm>
            <a:off x="423863" y="704850"/>
            <a:ext cx="6186487" cy="34813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8" name="Text Box 2"/>
          <p:cNvSpPr txBox="1">
            <a:spLocks noGrp="1" noChangeArrowheads="1"/>
          </p:cNvSpPr>
          <p:nvPr>
            <p:ph type="body" idx="1"/>
          </p:nvPr>
        </p:nvSpPr>
        <p:spPr bwMode="auto">
          <a:xfrm>
            <a:off x="703263" y="4410075"/>
            <a:ext cx="5627687" cy="44640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8820" rIns="0" bIns="0"/>
          <a:lstStyle/>
          <a:p>
            <a:pPr eaLnBrk="1">
              <a:lnSpc>
                <a:spcPct val="93000"/>
              </a:lnSpc>
              <a:spcBef>
                <a:spcPct val="0"/>
              </a:spcBef>
              <a:tabLst>
                <a:tab pos="723900" algn="l"/>
                <a:tab pos="1447800" algn="l"/>
                <a:tab pos="2171700" algn="l"/>
                <a:tab pos="2895600" algn="l"/>
                <a:tab pos="3619500" algn="l"/>
                <a:tab pos="4343400" algn="l"/>
                <a:tab pos="5067300" algn="l"/>
              </a:tabLst>
            </a:pPr>
            <a:r>
              <a:rPr lang="en-US" altLang="en-US" sz="1000">
                <a:latin typeface="Arial Unicode MS" panose="020B0604020202020204" pitchFamily="34" charset="-128"/>
                <a:cs typeface="Arial Unicode MS" panose="020B0604020202020204" pitchFamily="34" charset="-128"/>
              </a:rPr>
              <a:t>Figure 1. Synthesis and Metabolism of Vitamin D in the Regulation of Calcium, Phosphorus, and Bone Metabolism. During exposure to solar ultraviolet B (UVB) radiation, 7-dehydrocholesterol in the skin is converted to previtamin D</a:t>
            </a:r>
            <a:r>
              <a:rPr lang="en-US" altLang="en-US" sz="1000" baseline="-33000">
                <a:latin typeface="Arial Unicode MS" panose="020B0604020202020204" pitchFamily="34" charset="-128"/>
                <a:cs typeface="Arial Unicode MS" panose="020B0604020202020204" pitchFamily="34" charset="-128"/>
              </a:rPr>
              <a:t>3</a:t>
            </a:r>
            <a:r>
              <a:rPr lang="en-US" altLang="en-US" sz="1000">
                <a:latin typeface="Arial Unicode MS" panose="020B0604020202020204" pitchFamily="34" charset="-128"/>
                <a:cs typeface="Arial Unicode MS" panose="020B0604020202020204" pitchFamily="34" charset="-128"/>
              </a:rPr>
              <a:t>, which is immediately converted to vitamin D</a:t>
            </a:r>
            <a:r>
              <a:rPr lang="en-US" altLang="en-US" sz="1000" baseline="-33000">
                <a:latin typeface="Arial Unicode MS" panose="020B0604020202020204" pitchFamily="34" charset="-128"/>
                <a:cs typeface="Arial Unicode MS" panose="020B0604020202020204" pitchFamily="34" charset="-128"/>
              </a:rPr>
              <a:t>3</a:t>
            </a:r>
            <a:r>
              <a:rPr lang="en-US" altLang="en-US" sz="1000">
                <a:latin typeface="Arial Unicode MS" panose="020B0604020202020204" pitchFamily="34" charset="-128"/>
                <a:cs typeface="Arial Unicode MS" panose="020B0604020202020204" pitchFamily="34" charset="-128"/>
              </a:rPr>
              <a:t> in a heat-dependent process. Excessive exposure to sunlight degrades previtamin D</a:t>
            </a:r>
            <a:r>
              <a:rPr lang="en-US" altLang="en-US" sz="1000" baseline="-33000">
                <a:latin typeface="Arial Unicode MS" panose="020B0604020202020204" pitchFamily="34" charset="-128"/>
                <a:cs typeface="Arial Unicode MS" panose="020B0604020202020204" pitchFamily="34" charset="-128"/>
              </a:rPr>
              <a:t>3</a:t>
            </a:r>
            <a:r>
              <a:rPr lang="en-US" altLang="en-US" sz="1000">
                <a:latin typeface="Arial Unicode MS" panose="020B0604020202020204" pitchFamily="34" charset="-128"/>
                <a:cs typeface="Arial Unicode MS" panose="020B0604020202020204" pitchFamily="34" charset="-128"/>
              </a:rPr>
              <a:t> and vitamin D</a:t>
            </a:r>
            <a:r>
              <a:rPr lang="en-US" altLang="en-US" sz="1000" baseline="-33000">
                <a:latin typeface="Arial Unicode MS" panose="020B0604020202020204" pitchFamily="34" charset="-128"/>
                <a:cs typeface="Arial Unicode MS" panose="020B0604020202020204" pitchFamily="34" charset="-128"/>
              </a:rPr>
              <a:t>3</a:t>
            </a:r>
            <a:r>
              <a:rPr lang="en-US" altLang="en-US" sz="1000">
                <a:latin typeface="Arial Unicode MS" panose="020B0604020202020204" pitchFamily="34" charset="-128"/>
                <a:cs typeface="Arial Unicode MS" panose="020B0604020202020204" pitchFamily="34" charset="-128"/>
              </a:rPr>
              <a:t> into inactive photoproducts. Vitamin D</a:t>
            </a:r>
            <a:r>
              <a:rPr lang="en-US" altLang="en-US" sz="1000" baseline="-33000">
                <a:latin typeface="Arial Unicode MS" panose="020B0604020202020204" pitchFamily="34" charset="-128"/>
                <a:cs typeface="Arial Unicode MS" panose="020B0604020202020204" pitchFamily="34" charset="-128"/>
              </a:rPr>
              <a:t>2</a:t>
            </a:r>
            <a:r>
              <a:rPr lang="en-US" altLang="en-US" sz="1000">
                <a:latin typeface="Arial Unicode MS" panose="020B0604020202020204" pitchFamily="34" charset="-128"/>
                <a:cs typeface="Arial Unicode MS" panose="020B0604020202020204" pitchFamily="34" charset="-128"/>
              </a:rPr>
              <a:t> and vitamin D</a:t>
            </a:r>
            <a:r>
              <a:rPr lang="en-US" altLang="en-US" sz="1000" baseline="-33000">
                <a:latin typeface="Arial Unicode MS" panose="020B0604020202020204" pitchFamily="34" charset="-128"/>
                <a:cs typeface="Arial Unicode MS" panose="020B0604020202020204" pitchFamily="34" charset="-128"/>
              </a:rPr>
              <a:t>3</a:t>
            </a:r>
            <a:r>
              <a:rPr lang="en-US" altLang="en-US" sz="1000">
                <a:latin typeface="Arial Unicode MS" panose="020B0604020202020204" pitchFamily="34" charset="-128"/>
                <a:cs typeface="Arial Unicode MS" panose="020B0604020202020204" pitchFamily="34" charset="-128"/>
              </a:rPr>
              <a:t> from dietary sources are incorporated into chylomicrons and transported by the lymphatic system into the venous circulation. Vitamin D (hereafter “D” represents D</a:t>
            </a:r>
            <a:r>
              <a:rPr lang="en-US" altLang="en-US" sz="1000" baseline="-33000">
                <a:latin typeface="Arial Unicode MS" panose="020B0604020202020204" pitchFamily="34" charset="-128"/>
                <a:cs typeface="Arial Unicode MS" panose="020B0604020202020204" pitchFamily="34" charset="-128"/>
              </a:rPr>
              <a:t>2</a:t>
            </a:r>
            <a:r>
              <a:rPr lang="en-US" altLang="en-US" sz="1000">
                <a:latin typeface="Arial Unicode MS" panose="020B0604020202020204" pitchFamily="34" charset="-128"/>
                <a:cs typeface="Arial Unicode MS" panose="020B0604020202020204" pitchFamily="34" charset="-128"/>
              </a:rPr>
              <a:t> or D</a:t>
            </a:r>
            <a:r>
              <a:rPr lang="en-US" altLang="en-US" sz="1000" baseline="-33000">
                <a:latin typeface="Arial Unicode MS" panose="020B0604020202020204" pitchFamily="34" charset="-128"/>
                <a:cs typeface="Arial Unicode MS" panose="020B0604020202020204" pitchFamily="34" charset="-128"/>
              </a:rPr>
              <a:t>3</a:t>
            </a:r>
            <a:r>
              <a:rPr lang="en-US" altLang="en-US" sz="1000">
                <a:latin typeface="Arial Unicode MS" panose="020B0604020202020204" pitchFamily="34" charset="-128"/>
                <a:cs typeface="Arial Unicode MS" panose="020B0604020202020204" pitchFamily="34" charset="-128"/>
              </a:rPr>
              <a:t>) made in the skin or ingested in the diet can be stored in and then released from fat cells. Vitamin D in the circulation is bound to the vitamin D–binding protein, which transports it to the liver, where vitamin D is converted by vitamin D-25-hydroxylase to 25-hydroxyvitamin D [25(OH)D]. This is the major circulating form of vitamin D that is used by clinicians to determine vitamin D status. (Although most laboratories report the normal range to be 20 to 100 ng per milliliter [50 to 250 nmol per liter], the preferred range is 30 to 60 ng per milliliter [75 to 150 nmol per liter].) This form of vitamin D is biologically inactive and must be converted in the kidneys by 25-hydroxyvitamin D-1α-hydroxylase (1-OHase) to the biologically active form — 1,25-dihydroxyvitamin D [1,25(OH)</a:t>
            </a:r>
            <a:r>
              <a:rPr lang="en-US" altLang="en-US" sz="1000" baseline="-33000">
                <a:latin typeface="Arial Unicode MS" panose="020B0604020202020204" pitchFamily="34" charset="-128"/>
                <a:cs typeface="Arial Unicode MS" panose="020B0604020202020204" pitchFamily="34" charset="-128"/>
              </a:rPr>
              <a:t>2</a:t>
            </a:r>
            <a:r>
              <a:rPr lang="en-US" altLang="en-US" sz="1000">
                <a:latin typeface="Arial Unicode MS" panose="020B0604020202020204" pitchFamily="34" charset="-128"/>
                <a:cs typeface="Arial Unicode MS" panose="020B0604020202020204" pitchFamily="34" charset="-128"/>
              </a:rPr>
              <a:t>D]. Serum phosphorus, calcium, fibroblast growth factor 23 (FGF-23), and other factors can either increase (+) or decrease (–) the renal production of 1,25(OH)</a:t>
            </a:r>
            <a:r>
              <a:rPr lang="en-US" altLang="en-US" sz="1000" baseline="-33000">
                <a:latin typeface="Arial Unicode MS" panose="020B0604020202020204" pitchFamily="34" charset="-128"/>
                <a:cs typeface="Arial Unicode MS" panose="020B0604020202020204" pitchFamily="34" charset="-128"/>
              </a:rPr>
              <a:t>2</a:t>
            </a:r>
            <a:r>
              <a:rPr lang="en-US" altLang="en-US" sz="1000">
                <a:latin typeface="Arial Unicode MS" panose="020B0604020202020204" pitchFamily="34" charset="-128"/>
                <a:cs typeface="Arial Unicode MS" panose="020B0604020202020204" pitchFamily="34" charset="-128"/>
              </a:rPr>
              <a:t>D. 1,25(OH)</a:t>
            </a:r>
            <a:r>
              <a:rPr lang="en-US" altLang="en-US" sz="1000" baseline="-33000">
                <a:latin typeface="Arial Unicode MS" panose="020B0604020202020204" pitchFamily="34" charset="-128"/>
                <a:cs typeface="Arial Unicode MS" panose="020B0604020202020204" pitchFamily="34" charset="-128"/>
              </a:rPr>
              <a:t>2</a:t>
            </a:r>
            <a:r>
              <a:rPr lang="en-US" altLang="en-US" sz="1000">
                <a:latin typeface="Arial Unicode MS" panose="020B0604020202020204" pitchFamily="34" charset="-128"/>
                <a:cs typeface="Arial Unicode MS" panose="020B0604020202020204" pitchFamily="34" charset="-128"/>
              </a:rPr>
              <a:t>D decreases its own synthesis through negative feedback and decreases the synthesis and secretion of parathyroid hormone by the parathyroid glands. 1,25(OH)</a:t>
            </a:r>
            <a:r>
              <a:rPr lang="en-US" altLang="en-US" sz="1000" baseline="-33000">
                <a:latin typeface="Arial Unicode MS" panose="020B0604020202020204" pitchFamily="34" charset="-128"/>
                <a:cs typeface="Arial Unicode MS" panose="020B0604020202020204" pitchFamily="34" charset="-128"/>
              </a:rPr>
              <a:t>2</a:t>
            </a:r>
            <a:r>
              <a:rPr lang="en-US" altLang="en-US" sz="1000">
                <a:latin typeface="Arial Unicode MS" panose="020B0604020202020204" pitchFamily="34" charset="-128"/>
                <a:cs typeface="Arial Unicode MS" panose="020B0604020202020204" pitchFamily="34" charset="-128"/>
              </a:rPr>
              <a:t>D increases the expression of 25-hydroxyvitamin D-24-hydroxylase (24-OHase) to catabolize 1,25(OH)</a:t>
            </a:r>
            <a:r>
              <a:rPr lang="en-US" altLang="en-US" sz="1000" baseline="-33000">
                <a:latin typeface="Arial Unicode MS" panose="020B0604020202020204" pitchFamily="34" charset="-128"/>
                <a:cs typeface="Arial Unicode MS" panose="020B0604020202020204" pitchFamily="34" charset="-128"/>
              </a:rPr>
              <a:t>2</a:t>
            </a:r>
            <a:r>
              <a:rPr lang="en-US" altLang="en-US" sz="1000">
                <a:latin typeface="Arial Unicode MS" panose="020B0604020202020204" pitchFamily="34" charset="-128"/>
                <a:cs typeface="Arial Unicode MS" panose="020B0604020202020204" pitchFamily="34" charset="-128"/>
              </a:rPr>
              <a:t>D to the water-soluble, biologically inactive calcitroic acid, which is excreted in the bile. 1,25(OH)</a:t>
            </a:r>
            <a:r>
              <a:rPr lang="en-US" altLang="en-US" sz="1000" baseline="-33000">
                <a:latin typeface="Arial Unicode MS" panose="020B0604020202020204" pitchFamily="34" charset="-128"/>
                <a:cs typeface="Arial Unicode MS" panose="020B0604020202020204" pitchFamily="34" charset="-128"/>
              </a:rPr>
              <a:t>2</a:t>
            </a:r>
            <a:r>
              <a:rPr lang="en-US" altLang="en-US" sz="1000">
                <a:latin typeface="Arial Unicode MS" panose="020B0604020202020204" pitchFamily="34" charset="-128"/>
                <a:cs typeface="Arial Unicode MS" panose="020B0604020202020204" pitchFamily="34" charset="-128"/>
              </a:rPr>
              <a:t>D enhances intestinal calcium absorption in the small intestine by interacting with the vitamin D receptor–retinoic acid x-receptor complex (VDR-RXR) to enhance the expression of the epithelial calcium channel (transient receptor potential cation channel, subfamily V, member 6 [TRPV6]) and calbindin 9K, a calcium-binding protein (CaBP). 1,25(OH)</a:t>
            </a:r>
            <a:r>
              <a:rPr lang="en-US" altLang="en-US" sz="1000" baseline="-33000">
                <a:latin typeface="Arial Unicode MS" panose="020B0604020202020204" pitchFamily="34" charset="-128"/>
                <a:cs typeface="Arial Unicode MS" panose="020B0604020202020204" pitchFamily="34" charset="-128"/>
              </a:rPr>
              <a:t>2</a:t>
            </a:r>
            <a:r>
              <a:rPr lang="en-US" altLang="en-US" sz="1000">
                <a:latin typeface="Arial Unicode MS" panose="020B0604020202020204" pitchFamily="34" charset="-128"/>
                <a:cs typeface="Arial Unicode MS" panose="020B0604020202020204" pitchFamily="34" charset="-128"/>
              </a:rPr>
              <a:t>D is recognized by its receptor in osteoblasts, causing an increase in the expression of the receptor activator of nuclear factor-κB ligand (RANKL). RANK, the receptor for RANKL on preosteoclasts, binds RANKL, which induces preosteoclasts to become mature osteoclasts. Mature osteoclasts remove calcium and phosphorus from the bone, maintaining calcium and phosphorus levels in the blood. Adequate calcium (Ca</a:t>
            </a:r>
            <a:r>
              <a:rPr lang="en-US" altLang="en-US" sz="1000" baseline="33000">
                <a:latin typeface="Arial Unicode MS" panose="020B0604020202020204" pitchFamily="34" charset="-128"/>
                <a:cs typeface="Arial Unicode MS" panose="020B0604020202020204" pitchFamily="34" charset="-128"/>
              </a:rPr>
              <a:t>2+</a:t>
            </a:r>
            <a:r>
              <a:rPr lang="en-US" altLang="en-US" sz="1000">
                <a:latin typeface="Arial Unicode MS" panose="020B0604020202020204" pitchFamily="34" charset="-128"/>
                <a:cs typeface="Arial Unicode MS" panose="020B0604020202020204" pitchFamily="34" charset="-128"/>
              </a:rPr>
              <a:t>) and phosphorus (HPO</a:t>
            </a:r>
            <a:r>
              <a:rPr lang="en-US" altLang="en-US" sz="1000" baseline="-33000">
                <a:latin typeface="Arial Unicode MS" panose="020B0604020202020204" pitchFamily="34" charset="-128"/>
                <a:cs typeface="Arial Unicode MS" panose="020B0604020202020204" pitchFamily="34" charset="-128"/>
              </a:rPr>
              <a:t>4</a:t>
            </a:r>
            <a:r>
              <a:rPr lang="en-US" altLang="en-US" sz="1000">
                <a:latin typeface="Arial Unicode MS" panose="020B0604020202020204" pitchFamily="34" charset="-128"/>
                <a:cs typeface="Arial Unicode MS" panose="020B0604020202020204" pitchFamily="34" charset="-128"/>
              </a:rPr>
              <a:t> </a:t>
            </a:r>
            <a:r>
              <a:rPr lang="en-US" altLang="en-US" sz="1000" baseline="33000">
                <a:latin typeface="Arial Unicode MS" panose="020B0604020202020204" pitchFamily="34" charset="-128"/>
                <a:cs typeface="Arial Unicode MS" panose="020B0604020202020204" pitchFamily="34" charset="-128"/>
              </a:rPr>
              <a:t>2−</a:t>
            </a:r>
            <a:r>
              <a:rPr lang="en-US" altLang="en-US" sz="1000">
                <a:latin typeface="Arial Unicode MS" panose="020B0604020202020204" pitchFamily="34" charset="-128"/>
                <a:cs typeface="Arial Unicode MS" panose="020B0604020202020204" pitchFamily="34" charset="-128"/>
              </a:rPr>
              <a:t>) levels promote the mineralization of the skeleton.</a:t>
            </a:r>
          </a:p>
        </p:txBody>
      </p:sp>
    </p:spTree>
    <p:extLst>
      <p:ext uri="{BB962C8B-B14F-4D97-AF65-F5344CB8AC3E}">
        <p14:creationId xmlns:p14="http://schemas.microsoft.com/office/powerpoint/2010/main" val="21957233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5FE197D-E4CC-4717-A026-5D0B0238B257}" type="datetimeFigureOut">
              <a:rPr lang="en-US" smtClean="0"/>
              <a:t>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D83600-55FC-4BF5-BB57-93C2B6D4722D}" type="slidenum">
              <a:rPr lang="en-US" smtClean="0"/>
              <a:t>‹#›</a:t>
            </a:fld>
            <a:endParaRPr lang="en-US"/>
          </a:p>
        </p:txBody>
      </p:sp>
    </p:spTree>
    <p:extLst>
      <p:ext uri="{BB962C8B-B14F-4D97-AF65-F5344CB8AC3E}">
        <p14:creationId xmlns:p14="http://schemas.microsoft.com/office/powerpoint/2010/main" val="2674105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FE197D-E4CC-4717-A026-5D0B0238B257}" type="datetimeFigureOut">
              <a:rPr lang="en-US" smtClean="0"/>
              <a:t>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D83600-55FC-4BF5-BB57-93C2B6D4722D}" type="slidenum">
              <a:rPr lang="en-US" smtClean="0"/>
              <a:t>‹#›</a:t>
            </a:fld>
            <a:endParaRPr lang="en-US"/>
          </a:p>
        </p:txBody>
      </p:sp>
    </p:spTree>
    <p:extLst>
      <p:ext uri="{BB962C8B-B14F-4D97-AF65-F5344CB8AC3E}">
        <p14:creationId xmlns:p14="http://schemas.microsoft.com/office/powerpoint/2010/main" val="285815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FE197D-E4CC-4717-A026-5D0B0238B257}" type="datetimeFigureOut">
              <a:rPr lang="en-US" smtClean="0"/>
              <a:t>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D83600-55FC-4BF5-BB57-93C2B6D4722D}" type="slidenum">
              <a:rPr lang="en-US" smtClean="0"/>
              <a:t>‹#›</a:t>
            </a:fld>
            <a:endParaRPr lang="en-US"/>
          </a:p>
        </p:txBody>
      </p:sp>
    </p:spTree>
    <p:extLst>
      <p:ext uri="{BB962C8B-B14F-4D97-AF65-F5344CB8AC3E}">
        <p14:creationId xmlns:p14="http://schemas.microsoft.com/office/powerpoint/2010/main" val="1778496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FE197D-E4CC-4717-A026-5D0B0238B257}" type="datetimeFigureOut">
              <a:rPr lang="en-US" smtClean="0"/>
              <a:t>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D83600-55FC-4BF5-BB57-93C2B6D4722D}" type="slidenum">
              <a:rPr lang="en-US" smtClean="0"/>
              <a:t>‹#›</a:t>
            </a:fld>
            <a:endParaRPr lang="en-US"/>
          </a:p>
        </p:txBody>
      </p:sp>
    </p:spTree>
    <p:extLst>
      <p:ext uri="{BB962C8B-B14F-4D97-AF65-F5344CB8AC3E}">
        <p14:creationId xmlns:p14="http://schemas.microsoft.com/office/powerpoint/2010/main" val="29628744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FE197D-E4CC-4717-A026-5D0B0238B257}" type="datetimeFigureOut">
              <a:rPr lang="en-US" smtClean="0"/>
              <a:t>1/7/2016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D83600-55FC-4BF5-BB57-93C2B6D4722D}" type="slidenum">
              <a:rPr lang="en-US" smtClean="0"/>
              <a:t>‹#›</a:t>
            </a:fld>
            <a:endParaRPr lang="en-US"/>
          </a:p>
        </p:txBody>
      </p:sp>
    </p:spTree>
    <p:extLst>
      <p:ext uri="{BB962C8B-B14F-4D97-AF65-F5344CB8AC3E}">
        <p14:creationId xmlns:p14="http://schemas.microsoft.com/office/powerpoint/2010/main" val="379517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FE197D-E4CC-4717-A026-5D0B0238B257}" type="datetimeFigureOut">
              <a:rPr lang="en-US" smtClean="0"/>
              <a:t>1/7/2016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D83600-55FC-4BF5-BB57-93C2B6D4722D}" type="slidenum">
              <a:rPr lang="en-US" smtClean="0"/>
              <a:t>‹#›</a:t>
            </a:fld>
            <a:endParaRPr lang="en-US"/>
          </a:p>
        </p:txBody>
      </p:sp>
    </p:spTree>
    <p:extLst>
      <p:ext uri="{BB962C8B-B14F-4D97-AF65-F5344CB8AC3E}">
        <p14:creationId xmlns:p14="http://schemas.microsoft.com/office/powerpoint/2010/main" val="2370145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FE197D-E4CC-4717-A026-5D0B0238B257}" type="datetimeFigureOut">
              <a:rPr lang="en-US" smtClean="0"/>
              <a:t>1/7/2016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D83600-55FC-4BF5-BB57-93C2B6D4722D}" type="slidenum">
              <a:rPr lang="en-US" smtClean="0"/>
              <a:t>‹#›</a:t>
            </a:fld>
            <a:endParaRPr lang="en-US"/>
          </a:p>
        </p:txBody>
      </p:sp>
    </p:spTree>
    <p:extLst>
      <p:ext uri="{BB962C8B-B14F-4D97-AF65-F5344CB8AC3E}">
        <p14:creationId xmlns:p14="http://schemas.microsoft.com/office/powerpoint/2010/main" val="4251782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FE197D-E4CC-4717-A026-5D0B0238B257}" type="datetimeFigureOut">
              <a:rPr lang="en-US" smtClean="0"/>
              <a:t>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D83600-55FC-4BF5-BB57-93C2B6D4722D}" type="slidenum">
              <a:rPr lang="en-US" smtClean="0"/>
              <a:t>‹#›</a:t>
            </a:fld>
            <a:endParaRPr lang="en-US"/>
          </a:p>
        </p:txBody>
      </p:sp>
    </p:spTree>
    <p:extLst>
      <p:ext uri="{BB962C8B-B14F-4D97-AF65-F5344CB8AC3E}">
        <p14:creationId xmlns:p14="http://schemas.microsoft.com/office/powerpoint/2010/main" val="3831360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FE197D-E4CC-4717-A026-5D0B0238B257}" type="datetimeFigureOut">
              <a:rPr lang="en-US" smtClean="0"/>
              <a:t>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D83600-55FC-4BF5-BB57-93C2B6D4722D}" type="slidenum">
              <a:rPr lang="en-US" smtClean="0"/>
              <a:t>‹#›</a:t>
            </a:fld>
            <a:endParaRPr lang="en-US"/>
          </a:p>
        </p:txBody>
      </p:sp>
    </p:spTree>
    <p:extLst>
      <p:ext uri="{BB962C8B-B14F-4D97-AF65-F5344CB8AC3E}">
        <p14:creationId xmlns:p14="http://schemas.microsoft.com/office/powerpoint/2010/main" val="4239988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FE197D-E4CC-4717-A026-5D0B0238B257}" type="datetimeFigureOut">
              <a:rPr lang="en-US" smtClean="0"/>
              <a:t>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D83600-55FC-4BF5-BB57-93C2B6D4722D}" type="slidenum">
              <a:rPr lang="en-US" smtClean="0"/>
              <a:t>‹#›</a:t>
            </a:fld>
            <a:endParaRPr lang="en-US"/>
          </a:p>
        </p:txBody>
      </p:sp>
    </p:spTree>
    <p:extLst>
      <p:ext uri="{BB962C8B-B14F-4D97-AF65-F5344CB8AC3E}">
        <p14:creationId xmlns:p14="http://schemas.microsoft.com/office/powerpoint/2010/main" val="3505962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FE197D-E4CC-4717-A026-5D0B0238B257}" type="datetimeFigureOut">
              <a:rPr lang="en-US" smtClean="0"/>
              <a:t>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D83600-55FC-4BF5-BB57-93C2B6D4722D}" type="slidenum">
              <a:rPr lang="en-US" smtClean="0"/>
              <a:t>‹#›</a:t>
            </a:fld>
            <a:endParaRPr lang="en-US"/>
          </a:p>
        </p:txBody>
      </p:sp>
    </p:spTree>
    <p:extLst>
      <p:ext uri="{BB962C8B-B14F-4D97-AF65-F5344CB8AC3E}">
        <p14:creationId xmlns:p14="http://schemas.microsoft.com/office/powerpoint/2010/main" val="1134540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38970" y="365593"/>
            <a:ext cx="10514061" cy="1325096"/>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394231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FE197D-E4CC-4717-A026-5D0B0238B257}" type="datetimeFigureOut">
              <a:rPr lang="en-US" smtClean="0"/>
              <a:t>1/7/2016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D83600-55FC-4BF5-BB57-93C2B6D4722D}" type="slidenum">
              <a:rPr lang="en-US" smtClean="0"/>
              <a:t>‹#›</a:t>
            </a:fld>
            <a:endParaRPr lang="en-US"/>
          </a:p>
        </p:txBody>
      </p:sp>
    </p:spTree>
    <p:extLst>
      <p:ext uri="{BB962C8B-B14F-4D97-AF65-F5344CB8AC3E}">
        <p14:creationId xmlns:p14="http://schemas.microsoft.com/office/powerpoint/2010/main" val="6278031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dirty="0" smtClean="0"/>
              <a:t>Treatment of Vitamin D Insufficiency in Postmenopausal Women: A randomized clinical trial</a:t>
            </a:r>
            <a:endParaRPr lang="en-US" sz="4800" dirty="0"/>
          </a:p>
        </p:txBody>
      </p:sp>
      <p:sp>
        <p:nvSpPr>
          <p:cNvPr id="3" name="Subtitle 2"/>
          <p:cNvSpPr>
            <a:spLocks noGrp="1"/>
          </p:cNvSpPr>
          <p:nvPr>
            <p:ph type="subTitle" idx="1"/>
          </p:nvPr>
        </p:nvSpPr>
        <p:spPr>
          <a:xfrm>
            <a:off x="1524000" y="4220221"/>
            <a:ext cx="9144000" cy="1655762"/>
          </a:xfrm>
        </p:spPr>
        <p:txBody>
          <a:bodyPr/>
          <a:lstStyle/>
          <a:p>
            <a:r>
              <a:rPr lang="en-US" dirty="0" smtClean="0"/>
              <a:t>Journal Club</a:t>
            </a:r>
          </a:p>
          <a:p>
            <a:r>
              <a:rPr lang="en-US" dirty="0" smtClean="0"/>
              <a:t>1/8/2016</a:t>
            </a:r>
          </a:p>
          <a:p>
            <a:r>
              <a:rPr lang="en-US" dirty="0" smtClean="0"/>
              <a:t>Sharda </a:t>
            </a:r>
            <a:r>
              <a:rPr lang="en-US" dirty="0" err="1" smtClean="0"/>
              <a:t>Mukunda</a:t>
            </a:r>
            <a:endParaRPr lang="en-US" dirty="0"/>
          </a:p>
        </p:txBody>
      </p:sp>
    </p:spTree>
    <p:extLst>
      <p:ext uri="{BB962C8B-B14F-4D97-AF65-F5344CB8AC3E}">
        <p14:creationId xmlns:p14="http://schemas.microsoft.com/office/powerpoint/2010/main" val="34997440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06056" y="6447585"/>
            <a:ext cx="2255184" cy="34878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4" name="Rectangle 2"/>
          <p:cNvSpPr>
            <a:spLocks noGrp="1" noChangeArrowheads="1"/>
          </p:cNvSpPr>
          <p:nvPr>
            <p:ph type="title"/>
          </p:nvPr>
        </p:nvSpPr>
        <p:spPr bwMode="auto">
          <a:xfrm>
            <a:off x="1250086" y="5230025"/>
            <a:ext cx="2596018" cy="32076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12006" rIns="0" bIns="0" numCol="1" rtlCol="0" anchor="ctr" anchorCtr="0" compatLnSpc="1">
            <a:prstTxWarp prst="textNoShape">
              <a:avLst/>
            </a:prstTxWarp>
            <a:normAutofit/>
          </a:bodyPr>
          <a:lstStyle/>
          <a:p>
            <a:pPr>
              <a:tabLst>
                <a:tab pos="638769" algn="l"/>
                <a:tab pos="1277539" algn="l"/>
                <a:tab pos="1916308" algn="l"/>
                <a:tab pos="2555077" algn="l"/>
                <a:tab pos="3193847" algn="l"/>
                <a:tab pos="3832616" algn="l"/>
                <a:tab pos="4471386" algn="l"/>
                <a:tab pos="5110155" algn="l"/>
                <a:tab pos="5748924" algn="l"/>
              </a:tabLst>
            </a:pPr>
            <a:r>
              <a:rPr lang="en-US" altLang="en-US" sz="1059" b="1" dirty="0" err="1">
                <a:cs typeface="Arial Unicode MS" panose="020B0604020202020204" pitchFamily="34" charset="-128"/>
              </a:rPr>
              <a:t>Holick</a:t>
            </a:r>
            <a:r>
              <a:rPr lang="en-US" altLang="en-US" sz="1059" b="1" dirty="0">
                <a:cs typeface="Arial Unicode MS" panose="020B0604020202020204" pitchFamily="34" charset="-128"/>
              </a:rPr>
              <a:t> MF. N </a:t>
            </a:r>
            <a:r>
              <a:rPr lang="en-US" altLang="en-US" sz="1059" b="1" dirty="0" err="1">
                <a:cs typeface="Arial Unicode MS" panose="020B0604020202020204" pitchFamily="34" charset="-128"/>
              </a:rPr>
              <a:t>Engl</a:t>
            </a:r>
            <a:r>
              <a:rPr lang="en-US" altLang="en-US" sz="1059" b="1" dirty="0">
                <a:cs typeface="Arial Unicode MS" panose="020B0604020202020204" pitchFamily="34" charset="-128"/>
              </a:rPr>
              <a:t> J Med 2007;357:266-281.</a:t>
            </a:r>
          </a:p>
        </p:txBody>
      </p:sp>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6243" y="0"/>
            <a:ext cx="5714997" cy="686157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AutoShape 4"/>
          <p:cNvSpPr>
            <a:spLocks noChangeArrowheads="1"/>
          </p:cNvSpPr>
          <p:nvPr/>
        </p:nvSpPr>
        <p:spPr bwMode="auto">
          <a:xfrm>
            <a:off x="449947" y="644701"/>
            <a:ext cx="3962826" cy="4906093"/>
          </a:xfrm>
          <a:custGeom>
            <a:avLst/>
            <a:gdLst/>
            <a:ahLst/>
            <a:cxnLst>
              <a:cxn ang="0">
                <a:pos x="r" y="vc"/>
              </a:cxn>
              <a:cxn ang="5400000">
                <a:pos x="hc" y="b"/>
              </a:cxn>
              <a:cxn ang="10800000">
                <a:pos x="l" y="vc"/>
              </a:cxn>
              <a:cxn ang="16200000">
                <a:pos x="hc" y="t"/>
              </a:cxn>
            </a:cxnLst>
            <a:rect l="0" t="0" r="r" b="b"/>
            <a:pathLst>
              <a:path w="21600" h="21600">
                <a:moveTo>
                  <a:pt x="0" y="0"/>
                </a:moveTo>
                <a:lnTo>
                  <a:pt x="0" y="21600"/>
                </a:lnTo>
                <a:lnTo>
                  <a:pt x="21600" y="21600"/>
                </a:lnTo>
                <a:lnTo>
                  <a:pt x="2160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nchorCtr="1"/>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panose="020B0604020202020204" pitchFamily="34" charset="0"/>
                <a:ea typeface="ＭＳ Ｐゴシック" panose="020B0600070205080204" pitchFamily="34" charset="-128"/>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panose="020B0604020202020204" pitchFamily="34" charset="0"/>
                <a:ea typeface="ＭＳ Ｐゴシック" panose="020B0600070205080204" pitchFamily="34"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panose="020B0604020202020204" pitchFamily="34" charset="0"/>
                <a:ea typeface="ＭＳ Ｐゴシック" panose="020B0600070205080204" pitchFamily="34"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panose="020B0604020202020204" pitchFamily="34" charset="0"/>
                <a:ea typeface="ＭＳ Ｐゴシック" panose="020B0600070205080204" pitchFamily="34"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panose="020B0604020202020204" pitchFamily="34" charset="0"/>
                <a:ea typeface="ＭＳ Ｐゴシック" panose="020B0600070205080204" pitchFamily="34" charset="-128"/>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panose="020B0604020202020204" pitchFamily="34" charset="0"/>
                <a:ea typeface="ＭＳ Ｐゴシック" panose="020B0600070205080204" pitchFamily="34" charset="-128"/>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panose="020B0604020202020204" pitchFamily="34" charset="0"/>
                <a:ea typeface="ＭＳ Ｐゴシック" panose="020B0600070205080204" pitchFamily="34" charset="-128"/>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panose="020B0604020202020204" pitchFamily="34" charset="0"/>
                <a:ea typeface="ＭＳ Ｐゴシック" panose="020B0600070205080204" pitchFamily="34" charset="-128"/>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panose="020B0604020202020204" pitchFamily="34" charset="0"/>
                <a:ea typeface="ＭＳ Ｐゴシック" panose="020B0600070205080204" pitchFamily="34" charset="-128"/>
              </a:defRPr>
            </a:lvl9pPr>
          </a:lstStyle>
          <a:p>
            <a:pPr algn="ctr">
              <a:lnSpc>
                <a:spcPct val="97000"/>
              </a:lnSpc>
            </a:pPr>
            <a:r>
              <a:rPr lang="en-US" altLang="en-US" sz="2118" b="1" dirty="0">
                <a:solidFill>
                  <a:schemeClr val="tx1"/>
                </a:solidFill>
                <a:cs typeface="Arial Unicode MS" panose="020B0604020202020204" pitchFamily="34" charset="-128"/>
              </a:rPr>
              <a:t>Synthesis and Metabolism of Vitamin D in the Regulation of Calcium, Phosphorus, and Bone Metabolism.</a:t>
            </a:r>
          </a:p>
        </p:txBody>
      </p:sp>
    </p:spTree>
    <p:extLst>
      <p:ext uri="{BB962C8B-B14F-4D97-AF65-F5344CB8AC3E}">
        <p14:creationId xmlns:p14="http://schemas.microsoft.com/office/powerpoint/2010/main" val="125427328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Background</a:t>
            </a:r>
            <a:endParaRPr lang="en-US" dirty="0"/>
          </a:p>
        </p:txBody>
      </p:sp>
      <p:sp>
        <p:nvSpPr>
          <p:cNvPr id="3" name="Content Placeholder 2"/>
          <p:cNvSpPr>
            <a:spLocks noGrp="1"/>
          </p:cNvSpPr>
          <p:nvPr>
            <p:ph idx="1"/>
          </p:nvPr>
        </p:nvSpPr>
        <p:spPr/>
        <p:txBody>
          <a:bodyPr>
            <a:normAutofit/>
          </a:bodyPr>
          <a:lstStyle/>
          <a:p>
            <a:r>
              <a:rPr lang="en-US" sz="3600" dirty="0" smtClean="0"/>
              <a:t>Renal production of active vitamin D</a:t>
            </a:r>
          </a:p>
          <a:p>
            <a:pPr lvl="1"/>
            <a:r>
              <a:rPr lang="en-US" sz="3200" dirty="0" smtClean="0"/>
              <a:t>Parathyroid hormone</a:t>
            </a:r>
          </a:p>
          <a:p>
            <a:pPr lvl="1"/>
            <a:r>
              <a:rPr lang="en-US" sz="3200" dirty="0" smtClean="0"/>
              <a:t>Circulating levels of Ca/</a:t>
            </a:r>
            <a:r>
              <a:rPr lang="en-US" sz="3200" dirty="0" err="1" smtClean="0"/>
              <a:t>Phos</a:t>
            </a:r>
            <a:endParaRPr lang="en-US" sz="3200" dirty="0" smtClean="0"/>
          </a:p>
          <a:p>
            <a:r>
              <a:rPr lang="en-US" sz="3600" dirty="0" smtClean="0"/>
              <a:t>Effects on</a:t>
            </a:r>
          </a:p>
          <a:p>
            <a:pPr lvl="1"/>
            <a:r>
              <a:rPr lang="en-US" sz="3200" dirty="0" smtClean="0"/>
              <a:t>Renal calcium absorption</a:t>
            </a:r>
          </a:p>
          <a:p>
            <a:pPr lvl="1"/>
            <a:r>
              <a:rPr lang="en-US" sz="3200" dirty="0" smtClean="0"/>
              <a:t>Intestinal calcium and phosphorous absorption</a:t>
            </a:r>
          </a:p>
          <a:p>
            <a:pPr lvl="1"/>
            <a:r>
              <a:rPr lang="en-US" sz="3200" dirty="0" smtClean="0"/>
              <a:t>Bone </a:t>
            </a:r>
          </a:p>
          <a:p>
            <a:pPr lvl="2"/>
            <a:r>
              <a:rPr lang="en-US" sz="2400" dirty="0" smtClean="0"/>
              <a:t>Vitamin D deficiency </a:t>
            </a:r>
            <a:r>
              <a:rPr lang="en-US" sz="2400" dirty="0" smtClean="0">
                <a:sym typeface="Wingdings" panose="05000000000000000000" pitchFamily="2" charset="2"/>
              </a:rPr>
              <a:t> </a:t>
            </a:r>
            <a:r>
              <a:rPr lang="en-US" sz="2400" dirty="0" err="1" smtClean="0">
                <a:sym typeface="Wingdings" panose="05000000000000000000" pitchFamily="2" charset="2"/>
              </a:rPr>
              <a:t>inc</a:t>
            </a:r>
            <a:r>
              <a:rPr lang="en-US" sz="2400" dirty="0" smtClean="0">
                <a:sym typeface="Wingdings" panose="05000000000000000000" pitchFamily="2" charset="2"/>
              </a:rPr>
              <a:t> </a:t>
            </a:r>
            <a:r>
              <a:rPr lang="en-US" sz="2400" dirty="0" err="1" smtClean="0">
                <a:sym typeface="Wingdings" panose="05000000000000000000" pitchFamily="2" charset="2"/>
              </a:rPr>
              <a:t>PTHOsteoclastsosteopenia</a:t>
            </a:r>
            <a:r>
              <a:rPr lang="en-US" sz="2400" dirty="0" smtClean="0">
                <a:sym typeface="Wingdings" panose="05000000000000000000" pitchFamily="2" charset="2"/>
              </a:rPr>
              <a:t>/</a:t>
            </a:r>
            <a:r>
              <a:rPr lang="en-US" sz="2400" dirty="0" err="1" smtClean="0">
                <a:sym typeface="Wingdings" panose="05000000000000000000" pitchFamily="2" charset="2"/>
              </a:rPr>
              <a:t>porosis</a:t>
            </a:r>
            <a:endParaRPr lang="en-US" sz="2400" dirty="0" smtClean="0"/>
          </a:p>
          <a:p>
            <a:endParaRPr lang="en-US" dirty="0"/>
          </a:p>
        </p:txBody>
      </p:sp>
    </p:spTree>
    <p:extLst>
      <p:ext uri="{BB962C8B-B14F-4D97-AF65-F5344CB8AC3E}">
        <p14:creationId xmlns:p14="http://schemas.microsoft.com/office/powerpoint/2010/main" val="3656082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Patient Case</a:t>
            </a:r>
            <a:endParaRPr lang="en-US" dirty="0"/>
          </a:p>
        </p:txBody>
      </p:sp>
      <p:sp>
        <p:nvSpPr>
          <p:cNvPr id="3" name="Content Placeholder 2"/>
          <p:cNvSpPr>
            <a:spLocks noGrp="1"/>
          </p:cNvSpPr>
          <p:nvPr>
            <p:ph idx="1"/>
          </p:nvPr>
        </p:nvSpPr>
        <p:spPr>
          <a:xfrm>
            <a:off x="838200" y="1825625"/>
            <a:ext cx="6399727" cy="4162526"/>
          </a:xfrm>
        </p:spPr>
        <p:txBody>
          <a:bodyPr>
            <a:noAutofit/>
          </a:bodyPr>
          <a:lstStyle/>
          <a:p>
            <a:r>
              <a:rPr lang="en-US" sz="3200" dirty="0" smtClean="0"/>
              <a:t>80 Haitian woman with uncontrolled hypertension. Has never had a fracture.</a:t>
            </a:r>
          </a:p>
          <a:p>
            <a:r>
              <a:rPr lang="en-US" sz="3200" dirty="0" smtClean="0"/>
              <a:t>Does not like to take </a:t>
            </a:r>
            <a:r>
              <a:rPr lang="en-US" sz="3200" dirty="0" smtClean="0"/>
              <a:t>medications</a:t>
            </a:r>
            <a:endParaRPr lang="en-US" sz="3200" dirty="0" smtClean="0"/>
          </a:p>
          <a:p>
            <a:r>
              <a:rPr lang="en-US" sz="3200" dirty="0" smtClean="0"/>
              <a:t>25-OH D level of 20</a:t>
            </a:r>
          </a:p>
          <a:p>
            <a:r>
              <a:rPr lang="en-US" sz="3200" dirty="0" smtClean="0"/>
              <a:t>She declines vitamin D prescription</a:t>
            </a:r>
          </a:p>
          <a:p>
            <a:r>
              <a:rPr lang="en-US" sz="3200" dirty="0" smtClean="0"/>
              <a:t>How important is it for us to focus on her vitamin D?</a:t>
            </a:r>
            <a:endParaRPr lang="en-US" sz="32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91804" y="1825624"/>
            <a:ext cx="2794630" cy="4162526"/>
          </a:xfrm>
          <a:prstGeom prst="rect">
            <a:avLst/>
          </a:prstGeom>
        </p:spPr>
      </p:pic>
      <p:sp>
        <p:nvSpPr>
          <p:cNvPr id="5" name="TextBox 4"/>
          <p:cNvSpPr txBox="1"/>
          <p:nvPr/>
        </p:nvSpPr>
        <p:spPr>
          <a:xfrm>
            <a:off x="6602569" y="6376630"/>
            <a:ext cx="5589431" cy="261610"/>
          </a:xfrm>
          <a:prstGeom prst="rect">
            <a:avLst/>
          </a:prstGeom>
          <a:noFill/>
        </p:spPr>
        <p:txBody>
          <a:bodyPr wrap="square" rtlCol="0">
            <a:spAutoFit/>
          </a:bodyPr>
          <a:lstStyle/>
          <a:p>
            <a:r>
              <a:rPr lang="en-US" sz="1100" dirty="0" smtClean="0"/>
              <a:t>http://graphics8.nytimes.com/images/2012/04/17/science/17BROD/17BROD-articleInline.jpg</a:t>
            </a:r>
            <a:endParaRPr lang="en-US" sz="1100" dirty="0"/>
          </a:p>
        </p:txBody>
      </p:sp>
    </p:spTree>
    <p:extLst>
      <p:ext uri="{BB962C8B-B14F-4D97-AF65-F5344CB8AC3E}">
        <p14:creationId xmlns:p14="http://schemas.microsoft.com/office/powerpoint/2010/main" val="4260877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Study Design</a:t>
            </a:r>
            <a:endParaRPr lang="en-US" dirty="0"/>
          </a:p>
        </p:txBody>
      </p:sp>
      <p:sp>
        <p:nvSpPr>
          <p:cNvPr id="3" name="Content Placeholder 2"/>
          <p:cNvSpPr>
            <a:spLocks noGrp="1"/>
          </p:cNvSpPr>
          <p:nvPr>
            <p:ph idx="1"/>
          </p:nvPr>
        </p:nvSpPr>
        <p:spPr>
          <a:xfrm>
            <a:off x="812439" y="1690688"/>
            <a:ext cx="10515600" cy="537357"/>
          </a:xfrm>
        </p:spPr>
        <p:txBody>
          <a:bodyPr/>
          <a:lstStyle/>
          <a:p>
            <a:r>
              <a:rPr lang="en-US" dirty="0" smtClean="0"/>
              <a:t>Randomized, double blind, placebo controlled</a:t>
            </a:r>
          </a:p>
        </p:txBody>
      </p:sp>
      <p:graphicFrame>
        <p:nvGraphicFramePr>
          <p:cNvPr id="4" name="Table 3"/>
          <p:cNvGraphicFramePr>
            <a:graphicFrameLocks noGrp="1"/>
          </p:cNvGraphicFramePr>
          <p:nvPr>
            <p:extLst>
              <p:ext uri="{D42A27DB-BD31-4B8C-83A1-F6EECF244321}">
                <p14:modId xmlns:p14="http://schemas.microsoft.com/office/powerpoint/2010/main" val="3937552589"/>
              </p:ext>
            </p:extLst>
          </p:nvPr>
        </p:nvGraphicFramePr>
        <p:xfrm>
          <a:off x="838200" y="2369713"/>
          <a:ext cx="10684096" cy="3876970"/>
        </p:xfrm>
        <a:graphic>
          <a:graphicData uri="http://schemas.openxmlformats.org/drawingml/2006/table">
            <a:tbl>
              <a:tblPr firstRow="1" bandRow="1">
                <a:tableStyleId>{5C22544A-7EE6-4342-B048-85BDC9FD1C3A}</a:tableStyleId>
              </a:tblPr>
              <a:tblGrid>
                <a:gridCol w="5342048"/>
                <a:gridCol w="5342048"/>
              </a:tblGrid>
              <a:tr h="366632">
                <a:tc>
                  <a:txBody>
                    <a:bodyPr/>
                    <a:lstStyle/>
                    <a:p>
                      <a:r>
                        <a:rPr lang="en-US" dirty="0" smtClean="0"/>
                        <a:t>INCLUSION</a:t>
                      </a:r>
                      <a:endParaRPr lang="en-US" dirty="0"/>
                    </a:p>
                  </a:txBody>
                  <a:tcPr/>
                </a:tc>
                <a:tc>
                  <a:txBody>
                    <a:bodyPr/>
                    <a:lstStyle/>
                    <a:p>
                      <a:r>
                        <a:rPr lang="en-US" dirty="0" smtClean="0"/>
                        <a:t>EXCLUSION</a:t>
                      </a:r>
                      <a:endParaRPr lang="en-US" dirty="0"/>
                    </a:p>
                  </a:txBody>
                  <a:tcPr/>
                </a:tc>
              </a:tr>
              <a:tr h="431858">
                <a:tc>
                  <a:txBody>
                    <a:bodyPr/>
                    <a:lstStyle/>
                    <a:p>
                      <a:r>
                        <a:rPr lang="en-US" sz="2000" dirty="0" smtClean="0"/>
                        <a:t>Age less than or equal to 75, postmenopausal</a:t>
                      </a:r>
                      <a:endParaRPr lang="en-US" sz="2000" dirty="0"/>
                    </a:p>
                  </a:txBody>
                  <a:tcPr/>
                </a:tc>
                <a:tc>
                  <a:txBody>
                    <a:bodyPr/>
                    <a:lstStyle/>
                    <a:p>
                      <a:r>
                        <a:rPr lang="en-US" sz="2000" dirty="0" smtClean="0"/>
                        <a:t>Age &gt;75- Intestinal resistance to vitamin D</a:t>
                      </a:r>
                      <a:endParaRPr lang="en-US" sz="2000" dirty="0"/>
                    </a:p>
                  </a:txBody>
                  <a:tcPr/>
                </a:tc>
              </a:tr>
              <a:tr h="64160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Baseline 25(OH)D level 14-27</a:t>
                      </a:r>
                    </a:p>
                  </a:txBody>
                  <a:tcPr/>
                </a:tc>
                <a:tc>
                  <a:txBody>
                    <a:bodyPr/>
                    <a:lstStyle/>
                    <a:p>
                      <a:r>
                        <a:rPr lang="en-US" sz="2000" dirty="0" smtClean="0"/>
                        <a:t>Osteoporosis (measured BMD), fragility, fracture of the hip, spine, or wrist</a:t>
                      </a:r>
                      <a:endParaRPr lang="en-US" sz="2000" dirty="0"/>
                    </a:p>
                  </a:txBody>
                  <a:tcPr/>
                </a:tc>
              </a:tr>
              <a:tr h="38997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5 </a:t>
                      </a:r>
                      <a:r>
                        <a:rPr lang="en-US" sz="2000" dirty="0" err="1" smtClean="0"/>
                        <a:t>yrs</a:t>
                      </a:r>
                      <a:r>
                        <a:rPr lang="en-US" sz="2000" dirty="0" smtClean="0"/>
                        <a:t> or more past menopause/ oophorectomy</a:t>
                      </a:r>
                    </a:p>
                  </a:txBody>
                  <a:tcPr/>
                </a:tc>
                <a:tc>
                  <a:txBody>
                    <a:bodyPr/>
                    <a:lstStyle/>
                    <a:p>
                      <a:r>
                        <a:rPr lang="en-US" sz="2000" dirty="0" smtClean="0"/>
                        <a:t>Hypercalcemia</a:t>
                      </a:r>
                      <a:endParaRPr lang="en-US" sz="2000" dirty="0"/>
                    </a:p>
                  </a:txBody>
                  <a:tcPr/>
                </a:tc>
              </a:tr>
              <a:tr h="37172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60 </a:t>
                      </a:r>
                      <a:r>
                        <a:rPr lang="en-US" sz="2000" dirty="0" err="1" smtClean="0"/>
                        <a:t>yrs</a:t>
                      </a:r>
                      <a:r>
                        <a:rPr lang="en-US" sz="2000" dirty="0" smtClean="0"/>
                        <a:t> or older if they had prior hysterectomy </a:t>
                      </a:r>
                    </a:p>
                  </a:txBody>
                  <a:tcPr/>
                </a:tc>
                <a:tc>
                  <a:txBody>
                    <a:bodyPr/>
                    <a:lstStyle/>
                    <a:p>
                      <a:r>
                        <a:rPr lang="en-US" sz="2000" dirty="0" smtClean="0"/>
                        <a:t>Nephrolithiasis</a:t>
                      </a:r>
                      <a:endParaRPr lang="en-US" sz="2000" dirty="0"/>
                    </a:p>
                  </a:txBody>
                  <a:tcPr/>
                </a:tc>
              </a:tr>
              <a:tr h="371724">
                <a:tc>
                  <a:txBody>
                    <a:bodyPr/>
                    <a:lstStyle/>
                    <a:p>
                      <a:endParaRPr lang="en-US" sz="2000"/>
                    </a:p>
                  </a:txBody>
                  <a:tcPr/>
                </a:tc>
                <a:tc>
                  <a:txBody>
                    <a:bodyPr/>
                    <a:lstStyle/>
                    <a:p>
                      <a:r>
                        <a:rPr lang="en-US" sz="2000" dirty="0" smtClean="0"/>
                        <a:t>Cancer within 5 </a:t>
                      </a:r>
                      <a:r>
                        <a:rPr lang="en-US" sz="2000" dirty="0" err="1" smtClean="0"/>
                        <a:t>yrs</a:t>
                      </a:r>
                      <a:endParaRPr lang="en-US" sz="2000" dirty="0"/>
                    </a:p>
                  </a:txBody>
                  <a:tcPr/>
                </a:tc>
              </a:tr>
              <a:tr h="371724">
                <a:tc>
                  <a:txBody>
                    <a:bodyPr/>
                    <a:lstStyle/>
                    <a:p>
                      <a:endParaRPr lang="en-US" sz="2000" dirty="0"/>
                    </a:p>
                  </a:txBody>
                  <a:tcPr/>
                </a:tc>
                <a:tc>
                  <a:txBody>
                    <a:bodyPr/>
                    <a:lstStyle/>
                    <a:p>
                      <a:r>
                        <a:rPr lang="en-US" sz="2000" dirty="0" smtClean="0"/>
                        <a:t>IBD,</a:t>
                      </a:r>
                      <a:r>
                        <a:rPr lang="en-US" sz="2000" baseline="0" dirty="0" smtClean="0"/>
                        <a:t> malabsorption, sprue, diarrhea</a:t>
                      </a:r>
                      <a:endParaRPr lang="en-US" sz="2000" dirty="0"/>
                    </a:p>
                  </a:txBody>
                  <a:tcPr/>
                </a:tc>
              </a:tr>
              <a:tr h="371724">
                <a:tc>
                  <a:txBody>
                    <a:bodyPr/>
                    <a:lstStyle/>
                    <a:p>
                      <a:endParaRPr lang="en-US" sz="2000"/>
                    </a:p>
                  </a:txBody>
                  <a:tcPr/>
                </a:tc>
                <a:tc>
                  <a:txBody>
                    <a:bodyPr/>
                    <a:lstStyle/>
                    <a:p>
                      <a:r>
                        <a:rPr lang="en-US" sz="2000" dirty="0" smtClean="0"/>
                        <a:t>CKD (GFR</a:t>
                      </a:r>
                      <a:r>
                        <a:rPr lang="en-US" sz="2000" baseline="0" dirty="0" smtClean="0"/>
                        <a:t> &lt;45)</a:t>
                      </a:r>
                      <a:endParaRPr lang="en-US" sz="2000" dirty="0"/>
                    </a:p>
                  </a:txBody>
                  <a:tcPr/>
                </a:tc>
              </a:tr>
              <a:tr h="371724">
                <a:tc>
                  <a:txBody>
                    <a:bodyPr/>
                    <a:lstStyle/>
                    <a:p>
                      <a:endParaRPr lang="en-US" sz="2000"/>
                    </a:p>
                  </a:txBody>
                  <a:tcPr/>
                </a:tc>
                <a:tc>
                  <a:txBody>
                    <a:bodyPr/>
                    <a:lstStyle/>
                    <a:p>
                      <a:r>
                        <a:rPr lang="en-US" sz="2000" dirty="0" smtClean="0"/>
                        <a:t>Use of bone active meds within 6 months</a:t>
                      </a:r>
                      <a:endParaRPr lang="en-US" sz="2000" dirty="0"/>
                    </a:p>
                  </a:txBody>
                  <a:tcPr/>
                </a:tc>
              </a:tr>
            </a:tbl>
          </a:graphicData>
        </a:graphic>
      </p:graphicFrame>
    </p:spTree>
    <p:extLst>
      <p:ext uri="{BB962C8B-B14F-4D97-AF65-F5344CB8AC3E}">
        <p14:creationId xmlns:p14="http://schemas.microsoft.com/office/powerpoint/2010/main" val="29707431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Methods</a:t>
            </a:r>
            <a:endParaRPr lang="en-US" dirty="0"/>
          </a:p>
        </p:txBody>
      </p:sp>
      <p:sp>
        <p:nvSpPr>
          <p:cNvPr id="3" name="Content Placeholder 2"/>
          <p:cNvSpPr>
            <a:spLocks noGrp="1"/>
          </p:cNvSpPr>
          <p:nvPr>
            <p:ph idx="1"/>
          </p:nvPr>
        </p:nvSpPr>
        <p:spPr/>
        <p:txBody>
          <a:bodyPr/>
          <a:lstStyle/>
          <a:p>
            <a:r>
              <a:rPr lang="en-US" dirty="0" smtClean="0"/>
              <a:t>230 Women randomized to </a:t>
            </a:r>
          </a:p>
          <a:p>
            <a:pPr marL="914400" lvl="1" indent="-457200">
              <a:buFont typeface="+mj-lt"/>
              <a:buAutoNum type="arabicPeriod"/>
            </a:pPr>
            <a:r>
              <a:rPr lang="en-US" dirty="0" smtClean="0"/>
              <a:t>High dose cholecalciferol 50,000 IU q15 d (74 completed)</a:t>
            </a:r>
          </a:p>
          <a:p>
            <a:pPr marL="914400" lvl="1" indent="-457200">
              <a:buFont typeface="+mj-lt"/>
              <a:buAutoNum type="arabicPeriod"/>
            </a:pPr>
            <a:r>
              <a:rPr lang="en-US" dirty="0" smtClean="0"/>
              <a:t>Low dose cholecalciferol 800 IU </a:t>
            </a:r>
            <a:r>
              <a:rPr lang="en-US" dirty="0" err="1" smtClean="0"/>
              <a:t>qd</a:t>
            </a:r>
            <a:r>
              <a:rPr lang="en-US" dirty="0" smtClean="0"/>
              <a:t> (74 completed)</a:t>
            </a:r>
          </a:p>
          <a:p>
            <a:pPr marL="914400" lvl="1" indent="-457200">
              <a:buFont typeface="+mj-lt"/>
              <a:buAutoNum type="arabicPeriod"/>
            </a:pPr>
            <a:r>
              <a:rPr lang="en-US" dirty="0" smtClean="0"/>
              <a:t>Placebo (73 completed)</a:t>
            </a:r>
          </a:p>
          <a:p>
            <a:r>
              <a:rPr lang="en-US" dirty="0" smtClean="0"/>
              <a:t>All subjects received the same pills</a:t>
            </a:r>
          </a:p>
          <a:p>
            <a:pPr lvl="1"/>
            <a:r>
              <a:rPr lang="en-US" dirty="0" smtClean="0"/>
              <a:t>Yellow capsules = 50,000 IU</a:t>
            </a:r>
          </a:p>
          <a:p>
            <a:pPr lvl="1"/>
            <a:r>
              <a:rPr lang="en-US" dirty="0" smtClean="0"/>
              <a:t>White capsules = 800 IU</a:t>
            </a:r>
          </a:p>
          <a:p>
            <a:pPr lvl="1"/>
            <a:r>
              <a:rPr lang="en-US" dirty="0" smtClean="0"/>
              <a:t>31 day prefilled boxes</a:t>
            </a:r>
          </a:p>
          <a:p>
            <a:r>
              <a:rPr lang="en-US" dirty="0" smtClean="0"/>
              <a:t>Only personnel who did not have contact with participants knew assignments</a:t>
            </a:r>
            <a:endParaRPr lang="en-US" dirty="0"/>
          </a:p>
        </p:txBody>
      </p:sp>
      <p:sp>
        <p:nvSpPr>
          <p:cNvPr id="5" name="TextBox 4"/>
          <p:cNvSpPr txBox="1"/>
          <p:nvPr/>
        </p:nvSpPr>
        <p:spPr>
          <a:xfrm>
            <a:off x="7936993" y="6421308"/>
            <a:ext cx="4255007" cy="215444"/>
          </a:xfrm>
          <a:prstGeom prst="rect">
            <a:avLst/>
          </a:prstGeom>
          <a:noFill/>
        </p:spPr>
        <p:txBody>
          <a:bodyPr wrap="square" rtlCol="0">
            <a:spAutoFit/>
          </a:bodyPr>
          <a:lstStyle/>
          <a:p>
            <a:r>
              <a:rPr lang="en-US" sz="800" dirty="0" smtClean="0"/>
              <a:t>http://thumbs.dreamstime.com/z/smiley-face-pills-blister-white-background-48547435.jpg</a:t>
            </a:r>
            <a:endParaRPr lang="en-US" sz="80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43428" y="2698262"/>
            <a:ext cx="3210372" cy="2382591"/>
          </a:xfrm>
          <a:prstGeom prst="rect">
            <a:avLst/>
          </a:prstGeom>
        </p:spPr>
      </p:pic>
    </p:spTree>
    <p:extLst>
      <p:ext uri="{BB962C8B-B14F-4D97-AF65-F5344CB8AC3E}">
        <p14:creationId xmlns:p14="http://schemas.microsoft.com/office/powerpoint/2010/main" val="3461182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157" y="1885715"/>
            <a:ext cx="11480159" cy="3098409"/>
          </a:xfrm>
          <a:prstGeom prst="rect">
            <a:avLst/>
          </a:prstGeom>
        </p:spPr>
      </p:pic>
    </p:spTree>
    <p:extLst>
      <p:ext uri="{BB962C8B-B14F-4D97-AF65-F5344CB8AC3E}">
        <p14:creationId xmlns:p14="http://schemas.microsoft.com/office/powerpoint/2010/main" val="26725645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Methods</a:t>
            </a:r>
            <a:endParaRPr lang="en-US" dirty="0"/>
          </a:p>
        </p:txBody>
      </p:sp>
      <p:sp>
        <p:nvSpPr>
          <p:cNvPr id="3" name="Content Placeholder 2"/>
          <p:cNvSpPr>
            <a:spLocks noGrp="1"/>
          </p:cNvSpPr>
          <p:nvPr>
            <p:ph idx="1"/>
          </p:nvPr>
        </p:nvSpPr>
        <p:spPr>
          <a:xfrm>
            <a:off x="838200" y="1825625"/>
            <a:ext cx="6947647" cy="4351338"/>
          </a:xfrm>
        </p:spPr>
        <p:txBody>
          <a:bodyPr>
            <a:normAutofit lnSpcReduction="10000"/>
          </a:bodyPr>
          <a:lstStyle/>
          <a:p>
            <a:r>
              <a:rPr lang="en-US" dirty="0" smtClean="0"/>
              <a:t>Study visits 30, 60 120, 240, 365 days</a:t>
            </a:r>
          </a:p>
          <a:p>
            <a:pPr marL="914400" lvl="1" indent="-457200">
              <a:buFont typeface="+mj-lt"/>
              <a:buAutoNum type="arabicPeriod"/>
            </a:pPr>
            <a:r>
              <a:rPr lang="en-US" dirty="0" smtClean="0"/>
              <a:t>Timed Up and </a:t>
            </a:r>
            <a:r>
              <a:rPr lang="en-US" dirty="0" smtClean="0"/>
              <a:t>Go (TUG)</a:t>
            </a:r>
            <a:endParaRPr lang="en-US" dirty="0" smtClean="0"/>
          </a:p>
          <a:p>
            <a:pPr marL="914400" lvl="1" indent="-457200">
              <a:buFont typeface="+mj-lt"/>
              <a:buAutoNum type="arabicPeriod"/>
            </a:pPr>
            <a:r>
              <a:rPr lang="en-US" dirty="0" smtClean="0"/>
              <a:t>5 Sit to stand </a:t>
            </a:r>
            <a:r>
              <a:rPr lang="en-US" dirty="0" smtClean="0"/>
              <a:t>tests (STS)</a:t>
            </a:r>
            <a:endParaRPr lang="en-US" dirty="0" smtClean="0"/>
          </a:p>
          <a:p>
            <a:pPr marL="914400" lvl="1" indent="-457200">
              <a:buFont typeface="+mj-lt"/>
              <a:buAutoNum type="arabicPeriod"/>
            </a:pPr>
            <a:r>
              <a:rPr lang="en-US" dirty="0" smtClean="0"/>
              <a:t>Pain reports on 10 point scale</a:t>
            </a:r>
          </a:p>
          <a:p>
            <a:pPr marL="914400" lvl="1" indent="-457200">
              <a:buFont typeface="+mj-lt"/>
              <a:buAutoNum type="arabicPeriod"/>
            </a:pPr>
            <a:r>
              <a:rPr lang="en-US" dirty="0" smtClean="0"/>
              <a:t>Functional status</a:t>
            </a:r>
          </a:p>
          <a:p>
            <a:pPr marL="914400" lvl="1" indent="-457200">
              <a:buFont typeface="+mj-lt"/>
              <a:buAutoNum type="arabicPeriod"/>
            </a:pPr>
            <a:r>
              <a:rPr lang="en-US" dirty="0" smtClean="0"/>
              <a:t>Physical Activity for the Elderly Scale</a:t>
            </a:r>
          </a:p>
          <a:p>
            <a:pPr marL="914400" lvl="1" indent="-457200">
              <a:buFont typeface="+mj-lt"/>
              <a:buAutoNum type="arabicPeriod"/>
            </a:pPr>
            <a:r>
              <a:rPr lang="en-US" dirty="0" smtClean="0"/>
              <a:t>Adverse Events</a:t>
            </a:r>
          </a:p>
          <a:p>
            <a:r>
              <a:rPr lang="en-US" dirty="0" smtClean="0"/>
              <a:t>Urine calcium levels at 0, 60, 120, </a:t>
            </a:r>
            <a:r>
              <a:rPr lang="en-US" dirty="0" smtClean="0"/>
              <a:t>240 (Total fractional calcium absorption, TFCA)</a:t>
            </a:r>
            <a:endParaRPr lang="en-US" dirty="0" smtClean="0"/>
          </a:p>
          <a:p>
            <a:r>
              <a:rPr lang="en-US" dirty="0" smtClean="0"/>
              <a:t>Vitamin D levels- treated if high dose &lt;30</a:t>
            </a:r>
          </a:p>
          <a:p>
            <a:r>
              <a:rPr lang="en-US" dirty="0" smtClean="0"/>
              <a:t>Repeat BMD </a:t>
            </a:r>
            <a:r>
              <a:rPr lang="en-US" dirty="0" smtClean="0"/>
              <a:t>1 </a:t>
            </a:r>
            <a:r>
              <a:rPr lang="en-US" dirty="0" err="1" smtClean="0"/>
              <a:t>yr</a:t>
            </a:r>
            <a:r>
              <a:rPr lang="en-US" dirty="0" smtClean="0"/>
              <a:t> after entrance into study</a:t>
            </a:r>
          </a:p>
          <a:p>
            <a:endParaRPr lang="en-US" sz="3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7847" y="1829968"/>
            <a:ext cx="4291158" cy="2171326"/>
          </a:xfrm>
          <a:prstGeom prst="rect">
            <a:avLst/>
          </a:prstGeom>
        </p:spPr>
      </p:pic>
    </p:spTree>
    <p:extLst>
      <p:ext uri="{BB962C8B-B14F-4D97-AF65-F5344CB8AC3E}">
        <p14:creationId xmlns:p14="http://schemas.microsoft.com/office/powerpoint/2010/main" val="3778620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Calcium absorption studies</a:t>
            </a:r>
            <a:endParaRPr lang="en-US" dirty="0"/>
          </a:p>
        </p:txBody>
      </p:sp>
      <p:sp>
        <p:nvSpPr>
          <p:cNvPr id="3" name="Content Placeholder 2"/>
          <p:cNvSpPr>
            <a:spLocks noGrp="1"/>
          </p:cNvSpPr>
          <p:nvPr>
            <p:ph idx="1"/>
          </p:nvPr>
        </p:nvSpPr>
        <p:spPr/>
        <p:txBody>
          <a:bodyPr>
            <a:normAutofit/>
          </a:bodyPr>
          <a:lstStyle/>
          <a:p>
            <a:r>
              <a:rPr lang="en-US" sz="3200" dirty="0" smtClean="0"/>
              <a:t>Total Fractional Calcium Absorption (TFCA)</a:t>
            </a:r>
          </a:p>
          <a:p>
            <a:pPr lvl="1"/>
            <a:r>
              <a:rPr lang="en-US" sz="2800" dirty="0" smtClean="0"/>
              <a:t>Dual stable calcium isotope method</a:t>
            </a:r>
          </a:p>
          <a:p>
            <a:pPr lvl="2"/>
            <a:r>
              <a:rPr lang="en-US" sz="2400" dirty="0" smtClean="0"/>
              <a:t>IV isotope tracks renal reabsorption and endogenous fecal calcium excretion</a:t>
            </a:r>
          </a:p>
          <a:p>
            <a:pPr lvl="1"/>
            <a:r>
              <a:rPr lang="en-US" sz="2800" dirty="0" smtClean="0"/>
              <a:t>Fasted from midnight to 7AM</a:t>
            </a:r>
          </a:p>
          <a:p>
            <a:pPr lvl="1"/>
            <a:r>
              <a:rPr lang="en-US" sz="2800" dirty="0" smtClean="0"/>
              <a:t>Breakfast with a standardized with calcium isotope</a:t>
            </a:r>
          </a:p>
          <a:p>
            <a:pPr lvl="1"/>
            <a:r>
              <a:rPr lang="en-US" sz="2800" dirty="0" smtClean="0"/>
              <a:t>IV infusion of a DIFFERENT calcium isotope</a:t>
            </a:r>
          </a:p>
          <a:p>
            <a:pPr lvl="1"/>
            <a:r>
              <a:rPr lang="en-US" sz="2800" dirty="0" smtClean="0"/>
              <a:t>24 </a:t>
            </a:r>
            <a:r>
              <a:rPr lang="en-US" sz="2800" dirty="0" err="1" smtClean="0"/>
              <a:t>hr</a:t>
            </a:r>
            <a:r>
              <a:rPr lang="en-US" sz="2800" dirty="0" smtClean="0"/>
              <a:t> urine collection</a:t>
            </a:r>
          </a:p>
          <a:p>
            <a:pPr lvl="1"/>
            <a:r>
              <a:rPr lang="en-US" sz="2800" dirty="0" smtClean="0"/>
              <a:t>TFCA is the ratio of the two isotopes found in the urine</a:t>
            </a:r>
          </a:p>
          <a:p>
            <a:pPr lvl="2"/>
            <a:r>
              <a:rPr lang="en-US" sz="2400" dirty="0" smtClean="0"/>
              <a:t>INCREASE in TFCA means you have better intestinal absorption </a:t>
            </a:r>
            <a:endParaRPr lang="en-US" sz="2400" dirty="0"/>
          </a:p>
        </p:txBody>
      </p:sp>
    </p:spTree>
    <p:extLst>
      <p:ext uri="{BB962C8B-B14F-4D97-AF65-F5344CB8AC3E}">
        <p14:creationId xmlns:p14="http://schemas.microsoft.com/office/powerpoint/2010/main" val="1351847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Outcomes</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Primary outcome:</a:t>
            </a:r>
          </a:p>
          <a:p>
            <a:pPr lvl="1"/>
            <a:r>
              <a:rPr lang="en-US" dirty="0" smtClean="0"/>
              <a:t>1 </a:t>
            </a:r>
            <a:r>
              <a:rPr lang="en-US" dirty="0" err="1" smtClean="0"/>
              <a:t>yr</a:t>
            </a:r>
            <a:r>
              <a:rPr lang="en-US" dirty="0" smtClean="0"/>
              <a:t> change in Total Fractional Calcium Absorption</a:t>
            </a:r>
          </a:p>
          <a:p>
            <a:pPr marL="514350" indent="-514350">
              <a:buFont typeface="+mj-lt"/>
              <a:buAutoNum type="arabicPeriod"/>
            </a:pPr>
            <a:r>
              <a:rPr lang="en-US" dirty="0" smtClean="0"/>
              <a:t>Secondary outcome</a:t>
            </a:r>
          </a:p>
          <a:p>
            <a:pPr lvl="1"/>
            <a:r>
              <a:rPr lang="en-US" dirty="0" smtClean="0"/>
              <a:t>Change in BMD</a:t>
            </a:r>
          </a:p>
          <a:p>
            <a:pPr marL="514350" indent="-514350">
              <a:buFont typeface="+mj-lt"/>
              <a:buAutoNum type="arabicPeriod"/>
            </a:pPr>
            <a:r>
              <a:rPr lang="en-US" dirty="0" smtClean="0"/>
              <a:t>Additional outcomes</a:t>
            </a:r>
          </a:p>
          <a:p>
            <a:pPr lvl="1"/>
            <a:r>
              <a:rPr lang="en-US" dirty="0" smtClean="0"/>
              <a:t>Effects on muscle function, muscle mass, trabecular bone score, and bone turnover</a:t>
            </a:r>
          </a:p>
          <a:p>
            <a:pPr marL="514350" indent="-514350">
              <a:buFont typeface="+mj-lt"/>
              <a:buAutoNum type="arabicPeriod"/>
            </a:pPr>
            <a:r>
              <a:rPr lang="en-US" dirty="0" smtClean="0"/>
              <a:t>Pain, functional status, and physical activity</a:t>
            </a:r>
          </a:p>
          <a:p>
            <a:pPr marL="514350" indent="-514350">
              <a:buFont typeface="+mj-lt"/>
              <a:buAutoNum type="arabicPeriod"/>
            </a:pPr>
            <a:endParaRPr lang="en-US" dirty="0"/>
          </a:p>
        </p:txBody>
      </p:sp>
    </p:spTree>
    <p:extLst>
      <p:ext uri="{BB962C8B-B14F-4D97-AF65-F5344CB8AC3E}">
        <p14:creationId xmlns:p14="http://schemas.microsoft.com/office/powerpoint/2010/main" val="2515840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Results</a:t>
            </a:r>
            <a:endParaRPr lang="en-US" dirty="0"/>
          </a:p>
        </p:txBody>
      </p:sp>
      <p:sp>
        <p:nvSpPr>
          <p:cNvPr id="3" name="Content Placeholder 2"/>
          <p:cNvSpPr>
            <a:spLocks noGrp="1"/>
          </p:cNvSpPr>
          <p:nvPr>
            <p:ph idx="1"/>
          </p:nvPr>
        </p:nvSpPr>
        <p:spPr>
          <a:xfrm>
            <a:off x="838199" y="1465016"/>
            <a:ext cx="10224753" cy="672877"/>
          </a:xfrm>
        </p:spPr>
        <p:txBody>
          <a:bodyPr/>
          <a:lstStyle/>
          <a:p>
            <a:r>
              <a:rPr lang="en-US" dirty="0" smtClean="0"/>
              <a:t>25 (OH)D levels significantly different between the groups (&lt;0.001)</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7442" y="1909294"/>
            <a:ext cx="7097115" cy="4525006"/>
          </a:xfrm>
          <a:prstGeom prst="rect">
            <a:avLst/>
          </a:prstGeom>
        </p:spPr>
      </p:pic>
      <p:sp>
        <p:nvSpPr>
          <p:cNvPr id="5" name="TextBox 4"/>
          <p:cNvSpPr txBox="1"/>
          <p:nvPr/>
        </p:nvSpPr>
        <p:spPr>
          <a:xfrm>
            <a:off x="3832412" y="6283574"/>
            <a:ext cx="5419164" cy="369332"/>
          </a:xfrm>
          <a:prstGeom prst="rect">
            <a:avLst/>
          </a:prstGeom>
          <a:noFill/>
        </p:spPr>
        <p:txBody>
          <a:bodyPr wrap="square" rtlCol="0">
            <a:spAutoFit/>
          </a:bodyPr>
          <a:lstStyle/>
          <a:p>
            <a:r>
              <a:rPr lang="en-US" dirty="0" smtClean="0"/>
              <a:t>Placebo		        Low dose	          High dose</a:t>
            </a:r>
            <a:endParaRPr lang="en-US" dirty="0"/>
          </a:p>
        </p:txBody>
      </p:sp>
    </p:spTree>
    <p:extLst>
      <p:ext uri="{BB962C8B-B14F-4D97-AF65-F5344CB8AC3E}">
        <p14:creationId xmlns:p14="http://schemas.microsoft.com/office/powerpoint/2010/main" val="34901345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9" name="Picture 13" descr="Cove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46342" y="280094"/>
            <a:ext cx="3954470" cy="61945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08008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Adverse events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5817" y="1887493"/>
            <a:ext cx="10015869" cy="3908000"/>
          </a:xfrm>
          <a:prstGeom prst="rect">
            <a:avLst/>
          </a:prstGeom>
        </p:spPr>
      </p:pic>
    </p:spTree>
    <p:extLst>
      <p:ext uri="{BB962C8B-B14F-4D97-AF65-F5344CB8AC3E}">
        <p14:creationId xmlns:p14="http://schemas.microsoft.com/office/powerpoint/2010/main" val="14221827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Other testing</a:t>
            </a:r>
            <a:endParaRPr lang="en-US" dirty="0"/>
          </a:p>
        </p:txBody>
      </p:sp>
      <p:sp>
        <p:nvSpPr>
          <p:cNvPr id="3" name="Content Placeholder 2"/>
          <p:cNvSpPr>
            <a:spLocks noGrp="1"/>
          </p:cNvSpPr>
          <p:nvPr>
            <p:ph idx="1"/>
          </p:nvPr>
        </p:nvSpPr>
        <p:spPr>
          <a:xfrm>
            <a:off x="838200" y="1954413"/>
            <a:ext cx="10515600" cy="4351338"/>
          </a:xfrm>
        </p:spPr>
        <p:txBody>
          <a:bodyPr/>
          <a:lstStyle/>
          <a:p>
            <a:r>
              <a:rPr lang="en-US" dirty="0" smtClean="0"/>
              <a:t>All treatment arms had slightly faster TUG and STS testing</a:t>
            </a:r>
          </a:p>
          <a:p>
            <a:pPr lvl="1"/>
            <a:r>
              <a:rPr lang="en-US" dirty="0" smtClean="0"/>
              <a:t>No between arm differences</a:t>
            </a:r>
          </a:p>
          <a:p>
            <a:r>
              <a:rPr lang="en-US" dirty="0" smtClean="0"/>
              <a:t>No between arm differences in:</a:t>
            </a:r>
          </a:p>
          <a:p>
            <a:pPr lvl="1"/>
            <a:r>
              <a:rPr lang="en-US" dirty="0" smtClean="0"/>
              <a:t>muscle </a:t>
            </a:r>
            <a:r>
              <a:rPr lang="en-US" dirty="0" smtClean="0"/>
              <a:t>mass</a:t>
            </a:r>
          </a:p>
          <a:p>
            <a:pPr lvl="1"/>
            <a:r>
              <a:rPr lang="en-US" dirty="0" smtClean="0"/>
              <a:t>number of falls </a:t>
            </a:r>
            <a:endParaRPr lang="en-US" dirty="0"/>
          </a:p>
          <a:p>
            <a:pPr lvl="1"/>
            <a:r>
              <a:rPr lang="en-US" dirty="0" smtClean="0"/>
              <a:t>number of fallers</a:t>
            </a:r>
          </a:p>
          <a:p>
            <a:r>
              <a:rPr lang="en-US" dirty="0" smtClean="0"/>
              <a:t>No between arm differences for 1 </a:t>
            </a:r>
            <a:r>
              <a:rPr lang="en-US" dirty="0" err="1" smtClean="0"/>
              <a:t>yr</a:t>
            </a:r>
            <a:r>
              <a:rPr lang="en-US" dirty="0" smtClean="0"/>
              <a:t> change in the health assessment questionnaire or physical activity for the elderly score</a:t>
            </a:r>
            <a:endParaRPr lang="en-US" dirty="0"/>
          </a:p>
        </p:txBody>
      </p:sp>
    </p:spTree>
    <p:extLst>
      <p:ext uri="{BB962C8B-B14F-4D97-AF65-F5344CB8AC3E}">
        <p14:creationId xmlns:p14="http://schemas.microsoft.com/office/powerpoint/2010/main" val="27949515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Conclusions</a:t>
            </a:r>
            <a:endParaRPr lang="en-US" dirty="0"/>
          </a:p>
        </p:txBody>
      </p:sp>
      <p:sp>
        <p:nvSpPr>
          <p:cNvPr id="3" name="Content Placeholder 2"/>
          <p:cNvSpPr>
            <a:spLocks noGrp="1"/>
          </p:cNvSpPr>
          <p:nvPr>
            <p:ph idx="1"/>
          </p:nvPr>
        </p:nvSpPr>
        <p:spPr/>
        <p:txBody>
          <a:bodyPr>
            <a:normAutofit/>
          </a:bodyPr>
          <a:lstStyle/>
          <a:p>
            <a:pPr marL="0" indent="0" algn="ctr">
              <a:buNone/>
            </a:pPr>
            <a:r>
              <a:rPr lang="en-US" sz="4400" dirty="0"/>
              <a:t>High-dose cholecalciferol therapy increased calcium absorption, but the effect was small and did not translate into beneficial effects on bone mineral density, muscle function, muscle mass, or falls.</a:t>
            </a:r>
            <a:endParaRPr lang="en-US" sz="4400" dirty="0"/>
          </a:p>
        </p:txBody>
      </p:sp>
    </p:spTree>
    <p:extLst>
      <p:ext uri="{BB962C8B-B14F-4D97-AF65-F5344CB8AC3E}">
        <p14:creationId xmlns:p14="http://schemas.microsoft.com/office/powerpoint/2010/main" val="895016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Validity</a:t>
            </a:r>
            <a:endParaRPr lang="en-US" dirty="0"/>
          </a:p>
        </p:txBody>
      </p:sp>
      <p:sp>
        <p:nvSpPr>
          <p:cNvPr id="3" name="Content Placeholder 2"/>
          <p:cNvSpPr>
            <a:spLocks noGrp="1"/>
          </p:cNvSpPr>
          <p:nvPr>
            <p:ph idx="1"/>
          </p:nvPr>
        </p:nvSpPr>
        <p:spPr/>
        <p:txBody>
          <a:bodyPr>
            <a:normAutofit lnSpcReduction="10000"/>
          </a:bodyPr>
          <a:lstStyle/>
          <a:p>
            <a:r>
              <a:rPr lang="en-US" dirty="0" smtClean="0">
                <a:solidFill>
                  <a:srgbClr val="00B050"/>
                </a:solidFill>
              </a:rPr>
              <a:t>Was the assignment of patients to treatment randomized? –YES</a:t>
            </a:r>
          </a:p>
          <a:p>
            <a:pPr lvl="1"/>
            <a:r>
              <a:rPr lang="en-US" dirty="0" smtClean="0">
                <a:solidFill>
                  <a:srgbClr val="00B050"/>
                </a:solidFill>
              </a:rPr>
              <a:t>How exactly were they randomized?</a:t>
            </a:r>
          </a:p>
          <a:p>
            <a:r>
              <a:rPr lang="en-US" dirty="0" smtClean="0">
                <a:solidFill>
                  <a:srgbClr val="00B050"/>
                </a:solidFill>
              </a:rPr>
              <a:t>Was the randomization concealed– YES</a:t>
            </a:r>
          </a:p>
          <a:p>
            <a:r>
              <a:rPr lang="en-US" dirty="0" smtClean="0">
                <a:solidFill>
                  <a:srgbClr val="00B050"/>
                </a:solidFill>
              </a:rPr>
              <a:t>Were the groups similar at the start of the trial—YES</a:t>
            </a:r>
          </a:p>
          <a:p>
            <a:r>
              <a:rPr lang="en-US" dirty="0" smtClean="0">
                <a:solidFill>
                  <a:srgbClr val="FF0000"/>
                </a:solidFill>
              </a:rPr>
              <a:t>Was follow up sufficiently long– ONLY 1 YEAR</a:t>
            </a:r>
          </a:p>
          <a:p>
            <a:r>
              <a:rPr lang="en-US" dirty="0" smtClean="0">
                <a:solidFill>
                  <a:srgbClr val="00B050"/>
                </a:solidFill>
              </a:rPr>
              <a:t>Were all patients analyzed in groups to which they were randomized—YES</a:t>
            </a:r>
          </a:p>
          <a:p>
            <a:r>
              <a:rPr lang="en-US" dirty="0" smtClean="0">
                <a:solidFill>
                  <a:srgbClr val="00B050"/>
                </a:solidFill>
              </a:rPr>
              <a:t>Were patients, clinicians, and study personal kept blind to the treatment—YES</a:t>
            </a:r>
          </a:p>
          <a:p>
            <a:r>
              <a:rPr lang="en-US" dirty="0" smtClean="0">
                <a:solidFill>
                  <a:srgbClr val="00B050"/>
                </a:solidFill>
              </a:rPr>
              <a:t>Were groups treated equally—YES… received sham pills</a:t>
            </a:r>
          </a:p>
          <a:p>
            <a:endParaRPr lang="en-US" dirty="0" smtClean="0">
              <a:solidFill>
                <a:srgbClr val="FF0000"/>
              </a:solidFill>
            </a:endParaRPr>
          </a:p>
          <a:p>
            <a:endParaRPr lang="en-US" dirty="0" smtClean="0">
              <a:solidFill>
                <a:srgbClr val="FF0000"/>
              </a:solidFill>
            </a:endParaRPr>
          </a:p>
          <a:p>
            <a:endParaRPr lang="en-US" dirty="0"/>
          </a:p>
        </p:txBody>
      </p:sp>
    </p:spTree>
    <p:extLst>
      <p:ext uri="{BB962C8B-B14F-4D97-AF65-F5344CB8AC3E}">
        <p14:creationId xmlns:p14="http://schemas.microsoft.com/office/powerpoint/2010/main" val="41391375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Applicability</a:t>
            </a:r>
            <a:endParaRPr lang="en-US" dirty="0"/>
          </a:p>
        </p:txBody>
      </p:sp>
      <p:sp>
        <p:nvSpPr>
          <p:cNvPr id="3" name="Content Placeholder 2"/>
          <p:cNvSpPr>
            <a:spLocks noGrp="1"/>
          </p:cNvSpPr>
          <p:nvPr>
            <p:ph idx="1"/>
          </p:nvPr>
        </p:nvSpPr>
        <p:spPr>
          <a:xfrm>
            <a:off x="1409700" y="1522927"/>
            <a:ext cx="9372600" cy="4607417"/>
          </a:xfrm>
        </p:spPr>
        <p:txBody>
          <a:bodyPr>
            <a:noAutofit/>
          </a:bodyPr>
          <a:lstStyle/>
          <a:p>
            <a:pPr marL="514350" indent="-514350">
              <a:buFont typeface="+mj-lt"/>
              <a:buAutoNum type="arabicPeriod"/>
            </a:pPr>
            <a:r>
              <a:rPr lang="en-US" sz="2400" dirty="0"/>
              <a:t>Is this study valid in our population? Do our patients fit in?</a:t>
            </a:r>
          </a:p>
          <a:p>
            <a:pPr marL="1314450" lvl="2" indent="-514350"/>
            <a:r>
              <a:rPr lang="en-US" dirty="0" smtClean="0">
                <a:solidFill>
                  <a:srgbClr val="FF0000"/>
                </a:solidFill>
              </a:rPr>
              <a:t>Mean age ~60- how does this effect how we interpret?</a:t>
            </a:r>
          </a:p>
          <a:p>
            <a:pPr marL="1314450" lvl="2" indent="-514350"/>
            <a:r>
              <a:rPr lang="en-US" dirty="0" smtClean="0">
                <a:solidFill>
                  <a:srgbClr val="FF0000"/>
                </a:solidFill>
              </a:rPr>
              <a:t>89-90% White!</a:t>
            </a:r>
            <a:endParaRPr lang="en-US" dirty="0">
              <a:solidFill>
                <a:srgbClr val="FF0000"/>
              </a:solidFill>
            </a:endParaRPr>
          </a:p>
          <a:p>
            <a:pPr marL="514350" indent="-514350">
              <a:buFont typeface="+mj-lt"/>
              <a:buAutoNum type="arabicPeriod"/>
            </a:pPr>
            <a:r>
              <a:rPr lang="en-US" sz="2400" dirty="0"/>
              <a:t>Is the </a:t>
            </a:r>
            <a:r>
              <a:rPr lang="en-US" sz="2400" dirty="0" smtClean="0"/>
              <a:t>treatment </a:t>
            </a:r>
            <a:r>
              <a:rPr lang="en-US" sz="2400" dirty="0"/>
              <a:t>feasible?</a:t>
            </a:r>
          </a:p>
          <a:p>
            <a:pPr marL="1314450" lvl="2" indent="-514350"/>
            <a:r>
              <a:rPr lang="en-US" dirty="0" smtClean="0">
                <a:solidFill>
                  <a:srgbClr val="FF0000"/>
                </a:solidFill>
              </a:rPr>
              <a:t>Negative trial- would be feasible to decrease vitamin D Rx in elderly postmenopausal women</a:t>
            </a:r>
            <a:endParaRPr lang="en-US" dirty="0">
              <a:solidFill>
                <a:srgbClr val="FF0000"/>
              </a:solidFill>
            </a:endParaRPr>
          </a:p>
          <a:p>
            <a:pPr marL="514350" indent="-514350">
              <a:buFont typeface="+mj-lt"/>
              <a:buAutoNum type="arabicPeriod"/>
            </a:pPr>
            <a:r>
              <a:rPr lang="en-US" sz="2400" dirty="0"/>
              <a:t>What are our patient’s potential benefits and harms from the therapy?</a:t>
            </a:r>
          </a:p>
          <a:p>
            <a:pPr marL="1314450" lvl="2" indent="-514350"/>
            <a:r>
              <a:rPr lang="en-US" dirty="0" smtClean="0">
                <a:solidFill>
                  <a:srgbClr val="FF0000"/>
                </a:solidFill>
              </a:rPr>
              <a:t>No significant </a:t>
            </a:r>
            <a:r>
              <a:rPr lang="en-US" dirty="0" smtClean="0">
                <a:solidFill>
                  <a:srgbClr val="FF0000"/>
                </a:solidFill>
              </a:rPr>
              <a:t>harms; though recent studies differ</a:t>
            </a:r>
            <a:endParaRPr lang="en-US" dirty="0">
              <a:solidFill>
                <a:srgbClr val="FF0000"/>
              </a:solidFill>
            </a:endParaRPr>
          </a:p>
          <a:p>
            <a:pPr marL="514350" indent="-514350">
              <a:buFont typeface="+mj-lt"/>
              <a:buAutoNum type="arabicPeriod"/>
            </a:pPr>
            <a:r>
              <a:rPr lang="en-US" sz="2400" dirty="0"/>
              <a:t>What are our patient’s values and expectations for both the outcome we are trying to prevent and the treatment</a:t>
            </a:r>
            <a:r>
              <a:rPr lang="en-US" sz="2400" dirty="0" smtClean="0"/>
              <a:t>?</a:t>
            </a:r>
          </a:p>
        </p:txBody>
      </p:sp>
    </p:spTree>
    <p:extLst>
      <p:ext uri="{BB962C8B-B14F-4D97-AF65-F5344CB8AC3E}">
        <p14:creationId xmlns:p14="http://schemas.microsoft.com/office/powerpoint/2010/main" val="21306579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Patient Case</a:t>
            </a:r>
            <a:endParaRPr lang="en-US" dirty="0"/>
          </a:p>
        </p:txBody>
      </p:sp>
      <p:sp>
        <p:nvSpPr>
          <p:cNvPr id="3" name="Content Placeholder 2"/>
          <p:cNvSpPr>
            <a:spLocks noGrp="1"/>
          </p:cNvSpPr>
          <p:nvPr>
            <p:ph idx="1"/>
          </p:nvPr>
        </p:nvSpPr>
        <p:spPr/>
        <p:txBody>
          <a:bodyPr>
            <a:normAutofit/>
          </a:bodyPr>
          <a:lstStyle/>
          <a:p>
            <a:r>
              <a:rPr lang="en-US" sz="3600" dirty="0" smtClean="0"/>
              <a:t>Age is 80 (mean age 60 in this study)</a:t>
            </a:r>
          </a:p>
          <a:p>
            <a:pPr lvl="1"/>
            <a:r>
              <a:rPr lang="en-US" sz="3200" dirty="0" smtClean="0"/>
              <a:t>Though increasing age associated with resistance to vitamin D effects in intestine</a:t>
            </a:r>
          </a:p>
          <a:p>
            <a:r>
              <a:rPr lang="en-US" sz="3600" dirty="0" smtClean="0"/>
              <a:t>She is Haitian </a:t>
            </a:r>
            <a:r>
              <a:rPr lang="en-US" sz="3600" dirty="0" smtClean="0"/>
              <a:t>Creole</a:t>
            </a:r>
          </a:p>
          <a:p>
            <a:r>
              <a:rPr lang="en-US" sz="3600" dirty="0" smtClean="0"/>
              <a:t>Perhaps </a:t>
            </a:r>
            <a:r>
              <a:rPr lang="en-US" sz="3600" dirty="0" smtClean="0"/>
              <a:t>she would not benefit from vitamin D treatment</a:t>
            </a:r>
          </a:p>
        </p:txBody>
      </p:sp>
    </p:spTree>
    <p:extLst>
      <p:ext uri="{BB962C8B-B14F-4D97-AF65-F5344CB8AC3E}">
        <p14:creationId xmlns:p14="http://schemas.microsoft.com/office/powerpoint/2010/main" val="12616924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Further considerations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2899" y="1623452"/>
            <a:ext cx="7568604" cy="5041837"/>
          </a:xfrm>
          <a:prstGeom prst="rect">
            <a:avLst/>
          </a:prstGeom>
        </p:spPr>
      </p:pic>
    </p:spTree>
    <p:extLst>
      <p:ext uri="{BB962C8B-B14F-4D97-AF65-F5344CB8AC3E}">
        <p14:creationId xmlns:p14="http://schemas.microsoft.com/office/powerpoint/2010/main" val="33207267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9485" y="143907"/>
            <a:ext cx="6730350" cy="6611648"/>
          </a:xfrm>
          <a:prstGeom prst="rect">
            <a:avLst/>
          </a:prstGeom>
        </p:spPr>
      </p:pic>
    </p:spTree>
    <p:extLst>
      <p:ext uri="{BB962C8B-B14F-4D97-AF65-F5344CB8AC3E}">
        <p14:creationId xmlns:p14="http://schemas.microsoft.com/office/powerpoint/2010/main" val="33595154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a:t>
            </a:r>
            <a:endParaRPr lang="en-US" dirty="0"/>
          </a:p>
        </p:txBody>
      </p:sp>
      <p:sp>
        <p:nvSpPr>
          <p:cNvPr id="3" name="Content Placeholder 2"/>
          <p:cNvSpPr>
            <a:spLocks noGrp="1"/>
          </p:cNvSpPr>
          <p:nvPr>
            <p:ph idx="1"/>
          </p:nvPr>
        </p:nvSpPr>
        <p:spPr/>
        <p:txBody>
          <a:bodyPr/>
          <a:lstStyle/>
          <a:p>
            <a:pPr marL="514350" indent="-514350">
              <a:buAutoNum type="arabicPeriod"/>
            </a:pPr>
            <a:r>
              <a:rPr lang="en-US" dirty="0" smtClean="0"/>
              <a:t>Hansen, KE et al. “Treatment of Vitamin D Insufficiency in Postmenopausal Women: A randomized clinical trial.” JAMA Internal Med. 2015; 175 (10): 1612-1621. </a:t>
            </a:r>
          </a:p>
          <a:p>
            <a:pPr marL="514350" indent="-514350">
              <a:buAutoNum type="arabicPeriod"/>
            </a:pPr>
            <a:r>
              <a:rPr lang="en-US" dirty="0" err="1" smtClean="0"/>
              <a:t>Holick</a:t>
            </a:r>
            <a:r>
              <a:rPr lang="en-US" dirty="0" smtClean="0"/>
              <a:t>, MF. “Vitamin D Deficiency.” N </a:t>
            </a:r>
            <a:r>
              <a:rPr lang="en-US" dirty="0" err="1" smtClean="0"/>
              <a:t>Engl</a:t>
            </a:r>
            <a:r>
              <a:rPr lang="en-US" dirty="0" smtClean="0"/>
              <a:t> J Med 2001; 357: 266-281.</a:t>
            </a:r>
            <a:endParaRPr lang="en-US" dirty="0"/>
          </a:p>
        </p:txBody>
      </p:sp>
    </p:spTree>
    <p:extLst>
      <p:ext uri="{BB962C8B-B14F-4D97-AF65-F5344CB8AC3E}">
        <p14:creationId xmlns:p14="http://schemas.microsoft.com/office/powerpoint/2010/main" val="34904582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602</TotalTime>
  <Words>853</Words>
  <Application>Microsoft Office PowerPoint</Application>
  <PresentationFormat>Widescreen</PresentationFormat>
  <Paragraphs>122</Paragraphs>
  <Slides>21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 Unicode MS</vt:lpstr>
      <vt:lpstr>ＭＳ Ｐゴシック</vt:lpstr>
      <vt:lpstr>Arial</vt:lpstr>
      <vt:lpstr>Arial</vt:lpstr>
      <vt:lpstr>Calibri</vt:lpstr>
      <vt:lpstr>Calibri Light</vt:lpstr>
      <vt:lpstr>Wingdings</vt:lpstr>
      <vt:lpstr>Office Theme</vt:lpstr>
      <vt:lpstr>Treatment of Vitamin D Insufficiency in Postmenopausal Women: A randomized clinical trial</vt:lpstr>
      <vt:lpstr>Holick MF. N Engl J Med 2007;357:266-281.</vt:lpstr>
      <vt:lpstr>Background</vt:lpstr>
      <vt:lpstr>Patient Case</vt:lpstr>
      <vt:lpstr>Study Design</vt:lpstr>
      <vt:lpstr>Methods</vt:lpstr>
      <vt:lpstr>PowerPoint Presentation</vt:lpstr>
      <vt:lpstr>Methods</vt:lpstr>
      <vt:lpstr>Calcium absorption studies</vt:lpstr>
      <vt:lpstr>Outcomes</vt:lpstr>
      <vt:lpstr>Results</vt:lpstr>
      <vt:lpstr>PowerPoint Presentation</vt:lpstr>
      <vt:lpstr>Adverse events</vt:lpstr>
      <vt:lpstr>Other testing</vt:lpstr>
      <vt:lpstr>Conclusions</vt:lpstr>
      <vt:lpstr>Validity</vt:lpstr>
      <vt:lpstr>Applicability</vt:lpstr>
      <vt:lpstr>Patient Case</vt:lpstr>
      <vt:lpstr>Further considerations</vt:lpstr>
      <vt:lpstr>PowerPoint Presentation</vt:lpstr>
      <vt:lpstr>References</vt:lpstr>
    </vt:vector>
  </TitlesOfParts>
  <Company>Boston Medical Center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Treatment of Vitamin D Insufficiency in Postmenopausal Women: A randomized clinical trial</dc:title>
  <dc:creator>Mukunda, Sharda</dc:creator>
  <cp:lastModifiedBy>Mukunda, Sharda</cp:lastModifiedBy>
  <cp:revision>40</cp:revision>
  <dcterms:created xsi:type="dcterms:W3CDTF">2016-01-07T14:58:34Z</dcterms:created>
  <dcterms:modified xsi:type="dcterms:W3CDTF">2016-01-08T04:10:20Z</dcterms:modified>
</cp:coreProperties>
</file>