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68" r:id="rId4"/>
    <p:sldId id="261" r:id="rId5"/>
    <p:sldId id="262" r:id="rId6"/>
    <p:sldId id="271" r:id="rId7"/>
    <p:sldId id="257" r:id="rId8"/>
    <p:sldId id="263" r:id="rId9"/>
    <p:sldId id="272" r:id="rId10"/>
    <p:sldId id="265" r:id="rId11"/>
    <p:sldId id="269" r:id="rId12"/>
    <p:sldId id="273" r:id="rId13"/>
    <p:sldId id="267" r:id="rId14"/>
    <p:sldId id="266" r:id="rId15"/>
    <p:sldId id="259" r:id="rId16"/>
    <p:sldId id="275" r:id="rId17"/>
    <p:sldId id="26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436" autoAdjust="0"/>
  </p:normalViewPr>
  <p:slideViewPr>
    <p:cSldViewPr>
      <p:cViewPr varScale="1">
        <p:scale>
          <a:sx n="79" d="100"/>
          <a:sy n="79" d="100"/>
        </p:scale>
        <p:origin x="-77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180EB3-FAD5-4B30-9FB4-A7AB2217D4CC}" type="datetimeFigureOut">
              <a:rPr lang="en-US" smtClean="0"/>
              <a:t>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A38A0B-FBE2-45C2-BBE2-88800C5D3C84}" type="slidenum">
              <a:rPr lang="en-US" smtClean="0"/>
              <a:t>‹#›</a:t>
            </a:fld>
            <a:endParaRPr lang="en-US"/>
          </a:p>
        </p:txBody>
      </p:sp>
    </p:spTree>
    <p:extLst>
      <p:ext uri="{BB962C8B-B14F-4D97-AF65-F5344CB8AC3E}">
        <p14:creationId xmlns:p14="http://schemas.microsoft.com/office/powerpoint/2010/main" val="1703682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Study in 1970’s</a:t>
            </a:r>
            <a:r>
              <a:rPr lang="en-US" baseline="0" dirty="0" smtClean="0"/>
              <a:t>: NH residents, live plants in every room – 50% told that they have to water their plant, 50% had their plant watered for them; monitored pts for 1.5 years, found to have higher activity levels and even improved mortality</a:t>
            </a:r>
          </a:p>
          <a:p>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3</a:t>
            </a:fld>
            <a:endParaRPr lang="en-US"/>
          </a:p>
        </p:txBody>
      </p:sp>
    </p:spTree>
    <p:extLst>
      <p:ext uri="{BB962C8B-B14F-4D97-AF65-F5344CB8AC3E}">
        <p14:creationId xmlns:p14="http://schemas.microsoft.com/office/powerpoint/2010/main" val="588895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Thomas – young family medicine</a:t>
            </a:r>
            <a:r>
              <a:rPr lang="en-US" baseline="0" dirty="0" smtClean="0"/>
              <a:t> physician took over a nursing home in NY near Rochester, decided to “inject life into it” </a:t>
            </a:r>
          </a:p>
          <a:p>
            <a:r>
              <a:rPr lang="en-US" baseline="0" dirty="0" smtClean="0"/>
              <a:t>2 dogs, 4 cats, 100 parakeets, NH workers encouraged to bring in their children </a:t>
            </a:r>
          </a:p>
          <a:p>
            <a:r>
              <a:rPr lang="en-US" baseline="0" dirty="0" smtClean="0"/>
              <a:t>Residents thriving walking, talking again</a:t>
            </a:r>
          </a:p>
          <a:p>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4</a:t>
            </a:fld>
            <a:endParaRPr lang="en-US"/>
          </a:p>
        </p:txBody>
      </p:sp>
    </p:spTree>
    <p:extLst>
      <p:ext uri="{BB962C8B-B14F-4D97-AF65-F5344CB8AC3E}">
        <p14:creationId xmlns:p14="http://schemas.microsoft.com/office/powerpoint/2010/main" val="3688945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Currently</a:t>
            </a:r>
            <a:r>
              <a:rPr lang="en-US" baseline="0" dirty="0" smtClean="0"/>
              <a:t> works on Green House project small houses instead of nursing homes, makes it feel more like “a home”</a:t>
            </a:r>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5</a:t>
            </a:fld>
            <a:endParaRPr lang="en-US"/>
          </a:p>
        </p:txBody>
      </p:sp>
    </p:spTree>
    <p:extLst>
      <p:ext uri="{BB962C8B-B14F-4D97-AF65-F5344CB8AC3E}">
        <p14:creationId xmlns:p14="http://schemas.microsoft.com/office/powerpoint/2010/main" val="4178923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Doll therapy: meta-analysis</a:t>
            </a:r>
            <a:r>
              <a:rPr lang="en-US" baseline="0" dirty="0" smtClean="0"/>
              <a:t> of doll therapy as intervention for pts with behavioral disturbances; 11 studies; majority of studies found that the use of dolls could be therapeutic for people </a:t>
            </a:r>
            <a:r>
              <a:rPr lang="en-US" baseline="0" dirty="0" err="1" smtClean="0"/>
              <a:t>iving</a:t>
            </a:r>
            <a:r>
              <a:rPr lang="en-US" baseline="0" dirty="0" smtClean="0"/>
              <a:t> with dementia</a:t>
            </a:r>
          </a:p>
          <a:p>
            <a:r>
              <a:rPr lang="en-US" baseline="0" dirty="0" smtClean="0"/>
              <a:t>Controversial – </a:t>
            </a:r>
            <a:r>
              <a:rPr lang="en-US" baseline="0" dirty="0" err="1" smtClean="0"/>
              <a:t>infantalizing</a:t>
            </a:r>
            <a:r>
              <a:rPr lang="en-US" baseline="0" dirty="0" smtClean="0"/>
              <a:t>. Lots of articles especially in nursing literature. </a:t>
            </a:r>
          </a:p>
          <a:p>
            <a:r>
              <a:rPr lang="en-US" baseline="0" dirty="0" smtClean="0"/>
              <a:t>Google “</a:t>
            </a:r>
            <a:r>
              <a:rPr lang="en-US" baseline="0" dirty="0" err="1" smtClean="0"/>
              <a:t>alzheimers</a:t>
            </a:r>
            <a:r>
              <a:rPr lang="en-US" baseline="0" dirty="0" smtClean="0"/>
              <a:t> doll” this comes up</a:t>
            </a:r>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6</a:t>
            </a:fld>
            <a:endParaRPr lang="en-US"/>
          </a:p>
        </p:txBody>
      </p:sp>
    </p:spTree>
    <p:extLst>
      <p:ext uri="{BB962C8B-B14F-4D97-AF65-F5344CB8AC3E}">
        <p14:creationId xmlns:p14="http://schemas.microsoft.com/office/powerpoint/2010/main" val="588895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0" dirty="0" smtClean="0"/>
              <a:t> </a:t>
            </a:r>
            <a:r>
              <a:rPr lang="en-US" dirty="0" smtClean="0"/>
              <a:t>What are the broad trends that can be grasped with respect to the effects of introducing PARO?</a:t>
            </a:r>
          </a:p>
          <a:p>
            <a:r>
              <a:rPr lang="en-US" dirty="0" smtClean="0"/>
              <a:t>2. Does PARO have a psychological effect on residents with severe dementia in the dementia ward compared to residents with mild/moderate dementia in the general ward?</a:t>
            </a:r>
          </a:p>
          <a:p>
            <a:r>
              <a:rPr lang="en-US" dirty="0" smtClean="0"/>
              <a:t>3. Can the introduction of PARO improve willingness of care staff members to work on interventions for elderly people with dementia?</a:t>
            </a:r>
          </a:p>
          <a:p>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8</a:t>
            </a:fld>
            <a:endParaRPr lang="en-US"/>
          </a:p>
        </p:txBody>
      </p:sp>
    </p:spTree>
    <p:extLst>
      <p:ext uri="{BB962C8B-B14F-4D97-AF65-F5344CB8AC3E}">
        <p14:creationId xmlns:p14="http://schemas.microsoft.com/office/powerpoint/2010/main" val="319161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 age of subjects on general ward 85, vs. 89 – living on different wards</a:t>
            </a:r>
          </a:p>
          <a:p>
            <a:r>
              <a:rPr lang="en-US" dirty="0" smtClean="0"/>
              <a:t>Dementia graced using “</a:t>
            </a:r>
            <a:r>
              <a:rPr lang="en-US" dirty="0" err="1" smtClean="0"/>
              <a:t>hasegawa</a:t>
            </a:r>
            <a:r>
              <a:rPr lang="en-US" baseline="0" dirty="0" smtClean="0"/>
              <a:t> dementia scale – like MMSE” per the article</a:t>
            </a:r>
          </a:p>
          <a:p>
            <a:r>
              <a:rPr lang="en-US" baseline="0" dirty="0" smtClean="0"/>
              <a:t>“because of limitations of elderly nursing care facilities some of the residents were transferred to their own homes or to specialized NH”..? Loss of subjects initially planned?</a:t>
            </a:r>
          </a:p>
          <a:p>
            <a:r>
              <a:rPr lang="en-US" baseline="0" dirty="0" smtClean="0"/>
              <a:t>All subjects given exposure to both after 3-6 months (one time only)</a:t>
            </a:r>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9</a:t>
            </a:fld>
            <a:endParaRPr lang="en-US"/>
          </a:p>
        </p:txBody>
      </p:sp>
    </p:spTree>
    <p:extLst>
      <p:ext uri="{BB962C8B-B14F-4D97-AF65-F5344CB8AC3E}">
        <p14:creationId xmlns:p14="http://schemas.microsoft.com/office/powerpoint/2010/main" val="3015812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a:t>
            </a:r>
            <a:r>
              <a:rPr lang="en-US" baseline="0" dirty="0" smtClean="0"/>
              <a:t> examples of class 2 medical device – powered wheelchairs</a:t>
            </a:r>
          </a:p>
          <a:p>
            <a:r>
              <a:rPr lang="en-US" baseline="0" dirty="0" smtClean="0"/>
              <a:t>Clinical trial in </a:t>
            </a:r>
            <a:r>
              <a:rPr lang="en-US" baseline="0" dirty="0" err="1" smtClean="0"/>
              <a:t>australia</a:t>
            </a:r>
            <a:r>
              <a:rPr lang="en-US" baseline="0" dirty="0" smtClean="0"/>
              <a:t> – single-blind RCT – control group gets other psychosocial activities – primary endpoints -  improving mood, stimulating social interaction and communication for people with dementia in the community (</a:t>
            </a:r>
            <a:r>
              <a:rPr lang="en-US" baseline="0" dirty="0" err="1" smtClean="0"/>
              <a:t>chilnese</a:t>
            </a:r>
            <a:r>
              <a:rPr lang="en-US" baseline="0" dirty="0" smtClean="0"/>
              <a:t> adults); -MMSE and depression scale as secondary outcomes </a:t>
            </a:r>
            <a:endParaRPr lang="en-US" dirty="0"/>
          </a:p>
        </p:txBody>
      </p:sp>
      <p:sp>
        <p:nvSpPr>
          <p:cNvPr id="4" name="Slide Number Placeholder 3"/>
          <p:cNvSpPr>
            <a:spLocks noGrp="1"/>
          </p:cNvSpPr>
          <p:nvPr>
            <p:ph type="sldNum" sz="quarter" idx="10"/>
          </p:nvPr>
        </p:nvSpPr>
        <p:spPr/>
        <p:txBody>
          <a:bodyPr/>
          <a:lstStyle/>
          <a:p>
            <a:fld id="{A2A38A0B-FBE2-45C2-BBE2-88800C5D3C84}" type="slidenum">
              <a:rPr lang="en-US" smtClean="0"/>
              <a:t>14</a:t>
            </a:fld>
            <a:endParaRPr lang="en-US"/>
          </a:p>
        </p:txBody>
      </p:sp>
    </p:spTree>
    <p:extLst>
      <p:ext uri="{BB962C8B-B14F-4D97-AF65-F5344CB8AC3E}">
        <p14:creationId xmlns:p14="http://schemas.microsoft.com/office/powerpoint/2010/main" val="3939406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2BB2E2-A534-4CAF-8B27-B29088C686FD}"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3612062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2BB2E2-A534-4CAF-8B27-B29088C686FD}"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56528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2BB2E2-A534-4CAF-8B27-B29088C686FD}"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2437961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2BB2E2-A534-4CAF-8B27-B29088C686FD}" type="datetimeFigureOut">
              <a:rPr lang="en-US" smtClean="0"/>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2352120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2BB2E2-A534-4CAF-8B27-B29088C686FD}" type="datetimeFigureOut">
              <a:rPr lang="en-US" smtClean="0"/>
              <a:t>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465489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2BB2E2-A534-4CAF-8B27-B29088C686FD}" type="datetimeFigureOut">
              <a:rPr lang="en-US" smtClean="0"/>
              <a:t>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2994703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2BB2E2-A534-4CAF-8B27-B29088C686FD}" type="datetimeFigureOut">
              <a:rPr lang="en-US" smtClean="0"/>
              <a:t>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707439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BB2E2-A534-4CAF-8B27-B29088C686FD}" type="datetimeFigureOut">
              <a:rPr lang="en-US" smtClean="0"/>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2150551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BB2E2-A534-4CAF-8B27-B29088C686FD}" type="datetimeFigureOut">
              <a:rPr lang="en-US" smtClean="0"/>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1148886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2BB2E2-A534-4CAF-8B27-B29088C686FD}"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747381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2BB2E2-A534-4CAF-8B27-B29088C686FD}"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161E7-ADED-4119-84F8-6D3F9EF93A3B}" type="slidenum">
              <a:rPr lang="en-US" smtClean="0"/>
              <a:t>‹#›</a:t>
            </a:fld>
            <a:endParaRPr lang="en-US"/>
          </a:p>
        </p:txBody>
      </p:sp>
    </p:spTree>
    <p:extLst>
      <p:ext uri="{BB962C8B-B14F-4D97-AF65-F5344CB8AC3E}">
        <p14:creationId xmlns:p14="http://schemas.microsoft.com/office/powerpoint/2010/main" val="3693853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BB2E2-A534-4CAF-8B27-B29088C686FD}" type="datetimeFigureOut">
              <a:rPr lang="en-US" smtClean="0"/>
              <a:t>1/7/2016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161E7-ADED-4119-84F8-6D3F9EF93A3B}" type="slidenum">
              <a:rPr lang="en-US" smtClean="0"/>
              <a:t>‹#›</a:t>
            </a:fld>
            <a:endParaRPr lang="en-US"/>
          </a:p>
        </p:txBody>
      </p:sp>
    </p:spTree>
    <p:extLst>
      <p:ext uri="{BB962C8B-B14F-4D97-AF65-F5344CB8AC3E}">
        <p14:creationId xmlns:p14="http://schemas.microsoft.com/office/powerpoint/2010/main" val="1752114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n external file that holds a picture, illustration, etc.&#10;Object name is resprot_v4i2e45_fi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04800"/>
            <a:ext cx="10858499" cy="7239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28600" y="0"/>
            <a:ext cx="10058400" cy="1774825"/>
          </a:xfrm>
        </p:spPr>
        <p:txBody>
          <a:bodyPr>
            <a:normAutofit/>
          </a:bodyPr>
          <a:lstStyle/>
          <a:p>
            <a:r>
              <a:rPr lang="en-US" sz="4800" b="1" dirty="0" smtClean="0"/>
              <a:t>Is there a place for PARO?</a:t>
            </a:r>
            <a:r>
              <a:rPr lang="en-US" b="1" dirty="0" smtClean="0"/>
              <a:t/>
            </a:r>
            <a:br>
              <a:rPr lang="en-US" b="1" dirty="0" smtClean="0"/>
            </a:br>
            <a:r>
              <a:rPr lang="en-US" sz="2200" dirty="0" smtClean="0"/>
              <a:t>Comparison of verbal and emotional responses of elderly people with mild/moderate dementia and those who have severe dementia in responses to seal robot PARO</a:t>
            </a:r>
            <a:endParaRPr lang="en-US" sz="2200" dirty="0"/>
          </a:p>
        </p:txBody>
      </p:sp>
      <p:sp>
        <p:nvSpPr>
          <p:cNvPr id="3" name="Subtitle 2"/>
          <p:cNvSpPr>
            <a:spLocks noGrp="1"/>
          </p:cNvSpPr>
          <p:nvPr>
            <p:ph type="subTitle" idx="1"/>
          </p:nvPr>
        </p:nvSpPr>
        <p:spPr>
          <a:xfrm>
            <a:off x="1371600" y="4114800"/>
            <a:ext cx="6400800" cy="1752600"/>
          </a:xfrm>
        </p:spPr>
        <p:txBody>
          <a:bodyPr/>
          <a:lstStyle/>
          <a:p>
            <a:r>
              <a:rPr lang="en-US" b="1" dirty="0" smtClean="0"/>
              <a:t>Irina </a:t>
            </a:r>
            <a:r>
              <a:rPr lang="en-US" b="1" dirty="0" err="1" smtClean="0"/>
              <a:t>Vovnoboy</a:t>
            </a:r>
            <a:r>
              <a:rPr lang="en-US" b="1" dirty="0" smtClean="0"/>
              <a:t>, MD</a:t>
            </a:r>
          </a:p>
          <a:p>
            <a:r>
              <a:rPr lang="en-US" b="1" dirty="0" smtClean="0"/>
              <a:t>Geriatrics fellow, PGY-4</a:t>
            </a:r>
          </a:p>
          <a:p>
            <a:r>
              <a:rPr lang="en-US" b="1" dirty="0" smtClean="0"/>
              <a:t>January 8, 2015</a:t>
            </a:r>
          </a:p>
        </p:txBody>
      </p:sp>
    </p:spTree>
    <p:extLst>
      <p:ext uri="{BB962C8B-B14F-4D97-AF65-F5344CB8AC3E}">
        <p14:creationId xmlns:p14="http://schemas.microsoft.com/office/powerpoint/2010/main" val="226800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patient, Mrs. </a:t>
            </a:r>
            <a:r>
              <a:rPr lang="en-US" dirty="0"/>
              <a:t>C</a:t>
            </a:r>
          </a:p>
        </p:txBody>
      </p:sp>
      <p:sp>
        <p:nvSpPr>
          <p:cNvPr id="3" name="Content Placeholder 2"/>
          <p:cNvSpPr>
            <a:spLocks noGrp="1"/>
          </p:cNvSpPr>
          <p:nvPr>
            <p:ph idx="1"/>
          </p:nvPr>
        </p:nvSpPr>
        <p:spPr>
          <a:xfrm>
            <a:off x="228600" y="1371600"/>
            <a:ext cx="8915400" cy="4525963"/>
          </a:xfrm>
        </p:spPr>
        <p:txBody>
          <a:bodyPr>
            <a:normAutofit/>
          </a:bodyPr>
          <a:lstStyle/>
          <a:p>
            <a:pPr marL="0" indent="0">
              <a:buNone/>
            </a:pPr>
            <a:r>
              <a:rPr lang="en-US" sz="2800" dirty="0" smtClean="0"/>
              <a:t>81 </a:t>
            </a:r>
            <a:r>
              <a:rPr lang="en-US" sz="2800" dirty="0" err="1" smtClean="0"/>
              <a:t>yo</a:t>
            </a:r>
            <a:r>
              <a:rPr lang="en-US" sz="2800" dirty="0" smtClean="0"/>
              <a:t> woman, nursing home resident x 5 years</a:t>
            </a:r>
          </a:p>
          <a:p>
            <a:pPr marL="0" indent="0">
              <a:buNone/>
            </a:pPr>
            <a:endParaRPr lang="en-US" sz="2800" dirty="0"/>
          </a:p>
          <a:p>
            <a:pPr marL="0" indent="0">
              <a:buNone/>
            </a:pPr>
            <a:r>
              <a:rPr lang="en-US" sz="2800" b="1" dirty="0" err="1" smtClean="0"/>
              <a:t>PMHx</a:t>
            </a:r>
            <a:r>
              <a:rPr lang="en-US" sz="2800" b="1" dirty="0" smtClean="0"/>
              <a:t>: </a:t>
            </a:r>
            <a:r>
              <a:rPr lang="en-US" sz="2800" dirty="0" smtClean="0"/>
              <a:t>colon cancer (s/p resection) and dementia. </a:t>
            </a:r>
          </a:p>
          <a:p>
            <a:pPr marL="0" indent="0">
              <a:buNone/>
            </a:pPr>
            <a:r>
              <a:rPr lang="en-US" sz="2800" dirty="0" smtClean="0"/>
              <a:t>Spends most of the day in bed. Occasionally paranoid. Variable responses to caregivers. Enjoys art.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495800"/>
            <a:ext cx="438150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87465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Plant therapy</a:t>
            </a:r>
          </a:p>
          <a:p>
            <a:r>
              <a:rPr lang="en-US" dirty="0" smtClean="0"/>
              <a:t>Pet therapy</a:t>
            </a:r>
          </a:p>
        </p:txBody>
      </p:sp>
      <p:pic>
        <p:nvPicPr>
          <p:cNvPr id="8194" name="Picture 2" descr="http://thumbs.dreamstime.com/z/elderly-man-watering-plants-162767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2171700"/>
            <a:ext cx="3449838" cy="4686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5105400"/>
            <a:ext cx="5257800" cy="923330"/>
          </a:xfrm>
          <a:prstGeom prst="rect">
            <a:avLst/>
          </a:prstGeom>
          <a:noFill/>
        </p:spPr>
        <p:txBody>
          <a:bodyPr wrap="square" rtlCol="0">
            <a:spAutoFit/>
          </a:bodyPr>
          <a:lstStyle/>
          <a:p>
            <a:r>
              <a:rPr lang="en-US" dirty="0" smtClean="0"/>
              <a:t>Rodin J, Langer EJ. Long-term effects of a control-relevant intervention with the institutionalized aged. Journal of Personality and Psychology, Dec 1977</a:t>
            </a:r>
            <a:endParaRPr lang="en-US" dirty="0"/>
          </a:p>
        </p:txBody>
      </p:sp>
    </p:spTree>
    <p:extLst>
      <p:ext uri="{BB962C8B-B14F-4D97-AF65-F5344CB8AC3E}">
        <p14:creationId xmlns:p14="http://schemas.microsoft.com/office/powerpoint/2010/main" val="1395566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5242" y="4267200"/>
            <a:ext cx="20907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Dr. Bill Thomas:</a:t>
            </a: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10000"/>
          </a:bodyPr>
          <a:lstStyle/>
          <a:p>
            <a:pPr marL="0" indent="0">
              <a:buNone/>
            </a:pPr>
            <a:r>
              <a:rPr lang="en-US" dirty="0" smtClean="0"/>
              <a:t>“He came to think that the missing ingredient in this nursing home was life itself, and he decided to try an experiment to inject some…”</a:t>
            </a:r>
          </a:p>
          <a:p>
            <a:pPr marL="0" indent="0">
              <a:buNone/>
            </a:pPr>
            <a:endParaRPr lang="en-US" dirty="0" smtClean="0"/>
          </a:p>
          <a:p>
            <a:pPr marL="0" indent="0">
              <a:buNone/>
            </a:pPr>
            <a:r>
              <a:rPr lang="en-US" dirty="0" smtClean="0"/>
              <a:t>“He decided to try to put some life into the nursing home the way that he had done in his own home – by literally putting life into it. If he could introduce plants, animals, and children into the lives of the residents – fill the nursing home with them – what would happen?”</a:t>
            </a:r>
          </a:p>
          <a:p>
            <a:pPr marL="0" indent="0">
              <a:buNone/>
            </a:pPr>
            <a:endParaRPr lang="en-US" dirty="0" smtClean="0"/>
          </a:p>
          <a:p>
            <a:pPr marL="0" indent="0">
              <a:buNone/>
            </a:pPr>
            <a:r>
              <a:rPr lang="en-US" dirty="0" smtClean="0"/>
              <a:t>-- </a:t>
            </a:r>
            <a:r>
              <a:rPr lang="en-US" dirty="0" err="1" smtClean="0"/>
              <a:t>Atul</a:t>
            </a:r>
            <a:r>
              <a:rPr lang="en-US" dirty="0" smtClean="0"/>
              <a:t> </a:t>
            </a:r>
            <a:r>
              <a:rPr lang="en-US" dirty="0" err="1" smtClean="0"/>
              <a:t>Gawande</a:t>
            </a:r>
            <a:r>
              <a:rPr lang="en-US" dirty="0" smtClean="0"/>
              <a:t>, </a:t>
            </a:r>
            <a:r>
              <a:rPr lang="en-US" u="sng" dirty="0" smtClean="0"/>
              <a:t>Being Mortal</a:t>
            </a:r>
            <a:r>
              <a:rPr lang="en-US" b="1" dirty="0" smtClean="0"/>
              <a:t>, </a:t>
            </a:r>
            <a:r>
              <a:rPr lang="en-US" dirty="0" smtClean="0"/>
              <a:t>p. 122</a:t>
            </a:r>
          </a:p>
        </p:txBody>
      </p:sp>
    </p:spTree>
    <p:extLst>
      <p:ext uri="{BB962C8B-B14F-4D97-AF65-F5344CB8AC3E}">
        <p14:creationId xmlns:p14="http://schemas.microsoft.com/office/powerpoint/2010/main" val="1032163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hoksba.org/wp-content/uploads/sites/2/2013/04/Small-Plant-248x300.png"/>
          <p:cNvPicPr>
            <a:picLocks noChangeAspect="1" noChangeArrowheads="1"/>
          </p:cNvPicPr>
          <p:nvPr/>
        </p:nvPicPr>
        <p:blipFill rotWithShape="1">
          <a:blip r:embed="rId3">
            <a:extLst>
              <a:ext uri="{28A0092B-C50C-407E-A947-70E740481C1C}">
                <a14:useLocalDpi xmlns:a14="http://schemas.microsoft.com/office/drawing/2010/main" val="0"/>
              </a:ext>
            </a:extLst>
          </a:blip>
          <a:srcRect r="11545" b="9263"/>
          <a:stretch/>
        </p:blipFill>
        <p:spPr bwMode="auto">
          <a:xfrm>
            <a:off x="7054516" y="4265194"/>
            <a:ext cx="2089484" cy="25928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Green House Project</a:t>
            </a:r>
            <a:endParaRPr lang="en-US" dirty="0"/>
          </a:p>
        </p:txBody>
      </p:sp>
      <p:sp>
        <p:nvSpPr>
          <p:cNvPr id="3" name="Content Placeholder 2"/>
          <p:cNvSpPr>
            <a:spLocks noGrp="1"/>
          </p:cNvSpPr>
          <p:nvPr>
            <p:ph idx="1"/>
          </p:nvPr>
        </p:nvSpPr>
        <p:spPr>
          <a:xfrm>
            <a:off x="457200" y="1371600"/>
            <a:ext cx="8077200" cy="5181600"/>
          </a:xfrm>
        </p:spPr>
        <p:txBody>
          <a:bodyPr>
            <a:normAutofit lnSpcReduction="10000"/>
          </a:bodyPr>
          <a:lstStyle/>
          <a:p>
            <a:pPr marL="0" indent="0">
              <a:buNone/>
            </a:pPr>
            <a:r>
              <a:rPr lang="en-US" dirty="0" smtClean="0"/>
              <a:t>“The most important finding of Thomas’s experiment wasn’t that having a reason to live could reduce death rates for the disabled elderly. The most important finding was that it was possible to provide them with reasons to live, period. Even residents with dementia so severe that they had lost the ability to grasps much of what was going on could experience a life with greater meaning, pleasure, and satisfaction.” </a:t>
            </a:r>
          </a:p>
          <a:p>
            <a:pPr marL="0" indent="0">
              <a:buNone/>
            </a:pPr>
            <a:r>
              <a:rPr lang="en-US" sz="2800" dirty="0" smtClean="0"/>
              <a:t>-</a:t>
            </a:r>
            <a:r>
              <a:rPr lang="en-US" sz="2800" dirty="0" smtClean="0"/>
              <a:t>- </a:t>
            </a:r>
            <a:r>
              <a:rPr lang="en-US" sz="2800" dirty="0" err="1" smtClean="0"/>
              <a:t>Atul</a:t>
            </a:r>
            <a:r>
              <a:rPr lang="en-US" sz="2800" dirty="0" smtClean="0"/>
              <a:t> </a:t>
            </a:r>
            <a:r>
              <a:rPr lang="en-US" sz="2800" dirty="0" err="1" smtClean="0"/>
              <a:t>Gawande</a:t>
            </a:r>
            <a:r>
              <a:rPr lang="en-US" sz="2800" dirty="0" smtClean="0"/>
              <a:t>, </a:t>
            </a:r>
            <a:r>
              <a:rPr lang="en-US" sz="2800" u="sng" dirty="0" smtClean="0"/>
              <a:t>Being Mortal</a:t>
            </a:r>
            <a:r>
              <a:rPr lang="en-US" sz="2800" b="1" dirty="0" smtClean="0"/>
              <a:t>, </a:t>
            </a:r>
            <a:r>
              <a:rPr lang="en-US" sz="2800" dirty="0" smtClean="0"/>
              <a:t>p. 125</a:t>
            </a:r>
          </a:p>
          <a:p>
            <a:pPr marL="0" indent="0">
              <a:buNone/>
            </a:pPr>
            <a:endParaRPr lang="en-US" dirty="0"/>
          </a:p>
        </p:txBody>
      </p:sp>
    </p:spTree>
    <p:extLst>
      <p:ext uri="{BB962C8B-B14F-4D97-AF65-F5344CB8AC3E}">
        <p14:creationId xmlns:p14="http://schemas.microsoft.com/office/powerpoint/2010/main" val="4884377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Plant therapy</a:t>
            </a:r>
          </a:p>
          <a:p>
            <a:r>
              <a:rPr lang="en-US" dirty="0" smtClean="0"/>
              <a:t>Pet therapy</a:t>
            </a:r>
          </a:p>
          <a:p>
            <a:r>
              <a:rPr lang="en-US" dirty="0" smtClean="0"/>
              <a:t>Doll therapy?</a:t>
            </a:r>
          </a:p>
        </p:txBody>
      </p:sp>
      <p:pic>
        <p:nvPicPr>
          <p:cNvPr id="8194" name="Picture 2" descr="http://thumbs.dreamstime.com/z/elderly-man-watering-plants-162767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2171700"/>
            <a:ext cx="3449838" cy="46863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allhealthguides.com/images/Doll-therapy-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657600"/>
            <a:ext cx="4400550" cy="294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76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Research Questions:</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1. What are the broad trends that can be grasped with respect to the effects of introducing PARO?</a:t>
            </a:r>
          </a:p>
          <a:p>
            <a:pPr marL="457200" indent="-457200">
              <a:buAutoNum type="arabicPeriod"/>
            </a:pPr>
            <a:endParaRPr lang="en-US" sz="2400" dirty="0" smtClean="0"/>
          </a:p>
          <a:p>
            <a:pPr marL="0" indent="0">
              <a:buNone/>
            </a:pPr>
            <a:r>
              <a:rPr lang="en-US" sz="2400" dirty="0" smtClean="0"/>
              <a:t>2. Does PARO have a psychological effect on residents with severe dementia in the dementia ward compared to residents with mild/moderate dementia in the general ward?</a:t>
            </a:r>
          </a:p>
          <a:p>
            <a:pPr marL="0" indent="0">
              <a:buNone/>
            </a:pPr>
            <a:endParaRPr lang="en-US" sz="2400" dirty="0" smtClean="0"/>
          </a:p>
          <a:p>
            <a:pPr marL="0" indent="0">
              <a:buNone/>
            </a:pPr>
            <a:r>
              <a:rPr lang="en-US" sz="2400" dirty="0" smtClean="0"/>
              <a:t>3. Can the introduction of PARO improve willingness of care staff members to work on interventions for elderly people with dementia?</a:t>
            </a:r>
          </a:p>
          <a:p>
            <a:endParaRPr lang="en-US" dirty="0"/>
          </a:p>
        </p:txBody>
      </p:sp>
    </p:spTree>
    <p:extLst>
      <p:ext uri="{BB962C8B-B14F-4D97-AF65-F5344CB8AC3E}">
        <p14:creationId xmlns:p14="http://schemas.microsoft.com/office/powerpoint/2010/main" val="1159796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pic>
        <p:nvPicPr>
          <p:cNvPr id="4100" name="Picture 4" descr="https://baptistcare.org.au/assets/Uploads/Seal-noplay.jpg"/>
          <p:cNvPicPr>
            <a:picLocks noChangeAspect="1" noChangeArrowheads="1"/>
          </p:cNvPicPr>
          <p:nvPr/>
        </p:nvPicPr>
        <p:blipFill rotWithShape="1">
          <a:blip r:embed="rId3">
            <a:extLst>
              <a:ext uri="{28A0092B-C50C-407E-A947-70E740481C1C}">
                <a14:useLocalDpi xmlns:a14="http://schemas.microsoft.com/office/drawing/2010/main" val="0"/>
              </a:ext>
            </a:extLst>
          </a:blip>
          <a:srcRect l="43498"/>
          <a:stretch/>
        </p:blipFill>
        <p:spPr bwMode="auto">
          <a:xfrm>
            <a:off x="3974432" y="1524000"/>
            <a:ext cx="5034869" cy="27432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4098" name="Picture 2" descr="http://www.freemanandchilders.com/sites/default/files/nursing-ho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56547"/>
            <a:ext cx="4861560" cy="303847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59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3" name="Picture 9" descr="http://cdn3.volusion.com/9nxdj.fchy5/v/vspfiles/photos/FA-A49299-2.jpg?1391696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412113"/>
            <a:ext cx="3122149" cy="3122149"/>
          </a:xfrm>
          <a:prstGeom prst="rect">
            <a:avLst/>
          </a:prstGeom>
          <a:noFill/>
          <a:extLst>
            <a:ext uri="{909E8E84-426E-40DD-AFC4-6F175D3DCCD1}">
              <a14:hiddenFill xmlns:a14="http://schemas.microsoft.com/office/drawing/2010/main">
                <a:solidFill>
                  <a:srgbClr val="FFFFFF"/>
                </a:solidFill>
              </a14:hiddenFill>
            </a:ext>
          </a:extLst>
        </p:spPr>
      </p:pic>
      <p:pic>
        <p:nvPicPr>
          <p:cNvPr id="16391" name="Picture 7" descr="http://www.focalmeditech.nl/sites/default/files/paro-inl.jpg"/>
          <p:cNvPicPr>
            <a:picLocks noChangeAspect="1" noChangeArrowheads="1"/>
          </p:cNvPicPr>
          <p:nvPr/>
        </p:nvPicPr>
        <p:blipFill rotWithShape="1">
          <a:blip r:embed="rId4">
            <a:extLst>
              <a:ext uri="{28A0092B-C50C-407E-A947-70E740481C1C}">
                <a14:useLocalDpi xmlns:a14="http://schemas.microsoft.com/office/drawing/2010/main" val="0"/>
              </a:ext>
            </a:extLst>
          </a:blip>
          <a:srcRect l="7721" r="7548" b="21765"/>
          <a:stretch/>
        </p:blipFill>
        <p:spPr bwMode="auto">
          <a:xfrm>
            <a:off x="-188822" y="2245895"/>
            <a:ext cx="2993858" cy="20754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Study Design:</a:t>
            </a:r>
            <a:endParaRPr lang="en-US" dirty="0"/>
          </a:p>
        </p:txBody>
      </p:sp>
      <p:sp>
        <p:nvSpPr>
          <p:cNvPr id="4" name="Rounded Rectangle 3"/>
          <p:cNvSpPr/>
          <p:nvPr/>
        </p:nvSpPr>
        <p:spPr>
          <a:xfrm>
            <a:off x="2057400" y="1255295"/>
            <a:ext cx="22098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Mild/mod dementia </a:t>
            </a:r>
          </a:p>
          <a:p>
            <a:pPr algn="ctr"/>
            <a:r>
              <a:rPr lang="en-US" b="1" dirty="0" smtClean="0"/>
              <a:t>“M group” </a:t>
            </a:r>
          </a:p>
          <a:p>
            <a:pPr algn="ctr"/>
            <a:r>
              <a:rPr lang="en-US" b="1" dirty="0" smtClean="0"/>
              <a:t>19 residents</a:t>
            </a:r>
            <a:endParaRPr lang="en-US" b="1" dirty="0"/>
          </a:p>
        </p:txBody>
      </p:sp>
      <p:sp>
        <p:nvSpPr>
          <p:cNvPr id="7" name="Rounded Rectangle 6"/>
          <p:cNvSpPr/>
          <p:nvPr/>
        </p:nvSpPr>
        <p:spPr>
          <a:xfrm>
            <a:off x="4800600" y="1255295"/>
            <a:ext cx="22098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Severe dementia </a:t>
            </a:r>
          </a:p>
          <a:p>
            <a:pPr algn="ctr"/>
            <a:r>
              <a:rPr lang="en-US" b="1" dirty="0" smtClean="0"/>
              <a:t>“S group” </a:t>
            </a:r>
          </a:p>
          <a:p>
            <a:pPr algn="ctr"/>
            <a:r>
              <a:rPr lang="en-US" b="1" dirty="0" smtClean="0"/>
              <a:t>11 residents</a:t>
            </a:r>
            <a:endParaRPr lang="en-US" b="1" dirty="0"/>
          </a:p>
        </p:txBody>
      </p:sp>
      <p:sp>
        <p:nvSpPr>
          <p:cNvPr id="5" name="Rounded Rectangle 4"/>
          <p:cNvSpPr/>
          <p:nvPr/>
        </p:nvSpPr>
        <p:spPr>
          <a:xfrm>
            <a:off x="1905000" y="3048000"/>
            <a:ext cx="2324100" cy="457200"/>
          </a:xfrm>
          <a:prstGeom prst="roundRect">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Robotic seal “PARO”</a:t>
            </a:r>
            <a:endParaRPr lang="en-US" b="1" dirty="0"/>
          </a:p>
        </p:txBody>
      </p:sp>
      <p:sp>
        <p:nvSpPr>
          <p:cNvPr id="9" name="Rounded Rectangle 8"/>
          <p:cNvSpPr/>
          <p:nvPr/>
        </p:nvSpPr>
        <p:spPr>
          <a:xfrm>
            <a:off x="4838700" y="3048000"/>
            <a:ext cx="2171700" cy="457200"/>
          </a:xfrm>
          <a:prstGeom prst="roundRect">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Stuffed toy: “Lion”</a:t>
            </a:r>
            <a:endParaRPr lang="en-US" b="1" dirty="0"/>
          </a:p>
        </p:txBody>
      </p:sp>
      <p:sp>
        <p:nvSpPr>
          <p:cNvPr id="6" name="Down Arrow 5"/>
          <p:cNvSpPr/>
          <p:nvPr/>
        </p:nvSpPr>
        <p:spPr>
          <a:xfrm>
            <a:off x="2971800" y="2237875"/>
            <a:ext cx="381000" cy="802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5710989" y="2211851"/>
            <a:ext cx="381000" cy="802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3051426">
            <a:off x="4215401" y="1870210"/>
            <a:ext cx="381000" cy="12530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9150000">
            <a:off x="4339853" y="1945153"/>
            <a:ext cx="381000" cy="11429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357901" y="4184984"/>
            <a:ext cx="6096000" cy="21396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Responses to PARO vs. Lion videotaped</a:t>
            </a:r>
          </a:p>
          <a:p>
            <a:pPr algn="ctr"/>
            <a:r>
              <a:rPr lang="en-US" b="1" dirty="0" smtClean="0"/>
              <a:t>Behavioral analysis of initial 6 minutes of interaction</a:t>
            </a:r>
          </a:p>
          <a:p>
            <a:pPr marL="285750" indent="-285750" algn="ctr">
              <a:buFontTx/>
              <a:buChar char="-"/>
            </a:pPr>
            <a:r>
              <a:rPr lang="en-US" b="1" dirty="0" smtClean="0"/>
              <a:t>Talking to animal</a:t>
            </a:r>
          </a:p>
          <a:p>
            <a:pPr marL="285750" indent="-285750" algn="ctr">
              <a:buFontTx/>
              <a:buChar char="-"/>
            </a:pPr>
            <a:r>
              <a:rPr lang="en-US" b="1" dirty="0" smtClean="0"/>
              <a:t>Touching/stroking</a:t>
            </a:r>
          </a:p>
          <a:p>
            <a:pPr marL="285750" indent="-285750" algn="ctr">
              <a:buFontTx/>
              <a:buChar char="-"/>
            </a:pPr>
            <a:r>
              <a:rPr lang="en-US" b="1" dirty="0" smtClean="0"/>
              <a:t>Expressing emotion </a:t>
            </a:r>
          </a:p>
          <a:p>
            <a:pPr marL="285750" indent="-285750" algn="ctr">
              <a:buFontTx/>
              <a:buChar char="-"/>
            </a:pPr>
            <a:r>
              <a:rPr lang="en-US" b="1" dirty="0" smtClean="0"/>
              <a:t>Talking to staff</a:t>
            </a:r>
          </a:p>
          <a:p>
            <a:pPr marL="285750" indent="-285750" algn="ctr">
              <a:buFontTx/>
              <a:buChar char="-"/>
            </a:pPr>
            <a:r>
              <a:rPr lang="en-US" b="1" dirty="0" smtClean="0"/>
              <a:t>Staff talking to patient</a:t>
            </a:r>
          </a:p>
        </p:txBody>
      </p:sp>
    </p:spTree>
    <p:extLst>
      <p:ext uri="{BB962C8B-B14F-4D97-AF65-F5344CB8AC3E}">
        <p14:creationId xmlns:p14="http://schemas.microsoft.com/office/powerpoint/2010/main" val="3716356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Monitoring frequencies of behaviors</a:t>
            </a:r>
            <a:endParaRPr lang="en-US"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93" y="1219200"/>
            <a:ext cx="9159161" cy="552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3159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2453"/>
            <a:ext cx="8686800" cy="6525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24848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glamomamas.com/files/2011/06/doctor_13-174x35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133600"/>
            <a:ext cx="2266950" cy="45599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Problems with study:</a:t>
            </a:r>
            <a:endParaRPr lang="en-US" dirty="0"/>
          </a:p>
        </p:txBody>
      </p:sp>
      <p:sp>
        <p:nvSpPr>
          <p:cNvPr id="3" name="Content Placeholder 2"/>
          <p:cNvSpPr>
            <a:spLocks noGrp="1"/>
          </p:cNvSpPr>
          <p:nvPr>
            <p:ph idx="1"/>
          </p:nvPr>
        </p:nvSpPr>
        <p:spPr/>
        <p:txBody>
          <a:bodyPr/>
          <a:lstStyle/>
          <a:p>
            <a:r>
              <a:rPr lang="en-US" dirty="0" smtClean="0"/>
              <a:t>Control group – Lion vs. non-robotized seal</a:t>
            </a:r>
          </a:p>
          <a:p>
            <a:r>
              <a:rPr lang="en-US" dirty="0" smtClean="0"/>
              <a:t>Larger sample size</a:t>
            </a:r>
          </a:p>
          <a:p>
            <a:r>
              <a:rPr lang="en-US" dirty="0" smtClean="0"/>
              <a:t>Firmer end-points </a:t>
            </a:r>
          </a:p>
          <a:p>
            <a:r>
              <a:rPr lang="en-US" dirty="0" smtClean="0"/>
              <a:t>Industry-sponsored </a:t>
            </a:r>
          </a:p>
          <a:p>
            <a:r>
              <a:rPr lang="en-US" dirty="0" smtClean="0"/>
              <a:t>Ethical concerns</a:t>
            </a:r>
          </a:p>
          <a:p>
            <a:endParaRPr lang="en-US" dirty="0"/>
          </a:p>
        </p:txBody>
      </p:sp>
    </p:spTree>
    <p:extLst>
      <p:ext uri="{BB962C8B-B14F-4D97-AF65-F5344CB8AC3E}">
        <p14:creationId xmlns:p14="http://schemas.microsoft.com/office/powerpoint/2010/main" val="2924564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Opposition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"If you give me a robot that helps perform mundane tasks associated with caregiving, such as vacuuming or doing the dishes, I'm all for that," says Dr. Thomas, founder of the Green House Project, a campaign to make nursing homes smaller and more like regular houses. But "if we wind up with nursing homes full of baby-seal robots, the robots will be trying to fulfill the relationship piece of caregiving, while the humans are running around changing the beds and cooking the </a:t>
            </a:r>
            <a:r>
              <a:rPr lang="en-US" dirty="0" smtClean="0"/>
              <a:t>food.”</a:t>
            </a:r>
          </a:p>
          <a:p>
            <a:pPr marL="0" indent="0">
              <a:buNone/>
            </a:pPr>
            <a:r>
              <a:rPr lang="en-US" dirty="0" smtClean="0"/>
              <a:t>Dr. Bill Thomas (Green House Project)</a:t>
            </a:r>
          </a:p>
          <a:p>
            <a:pPr marL="0" indent="0">
              <a:buNone/>
            </a:pPr>
            <a:r>
              <a:rPr lang="en-US" dirty="0" smtClean="0"/>
              <a:t>Wall Street Journal, November 6, 2015</a:t>
            </a:r>
            <a:endParaRPr lang="en-US" dirty="0"/>
          </a:p>
        </p:txBody>
      </p:sp>
    </p:spTree>
    <p:extLst>
      <p:ext uri="{BB962C8B-B14F-4D97-AF65-F5344CB8AC3E}">
        <p14:creationId xmlns:p14="http://schemas.microsoft.com/office/powerpoint/2010/main" val="1280929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a:t>
            </a:r>
            <a:endParaRPr lang="en-US" dirty="0"/>
          </a:p>
        </p:txBody>
      </p:sp>
      <p:sp>
        <p:nvSpPr>
          <p:cNvPr id="3" name="Content Placeholder 2"/>
          <p:cNvSpPr>
            <a:spLocks noGrp="1"/>
          </p:cNvSpPr>
          <p:nvPr>
            <p:ph idx="1"/>
          </p:nvPr>
        </p:nvSpPr>
        <p:spPr/>
        <p:txBody>
          <a:bodyPr/>
          <a:lstStyle/>
          <a:p>
            <a:r>
              <a:rPr lang="en-US" dirty="0" smtClean="0"/>
              <a:t>Fall 2009 – PARO classified as a “class 2 medical device” by US regulators</a:t>
            </a:r>
          </a:p>
          <a:p>
            <a:r>
              <a:rPr lang="en-US" dirty="0" smtClean="0"/>
              <a:t>VA investment</a:t>
            </a:r>
          </a:p>
          <a:p>
            <a:r>
              <a:rPr lang="en-US" dirty="0" smtClean="0"/>
              <a:t>Ongoing clinical trials in Australia</a:t>
            </a:r>
          </a:p>
        </p:txBody>
      </p:sp>
      <p:pic>
        <p:nvPicPr>
          <p:cNvPr id="18434" name="Picture 2" descr="http://images.techhive.com/images/idge/imported/article/ctw/2014/05/06/an_assistant_robot_hands_out_medication_and_helps_with_everyday_tasks-100388723-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86200"/>
            <a:ext cx="352425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cdn.ubergizmo.com/photos/2010/8/aimec-robot-cou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882189"/>
            <a:ext cx="316230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478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An external file that holds a picture, illustration, etc.&#10;Object name is resprot_v4i2e45_fig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
            <a:ext cx="10040998" cy="775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208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our patient Mrs. C…</a:t>
            </a:r>
            <a:endParaRPr lang="en-US" dirty="0"/>
          </a:p>
        </p:txBody>
      </p:sp>
      <p:sp>
        <p:nvSpPr>
          <p:cNvPr id="3" name="Content Placeholder 2"/>
          <p:cNvSpPr>
            <a:spLocks noGrp="1"/>
          </p:cNvSpPr>
          <p:nvPr>
            <p:ph idx="1"/>
          </p:nvPr>
        </p:nvSpPr>
        <p:spPr>
          <a:xfrm>
            <a:off x="304800" y="1219200"/>
            <a:ext cx="8229600" cy="4754563"/>
          </a:xfrm>
        </p:spPr>
        <p:txBody>
          <a:bodyPr>
            <a:normAutofit/>
          </a:bodyPr>
          <a:lstStyle/>
          <a:p>
            <a:pPr marL="0" indent="0">
              <a:buNone/>
            </a:pPr>
            <a:r>
              <a:rPr lang="en-US" sz="2800" dirty="0" smtClean="0"/>
              <a:t>81 </a:t>
            </a:r>
            <a:r>
              <a:rPr lang="en-US" sz="2800" dirty="0" err="1" smtClean="0"/>
              <a:t>yo</a:t>
            </a:r>
            <a:r>
              <a:rPr lang="en-US" sz="2800" dirty="0" smtClean="0"/>
              <a:t> nursing home resident with moderate dementia</a:t>
            </a:r>
          </a:p>
          <a:p>
            <a:pPr marL="0" indent="0">
              <a:buNone/>
            </a:pPr>
            <a:endParaRPr lang="en-US" sz="2800" dirty="0" smtClean="0"/>
          </a:p>
          <a:p>
            <a:pPr marL="0" indent="0">
              <a:buNone/>
            </a:pPr>
            <a:r>
              <a:rPr lang="en-US" sz="2800" dirty="0" smtClean="0"/>
              <a:t>…. Should BUGS invest in PARO for nursing homes?</a:t>
            </a:r>
            <a:endParaRPr lang="en-US" sz="28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126" y="3048000"/>
            <a:ext cx="7010400" cy="3343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97800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smtClean="0"/>
              <a:t>Gawande</a:t>
            </a:r>
            <a:r>
              <a:rPr lang="en-US" dirty="0" smtClean="0"/>
              <a:t> A. </a:t>
            </a:r>
            <a:r>
              <a:rPr lang="en-US" i="1" dirty="0" smtClean="0"/>
              <a:t>Being Mortal: Medicin</a:t>
            </a:r>
            <a:r>
              <a:rPr lang="en-US" i="1" dirty="0" smtClean="0"/>
              <a:t>e and What Matters in the End</a:t>
            </a:r>
            <a:r>
              <a:rPr lang="en-US" dirty="0" smtClean="0"/>
              <a:t>. Metropolitan Books, NY. 2014. </a:t>
            </a:r>
          </a:p>
          <a:p>
            <a:r>
              <a:rPr lang="en-US" dirty="0" smtClean="0"/>
              <a:t>Mitchell G et al</a:t>
            </a:r>
            <a:r>
              <a:rPr lang="en-US" i="1" dirty="0" smtClean="0"/>
              <a:t>. Therapeutic use of dolls for people living with dementia: a critical review of the literature.</a:t>
            </a:r>
            <a:r>
              <a:rPr lang="en-US" dirty="0" smtClean="0"/>
              <a:t> Dementia (London). Aug 2014. </a:t>
            </a:r>
          </a:p>
          <a:p>
            <a:r>
              <a:rPr lang="en-US" dirty="0" smtClean="0"/>
              <a:t>Rodin J, Langer EJ. </a:t>
            </a:r>
            <a:r>
              <a:rPr lang="en-US" i="1" dirty="0" smtClean="0"/>
              <a:t>Long-term effects of a control-relevant intervention with the institutionalized aged</a:t>
            </a:r>
            <a:r>
              <a:rPr lang="en-US" dirty="0" smtClean="0"/>
              <a:t>. Journal of Personality and Psychology, Dec 1977. 35 (12) 897-902</a:t>
            </a:r>
          </a:p>
          <a:p>
            <a:r>
              <a:rPr lang="en-US" dirty="0" err="1" smtClean="0"/>
              <a:t>Takayanagi</a:t>
            </a:r>
            <a:r>
              <a:rPr lang="en-US" dirty="0"/>
              <a:t> </a:t>
            </a:r>
            <a:r>
              <a:rPr lang="en-US" dirty="0" smtClean="0"/>
              <a:t>K et al. </a:t>
            </a:r>
            <a:r>
              <a:rPr lang="en-US" i="1" dirty="0" smtClean="0"/>
              <a:t>Comparison of verbal and emotional responses of elder people with mild/moderate dementia and those with severe dementia in responses to seal robot, PARO</a:t>
            </a:r>
            <a:r>
              <a:rPr lang="en-US" dirty="0" smtClean="0"/>
              <a:t>. Frontiers in Aging Neuroscience, Sept 2014. 6 (257) 1-5. </a:t>
            </a:r>
          </a:p>
          <a:p>
            <a:r>
              <a:rPr lang="en-US" dirty="0" smtClean="0"/>
              <a:t>Yu R et al. U</a:t>
            </a:r>
            <a:r>
              <a:rPr lang="en-US" i="1" dirty="0" smtClean="0"/>
              <a:t>se of a Therapeutic, socially-assistive pet robot (PARO) in improving mood and stimulating social interaction and communication for people with dementia: study protocol for a randomized controlled trial. </a:t>
            </a:r>
            <a:r>
              <a:rPr lang="en-US" dirty="0" smtClean="0"/>
              <a:t>JMIR Research Protocol. May 2015</a:t>
            </a:r>
          </a:p>
          <a:p>
            <a:endParaRPr lang="en-US" dirty="0"/>
          </a:p>
        </p:txBody>
      </p:sp>
    </p:spTree>
    <p:extLst>
      <p:ext uri="{BB962C8B-B14F-4D97-AF65-F5344CB8AC3E}">
        <p14:creationId xmlns:p14="http://schemas.microsoft.com/office/powerpoint/2010/main" val="878137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821</TotalTime>
  <Words>1174</Words>
  <Application>Microsoft Office PowerPoint</Application>
  <PresentationFormat>On-screen Show (4:3)</PresentationFormat>
  <Paragraphs>98</Paragraphs>
  <Slides>17</Slides>
  <Notes>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Is there a place for PARO? Comparison of verbal and emotional responses of elderly people with mild/moderate dementia and those who have severe dementia in responses to seal robot PARO</vt:lpstr>
      <vt:lpstr>Our patient, Mrs. C</vt:lpstr>
      <vt:lpstr>Background:</vt:lpstr>
      <vt:lpstr>Dr. Bill Thomas:</vt:lpstr>
      <vt:lpstr>The Green House Project</vt:lpstr>
      <vt:lpstr>Background:</vt:lpstr>
      <vt:lpstr> Research Questions:</vt:lpstr>
      <vt:lpstr>Research Questions:</vt:lpstr>
      <vt:lpstr>Study Design:</vt:lpstr>
      <vt:lpstr>Monitoring frequencies of behaviors</vt:lpstr>
      <vt:lpstr>PowerPoint Presentation</vt:lpstr>
      <vt:lpstr>Problems with study:</vt:lpstr>
      <vt:lpstr>Opposition</vt:lpstr>
      <vt:lpstr>The Future?</vt:lpstr>
      <vt:lpstr>PowerPoint Presentation</vt:lpstr>
      <vt:lpstr>Back to our patient Mrs. C…</vt:lpstr>
      <vt:lpstr>References</vt:lpstr>
    </vt:vector>
  </TitlesOfParts>
  <Company>Genco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PARO: The Future of Geriatrics?</dc:title>
  <dc:creator>Partners</dc:creator>
  <cp:lastModifiedBy>Partners</cp:lastModifiedBy>
  <cp:revision>25</cp:revision>
  <dcterms:created xsi:type="dcterms:W3CDTF">2016-01-07T23:22:48Z</dcterms:created>
  <dcterms:modified xsi:type="dcterms:W3CDTF">2016-01-08T13:04:16Z</dcterms:modified>
</cp:coreProperties>
</file>