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7" r:id="rId3"/>
    <p:sldId id="258" r:id="rId4"/>
    <p:sldId id="262" r:id="rId5"/>
    <p:sldId id="259" r:id="rId6"/>
    <p:sldId id="263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80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E803B-F76A-4417-AE6F-A48778348343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C049-D3D1-4CA5-A767-E09E79413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8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rrelation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rrelation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1970 vs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EC049-D3D1-4CA5-A767-E09E79413F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18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Pearson’s correlation is a measure of the linear </a:t>
            </a:r>
            <a:r>
              <a:rPr lang="en-US" dirty="0" smtClean="0">
                <a:effectLst/>
                <a:hlinkClick r:id="rId3" tooltip="Correlation"/>
              </a:rPr>
              <a:t>correlation</a:t>
            </a:r>
            <a:r>
              <a:rPr lang="en-US" dirty="0" smtClean="0">
                <a:effectLst/>
              </a:rPr>
              <a:t> between two variables </a:t>
            </a:r>
            <a:r>
              <a:rPr lang="en-US" i="1" dirty="0" smtClean="0">
                <a:effectLst/>
              </a:rPr>
              <a:t>X</a:t>
            </a:r>
            <a:r>
              <a:rPr lang="en-US" dirty="0" smtClean="0">
                <a:effectLst/>
              </a:rPr>
              <a:t> and </a:t>
            </a:r>
            <a:r>
              <a:rPr lang="en-US" i="1" dirty="0" smtClean="0">
                <a:effectLst/>
              </a:rPr>
              <a:t>Y</a:t>
            </a:r>
            <a:r>
              <a:rPr lang="en-US" dirty="0" smtClean="0">
                <a:effectLst/>
              </a:rPr>
              <a:t>, giving a value between +1 and −1 inclusive, where 1 is total positive correlation, 0 is no correlation, and −1 is total negative correlation.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EC049-D3D1-4CA5-A767-E09E79413F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10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ffectLst/>
              </a:rPr>
              <a:t>Pearson’s correlation is a measure of the linear </a:t>
            </a:r>
            <a:r>
              <a:rPr lang="en-US" dirty="0" smtClean="0">
                <a:effectLst/>
                <a:hlinkClick r:id="rId3" tooltip="Correlation"/>
              </a:rPr>
              <a:t>correlation</a:t>
            </a:r>
            <a:r>
              <a:rPr lang="en-US" dirty="0" smtClean="0">
                <a:effectLst/>
              </a:rPr>
              <a:t> between two variables </a:t>
            </a:r>
            <a:r>
              <a:rPr lang="en-US" i="1" dirty="0" smtClean="0">
                <a:effectLst/>
              </a:rPr>
              <a:t>X</a:t>
            </a:r>
            <a:r>
              <a:rPr lang="en-US" dirty="0" smtClean="0">
                <a:effectLst/>
              </a:rPr>
              <a:t> and </a:t>
            </a:r>
            <a:r>
              <a:rPr lang="en-US" i="1" dirty="0" smtClean="0">
                <a:effectLst/>
              </a:rPr>
              <a:t>Y</a:t>
            </a:r>
            <a:r>
              <a:rPr lang="en-US" dirty="0" smtClean="0">
                <a:effectLst/>
              </a:rPr>
              <a:t>, giving a value between +1 and −1 inclusive, where 1 is total positive correlation, 0 is no correlation, and −1 is total negative correlation.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EC049-D3D1-4CA5-A767-E09E79413F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3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051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4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6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8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5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501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1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6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20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0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EF714-4235-46B6-A168-B0A2D2EE7DB0}" type="datetimeFigureOut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8FA9-572E-4798-B84E-71BDB7D9B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625975"/>
            <a:ext cx="8686800" cy="1470025"/>
          </a:xfrm>
        </p:spPr>
        <p:txBody>
          <a:bodyPr>
            <a:noAutofit/>
          </a:bodyPr>
          <a:lstStyle/>
          <a:p>
            <a:r>
              <a:rPr lang="en-US" sz="3600" dirty="0"/>
              <a:t>The Association Between Income and Life </a:t>
            </a:r>
            <a:r>
              <a:rPr lang="en-US" sz="3600" dirty="0" smtClean="0"/>
              <a:t>Expectancy in </a:t>
            </a:r>
            <a:r>
              <a:rPr lang="en-US" sz="3600" dirty="0"/>
              <a:t>the United States, 2001-2014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5987143"/>
            <a:ext cx="6400800" cy="56605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Sharda </a:t>
            </a:r>
            <a:r>
              <a:rPr lang="en-US" sz="2800" dirty="0" err="1" smtClean="0"/>
              <a:t>Mukunda</a:t>
            </a: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49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046" y="914400"/>
            <a:ext cx="369064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“</a:t>
            </a:r>
            <a:r>
              <a:rPr lang="en-US" sz="4400" dirty="0"/>
              <a:t>M</a:t>
            </a:r>
            <a:r>
              <a:rPr lang="en-US" sz="4400" dirty="0" smtClean="0"/>
              <a:t>edicine </a:t>
            </a:r>
            <a:r>
              <a:rPr lang="en-US" sz="4400" dirty="0"/>
              <a:t>is a social science, and politics is </a:t>
            </a:r>
            <a:r>
              <a:rPr lang="en-US" sz="4400" dirty="0" smtClean="0"/>
              <a:t>nothing but </a:t>
            </a:r>
            <a:r>
              <a:rPr lang="en-US" sz="4400" dirty="0"/>
              <a:t>medicine at a larger scale</a:t>
            </a:r>
            <a:r>
              <a:rPr lang="en-US" sz="4400" dirty="0" smtClean="0"/>
              <a:t>”</a:t>
            </a:r>
          </a:p>
          <a:p>
            <a:pPr lvl="1" algn="r"/>
            <a:r>
              <a:rPr lang="en-US" sz="4000" dirty="0" smtClean="0"/>
              <a:t>Virchow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9616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6160" y="6553200"/>
            <a:ext cx="3886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http://etc.usf.edu/clipart/56000/56042/56042_r-virchow_lg.gif</a:t>
            </a:r>
          </a:p>
        </p:txBody>
      </p:sp>
    </p:spTree>
    <p:extLst>
      <p:ext uri="{BB962C8B-B14F-4D97-AF65-F5344CB8AC3E}">
        <p14:creationId xmlns:p14="http://schemas.microsoft.com/office/powerpoint/2010/main" val="2639467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79F originally from Guyana</a:t>
            </a:r>
          </a:p>
          <a:p>
            <a:r>
              <a:rPr lang="en-US" dirty="0" smtClean="0"/>
              <a:t>Multiple comorbid conditions</a:t>
            </a:r>
          </a:p>
          <a:p>
            <a:r>
              <a:rPr lang="en-US" dirty="0" smtClean="0"/>
              <a:t>Low financial status</a:t>
            </a:r>
          </a:p>
          <a:p>
            <a:pPr lvl="1"/>
            <a:r>
              <a:rPr lang="en-US" dirty="0" smtClean="0"/>
              <a:t>Family diverting her funds</a:t>
            </a:r>
          </a:p>
          <a:p>
            <a:r>
              <a:rPr lang="en-US" dirty="0" smtClean="0"/>
              <a:t>Misses appointments, cannot have labs drawn</a:t>
            </a:r>
          </a:p>
          <a:p>
            <a:r>
              <a:rPr lang="en-US" dirty="0" smtClean="0"/>
              <a:t>Takes meds incorrectly</a:t>
            </a:r>
          </a:p>
          <a:p>
            <a:r>
              <a:rPr lang="en-US" dirty="0" smtClean="0"/>
              <a:t>Multiple hospital admissions</a:t>
            </a:r>
          </a:p>
        </p:txBody>
      </p:sp>
    </p:spTree>
    <p:extLst>
      <p:ext uri="{BB962C8B-B14F-4D97-AF65-F5344CB8AC3E}">
        <p14:creationId xmlns:p14="http://schemas.microsoft.com/office/powerpoint/2010/main" val="1366741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Higher incomes are associated with longer life expectancy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Threshold income?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Change over time?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Local and regional differences?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Why? What sources?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267200"/>
            <a:ext cx="3962400" cy="24400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24400" y="6629401"/>
            <a:ext cx="434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http://religiopoliticaltalk.com/wp-content/uploads/2014/11/old-white-rich.jpg</a:t>
            </a:r>
          </a:p>
        </p:txBody>
      </p:sp>
    </p:spTree>
    <p:extLst>
      <p:ext uri="{BB962C8B-B14F-4D97-AF65-F5344CB8AC3E}">
        <p14:creationId xmlns:p14="http://schemas.microsoft.com/office/powerpoint/2010/main" val="1925804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562600" cy="4525963"/>
          </a:xfrm>
        </p:spPr>
        <p:txBody>
          <a:bodyPr/>
          <a:lstStyle/>
          <a:p>
            <a:r>
              <a:rPr lang="en-US" dirty="0" smtClean="0"/>
              <a:t>1999-2014 </a:t>
            </a:r>
          </a:p>
          <a:p>
            <a:pPr lvl="1"/>
            <a:r>
              <a:rPr lang="en-US" dirty="0" smtClean="0"/>
              <a:t>Income data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tax records</a:t>
            </a:r>
          </a:p>
          <a:p>
            <a:pPr lvl="1"/>
            <a:r>
              <a:rPr lang="en-US" dirty="0" smtClean="0"/>
              <a:t>Mortality data</a:t>
            </a:r>
            <a:r>
              <a:rPr lang="en-US" dirty="0" smtClean="0">
                <a:sym typeface="Wingdings" panose="05000000000000000000" pitchFamily="2" charset="2"/>
              </a:rPr>
              <a:t> Social Security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Race, ethnicity specific life expectancy at 40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Income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Sex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Geographical area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924" y="3733800"/>
            <a:ext cx="4276276" cy="28483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6582133"/>
            <a:ext cx="4267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http://www.myrelianttax.com/wp-content/uploads/2015/01/taxes.jpg</a:t>
            </a:r>
          </a:p>
        </p:txBody>
      </p:sp>
    </p:spTree>
    <p:extLst>
      <p:ext uri="{BB962C8B-B14F-4D97-AF65-F5344CB8AC3E}">
        <p14:creationId xmlns:p14="http://schemas.microsoft.com/office/powerpoint/2010/main" val="2171889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Period life expectancy- </a:t>
            </a:r>
            <a:r>
              <a:rPr lang="en-US" sz="2800" dirty="0"/>
              <a:t>the expected length of life for a hypothetical individual </a:t>
            </a:r>
            <a:r>
              <a:rPr lang="en-US" sz="2800" dirty="0" smtClean="0"/>
              <a:t>who experiences mortality </a:t>
            </a:r>
            <a:r>
              <a:rPr lang="en-US" sz="2800" dirty="0"/>
              <a:t>rates at </a:t>
            </a:r>
            <a:r>
              <a:rPr lang="en-US" sz="2800" dirty="0" smtClean="0"/>
              <a:t>each subsequent </a:t>
            </a:r>
            <a:r>
              <a:rPr lang="en-US" sz="2800" dirty="0"/>
              <a:t>age that match those </a:t>
            </a:r>
            <a:r>
              <a:rPr lang="en-US" sz="2800" dirty="0" smtClean="0"/>
              <a:t>in the </a:t>
            </a:r>
            <a:r>
              <a:rPr lang="en-US" sz="2800" dirty="0"/>
              <a:t>cross-section during a given year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If &lt;63 </a:t>
            </a:r>
            <a:r>
              <a:rPr lang="en-US" sz="2800" dirty="0" smtClean="0">
                <a:sym typeface="Wingdings" panose="05000000000000000000" pitchFamily="2" charset="2"/>
              </a:rPr>
              <a:t> Used income from 2 </a:t>
            </a:r>
            <a:r>
              <a:rPr lang="en-US" sz="2800" dirty="0" err="1" smtClean="0">
                <a:sym typeface="Wingdings" panose="05000000000000000000" pitchFamily="2" charset="2"/>
              </a:rPr>
              <a:t>yrs</a:t>
            </a:r>
            <a:r>
              <a:rPr lang="en-US" sz="2800" dirty="0" smtClean="0">
                <a:sym typeface="Wingdings" panose="05000000000000000000" pitchFamily="2" charset="2"/>
              </a:rPr>
              <a:t> before</a:t>
            </a:r>
          </a:p>
          <a:p>
            <a:pPr lvl="1"/>
            <a:r>
              <a:rPr lang="en-US" sz="2400" dirty="0" smtClean="0">
                <a:sym typeface="Wingdings" panose="05000000000000000000" pitchFamily="2" charset="2"/>
              </a:rPr>
              <a:t>Retirement increases sharply at 62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Incomes usually correlate ages 40-60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411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Relationship between income and life expectancy</a:t>
            </a:r>
          </a:p>
          <a:p>
            <a:r>
              <a:rPr lang="en-US" dirty="0" smtClean="0"/>
              <a:t>Trends in life expectancy by income</a:t>
            </a:r>
          </a:p>
          <a:p>
            <a:r>
              <a:rPr lang="en-US" dirty="0" smtClean="0"/>
              <a:t>Geographic variation in life expectancy</a:t>
            </a:r>
          </a:p>
          <a:p>
            <a:r>
              <a:rPr lang="en-US" dirty="0" smtClean="0"/>
              <a:t>Factors associated with differences in life expectancy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63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1.4 million person years, 1999-2014</a:t>
            </a:r>
          </a:p>
          <a:p>
            <a:pPr lvl="1"/>
            <a:r>
              <a:rPr lang="en-US" dirty="0" smtClean="0"/>
              <a:t>Age 40-76; Mean age 53</a:t>
            </a:r>
          </a:p>
          <a:p>
            <a:pPr lvl="1"/>
            <a:r>
              <a:rPr lang="en-US" dirty="0" smtClean="0"/>
              <a:t>~4million male deaths</a:t>
            </a:r>
          </a:p>
          <a:p>
            <a:pPr lvl="1"/>
            <a:r>
              <a:rPr lang="en-US" dirty="0" smtClean="0"/>
              <a:t>~2.7 million female deaths</a:t>
            </a:r>
          </a:p>
          <a:p>
            <a:r>
              <a:rPr lang="en-US" dirty="0" smtClean="0"/>
              <a:t>Ages 38-61 household</a:t>
            </a:r>
          </a:p>
          <a:p>
            <a:pPr lvl="1"/>
            <a:r>
              <a:rPr lang="en-US" dirty="0" smtClean="0"/>
              <a:t>Median income ~$61.000</a:t>
            </a:r>
          </a:p>
          <a:p>
            <a:pPr lvl="1"/>
            <a:r>
              <a:rPr lang="en-US" dirty="0" smtClean="0"/>
              <a:t>Mean income ~$98,000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5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Higher income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longer life</a:t>
            </a:r>
          </a:p>
          <a:p>
            <a:r>
              <a:rPr lang="en-US" dirty="0" smtClean="0"/>
              <a:t>Bottom 1% at </a:t>
            </a:r>
            <a:r>
              <a:rPr lang="en-US" dirty="0"/>
              <a:t>the age of 40 years had an expected age of death </a:t>
            </a:r>
            <a:r>
              <a:rPr lang="en-US" dirty="0" smtClean="0"/>
              <a:t>of 72.7 years.</a:t>
            </a:r>
          </a:p>
          <a:p>
            <a:r>
              <a:rPr lang="en-US" dirty="0" smtClean="0"/>
              <a:t>Top </a:t>
            </a:r>
            <a:r>
              <a:rPr lang="en-US" dirty="0"/>
              <a:t>1% </a:t>
            </a:r>
            <a:r>
              <a:rPr lang="en-US" dirty="0" smtClean="0"/>
              <a:t>had </a:t>
            </a:r>
            <a:r>
              <a:rPr lang="en-US" dirty="0"/>
              <a:t>an </a:t>
            </a:r>
            <a:r>
              <a:rPr lang="en-US" dirty="0" smtClean="0"/>
              <a:t>expected age </a:t>
            </a:r>
            <a:r>
              <a:rPr lang="en-US" dirty="0"/>
              <a:t>of death of 87.3 </a:t>
            </a:r>
            <a:endParaRPr lang="en-US" dirty="0" smtClean="0"/>
          </a:p>
          <a:p>
            <a:r>
              <a:rPr lang="en-US" dirty="0" smtClean="0"/>
              <a:t>14.6 </a:t>
            </a:r>
            <a:r>
              <a:rPr lang="en-US" dirty="0"/>
              <a:t>years </a:t>
            </a:r>
            <a:r>
              <a:rPr lang="en-US" dirty="0" smtClean="0"/>
              <a:t>longer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038600"/>
            <a:ext cx="4953000" cy="279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04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WOMEN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Bottom 1</a:t>
            </a:r>
            <a:r>
              <a:rPr lang="en-US" dirty="0"/>
              <a:t>% </a:t>
            </a:r>
            <a:r>
              <a:rPr lang="en-US" dirty="0" smtClean="0"/>
              <a:t>at </a:t>
            </a:r>
            <a:r>
              <a:rPr lang="en-US" dirty="0"/>
              <a:t>the age of 40 years had </a:t>
            </a:r>
            <a:r>
              <a:rPr lang="en-US" dirty="0" smtClean="0"/>
              <a:t>an expected </a:t>
            </a:r>
            <a:r>
              <a:rPr lang="en-US" dirty="0"/>
              <a:t>age of death of 78.8 years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Top </a:t>
            </a:r>
            <a:r>
              <a:rPr lang="en-US" dirty="0"/>
              <a:t>1% had </a:t>
            </a:r>
            <a:r>
              <a:rPr lang="en-US" dirty="0" smtClean="0"/>
              <a:t>an expected age of </a:t>
            </a:r>
            <a:r>
              <a:rPr lang="en-US" dirty="0"/>
              <a:t>death </a:t>
            </a:r>
            <a:r>
              <a:rPr lang="en-US" dirty="0" smtClean="0"/>
              <a:t>of 88.9 years</a:t>
            </a:r>
          </a:p>
          <a:p>
            <a:r>
              <a:rPr lang="en-US" dirty="0" smtClean="0"/>
              <a:t>10.1 </a:t>
            </a:r>
            <a:r>
              <a:rPr lang="en-US" dirty="0"/>
              <a:t>years </a:t>
            </a:r>
            <a:r>
              <a:rPr lang="en-US" dirty="0" smtClean="0"/>
              <a:t>longer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99" y="3581400"/>
            <a:ext cx="4726931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5800" y="6550223"/>
            <a:ext cx="4724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http://c8.alamy.com/comp/BDRC5F/group-portrait-of-old-women-sitting-on-a-bench-location-kazanlum-bulgaria-BDRC5F.jpg</a:t>
            </a:r>
          </a:p>
        </p:txBody>
      </p:sp>
    </p:spTree>
    <p:extLst>
      <p:ext uri="{BB962C8B-B14F-4D97-AF65-F5344CB8AC3E}">
        <p14:creationId xmlns:p14="http://schemas.microsoft.com/office/powerpoint/2010/main" val="1012726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Gap in life expectancy between men and women narrower at higher income levels</a:t>
            </a:r>
          </a:p>
          <a:p>
            <a:pPr lvl="1"/>
            <a:r>
              <a:rPr lang="en-US" dirty="0"/>
              <a:t>bottom 1% </a:t>
            </a:r>
            <a:r>
              <a:rPr lang="en-US" dirty="0" smtClean="0"/>
              <a:t>women lived 6.0 </a:t>
            </a:r>
            <a:r>
              <a:rPr lang="en-US" dirty="0" err="1" smtClean="0"/>
              <a:t>yr</a:t>
            </a:r>
            <a:r>
              <a:rPr lang="en-US" dirty="0" smtClean="0"/>
              <a:t> </a:t>
            </a:r>
            <a:r>
              <a:rPr lang="en-US" dirty="0"/>
              <a:t>longer </a:t>
            </a:r>
            <a:r>
              <a:rPr lang="en-US" dirty="0" smtClean="0"/>
              <a:t>than men</a:t>
            </a:r>
          </a:p>
          <a:p>
            <a:pPr lvl="1"/>
            <a:r>
              <a:rPr lang="en-US" dirty="0" smtClean="0"/>
              <a:t>top 1% women </a:t>
            </a:r>
            <a:r>
              <a:rPr lang="en-US" dirty="0"/>
              <a:t>lived </a:t>
            </a:r>
            <a:r>
              <a:rPr lang="en-US" dirty="0" smtClean="0"/>
              <a:t>1.5 </a:t>
            </a:r>
            <a:r>
              <a:rPr lang="en-US" dirty="0" err="1" smtClean="0"/>
              <a:t>yr</a:t>
            </a:r>
            <a:r>
              <a:rPr lang="en-US" dirty="0" smtClean="0"/>
              <a:t> longer </a:t>
            </a:r>
            <a:r>
              <a:rPr lang="en-US" dirty="0"/>
              <a:t>than men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 increase in income of a given dollar amount was </a:t>
            </a:r>
            <a:r>
              <a:rPr lang="en-US" dirty="0"/>
              <a:t>associated </a:t>
            </a:r>
            <a:r>
              <a:rPr lang="en-US" dirty="0" smtClean="0"/>
              <a:t>with smaller </a:t>
            </a:r>
            <a:r>
              <a:rPr lang="en-US" dirty="0"/>
              <a:t>gains in life expectancy at higher income levels.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11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Life expectancy varied across states, with particularly big differences in lower income levels (not much difference in high incomes)</a:t>
            </a:r>
          </a:p>
          <a:p>
            <a:r>
              <a:rPr lang="en-US" dirty="0" smtClean="0"/>
              <a:t>For low income levels:</a:t>
            </a:r>
          </a:p>
          <a:p>
            <a:pPr lvl="1"/>
            <a:r>
              <a:rPr lang="en-US" dirty="0"/>
              <a:t>Nevada, Indiana, and Oklahoma </a:t>
            </a:r>
            <a:r>
              <a:rPr lang="en-US" dirty="0" smtClean="0"/>
              <a:t>= lowest life expectancies</a:t>
            </a:r>
          </a:p>
          <a:p>
            <a:pPr lvl="1"/>
            <a:r>
              <a:rPr lang="en-US" dirty="0"/>
              <a:t>California</a:t>
            </a:r>
            <a:r>
              <a:rPr lang="en-US" dirty="0" smtClean="0"/>
              <a:t>, </a:t>
            </a:r>
            <a:r>
              <a:rPr lang="en-US" dirty="0" err="1" smtClean="0"/>
              <a:t>NewYork</a:t>
            </a:r>
            <a:r>
              <a:rPr lang="en-US" dirty="0"/>
              <a:t>, </a:t>
            </a:r>
            <a:r>
              <a:rPr lang="en-US" dirty="0" smtClean="0"/>
              <a:t>and Vermont = highest life expectancies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85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851736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75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0"/>
            <a:ext cx="8953144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93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MASSACHUSETTS?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US" dirty="0"/>
              <a:t>Hawaii, Maine, </a:t>
            </a:r>
            <a:r>
              <a:rPr lang="en-US" dirty="0" smtClean="0"/>
              <a:t>and Massachusetts had the </a:t>
            </a:r>
            <a:r>
              <a:rPr lang="en-US" dirty="0"/>
              <a:t>largest gains in life expectancy (gaining &gt;</a:t>
            </a:r>
            <a:r>
              <a:rPr lang="en-US" dirty="0" smtClean="0"/>
              <a:t>0.19 years </a:t>
            </a:r>
            <a:r>
              <a:rPr lang="en-US" dirty="0"/>
              <a:t>annually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00400"/>
            <a:ext cx="3429000" cy="33198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786496"/>
            <a:ext cx="4778121" cy="373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91006" y="6657945"/>
            <a:ext cx="4191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https://www.bostonglobe.com/metro/2016/03/05/segregation/NiQBy000TZsGgLnAT0tHsL/story.html</a:t>
            </a:r>
          </a:p>
        </p:txBody>
      </p:sp>
    </p:spTree>
    <p:extLst>
      <p:ext uri="{BB962C8B-B14F-4D97-AF65-F5344CB8AC3E}">
        <p14:creationId xmlns:p14="http://schemas.microsoft.com/office/powerpoint/2010/main" val="3380117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00400"/>
          </a:xfrm>
        </p:spPr>
        <p:txBody>
          <a:bodyPr/>
          <a:lstStyle/>
          <a:p>
            <a:r>
              <a:rPr lang="en-US" dirty="0"/>
              <a:t>Measures of health insurance coverage and spending (the </a:t>
            </a:r>
            <a:r>
              <a:rPr lang="en-US" dirty="0" smtClean="0"/>
              <a:t>fraction of uninsured and risk-adjusted </a:t>
            </a:r>
            <a:r>
              <a:rPr lang="en-US" dirty="0"/>
              <a:t>Medicare </a:t>
            </a:r>
            <a:r>
              <a:rPr lang="en-US" dirty="0" smtClean="0"/>
              <a:t>spending per </a:t>
            </a:r>
            <a:r>
              <a:rPr lang="en-US" dirty="0"/>
              <a:t>enrollee</a:t>
            </a:r>
            <a:r>
              <a:rPr lang="en-US" dirty="0" smtClean="0"/>
              <a:t>) were </a:t>
            </a:r>
            <a:r>
              <a:rPr lang="en-US" b="1" dirty="0" smtClean="0"/>
              <a:t>not</a:t>
            </a:r>
            <a:r>
              <a:rPr lang="en-US" dirty="0" smtClean="0"/>
              <a:t> </a:t>
            </a:r>
            <a:r>
              <a:rPr lang="en-US" dirty="0"/>
              <a:t>significantly associated with life expectancy for individuals in </a:t>
            </a:r>
            <a:r>
              <a:rPr lang="en-US" dirty="0" smtClean="0"/>
              <a:t>the bottom </a:t>
            </a:r>
            <a:r>
              <a:rPr lang="en-US" dirty="0"/>
              <a:t>income quartile.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191000"/>
            <a:ext cx="4876800" cy="254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05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1" y="437732"/>
            <a:ext cx="8545118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33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1" y="380574"/>
            <a:ext cx="8573697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04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Life expectancy increases continuously with income</a:t>
            </a:r>
          </a:p>
          <a:p>
            <a:r>
              <a:rPr lang="en-US" dirty="0" smtClean="0"/>
              <a:t>Life expectancy has increased in recent years</a:t>
            </a:r>
          </a:p>
          <a:p>
            <a:r>
              <a:rPr lang="en-US" dirty="0" smtClean="0"/>
              <a:t>Life expectancy varies by region</a:t>
            </a:r>
          </a:p>
          <a:p>
            <a:r>
              <a:rPr lang="en-US" dirty="0" smtClean="0"/>
              <a:t>And life expectancy did not seem to change based on our measures of quality and quantity of care (such as how many insured). MA not in the top!</a:t>
            </a:r>
          </a:p>
          <a:p>
            <a:pPr lvl="1"/>
            <a:r>
              <a:rPr lang="en-US" dirty="0" smtClean="0"/>
              <a:t>Income segregated areas? Pollution, </a:t>
            </a:r>
            <a:r>
              <a:rPr lang="en-US" dirty="0" err="1" smtClean="0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18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strongest </a:t>
            </a:r>
            <a:r>
              <a:rPr lang="en-US" dirty="0"/>
              <a:t>pattern </a:t>
            </a:r>
            <a:r>
              <a:rPr lang="en-US" dirty="0" smtClean="0"/>
              <a:t>in the data was </a:t>
            </a:r>
            <a:r>
              <a:rPr lang="en-US" dirty="0"/>
              <a:t>that </a:t>
            </a:r>
            <a:r>
              <a:rPr lang="en-US" dirty="0" smtClean="0"/>
              <a:t>low-income individuals tend to live longest (and have more healthful behaviors</a:t>
            </a:r>
            <a:r>
              <a:rPr lang="en-US" dirty="0"/>
              <a:t>) in </a:t>
            </a:r>
            <a:r>
              <a:rPr lang="en-US" dirty="0" smtClean="0"/>
              <a:t>cities with highly educated </a:t>
            </a:r>
            <a:r>
              <a:rPr lang="en-US" dirty="0"/>
              <a:t>populations, high incomes, and high levels of </a:t>
            </a:r>
            <a:r>
              <a:rPr lang="en-US" dirty="0" smtClean="0"/>
              <a:t>government expenditures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New York, New </a:t>
            </a:r>
            <a:r>
              <a:rPr lang="en-US" dirty="0" smtClean="0"/>
              <a:t>York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San </a:t>
            </a:r>
            <a:r>
              <a:rPr lang="en-US" dirty="0"/>
              <a:t>Francisco, </a:t>
            </a:r>
            <a:r>
              <a:rPr lang="en-US" dirty="0" smtClean="0"/>
              <a:t>California</a:t>
            </a:r>
          </a:p>
          <a:p>
            <a:pPr lvl="1"/>
            <a:r>
              <a:rPr lang="en-US" dirty="0" smtClean="0"/>
              <a:t>Smoking bans, public programs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962401"/>
            <a:ext cx="3064146" cy="220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19800" y="6248400"/>
            <a:ext cx="29117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http://www.safetysign.com/images/catlog/product/large/J2514.png</a:t>
            </a:r>
          </a:p>
        </p:txBody>
      </p:sp>
    </p:spTree>
    <p:extLst>
      <p:ext uri="{BB962C8B-B14F-4D97-AF65-F5344CB8AC3E}">
        <p14:creationId xmlns:p14="http://schemas.microsoft.com/office/powerpoint/2010/main" val="1032163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“Race/ethnicity is </a:t>
            </a:r>
            <a:r>
              <a:rPr lang="en-US" dirty="0"/>
              <a:t>inseparable from the economic consequences and </a:t>
            </a:r>
            <a:r>
              <a:rPr lang="en-US" dirty="0" smtClean="0"/>
              <a:t>stress associated with </a:t>
            </a:r>
            <a:r>
              <a:rPr lang="en-US" dirty="0"/>
              <a:t>segregation, past </a:t>
            </a:r>
            <a:r>
              <a:rPr lang="en-US" dirty="0" smtClean="0"/>
              <a:t>and present marginalization in </a:t>
            </a:r>
            <a:r>
              <a:rPr lang="en-US" dirty="0"/>
              <a:t>the distribution of resources, structural racism, </a:t>
            </a:r>
            <a:r>
              <a:rPr lang="en-US" dirty="0" smtClean="0"/>
              <a:t>persistent poverty</a:t>
            </a:r>
            <a:r>
              <a:rPr lang="en-US" dirty="0"/>
              <a:t>, and </a:t>
            </a:r>
            <a:r>
              <a:rPr lang="en-US" dirty="0" smtClean="0"/>
              <a:t>violence”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41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7755"/>
            <a:ext cx="510463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757" y="1828800"/>
            <a:ext cx="4938600" cy="21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36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Chetty</a:t>
            </a:r>
            <a:r>
              <a:rPr lang="en-US" dirty="0"/>
              <a:t>, Raj, et al. "The association between income and life expectancy in the United States, 2001-2014." </a:t>
            </a:r>
            <a:r>
              <a:rPr lang="en-US" i="1" dirty="0"/>
              <a:t>JAMA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Deaton, Angus. "On Death and Money: History, Facts, and Explanations." </a:t>
            </a:r>
            <a:r>
              <a:rPr lang="en-US" i="1" dirty="0"/>
              <a:t>JAMA</a:t>
            </a:r>
            <a:r>
              <a:rPr lang="en-US" dirty="0"/>
              <a:t> (2016).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Woolf, Steven H., and Jason Q. Purnell. "The Good Life: Working Together to Promote Opportunity and Improve Population Health and Well-being." </a:t>
            </a:r>
            <a:r>
              <a:rPr lang="en-US" i="1" dirty="0"/>
              <a:t>JAMA</a:t>
            </a:r>
            <a:r>
              <a:rPr lang="en-US" dirty="0"/>
              <a:t> (2016).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4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297</TotalTime>
  <Words>809</Words>
  <Application>Microsoft Office PowerPoint</Application>
  <PresentationFormat>On-screen Show (4:3)</PresentationFormat>
  <Paragraphs>97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The Association Between Income and Life Expectancy in the United States, 2001-2014</vt:lpstr>
      <vt:lpstr>PowerPoint Presentation</vt:lpstr>
      <vt:lpstr>Patient Case</vt:lpstr>
      <vt:lpstr>Background</vt:lpstr>
      <vt:lpstr>Methods</vt:lpstr>
      <vt:lpstr>Definitions</vt:lpstr>
      <vt:lpstr>Outcome measures</vt:lpstr>
      <vt:lpstr>Results</vt:lpstr>
      <vt:lpstr>Results: MEN</vt:lpstr>
      <vt:lpstr>Results: WOMEN</vt:lpstr>
      <vt:lpstr>Results continued</vt:lpstr>
      <vt:lpstr>Results Continued</vt:lpstr>
      <vt:lpstr>PowerPoint Presentation</vt:lpstr>
      <vt:lpstr>PowerPoint Presentation</vt:lpstr>
      <vt:lpstr>MASSACHUSETTS?</vt:lpstr>
      <vt:lpstr>Results</vt:lpstr>
      <vt:lpstr>PowerPoint Presentation</vt:lpstr>
      <vt:lpstr>PowerPoint Presentation</vt:lpstr>
      <vt:lpstr>Major conclusions</vt:lpstr>
      <vt:lpstr>Conclusions</vt:lpstr>
      <vt:lpstr>Final Background</vt:lpstr>
      <vt:lpstr>PowerPoint Presentation</vt:lpstr>
      <vt:lpstr>References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Association Between Income and Life Expectancy in the United States, 2001-2014</dc:title>
  <dc:creator>Department of Veterans Affairs</dc:creator>
  <cp:lastModifiedBy>Department of Veterans Affairs</cp:lastModifiedBy>
  <cp:revision>41</cp:revision>
  <dcterms:created xsi:type="dcterms:W3CDTF">2016-04-18T14:16:34Z</dcterms:created>
  <dcterms:modified xsi:type="dcterms:W3CDTF">2016-04-21T13:56:37Z</dcterms:modified>
</cp:coreProperties>
</file>