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79" r:id="rId3"/>
    <p:sldId id="258" r:id="rId4"/>
    <p:sldId id="260" r:id="rId5"/>
    <p:sldId id="261" r:id="rId6"/>
    <p:sldId id="264" r:id="rId7"/>
    <p:sldId id="273" r:id="rId8"/>
    <p:sldId id="280" r:id="rId9"/>
    <p:sldId id="270" r:id="rId10"/>
    <p:sldId id="271" r:id="rId11"/>
    <p:sldId id="277" r:id="rId12"/>
    <p:sldId id="266" r:id="rId13"/>
    <p:sldId id="265" r:id="rId14"/>
    <p:sldId id="268" r:id="rId15"/>
    <p:sldId id="269" r:id="rId16"/>
    <p:sldId id="281" r:id="rId17"/>
    <p:sldId id="282" r:id="rId18"/>
    <p:sldId id="283" r:id="rId19"/>
    <p:sldId id="272" r:id="rId20"/>
    <p:sldId id="275" r:id="rId21"/>
    <p:sldId id="276" r:id="rId22"/>
    <p:sldId id="274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74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24459-DEC1-4882-95BC-6B8EA869E6C3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B3675-E6D8-406C-8EFA-673D879EE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</a:t>
            </a:r>
            <a:r>
              <a:rPr lang="en-US" baseline="0" dirty="0" smtClean="0"/>
              <a:t> two studies and others showed benefits of lowering SBP &lt;150 in elderly population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ACCORD- mortality benefits were not statistically significant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B3675-E6D8-406C-8EFA-673D879EE0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97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Jan 3 2000- March 25 2004: 1,861 consecutive new patients &gt;75yrs </a:t>
            </a:r>
          </a:p>
          <a:p>
            <a:r>
              <a:rPr lang="en-US" dirty="0" smtClean="0"/>
              <a:t>Assessed BP, MMSE, ADLs, IADLs</a:t>
            </a:r>
          </a:p>
          <a:p>
            <a:r>
              <a:rPr lang="en-US" dirty="0" smtClean="0"/>
              <a:t>Geriatrics unit through referral by physician</a:t>
            </a:r>
          </a:p>
          <a:p>
            <a:r>
              <a:rPr lang="en-US" dirty="0" smtClean="0"/>
              <a:t>Demographic data, medical history, medications</a:t>
            </a:r>
          </a:p>
          <a:p>
            <a:r>
              <a:rPr lang="en-US" dirty="0" smtClean="0"/>
              <a:t>BP measured at first visit, seated position, 5 </a:t>
            </a:r>
            <a:r>
              <a:rPr lang="en-US" dirty="0" err="1" smtClean="0"/>
              <a:t>mins</a:t>
            </a:r>
            <a:r>
              <a:rPr lang="en-US" dirty="0" smtClean="0"/>
              <a:t> rest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B3675-E6D8-406C-8EFA-673D879EE0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12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beta blockers, for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B3675-E6D8-406C-8EFA-673D879EE06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43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08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29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836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7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662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9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81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6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1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2A472-F116-404E-ADBC-3664E02D9619}" type="datetimeFigureOut">
              <a:rPr lang="en-US" smtClean="0"/>
              <a:t>11/12/2015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B70E7-F636-469A-BA77-DE1917DC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2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sprint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9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Sharda </a:t>
            </a:r>
            <a:r>
              <a:rPr lang="en-US" sz="2400" dirty="0" err="1" smtClean="0"/>
              <a:t>Mukunda</a:t>
            </a:r>
            <a:endParaRPr lang="en-US" sz="2400" dirty="0" smtClean="0"/>
          </a:p>
          <a:p>
            <a:r>
              <a:rPr lang="en-US" sz="2400" dirty="0" smtClean="0"/>
              <a:t>11/13/2015</a:t>
            </a:r>
          </a:p>
        </p:txBody>
      </p:sp>
    </p:spTree>
    <p:extLst>
      <p:ext uri="{BB962C8B-B14F-4D97-AF65-F5344CB8AC3E}">
        <p14:creationId xmlns:p14="http://schemas.microsoft.com/office/powerpoint/2010/main" val="86480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57200"/>
            <a:ext cx="7453501" cy="59487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6428601"/>
            <a:ext cx="838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http://gomerblog.com/2013/10/anesthesiologist-surgeon-cant-agree-patients-care-midnight-deadline-hospital-shutdown-ensues/</a:t>
            </a:r>
          </a:p>
        </p:txBody>
      </p:sp>
    </p:spTree>
    <p:extLst>
      <p:ext uri="{BB962C8B-B14F-4D97-AF65-F5344CB8AC3E}">
        <p14:creationId xmlns:p14="http://schemas.microsoft.com/office/powerpoint/2010/main" val="275914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Optimal BP goals for frail elderly is controversial</a:t>
            </a:r>
          </a:p>
          <a:p>
            <a:r>
              <a:rPr lang="en-US" dirty="0" smtClean="0"/>
              <a:t>Treatment of HTN reduces CV outcomes</a:t>
            </a:r>
          </a:p>
          <a:p>
            <a:r>
              <a:rPr lang="en-US" dirty="0" smtClean="0"/>
              <a:t>Hypothesis- goal SBP &lt;120 as compared with &lt;140 would reduce several cardiovascular outcomes and 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275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Relevant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HYVET (NEJM 2008): </a:t>
            </a:r>
          </a:p>
          <a:p>
            <a:pPr lvl="2"/>
            <a:r>
              <a:rPr lang="en-US" dirty="0" err="1" smtClean="0"/>
              <a:t>Tx</a:t>
            </a:r>
            <a:r>
              <a:rPr lang="en-US" dirty="0" smtClean="0"/>
              <a:t> in patients over 80 for SBP &gt;160 reduced mortality, stroke, CHF</a:t>
            </a:r>
          </a:p>
          <a:p>
            <a:r>
              <a:rPr lang="en-US" dirty="0" smtClean="0"/>
              <a:t>SHEP (</a:t>
            </a:r>
            <a:r>
              <a:rPr lang="en-US" dirty="0" smtClean="0"/>
              <a:t>JAMA 2011): </a:t>
            </a:r>
          </a:p>
          <a:p>
            <a:pPr lvl="2"/>
            <a:r>
              <a:rPr lang="en-US" dirty="0" smtClean="0"/>
              <a:t>Treatment with </a:t>
            </a:r>
            <a:r>
              <a:rPr lang="en-US" dirty="0" err="1" smtClean="0"/>
              <a:t>chlorthalidone</a:t>
            </a:r>
            <a:r>
              <a:rPr lang="en-US" dirty="0" smtClean="0"/>
              <a:t> for 4.5 </a:t>
            </a:r>
            <a:r>
              <a:rPr lang="en-US" dirty="0" err="1" smtClean="0"/>
              <a:t>yrs</a:t>
            </a:r>
            <a:r>
              <a:rPr lang="en-US" dirty="0" smtClean="0"/>
              <a:t> </a:t>
            </a:r>
            <a:r>
              <a:rPr lang="en-US" dirty="0" err="1" smtClean="0"/>
              <a:t>inc</a:t>
            </a:r>
            <a:r>
              <a:rPr lang="en-US" dirty="0" smtClean="0"/>
              <a:t> life expectancy</a:t>
            </a:r>
          </a:p>
          <a:p>
            <a:r>
              <a:rPr lang="en-US" dirty="0" smtClean="0"/>
              <a:t>ACCORD-BP (NEJM 2010)</a:t>
            </a:r>
          </a:p>
          <a:p>
            <a:pPr lvl="2"/>
            <a:r>
              <a:rPr lang="en-US" dirty="0" smtClean="0"/>
              <a:t>No significant difference in pts with DM assigned to BP &lt;120 vs &lt;140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5867400"/>
            <a:ext cx="7924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900" dirty="0" smtClean="0"/>
              <a:t>Beckett </a:t>
            </a:r>
            <a:r>
              <a:rPr lang="en-US" sz="900" dirty="0"/>
              <a:t>NS, Peters R, Fletcher AE et al. Treatment of </a:t>
            </a:r>
            <a:r>
              <a:rPr lang="en-US" sz="900" dirty="0" smtClean="0"/>
              <a:t>hypertension in </a:t>
            </a:r>
            <a:r>
              <a:rPr lang="en-US" sz="900" dirty="0"/>
              <a:t>patients 80 years of age or older. N </a:t>
            </a:r>
            <a:r>
              <a:rPr lang="en-US" sz="900" dirty="0" err="1"/>
              <a:t>Engl</a:t>
            </a:r>
            <a:r>
              <a:rPr lang="en-US" sz="900" dirty="0"/>
              <a:t> J </a:t>
            </a:r>
            <a:r>
              <a:rPr lang="en-US" sz="900" dirty="0" smtClean="0"/>
              <a:t>Med 2008</a:t>
            </a:r>
            <a:r>
              <a:rPr lang="en-US" sz="900" dirty="0"/>
              <a:t>; 358: </a:t>
            </a:r>
            <a:r>
              <a:rPr lang="en-US" sz="900" dirty="0" smtClean="0"/>
              <a:t>1887–98.</a:t>
            </a:r>
          </a:p>
          <a:p>
            <a:pPr marL="228600" indent="-228600">
              <a:buAutoNum type="arabicPeriod"/>
            </a:pPr>
            <a:r>
              <a:rPr lang="en-US" sz="900" dirty="0" smtClean="0"/>
              <a:t>Kostis </a:t>
            </a:r>
            <a:r>
              <a:rPr lang="en-US" sz="900" dirty="0"/>
              <a:t>JB, Cabrera J, Cheng JQ et al. Association </a:t>
            </a:r>
            <a:r>
              <a:rPr lang="en-US" sz="900" dirty="0" smtClean="0"/>
              <a:t>between </a:t>
            </a:r>
            <a:r>
              <a:rPr lang="en-US" sz="900" dirty="0" err="1" smtClean="0"/>
              <a:t>chlorthalidone</a:t>
            </a:r>
            <a:r>
              <a:rPr lang="en-US" sz="900" dirty="0" smtClean="0"/>
              <a:t> </a:t>
            </a:r>
            <a:r>
              <a:rPr lang="en-US" sz="900" dirty="0"/>
              <a:t>treatment of systolic hypertension and </a:t>
            </a:r>
            <a:r>
              <a:rPr lang="en-US" sz="900" dirty="0" err="1" smtClean="0"/>
              <a:t>longterm</a:t>
            </a:r>
            <a:r>
              <a:rPr lang="en-US" sz="900" dirty="0" smtClean="0"/>
              <a:t> </a:t>
            </a:r>
            <a:r>
              <a:rPr lang="fr-FR" sz="900" dirty="0" err="1" smtClean="0"/>
              <a:t>survival</a:t>
            </a:r>
            <a:r>
              <a:rPr lang="fr-FR" sz="900" dirty="0"/>
              <a:t>. JAMA 2011; 306: 2588–93</a:t>
            </a:r>
            <a:r>
              <a:rPr lang="fr-FR" sz="900" dirty="0" smtClean="0"/>
              <a:t>.</a:t>
            </a:r>
          </a:p>
          <a:p>
            <a:pPr marL="228600" indent="-228600">
              <a:buFontTx/>
              <a:buAutoNum type="arabicPeriod"/>
            </a:pPr>
            <a:r>
              <a:rPr lang="en-US" sz="900" dirty="0"/>
              <a:t>ACCORD Study Group. "Effects of intensive blood-pressure control in type 2 diabetes mellitus." </a:t>
            </a:r>
            <a:r>
              <a:rPr lang="en-US" sz="900" i="1" dirty="0"/>
              <a:t>The New England journal of medicine</a:t>
            </a:r>
            <a:r>
              <a:rPr lang="en-US" sz="900" dirty="0"/>
              <a:t> 362.17 (2010): 1575</a:t>
            </a:r>
            <a:r>
              <a:rPr lang="en-US" sz="900" dirty="0" smtClean="0"/>
              <a:t>.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2093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Relevant Recent </a:t>
            </a:r>
            <a:r>
              <a:rPr lang="en-US" dirty="0" smtClean="0"/>
              <a:t>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>Milan Geriatrics study </a:t>
            </a:r>
          </a:p>
          <a:p>
            <a:pPr lvl="1"/>
            <a:r>
              <a:rPr lang="en-US" dirty="0" smtClean="0"/>
              <a:t>J </a:t>
            </a:r>
            <a:r>
              <a:rPr lang="en-US" dirty="0"/>
              <a:t>Am </a:t>
            </a:r>
            <a:r>
              <a:rPr lang="en-US" dirty="0" err="1"/>
              <a:t>Geriatr</a:t>
            </a:r>
            <a:r>
              <a:rPr lang="en-US" dirty="0"/>
              <a:t> </a:t>
            </a:r>
            <a:r>
              <a:rPr lang="en-US" dirty="0" err="1"/>
              <a:t>Soc</a:t>
            </a:r>
            <a:r>
              <a:rPr lang="en-US" dirty="0"/>
              <a:t> </a:t>
            </a:r>
            <a:r>
              <a:rPr lang="en-US" dirty="0" smtClean="0"/>
              <a:t>(2015)</a:t>
            </a:r>
          </a:p>
          <a:p>
            <a:pPr lvl="2"/>
            <a:r>
              <a:rPr lang="en-US" dirty="0" smtClean="0"/>
              <a:t>In populations of 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dirty="0" smtClean="0"/>
              <a:t>The oldest old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dirty="0" smtClean="0"/>
              <a:t>Impaired functional status</a:t>
            </a:r>
          </a:p>
          <a:p>
            <a:pPr lvl="2"/>
            <a:r>
              <a:rPr lang="en-US" dirty="0" smtClean="0"/>
              <a:t>Higher BP is leads to better cognitive function</a:t>
            </a:r>
          </a:p>
          <a:p>
            <a:pPr lvl="3"/>
            <a:r>
              <a:rPr lang="en-US" dirty="0" smtClean="0"/>
              <a:t>Classified by </a:t>
            </a:r>
            <a:r>
              <a:rPr lang="en-US" dirty="0" err="1" smtClean="0"/>
              <a:t>tertiles</a:t>
            </a:r>
            <a:r>
              <a:rPr lang="en-US" dirty="0" smtClean="0"/>
              <a:t> of BP</a:t>
            </a:r>
          </a:p>
          <a:p>
            <a:pPr lvl="1"/>
            <a:r>
              <a:rPr lang="en-US" dirty="0" smtClean="0"/>
              <a:t>Age and Aging (2015)</a:t>
            </a:r>
          </a:p>
          <a:p>
            <a:pPr lvl="2"/>
            <a:r>
              <a:rPr lang="en-US" dirty="0" smtClean="0"/>
              <a:t>Higher BP was better for those with poor cognitive function and impaired </a:t>
            </a:r>
            <a:r>
              <a:rPr lang="en-US" dirty="0" smtClean="0"/>
              <a:t>ADLs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8600" y="5997714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000" dirty="0" err="1" smtClean="0"/>
              <a:t>Ogliari</a:t>
            </a:r>
            <a:r>
              <a:rPr lang="en-US" sz="1000" dirty="0"/>
              <a:t>, Giulia, et al. "Age‐and Functional Status–Dependent Association Between Blood Pressure and Cognition: The Milan Geriatrics 75+ Cohort Study." </a:t>
            </a:r>
            <a:r>
              <a:rPr lang="en-US" sz="1000" i="1" dirty="0"/>
              <a:t>Journal of the American Geriatrics Society</a:t>
            </a:r>
            <a:r>
              <a:rPr lang="en-US" sz="1000" dirty="0"/>
              <a:t> 63.9 (2015): 1741-1748</a:t>
            </a:r>
            <a:r>
              <a:rPr lang="en-US" sz="1000" dirty="0" smtClean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en-US" sz="1000" dirty="0" err="1"/>
              <a:t>Ogliari</a:t>
            </a:r>
            <a:r>
              <a:rPr lang="en-US" sz="1000" dirty="0"/>
              <a:t>, Giulia, et al. "Blood pressure and 10-year mortality risk in the Milan Geriatrics 75+ Cohort Study: role of functional and cognitive status." </a:t>
            </a:r>
            <a:r>
              <a:rPr lang="en-US" sz="1000" i="1" dirty="0"/>
              <a:t>Age and ageing</a:t>
            </a:r>
            <a:r>
              <a:rPr lang="en-US" sz="1000" dirty="0"/>
              <a:t> 44.6 (2015): 932-937</a:t>
            </a:r>
            <a:r>
              <a:rPr lang="en-US" sz="1000" dirty="0" smtClean="0"/>
              <a:t>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9235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52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Randomized, controlled, open-label</a:t>
            </a:r>
          </a:p>
          <a:p>
            <a:r>
              <a:rPr lang="en-US" sz="2800" dirty="0" smtClean="0"/>
              <a:t>Age &gt;50, SBP &gt;130</a:t>
            </a:r>
          </a:p>
          <a:p>
            <a:r>
              <a:rPr lang="en-US" sz="2800" dirty="0" smtClean="0"/>
              <a:t>Subjects needed to have a high cardiovascular risk: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243605"/>
              </p:ext>
            </p:extLst>
          </p:nvPr>
        </p:nvGraphicFramePr>
        <p:xfrm>
          <a:off x="838200" y="3352800"/>
          <a:ext cx="7848600" cy="2759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300"/>
                <a:gridCol w="3924300"/>
              </a:tblGrid>
              <a:tr h="461289">
                <a:tc>
                  <a:txBody>
                    <a:bodyPr/>
                    <a:lstStyle/>
                    <a:p>
                      <a:r>
                        <a:rPr lang="en-US" dirty="0" smtClean="0"/>
                        <a:t>INCLUDED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EXCLUDED</a:t>
                      </a:r>
                      <a:endParaRPr lang="en-US" dirty="0"/>
                    </a:p>
                  </a:txBody>
                  <a:tcPr/>
                </a:tc>
              </a:tr>
              <a:tr h="4531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disease other than stroke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Prior stroke</a:t>
                      </a:r>
                    </a:p>
                  </a:txBody>
                  <a:tcPr/>
                </a:tc>
              </a:tr>
              <a:tr h="461289">
                <a:tc>
                  <a:txBody>
                    <a:bodyPr/>
                    <a:lstStyle/>
                    <a:p>
                      <a:r>
                        <a:rPr lang="en-US" dirty="0" smtClean="0"/>
                        <a:t>CKD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Diabetes mellitus</a:t>
                      </a:r>
                      <a:endParaRPr lang="en-US" dirty="0"/>
                    </a:p>
                  </a:txBody>
                  <a:tcPr/>
                </a:tc>
              </a:tr>
              <a:tr h="461289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risk &gt;15% per Framingham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Nursing home and assisted living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461289">
                <a:tc>
                  <a:txBody>
                    <a:bodyPr/>
                    <a:lstStyle/>
                    <a:p>
                      <a:r>
                        <a:rPr lang="en-US" dirty="0" smtClean="0"/>
                        <a:t>Age &gt;75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Polycystic</a:t>
                      </a:r>
                      <a:r>
                        <a:rPr lang="en-US" baseline="0" dirty="0" smtClean="0"/>
                        <a:t> kidney disease</a:t>
                      </a:r>
                      <a:endParaRPr lang="en-US" dirty="0"/>
                    </a:p>
                  </a:txBody>
                  <a:tcPr/>
                </a:tc>
              </a:tr>
              <a:tr h="46128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Difficult or unable to control BP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68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Planned 2 year </a:t>
            </a:r>
            <a:r>
              <a:rPr lang="en-US" dirty="0" smtClean="0"/>
              <a:t>recruitment, follow </a:t>
            </a:r>
            <a:r>
              <a:rPr lang="en-US" dirty="0" smtClean="0"/>
              <a:t>up of 6 </a:t>
            </a:r>
            <a:r>
              <a:rPr lang="en-US" dirty="0" err="1" smtClean="0"/>
              <a:t>yrs</a:t>
            </a:r>
            <a:endParaRPr lang="en-US" dirty="0" smtClean="0"/>
          </a:p>
          <a:p>
            <a:r>
              <a:rPr lang="en-US" dirty="0" smtClean="0"/>
              <a:t>Target of 9250 for powering the study</a:t>
            </a:r>
          </a:p>
          <a:p>
            <a:pPr lvl="1"/>
            <a:r>
              <a:rPr lang="en-US" dirty="0" smtClean="0"/>
              <a:t>9631 participants Nov 2010- March </a:t>
            </a:r>
            <a:r>
              <a:rPr lang="en-US" dirty="0" smtClean="0"/>
              <a:t>2013</a:t>
            </a:r>
          </a:p>
          <a:p>
            <a:pPr lvl="2"/>
            <a:r>
              <a:rPr lang="en-US" dirty="0" smtClean="0"/>
              <a:t>~28.4% &gt;75yrs in each group</a:t>
            </a:r>
          </a:p>
          <a:p>
            <a:pPr lvl="2"/>
            <a:r>
              <a:rPr lang="en-US" dirty="0" smtClean="0"/>
              <a:t>Females 35-36%</a:t>
            </a:r>
          </a:p>
          <a:p>
            <a:pPr lvl="2"/>
            <a:r>
              <a:rPr lang="en-US" dirty="0" smtClean="0"/>
              <a:t>~58% in each group non Hispanic white</a:t>
            </a:r>
          </a:p>
          <a:p>
            <a:pPr lvl="2"/>
            <a:r>
              <a:rPr lang="en-US" dirty="0" smtClean="0"/>
              <a:t>Same </a:t>
            </a:r>
            <a:r>
              <a:rPr lang="en-US" dirty="0" err="1" smtClean="0"/>
              <a:t>avg</a:t>
            </a:r>
            <a:r>
              <a:rPr lang="en-US" dirty="0" smtClean="0"/>
              <a:t> number of anti-HTN meds prior to study</a:t>
            </a:r>
            <a:endParaRPr lang="en-US" dirty="0" smtClean="0"/>
          </a:p>
          <a:p>
            <a:r>
              <a:rPr lang="en-US" dirty="0" smtClean="0"/>
              <a:t>Aug 20,2015- </a:t>
            </a:r>
            <a:r>
              <a:rPr lang="en-US" dirty="0" smtClean="0"/>
              <a:t>CV outcomes </a:t>
            </a:r>
            <a:r>
              <a:rPr lang="en-US" dirty="0" err="1" smtClean="0"/>
              <a:t>concer</a:t>
            </a:r>
            <a:endParaRPr lang="en-US" dirty="0" smtClean="0"/>
          </a:p>
          <a:p>
            <a:pPr lvl="1"/>
            <a:r>
              <a:rPr lang="en-US" dirty="0" smtClean="0"/>
              <a:t>Study ended; follow up was 3.26 </a:t>
            </a:r>
            <a:r>
              <a:rPr lang="en-US" dirty="0" err="1" smtClean="0"/>
              <a:t>yrs</a:t>
            </a:r>
            <a:r>
              <a:rPr lang="en-US" dirty="0" smtClean="0"/>
              <a:t>/5yrs</a:t>
            </a:r>
          </a:p>
        </p:txBody>
      </p:sp>
    </p:spTree>
    <p:extLst>
      <p:ext uri="{BB962C8B-B14F-4D97-AF65-F5344CB8AC3E}">
        <p14:creationId xmlns:p14="http://schemas.microsoft.com/office/powerpoint/2010/main" val="2599838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6" y="1"/>
            <a:ext cx="4086195" cy="6781800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583224"/>
              </p:ext>
            </p:extLst>
          </p:nvPr>
        </p:nvGraphicFramePr>
        <p:xfrm>
          <a:off x="4343400" y="1371600"/>
          <a:ext cx="44958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600"/>
                <a:gridCol w="1498600"/>
                <a:gridCol w="1498600"/>
              </a:tblGrid>
              <a:tr h="736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Intensive treatment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 treatment</a:t>
                      </a:r>
                      <a:endParaRPr lang="en-US" dirty="0"/>
                    </a:p>
                  </a:txBody>
                  <a:tcPr/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 smtClean="0"/>
                        <a:t>Age &gt;75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28.2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35.2</a:t>
                      </a:r>
                      <a:endParaRPr lang="en-US" dirty="0"/>
                    </a:p>
                  </a:txBody>
                  <a:tcPr/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en-US" dirty="0" smtClean="0"/>
                        <a:t>Black race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31.9</a:t>
                      </a:r>
                      <a:endParaRPr lang="en-US" dirty="0"/>
                    </a:p>
                  </a:txBody>
                  <a:tcPr/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en-US" dirty="0" smtClean="0"/>
                        <a:t>Non Hispanic</a:t>
                      </a:r>
                      <a:r>
                        <a:rPr lang="en-US" baseline="0" dirty="0" smtClean="0"/>
                        <a:t> White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57.7</a:t>
                      </a:r>
                      <a:endParaRPr lang="en-US" dirty="0"/>
                    </a:p>
                  </a:txBody>
                  <a:tcPr/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en-US" dirty="0" smtClean="0"/>
                        <a:t>BMI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29.9+/-</a:t>
                      </a:r>
                      <a:r>
                        <a:rPr lang="en-US" baseline="0" dirty="0" smtClean="0"/>
                        <a:t> 5.8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29.8+/-5.7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45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Treatment to reach a systolic blood pressure target of less than 120mmHg, as compared with a target of less than 140mmHg, would result in a lower rate of the composite outcome of </a:t>
            </a:r>
            <a:r>
              <a:rPr lang="en-US" b="1" dirty="0" smtClean="0"/>
              <a:t>MI, ACS not resulting in MI, stroke, acute decompensated heart failure, or death from CV causes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298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Death from any cause</a:t>
            </a:r>
          </a:p>
          <a:p>
            <a:r>
              <a:rPr lang="en-US" dirty="0" smtClean="0"/>
              <a:t>Renal outcomes</a:t>
            </a:r>
          </a:p>
          <a:p>
            <a:pPr lvl="1"/>
            <a:r>
              <a:rPr lang="en-US" dirty="0" smtClean="0"/>
              <a:t>Decrease in </a:t>
            </a:r>
            <a:r>
              <a:rPr lang="en-US" dirty="0" err="1" smtClean="0"/>
              <a:t>eGFR</a:t>
            </a:r>
            <a:r>
              <a:rPr lang="en-US" dirty="0" smtClean="0"/>
              <a:t> of 50% or more</a:t>
            </a:r>
          </a:p>
          <a:p>
            <a:pPr lvl="1"/>
            <a:r>
              <a:rPr lang="en-US" dirty="0" smtClean="0"/>
              <a:t>Development of ESRD</a:t>
            </a:r>
          </a:p>
          <a:p>
            <a:pPr lvl="1"/>
            <a:r>
              <a:rPr lang="en-US" dirty="0" smtClean="0"/>
              <a:t>Incident albuminuria</a:t>
            </a:r>
          </a:p>
          <a:p>
            <a:r>
              <a:rPr lang="en-US" i="1" dirty="0" smtClean="0"/>
              <a:t>Effects of SBP targets on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/>
              <a:t>Incident dementia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/>
              <a:t>Changes in cognitive function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/>
              <a:t>Cerebral small vessel ischemic disease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16567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SPRINT MIND</a:t>
            </a:r>
          </a:p>
          <a:p>
            <a:pPr lvl="1"/>
            <a:r>
              <a:rPr lang="en-US" dirty="0" smtClean="0"/>
              <a:t>“ To determine the incidence of all-cause dementia in SPRINT and its relation to the treatment assignment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Classification of dementia, MCI, or no impairment</a:t>
            </a:r>
          </a:p>
          <a:p>
            <a:pPr lvl="2"/>
            <a:r>
              <a:rPr lang="en-US" dirty="0" smtClean="0"/>
              <a:t>Neurologists, geriatricians, psychiatrists, and </a:t>
            </a:r>
            <a:r>
              <a:rPr lang="en-US" dirty="0" err="1" smtClean="0"/>
              <a:t>neuropsych</a:t>
            </a:r>
            <a:endParaRPr lang="en-US" dirty="0" smtClean="0"/>
          </a:p>
          <a:p>
            <a:pPr lvl="1"/>
            <a:r>
              <a:rPr lang="en-US" dirty="0" smtClean="0"/>
              <a:t>No published data on this yet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68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Blood pressure target of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&lt;120 (intensive treatment group)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&lt;140 (standard treatment group)</a:t>
            </a:r>
          </a:p>
          <a:p>
            <a:pPr marL="571500" indent="-514350"/>
            <a:r>
              <a:rPr lang="en-US" dirty="0" smtClean="0"/>
              <a:t>Participants and personnel aware of groups</a:t>
            </a:r>
          </a:p>
          <a:p>
            <a:pPr marL="571500" indent="-514350"/>
            <a:r>
              <a:rPr lang="en-US" dirty="0" smtClean="0"/>
              <a:t>Visits: Monthly x3; then every 3 months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Self </a:t>
            </a:r>
            <a:r>
              <a:rPr lang="en-US" dirty="0"/>
              <a:t>report of CV outcomes</a:t>
            </a:r>
          </a:p>
          <a:p>
            <a:pPr lvl="1"/>
            <a:r>
              <a:rPr lang="en-US" dirty="0"/>
              <a:t>Standardized interviews; interviewer </a:t>
            </a:r>
            <a:r>
              <a:rPr lang="en-US" dirty="0" smtClean="0"/>
              <a:t>knew which </a:t>
            </a:r>
            <a:r>
              <a:rPr lang="en-US" dirty="0"/>
              <a:t>group patient was </a:t>
            </a:r>
            <a:r>
              <a:rPr lang="en-US" dirty="0" smtClean="0"/>
              <a:t>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8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Antihypertensive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Thiazide (1</a:t>
            </a:r>
            <a:r>
              <a:rPr lang="en-US" baseline="30000" dirty="0" smtClean="0"/>
              <a:t>st</a:t>
            </a:r>
            <a:r>
              <a:rPr lang="en-US" dirty="0" smtClean="0"/>
              <a:t> line)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Loop diuretics (CKD)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Beta Blockers (CAD)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Thiazide- </a:t>
            </a:r>
            <a:r>
              <a:rPr lang="en-US" dirty="0" err="1" smtClean="0"/>
              <a:t>Chlorthalidone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CCB- Amlodipine</a:t>
            </a:r>
          </a:p>
          <a:p>
            <a:pPr marL="0" indent="0">
              <a:buNone/>
            </a:pPr>
            <a:r>
              <a:rPr lang="en-US" dirty="0" smtClean="0"/>
              <a:t>If ACE- </a:t>
            </a:r>
            <a:r>
              <a:rPr lang="en-US" dirty="0" err="1" smtClean="0"/>
              <a:t>Azilsartan</a:t>
            </a:r>
            <a:r>
              <a:rPr lang="en-US" dirty="0" smtClean="0"/>
              <a:t> OR </a:t>
            </a:r>
            <a:r>
              <a:rPr lang="en-US" dirty="0" err="1" smtClean="0"/>
              <a:t>Azilsartan</a:t>
            </a:r>
            <a:r>
              <a:rPr lang="en-US" dirty="0" smtClean="0"/>
              <a:t>- </a:t>
            </a:r>
            <a:r>
              <a:rPr lang="en-US" dirty="0" err="1" smtClean="0"/>
              <a:t>chlorthalidone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Standardized dose titrations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44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Serious adverse events</a:t>
            </a:r>
          </a:p>
          <a:p>
            <a:pPr lvl="1"/>
            <a:r>
              <a:rPr lang="en-US" dirty="0" smtClean="0"/>
              <a:t>Fatal or life threatening</a:t>
            </a:r>
          </a:p>
          <a:p>
            <a:r>
              <a:rPr lang="en-US" dirty="0" smtClean="0"/>
              <a:t>If presented to the ED:</a:t>
            </a:r>
          </a:p>
          <a:p>
            <a:pPr lvl="1"/>
            <a:r>
              <a:rPr lang="en-US" dirty="0" smtClean="0"/>
              <a:t>Hypotension</a:t>
            </a:r>
          </a:p>
          <a:p>
            <a:pPr lvl="1"/>
            <a:r>
              <a:rPr lang="en-US" dirty="0" smtClean="0"/>
              <a:t>Syncope</a:t>
            </a:r>
          </a:p>
          <a:p>
            <a:pPr lvl="1"/>
            <a:r>
              <a:rPr lang="en-US" dirty="0" smtClean="0"/>
              <a:t>Injurious falls</a:t>
            </a:r>
          </a:p>
          <a:p>
            <a:pPr lvl="1"/>
            <a:r>
              <a:rPr lang="en-US" dirty="0" smtClean="0"/>
              <a:t>Electrolyte abnormalities</a:t>
            </a:r>
          </a:p>
          <a:p>
            <a:pPr lvl="1"/>
            <a:r>
              <a:rPr lang="en-US" dirty="0" smtClean="0"/>
              <a:t>Bradycardia</a:t>
            </a:r>
          </a:p>
          <a:p>
            <a:r>
              <a:rPr lang="en-US" dirty="0" smtClean="0"/>
              <a:t>Acute kidney injury or renal failure on admission or d/c from a hospitalization</a:t>
            </a:r>
          </a:p>
        </p:txBody>
      </p:sp>
    </p:spTree>
    <p:extLst>
      <p:ext uri="{BB962C8B-B14F-4D97-AF65-F5344CB8AC3E}">
        <p14:creationId xmlns:p14="http://schemas.microsoft.com/office/powerpoint/2010/main" val="424382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8983329" cy="4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05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for the Intensive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Primary outcome:</a:t>
            </a:r>
          </a:p>
          <a:p>
            <a:pPr lvl="1"/>
            <a:r>
              <a:rPr lang="en-US" dirty="0" smtClean="0"/>
              <a:t>25% lower relative risk of the primary outcome</a:t>
            </a:r>
          </a:p>
          <a:p>
            <a:r>
              <a:rPr lang="en-US" dirty="0" smtClean="0"/>
              <a:t>Secondary outcomes</a:t>
            </a:r>
          </a:p>
          <a:p>
            <a:pPr lvl="1"/>
            <a:r>
              <a:rPr lang="en-US" dirty="0" smtClean="0"/>
              <a:t>38% lower relative risk of heart failure</a:t>
            </a:r>
          </a:p>
          <a:p>
            <a:pPr lvl="1"/>
            <a:r>
              <a:rPr lang="en-US" dirty="0" smtClean="0"/>
              <a:t>43% lower relative risk of death from CV cause</a:t>
            </a:r>
          </a:p>
          <a:p>
            <a:pPr lvl="1"/>
            <a:r>
              <a:rPr lang="en-US" dirty="0" smtClean="0"/>
              <a:t>27% lower relative risk of death from any cause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43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significant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Intensive</a:t>
            </a:r>
            <a:r>
              <a:rPr lang="en-US" dirty="0" smtClean="0"/>
              <a:t> vs </a:t>
            </a:r>
            <a:r>
              <a:rPr lang="en-US" b="1" i="1" dirty="0" smtClean="0"/>
              <a:t>Standard</a:t>
            </a:r>
          </a:p>
          <a:p>
            <a:pPr lvl="1"/>
            <a:r>
              <a:rPr lang="en-US" dirty="0" smtClean="0"/>
              <a:t>30% reduction in GFR (</a:t>
            </a:r>
            <a:r>
              <a:rPr lang="en-US" b="1" dirty="0" smtClean="0"/>
              <a:t>3.8%</a:t>
            </a:r>
            <a:r>
              <a:rPr lang="en-US" dirty="0" smtClean="0"/>
              <a:t> vs </a:t>
            </a:r>
            <a:r>
              <a:rPr lang="en-US" b="1" i="1" dirty="0" smtClean="0"/>
              <a:t>1.1%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More AKI and renal failure in intensive group</a:t>
            </a:r>
            <a:endParaRPr lang="en-US" dirty="0" smtClean="0"/>
          </a:p>
          <a:p>
            <a:pPr lvl="1"/>
            <a:r>
              <a:rPr lang="en-US" dirty="0" smtClean="0"/>
              <a:t>Syncope (</a:t>
            </a:r>
            <a:r>
              <a:rPr lang="en-US" b="1" dirty="0" smtClean="0"/>
              <a:t>3.5%</a:t>
            </a:r>
            <a:r>
              <a:rPr lang="en-US" dirty="0" smtClean="0"/>
              <a:t> vs </a:t>
            </a:r>
            <a:r>
              <a:rPr lang="en-US" b="1" i="1" dirty="0" smtClean="0"/>
              <a:t>2.4%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Hypotension (</a:t>
            </a:r>
            <a:r>
              <a:rPr lang="en-US" b="1" dirty="0" smtClean="0"/>
              <a:t>3.4% </a:t>
            </a:r>
            <a:r>
              <a:rPr lang="en-US" dirty="0" smtClean="0"/>
              <a:t>vs </a:t>
            </a:r>
            <a:r>
              <a:rPr lang="en-US" b="1" i="1" dirty="0" smtClean="0"/>
              <a:t>2.0%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Intensive group with significantly more</a:t>
            </a:r>
          </a:p>
          <a:p>
            <a:pPr lvl="2"/>
            <a:r>
              <a:rPr lang="en-US" dirty="0" smtClean="0"/>
              <a:t>Hyponatremia; Hypernatremia</a:t>
            </a:r>
          </a:p>
          <a:p>
            <a:pPr lvl="2"/>
            <a:r>
              <a:rPr lang="en-US" dirty="0" smtClean="0"/>
              <a:t>Hypokalemia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31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Unexpected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Intensive</a:t>
            </a:r>
            <a:r>
              <a:rPr lang="en-US" dirty="0" smtClean="0"/>
              <a:t> vs </a:t>
            </a:r>
            <a:r>
              <a:rPr lang="en-US" b="1" i="1" dirty="0" smtClean="0"/>
              <a:t>Standard</a:t>
            </a:r>
          </a:p>
          <a:p>
            <a:pPr lvl="1"/>
            <a:r>
              <a:rPr lang="en-US" dirty="0" smtClean="0"/>
              <a:t>Orthostatic hypotension (</a:t>
            </a:r>
            <a:r>
              <a:rPr lang="en-US" b="1" dirty="0" smtClean="0"/>
              <a:t>16.6% </a:t>
            </a:r>
            <a:r>
              <a:rPr lang="en-US" dirty="0" smtClean="0"/>
              <a:t>vs </a:t>
            </a:r>
            <a:r>
              <a:rPr lang="en-US" b="1" i="1" dirty="0" smtClean="0"/>
              <a:t>18.3%)</a:t>
            </a:r>
          </a:p>
          <a:p>
            <a:r>
              <a:rPr lang="en-US" dirty="0" smtClean="0"/>
              <a:t>No significant difference in the number of injurious falls</a:t>
            </a:r>
          </a:p>
        </p:txBody>
      </p:sp>
    </p:spTree>
    <p:extLst>
      <p:ext uri="{BB962C8B-B14F-4D97-AF65-F5344CB8AC3E}">
        <p14:creationId xmlns:p14="http://schemas.microsoft.com/office/powerpoint/2010/main" val="138850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summarized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802327"/>
              </p:ext>
            </p:extLst>
          </p:nvPr>
        </p:nvGraphicFramePr>
        <p:xfrm>
          <a:off x="838200" y="1397000"/>
          <a:ext cx="7620000" cy="4799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/>
                <a:gridCol w="2540000"/>
                <a:gridCol w="2540000"/>
              </a:tblGrid>
              <a:tr h="1048870">
                <a:tc>
                  <a:txBody>
                    <a:bodyPr/>
                    <a:lstStyle/>
                    <a:p>
                      <a:r>
                        <a:rPr lang="en-US" dirty="0" smtClean="0"/>
                        <a:t>Intensive treatment 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 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difference</a:t>
                      </a:r>
                      <a:endParaRPr lang="en-US" dirty="0"/>
                    </a:p>
                  </a:txBody>
                  <a:tcPr/>
                </a:tc>
              </a:tr>
              <a:tr h="1048870">
                <a:tc>
                  <a:txBody>
                    <a:bodyPr/>
                    <a:lstStyle/>
                    <a:p>
                      <a:r>
                        <a:rPr lang="en-US" dirty="0" smtClean="0"/>
                        <a:t>25% lower RR</a:t>
                      </a:r>
                      <a:r>
                        <a:rPr lang="en-US" baseline="0" dirty="0" smtClean="0"/>
                        <a:t> of primary outcome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Less risk of 30% decrease in GFR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Serious adverse events</a:t>
                      </a:r>
                      <a:endParaRPr lang="en-US" dirty="0"/>
                    </a:p>
                  </a:txBody>
                  <a:tcPr/>
                </a:tc>
              </a:tr>
              <a:tr h="738095">
                <a:tc>
                  <a:txBody>
                    <a:bodyPr/>
                    <a:lstStyle/>
                    <a:p>
                      <a:r>
                        <a:rPr lang="en-US" dirty="0" smtClean="0"/>
                        <a:t>38% lower</a:t>
                      </a:r>
                      <a:r>
                        <a:rPr lang="en-US" baseline="0" dirty="0" smtClean="0"/>
                        <a:t> RR of CHF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Less AKI or renal failure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 in GFR overall</a:t>
                      </a:r>
                      <a:endParaRPr lang="en-US" dirty="0"/>
                    </a:p>
                  </a:txBody>
                  <a:tcPr/>
                </a:tc>
              </a:tr>
              <a:tr h="1048870">
                <a:tc>
                  <a:txBody>
                    <a:bodyPr/>
                    <a:lstStyle/>
                    <a:p>
                      <a:r>
                        <a:rPr lang="en-US" dirty="0" smtClean="0"/>
                        <a:t>43% lower RR of death from CV cause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Less Hypotension</a:t>
                      </a:r>
                    </a:p>
                    <a:p>
                      <a:r>
                        <a:rPr lang="en-US" dirty="0" smtClean="0"/>
                        <a:t>Less Syncope</a:t>
                      </a:r>
                    </a:p>
                    <a:p>
                      <a:r>
                        <a:rPr lang="en-US" dirty="0" smtClean="0"/>
                        <a:t>MORE </a:t>
                      </a:r>
                      <a:r>
                        <a:rPr lang="en-US" dirty="0" err="1" smtClean="0"/>
                        <a:t>orthostasis</a:t>
                      </a:r>
                      <a:r>
                        <a:rPr lang="en-US" dirty="0" smtClean="0"/>
                        <a:t>??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**INJURIOUS FALLS!**</a:t>
                      </a:r>
                      <a:endParaRPr lang="en-US" dirty="0"/>
                    </a:p>
                  </a:txBody>
                  <a:tcPr/>
                </a:tc>
              </a:tr>
              <a:tr h="738095">
                <a:tc>
                  <a:txBody>
                    <a:bodyPr/>
                    <a:lstStyle/>
                    <a:p>
                      <a:r>
                        <a:rPr lang="en-US" dirty="0" smtClean="0"/>
                        <a:t>27% lower RR of death overall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Less electrolyte abnormalities (</a:t>
                      </a:r>
                      <a:r>
                        <a:rPr lang="en-US" dirty="0" err="1" smtClean="0"/>
                        <a:t>hypoK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hypoNa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63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Was the assignment of patients to treatment randomized? –YES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 the randomization concealed– NO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Were the groups similar at the start of the trial—YES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 follow up sufficiently long– ended early; ~3.2 </a:t>
            </a:r>
            <a:r>
              <a:rPr lang="en-US" dirty="0" err="1" smtClean="0">
                <a:solidFill>
                  <a:srgbClr val="FF0000"/>
                </a:solidFill>
              </a:rPr>
              <a:t>yrs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Were all patients analyzed in groups to which they were randomized—YES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Were patients, clinicians, and study personal kept blind to the treatment—NO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Were groups treated equally—YES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20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Are the valid results of this study important?</a:t>
            </a:r>
          </a:p>
          <a:p>
            <a:pPr lvl="1"/>
            <a:r>
              <a:rPr lang="en-US" sz="3200" dirty="0" smtClean="0"/>
              <a:t>What is the magnitude of effect?</a:t>
            </a:r>
          </a:p>
          <a:p>
            <a:pPr lvl="2"/>
            <a:r>
              <a:rPr lang="en-US" sz="2800" dirty="0" smtClean="0"/>
              <a:t>NNT to prevent one CV event = 61</a:t>
            </a:r>
          </a:p>
          <a:p>
            <a:pPr lvl="2"/>
            <a:r>
              <a:rPr lang="en-US" sz="2800" dirty="0" smtClean="0"/>
              <a:t>NNT to prevent one death = 90</a:t>
            </a:r>
          </a:p>
          <a:p>
            <a:pPr lvl="2"/>
            <a:r>
              <a:rPr lang="en-US" sz="2800" dirty="0" smtClean="0"/>
              <a:t>NNT to prevent one death from CV cause = </a:t>
            </a:r>
            <a:r>
              <a:rPr lang="en-US" sz="2800" dirty="0" smtClean="0"/>
              <a:t>172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4555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Is this study valid in our population? Do our </a:t>
            </a:r>
            <a:r>
              <a:rPr lang="en-US" sz="2400" dirty="0" smtClean="0"/>
              <a:t>patients </a:t>
            </a:r>
            <a:r>
              <a:rPr lang="en-US" sz="2400" dirty="0" smtClean="0"/>
              <a:t>fit in?</a:t>
            </a:r>
          </a:p>
          <a:p>
            <a:pPr marL="1314450" lvl="2" indent="-514350"/>
            <a:r>
              <a:rPr lang="en-US" sz="2000" dirty="0" smtClean="0">
                <a:solidFill>
                  <a:srgbClr val="FF0000"/>
                </a:solidFill>
              </a:rPr>
              <a:t>Age (~28% in each group &gt;75)</a:t>
            </a:r>
          </a:p>
          <a:p>
            <a:pPr marL="1314450" lvl="2" indent="-514350"/>
            <a:r>
              <a:rPr lang="en-US" sz="2000" dirty="0" smtClean="0">
                <a:solidFill>
                  <a:srgbClr val="FF0000"/>
                </a:solidFill>
              </a:rPr>
              <a:t>NO nursing home patients! NO diabetes</a:t>
            </a:r>
            <a:r>
              <a:rPr lang="en-US" sz="2000" dirty="0" smtClean="0">
                <a:solidFill>
                  <a:srgbClr val="FF0000"/>
                </a:solidFill>
              </a:rPr>
              <a:t>!</a:t>
            </a:r>
          </a:p>
          <a:p>
            <a:pPr marL="1314450" lvl="2" indent="-514350"/>
            <a:r>
              <a:rPr lang="en-US" sz="2000" dirty="0" smtClean="0">
                <a:solidFill>
                  <a:srgbClr val="FF0000"/>
                </a:solidFill>
              </a:rPr>
              <a:t>How frequently can we see patients?</a:t>
            </a:r>
            <a:endParaRPr lang="en-US" sz="20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Is </a:t>
            </a:r>
            <a:r>
              <a:rPr lang="en-US" sz="2400" dirty="0" smtClean="0"/>
              <a:t>the treatment feasible?</a:t>
            </a:r>
          </a:p>
          <a:p>
            <a:pPr marL="1314450" lvl="2" indent="-514350"/>
            <a:r>
              <a:rPr lang="en-US" sz="2000" dirty="0" smtClean="0">
                <a:solidFill>
                  <a:srgbClr val="FF0000"/>
                </a:solidFill>
              </a:rPr>
              <a:t>Can we reliably get to an SBP of 120? Resistant patients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What are our patient’s potential benefits and harms from the therapy?</a:t>
            </a:r>
          </a:p>
          <a:p>
            <a:pPr marL="1314450" lvl="2" indent="-514350"/>
            <a:r>
              <a:rPr lang="en-US" sz="2000" dirty="0" smtClean="0">
                <a:solidFill>
                  <a:srgbClr val="FF0000"/>
                </a:solidFill>
              </a:rPr>
              <a:t>Hypotension (67% </a:t>
            </a:r>
            <a:r>
              <a:rPr lang="en-US" sz="2000" dirty="0" err="1" smtClean="0">
                <a:solidFill>
                  <a:srgbClr val="FF0000"/>
                </a:solidFill>
              </a:rPr>
              <a:t>inc</a:t>
            </a:r>
            <a:r>
              <a:rPr lang="en-US" sz="2000" dirty="0" smtClean="0">
                <a:solidFill>
                  <a:srgbClr val="FF0000"/>
                </a:solidFill>
              </a:rPr>
              <a:t>), Syncope (33% </a:t>
            </a:r>
            <a:r>
              <a:rPr lang="en-US" sz="2000" dirty="0" err="1" smtClean="0">
                <a:solidFill>
                  <a:srgbClr val="FF0000"/>
                </a:solidFill>
              </a:rPr>
              <a:t>inc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What are our patient’s values and expectations for both the outcome we are trying to prevent and the treatment?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282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"/>
            <a:ext cx="7601448" cy="6453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400" y="6629400"/>
            <a:ext cx="5791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http://www.huffingtonpost.com/entry/its-time-to-change-blood-pressure-guidelines-according-to-study_56421e55e4b0411d30729b54</a:t>
            </a:r>
          </a:p>
        </p:txBody>
      </p:sp>
    </p:spTree>
    <p:extLst>
      <p:ext uri="{BB962C8B-B14F-4D97-AF65-F5344CB8AC3E}">
        <p14:creationId xmlns:p14="http://schemas.microsoft.com/office/powerpoint/2010/main" val="345406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1363</TotalTime>
  <Words>1210</Words>
  <Application>Microsoft Office PowerPoint</Application>
  <PresentationFormat>On-screen Show (4:3)</PresentationFormat>
  <Paragraphs>194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sprint</vt:lpstr>
      <vt:lpstr>PowerPoint Presentation</vt:lpstr>
      <vt:lpstr>Background</vt:lpstr>
      <vt:lpstr>Relevant studies</vt:lpstr>
      <vt:lpstr>Relevant Recent Studies</vt:lpstr>
      <vt:lpstr>Methods</vt:lpstr>
      <vt:lpstr>Methods</vt:lpstr>
      <vt:lpstr>PowerPoint Presentation</vt:lpstr>
      <vt:lpstr>Primary Hypothesis</vt:lpstr>
      <vt:lpstr>Secondary outcomes</vt:lpstr>
      <vt:lpstr>Secondary Outcomes</vt:lpstr>
      <vt:lpstr>Randomization</vt:lpstr>
      <vt:lpstr>Antihypertensive choices</vt:lpstr>
      <vt:lpstr>Outcomes</vt:lpstr>
      <vt:lpstr>PowerPoint Presentation</vt:lpstr>
      <vt:lpstr>Outcomes for the Intensive group</vt:lpstr>
      <vt:lpstr>Other significant outcomes</vt:lpstr>
      <vt:lpstr>Unexpected outcomes</vt:lpstr>
      <vt:lpstr>Results summarized</vt:lpstr>
      <vt:lpstr>Validity</vt:lpstr>
      <vt:lpstr>Importance</vt:lpstr>
      <vt:lpstr>Applicability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pressure and 10-year mortality risk in the Milan Geriatrics 75+ Cohort Study: role of functional and cognitive status</dc:title>
  <dc:creator>Mukunda, Sharda</dc:creator>
  <cp:lastModifiedBy>Mukunda, Sharda</cp:lastModifiedBy>
  <cp:revision>62</cp:revision>
  <dcterms:created xsi:type="dcterms:W3CDTF">2015-11-09T16:46:18Z</dcterms:created>
  <dcterms:modified xsi:type="dcterms:W3CDTF">2015-11-12T20:58:30Z</dcterms:modified>
</cp:coreProperties>
</file>