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7"/>
  </p:notesMasterIdLst>
  <p:handoutMasterIdLst>
    <p:handoutMasterId r:id="rId28"/>
  </p:handoutMasterIdLst>
  <p:sldIdLst>
    <p:sldId id="257" r:id="rId3"/>
    <p:sldId id="271" r:id="rId4"/>
    <p:sldId id="291" r:id="rId5"/>
    <p:sldId id="292" r:id="rId6"/>
    <p:sldId id="273" r:id="rId7"/>
    <p:sldId id="272" r:id="rId8"/>
    <p:sldId id="289" r:id="rId9"/>
    <p:sldId id="258" r:id="rId10"/>
    <p:sldId id="278" r:id="rId11"/>
    <p:sldId id="274" r:id="rId12"/>
    <p:sldId id="280" r:id="rId13"/>
    <p:sldId id="281" r:id="rId14"/>
    <p:sldId id="279" r:id="rId15"/>
    <p:sldId id="265" r:id="rId16"/>
    <p:sldId id="286" r:id="rId17"/>
    <p:sldId id="285" r:id="rId18"/>
    <p:sldId id="284" r:id="rId19"/>
    <p:sldId id="262" r:id="rId20"/>
    <p:sldId id="263" r:id="rId21"/>
    <p:sldId id="295" r:id="rId22"/>
    <p:sldId id="290" r:id="rId23"/>
    <p:sldId id="294" r:id="rId24"/>
    <p:sldId id="275"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856" autoAdjust="0"/>
  </p:normalViewPr>
  <p:slideViewPr>
    <p:cSldViewPr snapToGrid="0">
      <p:cViewPr varScale="1">
        <p:scale>
          <a:sx n="102" d="100"/>
          <a:sy n="102" d="100"/>
        </p:scale>
        <p:origin x="894" y="108"/>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796EA6-6F25-4F19-87BA-7ADCC16DAEFF}" type="datetimeFigureOut">
              <a:rPr lang="en-US" smtClean="0"/>
              <a:pPr/>
              <a:t>3/11/2016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4E50CC-F33A-4EF4-9F12-93EC4A21A0CF}" type="slidenum">
              <a:rPr lang="en-US" smtClean="0"/>
              <a:pPr/>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C172E-A8B5-46F6-B05C-DFA3E2E0F207}" type="datetimeFigureOut">
              <a:rPr lang="en-US" smtClean="0"/>
              <a:pPr/>
              <a:t>3/11/2016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674CE4-FBD8-4481-AEFB-CA53E599A745}" type="slidenum">
              <a:rPr lang="en-US" smtClean="0"/>
              <a:pPr/>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pPr/>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socioeconomic implications of resolution of this controversy are clear.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Models </a:t>
            </a:r>
            <a:r>
              <a:rPr lang="en-US" dirty="0" smtClean="0"/>
              <a:t>based on assumptions that the drugs can delay placement show large societal and health-care cost savings.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Surveys show it</a:t>
            </a:r>
            <a:r>
              <a:rPr lang="en-US" baseline="0" dirty="0" smtClean="0"/>
              <a:t> is rated as a MAJOR negative determinant of quality of life. </a:t>
            </a:r>
            <a:endParaRPr lang="en-US" dirty="0" smtClean="0"/>
          </a:p>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pPr/>
              <a:t>7</a:t>
            </a:fld>
            <a:endParaRPr lang="en-US" dirty="0"/>
          </a:p>
        </p:txBody>
      </p:sp>
    </p:spTree>
    <p:extLst>
      <p:ext uri="{BB962C8B-B14F-4D97-AF65-F5344CB8AC3E}">
        <p14:creationId xmlns:p14="http://schemas.microsoft.com/office/powerpoint/2010/main" val="128550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CF2FD335-6D8E-486A-8F5F-DFC7325903FF}" type="slidenum">
              <a:rPr lang="en-US" smtClean="0"/>
              <a:pPr/>
              <a:t>8</a:t>
            </a:fld>
            <a:endParaRPr lang="en-US" dirty="0"/>
          </a:p>
        </p:txBody>
      </p:sp>
    </p:spTree>
    <p:extLst>
      <p:ext uri="{BB962C8B-B14F-4D97-AF65-F5344CB8AC3E}">
        <p14:creationId xmlns:p14="http://schemas.microsoft.com/office/powerpoint/2010/main" val="118867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Trial profile </a:t>
            </a:r>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pPr/>
              <a:t>14</a:t>
            </a:fld>
            <a:endParaRPr lang="en-US" dirty="0"/>
          </a:p>
        </p:txBody>
      </p:sp>
    </p:spTree>
    <p:extLst>
      <p:ext uri="{BB962C8B-B14F-4D97-AF65-F5344CB8AC3E}">
        <p14:creationId xmlns:p14="http://schemas.microsoft.com/office/powerpoint/2010/main" val="2591020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pPr/>
              <a:t>19</a:t>
            </a:fld>
            <a:endParaRPr lang="en-US" dirty="0"/>
          </a:p>
        </p:txBody>
      </p:sp>
    </p:spTree>
    <p:extLst>
      <p:ext uri="{BB962C8B-B14F-4D97-AF65-F5344CB8AC3E}">
        <p14:creationId xmlns:p14="http://schemas.microsoft.com/office/powerpoint/2010/main" val="908655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8" name="Date Placeholder 27"/>
          <p:cNvSpPr>
            <a:spLocks noGrp="1"/>
          </p:cNvSpPr>
          <p:nvPr>
            <p:ph type="dt" sz="half" idx="10"/>
          </p:nvPr>
        </p:nvSpPr>
        <p:spPr>
          <a:xfrm>
            <a:off x="8940800" y="4206240"/>
            <a:ext cx="1280160" cy="457200"/>
          </a:xfrm>
        </p:spPr>
        <p:txBody>
          <a:bodyPr/>
          <a:lstStyle/>
          <a:p>
            <a:fld id="{4E708F12-96AD-4ED4-8132-A78F5E42C1F5}" type="datetime1">
              <a:rPr lang="en-US" smtClean="0"/>
              <a:pPr/>
              <a:t>3/11/2016</a:t>
            </a:fld>
            <a:endParaRPr lang="en-US" dirty="0"/>
          </a:p>
        </p:txBody>
      </p:sp>
      <p:sp>
        <p:nvSpPr>
          <p:cNvPr id="17" name="Footer Placeholder 16"/>
          <p:cNvSpPr>
            <a:spLocks noGrp="1"/>
          </p:cNvSpPr>
          <p:nvPr>
            <p:ph type="ftr" sz="quarter" idx="11"/>
          </p:nvPr>
        </p:nvSpPr>
        <p:spPr>
          <a:xfrm>
            <a:off x="7213600" y="4205288"/>
            <a:ext cx="1727200" cy="457200"/>
          </a:xfrm>
        </p:spPr>
        <p:txBody>
          <a:bodyPr/>
          <a:lstStyle/>
          <a:p>
            <a:endParaRPr lang="en-US"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pPr/>
              <a:t>‹#›</a:t>
            </a:fld>
            <a:endParaRPr lang="en-US" dirty="0"/>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98BEDD-6160-49BB-B372-861DE7DE9BA5}" type="datetime1">
              <a:rPr lang="en-US" smtClean="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AE819F-B7FD-4B29-8F66-9E318144BC2A}" type="datetime1">
              <a:rPr lang="en-US" smtClean="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4CA159C-B6E0-4F10-9F4A-2FA57003B139}" type="datetime1">
              <a:rPr lang="en-US" smtClean="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6" name="Date Placeholder 25"/>
          <p:cNvSpPr>
            <a:spLocks noGrp="1"/>
          </p:cNvSpPr>
          <p:nvPr>
            <p:ph type="dt" sz="half" idx="10"/>
          </p:nvPr>
        </p:nvSpPr>
        <p:spPr/>
        <p:txBody>
          <a:bodyPr rtlCol="0"/>
          <a:lstStyle/>
          <a:p>
            <a:fld id="{8170CBBB-D1D1-4386-A5E9-07F3477B78F3}" type="datetime1">
              <a:rPr lang="en-US" smtClean="0"/>
              <a:pPr/>
              <a:t>3/11/2016</a:t>
            </a:fld>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smtClean="0"/>
              <a:t>Click to edit Master title style</a:t>
            </a:r>
            <a:endParaRPr kumimoji="0" lang="en-US"/>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pPr/>
              <a:t>3/11/2016</a:t>
            </a:fld>
            <a:endParaRPr lang="en-US" dirty="0"/>
          </a:p>
        </p:txBody>
      </p:sp>
      <p:sp>
        <p:nvSpPr>
          <p:cNvPr id="4" name="Footer Placeholder 3"/>
          <p:cNvSpPr>
            <a:spLocks noGrp="1"/>
          </p:cNvSpPr>
          <p:nvPr>
            <p:ph type="ftr" sz="quarter" idx="11"/>
          </p:nvPr>
        </p:nvSpPr>
        <p:spPr>
          <a:xfrm>
            <a:off x="7010400" y="612648"/>
            <a:ext cx="1767840" cy="457200"/>
          </a:xfrm>
        </p:spPr>
        <p:txBody>
          <a:bodyPr/>
          <a:lstStyle/>
          <a:p>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pPr/>
              <a:t>‹#›</a:t>
            </a:fld>
            <a:endParaRPr lang="en-US" dirty="0"/>
          </a:p>
        </p:txBody>
      </p:sp>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34BD7-6953-492C-921B-E68B2D7F14C8}" type="datetime1">
              <a:rPr lang="en-US" smtClean="0"/>
              <a:pPr/>
              <a:t>3/11/2016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A17D9B-D4D3-4E23-88DF-2E354FA43196}" type="datetime1">
              <a:rPr lang="en-US" smtClean="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dirty="0"/>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smtClean="0"/>
              <a:t>Click to edit Master title style</a:t>
            </a:r>
            <a:endParaRPr kumimoji="0" lang="en-US"/>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41F67C5-D04E-4576-B61C-12ABA14BBD6C}" type="datetime1">
              <a:rPr lang="en-US" smtClean="0"/>
              <a:pPr/>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dirty="0"/>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7FA170-8299-44AD-AEEF-FC686C3D7804}" type="datetime1">
              <a:rPr lang="en-US" smtClean="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231763A-68EC-4ECD-9620-D9FE9CDDD622}" type="datetime1">
              <a:rPr lang="en-US" smtClean="0"/>
              <a:pPr/>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
        <p:nvSpPr>
          <p:cNvPr id="3" name="Vertical Text Placeholder 2"/>
          <p:cNvSpPr>
            <a:spLocks noGrp="1"/>
          </p:cNvSpPr>
          <p:nvPr>
            <p:ph type="body" orient="vert" idx="1"/>
          </p:nvPr>
        </p:nvSpPr>
        <p:spPr>
          <a:xfrm>
            <a:off x="609600" y="1143000"/>
            <a:ext cx="8331200" cy="54483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9042400" y="1143000"/>
            <a:ext cx="2540000" cy="5448300"/>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C20F09E4-6EA4-4BF3-9FC8-FF40373B88E6}" type="datetime1">
              <a:rPr lang="en-US" smtClean="0"/>
              <a:pPr/>
              <a:t>3/11/2016</a:t>
            </a:fld>
            <a:endParaRPr lang="en-US"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pPr/>
              <a:t>‹#›</a:t>
            </a:fld>
            <a:endParaRPr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smtClean="0"/>
              <a:t>Click to edit Master title style</a:t>
            </a:r>
            <a:endParaRPr kumimoji="0" lang="en-US"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7178" y="3875225"/>
            <a:ext cx="7133968" cy="1752600"/>
          </a:xfrm>
        </p:spPr>
        <p:txBody>
          <a:bodyPr>
            <a:normAutofit fontScale="92500" lnSpcReduction="20000"/>
          </a:bodyPr>
          <a:lstStyle/>
          <a:p>
            <a:r>
              <a:rPr lang="fr-FR" sz="2600" b="1" i="1" dirty="0" smtClean="0"/>
              <a:t>Howard R., et al. Lancet </a:t>
            </a:r>
            <a:r>
              <a:rPr lang="fr-FR" sz="2600" b="1" i="1" dirty="0" err="1"/>
              <a:t>Neurol</a:t>
            </a:r>
            <a:r>
              <a:rPr lang="fr-FR" sz="2600" b="1" i="1" dirty="0"/>
              <a:t> </a:t>
            </a:r>
            <a:r>
              <a:rPr lang="fr-FR" sz="2600" b="1" dirty="0"/>
              <a:t>2015; 14: </a:t>
            </a:r>
            <a:r>
              <a:rPr lang="fr-FR" sz="2600" b="1" dirty="0" smtClean="0"/>
              <a:t>1171–81</a:t>
            </a:r>
          </a:p>
          <a:p>
            <a:endParaRPr lang="fr-FR" b="1" dirty="0"/>
          </a:p>
          <a:p>
            <a:r>
              <a:rPr lang="en-US" dirty="0"/>
              <a:t>Geriatrics Grand Rounds - Journal Club </a:t>
            </a:r>
          </a:p>
          <a:p>
            <a:r>
              <a:rPr lang="en-US" dirty="0"/>
              <a:t>Michael Voisine, DO  </a:t>
            </a:r>
          </a:p>
          <a:p>
            <a:r>
              <a:rPr lang="en-US" dirty="0" smtClean="0"/>
              <a:t>March 11, 2016 </a:t>
            </a:r>
            <a:endParaRPr lang="en-US" dirty="0"/>
          </a:p>
          <a:p>
            <a:endParaRPr lang="en-US" dirty="0"/>
          </a:p>
        </p:txBody>
      </p:sp>
      <p:sp>
        <p:nvSpPr>
          <p:cNvPr id="2" name="Title 1"/>
          <p:cNvSpPr>
            <a:spLocks noGrp="1"/>
          </p:cNvSpPr>
          <p:nvPr>
            <p:ph type="ctrTitle"/>
          </p:nvPr>
        </p:nvSpPr>
        <p:spPr>
          <a:xfrm>
            <a:off x="82378" y="2121801"/>
            <a:ext cx="12109622" cy="1470025"/>
          </a:xfrm>
        </p:spPr>
        <p:txBody>
          <a:bodyPr>
            <a:noAutofit/>
          </a:bodyPr>
          <a:lstStyle/>
          <a:p>
            <a:r>
              <a:rPr lang="en-US" sz="3600" b="1" dirty="0"/>
              <a:t>Nursing home placement in the Donepezil </a:t>
            </a:r>
            <a:r>
              <a:rPr lang="en-US" sz="3600" b="1" dirty="0" smtClean="0"/>
              <a:t>and </a:t>
            </a:r>
            <a:r>
              <a:rPr lang="en-US" sz="3600" b="1" dirty="0" err="1" smtClean="0"/>
              <a:t>Memantine</a:t>
            </a:r>
            <a:r>
              <a:rPr lang="en-US" sz="3600" b="1" dirty="0" smtClean="0"/>
              <a:t> </a:t>
            </a:r>
            <a:br>
              <a:rPr lang="en-US" sz="3600" b="1" dirty="0" smtClean="0"/>
            </a:br>
            <a:r>
              <a:rPr lang="en-US" sz="3600" b="1" dirty="0" smtClean="0"/>
              <a:t>in </a:t>
            </a:r>
            <a:r>
              <a:rPr lang="en-US" sz="3600" b="1" dirty="0"/>
              <a:t>Moderate to Severe Alzheimer’s </a:t>
            </a:r>
            <a:r>
              <a:rPr lang="en-US" sz="3600" b="1" dirty="0" smtClean="0"/>
              <a:t>Disease (DOMINO-AD</a:t>
            </a:r>
            <a:r>
              <a:rPr lang="en-US" sz="3600" b="1" dirty="0"/>
              <a:t>) trial: secondary and post-hoc analyses</a:t>
            </a:r>
            <a:endParaRPr lang="en-US" sz="3600"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an 83 </a:t>
            </a:r>
            <a:r>
              <a:rPr lang="en-US" dirty="0" err="1" smtClean="0"/>
              <a:t>yo</a:t>
            </a:r>
            <a:r>
              <a:rPr lang="en-US" dirty="0" smtClean="0"/>
              <a:t> veteran with moderate Alzheimer’s dementia (MMSE </a:t>
            </a:r>
            <a:r>
              <a:rPr lang="en-US" dirty="0" smtClean="0"/>
              <a:t>11), </a:t>
            </a:r>
            <a:r>
              <a:rPr lang="en-US" dirty="0" smtClean="0"/>
              <a:t>on donepezil, who’s caregiver is questioning the utility of continuing pharmacotherapy on the basis of suspected limited clinical benefit, what evidence is available to aid in shared medical decision making regarding donepezil discontinuation vs. continuation?  </a:t>
            </a:r>
            <a:endParaRPr lang="en-US" dirty="0"/>
          </a:p>
        </p:txBody>
      </p:sp>
      <p:sp>
        <p:nvSpPr>
          <p:cNvPr id="3" name="Title 2"/>
          <p:cNvSpPr>
            <a:spLocks noGrp="1"/>
          </p:cNvSpPr>
          <p:nvPr>
            <p:ph type="title"/>
          </p:nvPr>
        </p:nvSpPr>
        <p:spPr/>
        <p:txBody>
          <a:bodyPr/>
          <a:lstStyle/>
          <a:p>
            <a:r>
              <a:rPr lang="en-US" dirty="0" smtClean="0"/>
              <a:t>Clinical question - </a:t>
            </a:r>
            <a:endParaRPr lang="en-US" dirty="0"/>
          </a:p>
        </p:txBody>
      </p:sp>
    </p:spTree>
    <p:extLst>
      <p:ext uri="{BB962C8B-B14F-4D97-AF65-F5344CB8AC3E}">
        <p14:creationId xmlns:p14="http://schemas.microsoft.com/office/powerpoint/2010/main" val="299033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9.png"/>
          <p:cNvPicPr>
            <a:picLocks noGrp="1" noChangeAspect="1"/>
          </p:cNvPicPr>
          <p:nvPr>
            <p:ph idx="1"/>
          </p:nvPr>
        </p:nvPicPr>
        <p:blipFill>
          <a:blip r:embed="rId2"/>
          <a:stretch>
            <a:fillRect/>
          </a:stretch>
        </p:blipFill>
        <p:spPr>
          <a:xfrm>
            <a:off x="4493571" y="2292083"/>
            <a:ext cx="7160505" cy="3785380"/>
          </a:xfrm>
        </p:spPr>
      </p:pic>
      <p:sp>
        <p:nvSpPr>
          <p:cNvPr id="3" name="Title 2"/>
          <p:cNvSpPr>
            <a:spLocks noGrp="1"/>
          </p:cNvSpPr>
          <p:nvPr>
            <p:ph type="title"/>
          </p:nvPr>
        </p:nvSpPr>
        <p:spPr/>
        <p:txBody>
          <a:bodyPr/>
          <a:lstStyle/>
          <a:p>
            <a:r>
              <a:rPr lang="en-US" b="1" dirty="0" err="1" smtClean="0"/>
              <a:t>Donepezil</a:t>
            </a:r>
            <a:r>
              <a:rPr lang="en-US" b="1" dirty="0" smtClean="0"/>
              <a:t> (</a:t>
            </a:r>
            <a:r>
              <a:rPr lang="en-US" b="1" dirty="0" err="1" smtClean="0"/>
              <a:t>Aricept</a:t>
            </a:r>
            <a:r>
              <a:rPr lang="en-US" b="1" dirty="0" smtClean="0"/>
              <a:t>)</a:t>
            </a:r>
            <a:endParaRPr lang="en-US" b="1" dirty="0"/>
          </a:p>
        </p:txBody>
      </p:sp>
      <p:sp>
        <p:nvSpPr>
          <p:cNvPr id="5" name="TextBox 4"/>
          <p:cNvSpPr txBox="1"/>
          <p:nvPr/>
        </p:nvSpPr>
        <p:spPr>
          <a:xfrm>
            <a:off x="350324" y="2700862"/>
            <a:ext cx="3926546"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dirty="0" smtClean="0"/>
              <a:t>Binds and inactivates </a:t>
            </a:r>
            <a:r>
              <a:rPr lang="en-US" sz="2800" dirty="0" err="1" smtClean="0"/>
              <a:t>cholinesterases</a:t>
            </a:r>
            <a:r>
              <a:rPr lang="en-US" sz="2800" dirty="0" smtClean="0"/>
              <a:t> </a:t>
            </a:r>
            <a:r>
              <a:rPr lang="en-US" sz="2800" dirty="0" err="1" smtClean="0">
                <a:sym typeface="Wingdings"/>
              </a:rPr>
              <a:t></a:t>
            </a:r>
            <a:r>
              <a:rPr lang="en-US" sz="2800" dirty="0" smtClean="0"/>
              <a:t> inhibiting hydrolysis of acetylcholine = increased [acetylcholine] at cholinergic synapses.</a:t>
            </a:r>
            <a:endParaRPr lang="en-US" sz="2800" dirty="0"/>
          </a:p>
        </p:txBody>
      </p:sp>
      <p:sp>
        <p:nvSpPr>
          <p:cNvPr id="6" name="TextBox 5"/>
          <p:cNvSpPr txBox="1"/>
          <p:nvPr/>
        </p:nvSpPr>
        <p:spPr>
          <a:xfrm>
            <a:off x="6597766" y="1182540"/>
            <a:ext cx="4802356" cy="830997"/>
          </a:xfrm>
          <a:prstGeom prst="rect">
            <a:avLst/>
          </a:prstGeom>
          <a:noFill/>
        </p:spPr>
        <p:txBody>
          <a:bodyPr wrap="square" rtlCol="0">
            <a:spAutoFit/>
          </a:bodyPr>
          <a:lstStyle/>
          <a:p>
            <a:r>
              <a:rPr lang="en-US" sz="2400" dirty="0" smtClean="0"/>
              <a:t>Symptomatic </a:t>
            </a:r>
            <a:r>
              <a:rPr lang="en-US" sz="2400" dirty="0" err="1" smtClean="0"/>
              <a:t>tx</a:t>
            </a:r>
            <a:r>
              <a:rPr lang="en-US" sz="2400" dirty="0" smtClean="0"/>
              <a:t>, </a:t>
            </a:r>
          </a:p>
          <a:p>
            <a:r>
              <a:rPr lang="en-US" sz="2400" b="1" dirty="0" smtClean="0"/>
              <a:t>NOT disease modifying </a:t>
            </a:r>
            <a:endParaRPr lang="en-US"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Data supporting clinical benefit - </a:t>
            </a:r>
            <a:endParaRPr lang="en-US" b="1" dirty="0"/>
          </a:p>
        </p:txBody>
      </p:sp>
      <p:sp>
        <p:nvSpPr>
          <p:cNvPr id="4" name="Content Placeholder 3"/>
          <p:cNvSpPr txBox="1">
            <a:spLocks noGrp="1"/>
          </p:cNvSpPr>
          <p:nvPr>
            <p:ph idx="1"/>
          </p:nvPr>
        </p:nvSpPr>
        <p:spPr>
          <a:xfrm>
            <a:off x="609600" y="2249424"/>
            <a:ext cx="10972800" cy="5024452"/>
          </a:xfrm>
          <a:prstGeom prst="rect">
            <a:avLst/>
          </a:prstGeom>
          <a:noFill/>
        </p:spPr>
        <p:txBody>
          <a:bodyPr wrap="square" rtlCol="0">
            <a:spAutoFit/>
          </a:bodyPr>
          <a:lstStyle/>
          <a:p>
            <a:r>
              <a:rPr lang="en-US" dirty="0" smtClean="0"/>
              <a:t>Previously in </a:t>
            </a:r>
            <a:r>
              <a:rPr lang="en-US" b="1" dirty="0" smtClean="0"/>
              <a:t>DOMINO-AD </a:t>
            </a:r>
            <a:r>
              <a:rPr lang="en-US" b="1" dirty="0" smtClean="0"/>
              <a:t>trial </a:t>
            </a:r>
            <a:r>
              <a:rPr lang="en-US" dirty="0" smtClean="0"/>
              <a:t>it </a:t>
            </a:r>
            <a:r>
              <a:rPr lang="en-US" dirty="0" smtClean="0"/>
              <a:t>was shown that continued donepezil in mod-severe AD is associated with </a:t>
            </a:r>
            <a:r>
              <a:rPr lang="en-US" dirty="0" smtClean="0"/>
              <a:t>slight cognitive </a:t>
            </a:r>
            <a:r>
              <a:rPr lang="en-US" dirty="0" smtClean="0"/>
              <a:t>and functional benefits during 12 </a:t>
            </a:r>
            <a:r>
              <a:rPr lang="en-US" dirty="0" err="1" smtClean="0"/>
              <a:t>mos</a:t>
            </a:r>
            <a:r>
              <a:rPr lang="en-US" dirty="0" smtClean="0"/>
              <a:t> compared with tapering and discontinuing. (MMSE 1.9 pts higher, BADLS 3.0 difference)</a:t>
            </a:r>
          </a:p>
          <a:p>
            <a:endParaRPr lang="en-US" dirty="0" smtClean="0"/>
          </a:p>
          <a:p>
            <a:r>
              <a:rPr lang="en-US" i="1" dirty="0" smtClean="0"/>
              <a:t>Whether cholinesterase inhibitors can delay the point at which patients with Alzheimer’s disease make the transition to permanent residential care is controversial.</a:t>
            </a:r>
          </a:p>
          <a:p>
            <a:pPr>
              <a:buNone/>
            </a:pPr>
            <a:r>
              <a:rPr lang="en-US" dirty="0" smtClean="0"/>
              <a:t>  </a:t>
            </a:r>
          </a:p>
          <a:p>
            <a:pPr>
              <a:buNone/>
            </a:pPr>
            <a:endParaRPr lang="en-US" dirty="0" smtClean="0"/>
          </a:p>
          <a:p>
            <a:pPr>
              <a:buNone/>
            </a:pPr>
            <a:endParaRPr lang="en-US" dirty="0"/>
          </a:p>
        </p:txBody>
      </p:sp>
      <p:sp>
        <p:nvSpPr>
          <p:cNvPr id="6" name="TextBox 5"/>
          <p:cNvSpPr txBox="1"/>
          <p:nvPr/>
        </p:nvSpPr>
        <p:spPr>
          <a:xfrm>
            <a:off x="711378" y="6204728"/>
            <a:ext cx="11137557" cy="369332"/>
          </a:xfrm>
          <a:prstGeom prst="rect">
            <a:avLst/>
          </a:prstGeom>
          <a:noFill/>
        </p:spPr>
        <p:txBody>
          <a:bodyPr wrap="square" rtlCol="0">
            <a:spAutoFit/>
          </a:bodyPr>
          <a:lstStyle/>
          <a:p>
            <a:r>
              <a:rPr lang="en-US" dirty="0" smtClean="0"/>
              <a:t>Howard R, et al. NEJM 2012; 366: 893-903.</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249424"/>
            <a:ext cx="10972800" cy="3031030"/>
          </a:xfrm>
        </p:spPr>
        <p:txBody>
          <a:bodyPr>
            <a:normAutofit fontScale="92500" lnSpcReduction="20000"/>
          </a:bodyPr>
          <a:lstStyle/>
          <a:p>
            <a:pPr>
              <a:buNone/>
            </a:pPr>
            <a:endParaRPr lang="en-US" sz="3027" dirty="0" smtClean="0"/>
          </a:p>
          <a:p>
            <a:r>
              <a:rPr lang="en-US" sz="3027" b="1" dirty="0" smtClean="0"/>
              <a:t>AD2000 </a:t>
            </a:r>
            <a:r>
              <a:rPr lang="en-US" sz="3027" dirty="0" smtClean="0"/>
              <a:t>-  randomized</a:t>
            </a:r>
            <a:r>
              <a:rPr lang="en-US" sz="3027" dirty="0"/>
              <a:t>, </a:t>
            </a:r>
            <a:r>
              <a:rPr lang="en-US" sz="3027" dirty="0" smtClean="0"/>
              <a:t>controlled, double-blind </a:t>
            </a:r>
            <a:r>
              <a:rPr lang="en-US" sz="3027" dirty="0"/>
              <a:t>trial</a:t>
            </a:r>
            <a:r>
              <a:rPr lang="en-US" sz="3027" dirty="0" smtClean="0"/>
              <a:t> addressing the effect of </a:t>
            </a:r>
            <a:r>
              <a:rPr lang="en-US" sz="3027" dirty="0" err="1" smtClean="0"/>
              <a:t>donepezil</a:t>
            </a:r>
            <a:r>
              <a:rPr lang="en-US" sz="3027" dirty="0" smtClean="0"/>
              <a:t> on SNF placement </a:t>
            </a:r>
            <a:r>
              <a:rPr lang="en-US" sz="3027" dirty="0"/>
              <a:t>was </a:t>
            </a:r>
            <a:r>
              <a:rPr lang="en-US" sz="3027" dirty="0" smtClean="0"/>
              <a:t>negative (mild-mod dementia)</a:t>
            </a:r>
          </a:p>
          <a:p>
            <a:endParaRPr lang="en-US" sz="3027" dirty="0" smtClean="0"/>
          </a:p>
          <a:p>
            <a:r>
              <a:rPr lang="en-US" sz="3027" dirty="0" smtClean="0"/>
              <a:t>Observational studies (11) have yielded positive results - criticized </a:t>
            </a:r>
            <a:r>
              <a:rPr lang="en-US" sz="3027" dirty="0" err="1" smtClean="0"/>
              <a:t>d/t</a:t>
            </a:r>
            <a:r>
              <a:rPr lang="en-US" sz="3027" dirty="0" smtClean="0"/>
              <a:t> lack of randomization, placebo control, or blinding of treatment allocation. </a:t>
            </a:r>
          </a:p>
          <a:p>
            <a:endParaRPr lang="en-US" dirty="0" smtClean="0"/>
          </a:p>
        </p:txBody>
      </p:sp>
      <p:sp>
        <p:nvSpPr>
          <p:cNvPr id="3" name="Title 2"/>
          <p:cNvSpPr>
            <a:spLocks noGrp="1"/>
          </p:cNvSpPr>
          <p:nvPr>
            <p:ph type="title"/>
          </p:nvPr>
        </p:nvSpPr>
        <p:spPr/>
        <p:txBody>
          <a:bodyPr/>
          <a:lstStyle/>
          <a:p>
            <a:r>
              <a:rPr lang="en-US" b="1" dirty="0" smtClean="0"/>
              <a:t>Controversy </a:t>
            </a:r>
            <a:endParaRPr lang="en-US" b="1" dirty="0"/>
          </a:p>
        </p:txBody>
      </p:sp>
      <p:sp>
        <p:nvSpPr>
          <p:cNvPr id="4" name="TextBox 3"/>
          <p:cNvSpPr txBox="1"/>
          <p:nvPr/>
        </p:nvSpPr>
        <p:spPr>
          <a:xfrm>
            <a:off x="444843" y="5750011"/>
            <a:ext cx="11137557" cy="369332"/>
          </a:xfrm>
          <a:prstGeom prst="rect">
            <a:avLst/>
          </a:prstGeom>
          <a:noFill/>
        </p:spPr>
        <p:txBody>
          <a:bodyPr wrap="square" rtlCol="0">
            <a:spAutoFit/>
          </a:bodyPr>
          <a:lstStyle/>
          <a:p>
            <a:r>
              <a:rPr lang="en-US" dirty="0"/>
              <a:t>Courtney </a:t>
            </a:r>
            <a:r>
              <a:rPr lang="en-US" dirty="0" smtClean="0"/>
              <a:t>C., et al. </a:t>
            </a:r>
            <a:r>
              <a:rPr lang="en-US" i="1" dirty="0" smtClean="0"/>
              <a:t>Lancet </a:t>
            </a:r>
            <a:r>
              <a:rPr lang="en-US" dirty="0"/>
              <a:t>2004; </a:t>
            </a:r>
            <a:r>
              <a:rPr lang="en-US" b="1" dirty="0"/>
              <a:t>363: </a:t>
            </a:r>
            <a:r>
              <a:rPr lang="en-US" dirty="0"/>
              <a:t>2105–15.</a:t>
            </a:r>
          </a:p>
        </p:txBody>
      </p:sp>
    </p:spTree>
    <p:extLst>
      <p:ext uri="{BB962C8B-B14F-4D97-AF65-F5344CB8AC3E}">
        <p14:creationId xmlns:p14="http://schemas.microsoft.com/office/powerpoint/2010/main" val="331225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599" y="1912455"/>
            <a:ext cx="10972800" cy="4325112"/>
          </a:xfrm>
        </p:spPr>
        <p:txBody>
          <a:bodyPr>
            <a:normAutofit/>
          </a:bodyPr>
          <a:lstStyle/>
          <a:p>
            <a:pPr marL="109728" indent="0">
              <a:buNone/>
            </a:pPr>
            <a:r>
              <a:rPr lang="en-US" dirty="0" smtClean="0"/>
              <a:t>(Patient + </a:t>
            </a:r>
            <a:r>
              <a:rPr lang="en-US" dirty="0"/>
              <a:t>caregiver </a:t>
            </a:r>
            <a:r>
              <a:rPr lang="en-US" dirty="0" smtClean="0"/>
              <a:t>characteristics) + </a:t>
            </a:r>
            <a:r>
              <a:rPr lang="en-US" dirty="0"/>
              <a:t>(</a:t>
            </a:r>
            <a:r>
              <a:rPr lang="en-US" dirty="0" smtClean="0"/>
              <a:t>cultural + </a:t>
            </a:r>
            <a:r>
              <a:rPr lang="en-US" dirty="0"/>
              <a:t>social </a:t>
            </a:r>
            <a:r>
              <a:rPr lang="en-US" dirty="0" smtClean="0"/>
              <a:t>environment) </a:t>
            </a:r>
          </a:p>
          <a:p>
            <a:endParaRPr lang="en-US" dirty="0" smtClean="0"/>
          </a:p>
          <a:p>
            <a:r>
              <a:rPr lang="en-US" dirty="0" smtClean="0"/>
              <a:t>race (Caucasian)</a:t>
            </a:r>
          </a:p>
          <a:p>
            <a:r>
              <a:rPr lang="en-US" i="1" dirty="0" smtClean="0"/>
              <a:t>impairments </a:t>
            </a:r>
            <a:r>
              <a:rPr lang="en-US" i="1" dirty="0"/>
              <a:t>in cognition and </a:t>
            </a:r>
            <a:r>
              <a:rPr lang="en-US" i="1" dirty="0" smtClean="0"/>
              <a:t>ADLs</a:t>
            </a:r>
          </a:p>
          <a:p>
            <a:r>
              <a:rPr lang="en-US" dirty="0" smtClean="0"/>
              <a:t>behavioral problems</a:t>
            </a:r>
          </a:p>
          <a:p>
            <a:r>
              <a:rPr lang="en-US" dirty="0" smtClean="0"/>
              <a:t>age of caregivers</a:t>
            </a:r>
          </a:p>
          <a:p>
            <a:r>
              <a:rPr lang="en-US" dirty="0" smtClean="0"/>
              <a:t>burden </a:t>
            </a:r>
            <a:r>
              <a:rPr lang="en-US" dirty="0"/>
              <a:t>on </a:t>
            </a:r>
            <a:r>
              <a:rPr lang="en-US" dirty="0" smtClean="0"/>
              <a:t>caregivers </a:t>
            </a:r>
          </a:p>
          <a:p>
            <a:endParaRPr lang="en-US" dirty="0"/>
          </a:p>
          <a:p>
            <a:pPr marL="109728" indent="0">
              <a:buNone/>
            </a:pPr>
            <a:r>
              <a:rPr lang="en-US" dirty="0" smtClean="0"/>
              <a:t>ALL individually predict nursing home placement </a:t>
            </a:r>
            <a:r>
              <a:rPr lang="en-US" dirty="0"/>
              <a:t>in Alzheimer’s disease.</a:t>
            </a:r>
          </a:p>
        </p:txBody>
      </p:sp>
      <p:sp>
        <p:nvSpPr>
          <p:cNvPr id="3" name="Title 2"/>
          <p:cNvSpPr>
            <a:spLocks noGrp="1"/>
          </p:cNvSpPr>
          <p:nvPr>
            <p:ph type="title"/>
          </p:nvPr>
        </p:nvSpPr>
        <p:spPr>
          <a:xfrm>
            <a:off x="576647" y="772297"/>
            <a:ext cx="11236411" cy="1066800"/>
          </a:xfrm>
        </p:spPr>
        <p:txBody>
          <a:bodyPr>
            <a:normAutofit fontScale="90000"/>
          </a:bodyPr>
          <a:lstStyle/>
          <a:p>
            <a:r>
              <a:rPr lang="en-US" b="1" dirty="0" smtClean="0"/>
              <a:t>Why are people with dementia placed in nursing homes? </a:t>
            </a:r>
            <a:endParaRPr lang="en-US" b="1" dirty="0"/>
          </a:p>
        </p:txBody>
      </p:sp>
      <p:sp>
        <p:nvSpPr>
          <p:cNvPr id="4" name="TextBox 3"/>
          <p:cNvSpPr txBox="1"/>
          <p:nvPr/>
        </p:nvSpPr>
        <p:spPr>
          <a:xfrm>
            <a:off x="807307" y="6310926"/>
            <a:ext cx="10775092" cy="369332"/>
          </a:xfrm>
          <a:prstGeom prst="rect">
            <a:avLst/>
          </a:prstGeom>
          <a:noFill/>
        </p:spPr>
        <p:txBody>
          <a:bodyPr wrap="square" rtlCol="0">
            <a:spAutoFit/>
          </a:bodyPr>
          <a:lstStyle/>
          <a:p>
            <a:pPr algn="r"/>
            <a:r>
              <a:rPr lang="en-US" dirty="0" err="1" smtClean="0"/>
              <a:t>Yaffe</a:t>
            </a:r>
            <a:r>
              <a:rPr lang="en-US" dirty="0" smtClean="0"/>
              <a:t> K., et al., </a:t>
            </a:r>
            <a:r>
              <a:rPr lang="pt-BR" i="1" dirty="0" smtClean="0"/>
              <a:t>JAMA </a:t>
            </a:r>
            <a:r>
              <a:rPr lang="pt-BR" dirty="0"/>
              <a:t>2002; </a:t>
            </a:r>
            <a:r>
              <a:rPr lang="pt-BR" b="1" dirty="0"/>
              <a:t>287: </a:t>
            </a:r>
            <a:r>
              <a:rPr lang="pt-BR" dirty="0"/>
              <a:t>2090–97.</a:t>
            </a:r>
            <a:endParaRPr lang="en-US" dirty="0"/>
          </a:p>
        </p:txBody>
      </p:sp>
    </p:spTree>
    <p:extLst>
      <p:ext uri="{BB962C8B-B14F-4D97-AF65-F5344CB8AC3E}">
        <p14:creationId xmlns:p14="http://schemas.microsoft.com/office/powerpoint/2010/main" val="4531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6050" y="1534060"/>
            <a:ext cx="10972800" cy="4325112"/>
          </a:xfrm>
        </p:spPr>
        <p:txBody>
          <a:bodyPr>
            <a:normAutofit lnSpcReduction="10000"/>
          </a:bodyPr>
          <a:lstStyle/>
          <a:p>
            <a:r>
              <a:rPr lang="en-US" b="1" dirty="0" smtClean="0"/>
              <a:t>Cost of Boston Nursing Homes:</a:t>
            </a:r>
          </a:p>
          <a:p>
            <a:pPr lvl="1"/>
            <a:r>
              <a:rPr lang="en-US" dirty="0" smtClean="0"/>
              <a:t>Semi-Private Rooms: $250-$365/day ($293/day average)</a:t>
            </a:r>
          </a:p>
          <a:p>
            <a:pPr lvl="1"/>
            <a:r>
              <a:rPr lang="en-US" dirty="0" smtClean="0"/>
              <a:t>Private Rooms: $275-$415/day ($327/day average)</a:t>
            </a:r>
            <a:endParaRPr lang="en-US" b="1" dirty="0" smtClean="0"/>
          </a:p>
          <a:p>
            <a:r>
              <a:rPr lang="en-US" sz="2600" b="1" dirty="0" smtClean="0"/>
              <a:t>Nationally: </a:t>
            </a:r>
            <a:r>
              <a:rPr lang="en-US" sz="2600" dirty="0" smtClean="0"/>
              <a:t>$70,000 to $178,000 per year</a:t>
            </a:r>
          </a:p>
          <a:p>
            <a:pPr marL="365760" lvl="2" indent="-256032">
              <a:buClr>
                <a:schemeClr val="accent3"/>
              </a:buClr>
              <a:buFont typeface="Georgia"/>
              <a:buChar char="•"/>
            </a:pPr>
            <a:r>
              <a:rPr lang="en-US" sz="2600" b="1" dirty="0" smtClean="0"/>
              <a:t>Assisted Living Costs:</a:t>
            </a:r>
            <a:r>
              <a:rPr lang="en-US" sz="2600" dirty="0" smtClean="0"/>
              <a:t> average $36,000 per year </a:t>
            </a:r>
          </a:p>
          <a:p>
            <a:pPr>
              <a:buNone/>
            </a:pPr>
            <a:endParaRPr lang="en-US" sz="2600" b="1" dirty="0" smtClean="0"/>
          </a:p>
          <a:p>
            <a:r>
              <a:rPr lang="en-US" sz="2600" b="1" dirty="0" smtClean="0"/>
              <a:t>Home Health Costs</a:t>
            </a:r>
          </a:p>
          <a:p>
            <a:pPr lvl="1"/>
            <a:r>
              <a:rPr lang="en-US" dirty="0" smtClean="0"/>
              <a:t>In-home RN assistance: $50 to $100 per hour</a:t>
            </a:r>
          </a:p>
          <a:p>
            <a:pPr lvl="1"/>
            <a:r>
              <a:rPr lang="en-US" dirty="0" smtClean="0"/>
              <a:t>home health aid assistance: $10 to $20 per hour</a:t>
            </a:r>
          </a:p>
          <a:p>
            <a:pPr lvl="1"/>
            <a:r>
              <a:rPr lang="en-US" dirty="0" smtClean="0"/>
              <a:t>adult day care: average $64 per day</a:t>
            </a:r>
          </a:p>
        </p:txBody>
      </p:sp>
      <p:sp>
        <p:nvSpPr>
          <p:cNvPr id="3" name="Title 2"/>
          <p:cNvSpPr>
            <a:spLocks noGrp="1"/>
          </p:cNvSpPr>
          <p:nvPr>
            <p:ph type="title"/>
          </p:nvPr>
        </p:nvSpPr>
        <p:spPr>
          <a:xfrm>
            <a:off x="273873" y="617426"/>
            <a:ext cx="10972800" cy="1066800"/>
          </a:xfrm>
        </p:spPr>
        <p:txBody>
          <a:bodyPr/>
          <a:lstStyle/>
          <a:p>
            <a:r>
              <a:rPr lang="en-US" b="1" dirty="0" smtClean="0"/>
              <a:t>Background</a:t>
            </a:r>
            <a:r>
              <a:rPr lang="en-US" dirty="0" smtClean="0"/>
              <a:t> </a:t>
            </a:r>
            <a:endParaRPr lang="en-US" dirty="0"/>
          </a:p>
        </p:txBody>
      </p:sp>
      <p:sp>
        <p:nvSpPr>
          <p:cNvPr id="4" name="TextBox 3"/>
          <p:cNvSpPr txBox="1"/>
          <p:nvPr/>
        </p:nvSpPr>
        <p:spPr>
          <a:xfrm>
            <a:off x="4021242" y="5859172"/>
            <a:ext cx="7429785" cy="646331"/>
          </a:xfrm>
          <a:prstGeom prst="rect">
            <a:avLst/>
          </a:prstGeom>
          <a:noFill/>
        </p:spPr>
        <p:txBody>
          <a:bodyPr wrap="square" rtlCol="0">
            <a:spAutoFit/>
          </a:bodyPr>
          <a:lstStyle/>
          <a:p>
            <a:r>
              <a:rPr lang="en-US" dirty="0" smtClean="0"/>
              <a:t>					</a:t>
            </a:r>
            <a:r>
              <a:rPr lang="en-US" dirty="0" smtClean="0"/>
              <a:t>						www.guidetonursinghomes.com</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109728" indent="0">
              <a:buNone/>
            </a:pPr>
            <a:r>
              <a:rPr lang="en-US" sz="3200" dirty="0" smtClean="0"/>
              <a:t>To investigate </a:t>
            </a:r>
            <a:r>
              <a:rPr lang="en-US" sz="3200" dirty="0"/>
              <a:t>the </a:t>
            </a:r>
            <a:r>
              <a:rPr lang="en-US" sz="3200" dirty="0" smtClean="0"/>
              <a:t>effects </a:t>
            </a:r>
            <a:r>
              <a:rPr lang="en-US" sz="3200" dirty="0"/>
              <a:t>of continuation or discontinuation of donepezil and starting of </a:t>
            </a:r>
            <a:r>
              <a:rPr lang="en-US" sz="3200" dirty="0" err="1"/>
              <a:t>memantine</a:t>
            </a:r>
            <a:r>
              <a:rPr lang="en-US" sz="3200" dirty="0"/>
              <a:t> </a:t>
            </a:r>
            <a:r>
              <a:rPr lang="en-US" sz="3200" dirty="0" smtClean="0"/>
              <a:t>on subsequent </a:t>
            </a:r>
            <a:r>
              <a:rPr lang="en-US" sz="3200" dirty="0"/>
              <a:t>nursing home placement in patients with moderate-to-severe Alzheimer’s disease</a:t>
            </a:r>
            <a:r>
              <a:rPr lang="en-US" sz="3200" dirty="0" smtClean="0"/>
              <a:t>.</a:t>
            </a:r>
          </a:p>
          <a:p>
            <a:pPr marL="109728" indent="0">
              <a:buNone/>
            </a:pPr>
            <a:endParaRPr lang="en-US" sz="3200" dirty="0" smtClean="0"/>
          </a:p>
          <a:p>
            <a:pPr>
              <a:buFont typeface="Arial" panose="020B0604020202020204" pitchFamily="34" charset="0"/>
              <a:buChar char="•"/>
            </a:pPr>
            <a:r>
              <a:rPr lang="en-US" sz="3200" b="1" dirty="0"/>
              <a:t>Secondary outcome</a:t>
            </a:r>
            <a:r>
              <a:rPr lang="en-US" sz="3200" dirty="0"/>
              <a:t>: </a:t>
            </a:r>
            <a:r>
              <a:rPr lang="en-US" sz="3200" u="sng" dirty="0"/>
              <a:t>reported in this study</a:t>
            </a:r>
            <a:r>
              <a:rPr lang="en-US" sz="3200" dirty="0"/>
              <a:t>, was nursing home placement: an irreversible move from independent accommodation to a residential caring </a:t>
            </a:r>
            <a:r>
              <a:rPr lang="en-US" sz="3200" dirty="0" smtClean="0"/>
              <a:t>facility</a:t>
            </a:r>
            <a:endParaRPr lang="en-US" sz="3200" dirty="0" smtClean="0"/>
          </a:p>
          <a:p>
            <a:r>
              <a:rPr lang="en-US" sz="3200" b="1" dirty="0" smtClean="0"/>
              <a:t>Primary outcome</a:t>
            </a:r>
            <a:r>
              <a:rPr lang="en-US" sz="3200" dirty="0" smtClean="0"/>
              <a:t>: scores on the MMSE and Bristol Activities of Daily Living Scale (BADLS)</a:t>
            </a:r>
          </a:p>
        </p:txBody>
      </p:sp>
      <p:sp>
        <p:nvSpPr>
          <p:cNvPr id="2" name="Title 1"/>
          <p:cNvSpPr>
            <a:spLocks noGrp="1"/>
          </p:cNvSpPr>
          <p:nvPr>
            <p:ph type="title"/>
          </p:nvPr>
        </p:nvSpPr>
        <p:spPr/>
        <p:txBody>
          <a:bodyPr/>
          <a:lstStyle/>
          <a:p>
            <a:r>
              <a:rPr lang="en-US" b="1" dirty="0" smtClean="0"/>
              <a:t>Study Objective </a:t>
            </a:r>
            <a:endParaRPr lang="en-US" b="1" dirty="0"/>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206631"/>
            <a:ext cx="11400148" cy="5367905"/>
          </a:xfrm>
        </p:spPr>
        <p:txBody>
          <a:bodyPr>
            <a:normAutofit/>
          </a:bodyPr>
          <a:lstStyle/>
          <a:p>
            <a:pPr>
              <a:buFont typeface="Arial" panose="020B0604020202020204" pitchFamily="34" charset="0"/>
              <a:buChar char="•"/>
            </a:pPr>
            <a:r>
              <a:rPr lang="en-US" dirty="0" smtClean="0"/>
              <a:t>15 </a:t>
            </a:r>
            <a:r>
              <a:rPr lang="en-US" dirty="0"/>
              <a:t>secondary care memory services in England and </a:t>
            </a:r>
            <a:r>
              <a:rPr lang="en-US" dirty="0" smtClean="0"/>
              <a:t>Scotland, n=295. </a:t>
            </a:r>
            <a:r>
              <a:rPr lang="en-US" dirty="0"/>
              <a:t>2/11/08 – </a:t>
            </a:r>
            <a:r>
              <a:rPr lang="en-US" dirty="0" smtClean="0"/>
              <a:t>3/5/10.</a:t>
            </a:r>
            <a:endParaRPr lang="en-US" b="1" i="1" dirty="0" smtClean="0"/>
          </a:p>
          <a:p>
            <a:pPr>
              <a:buFont typeface="Arial" panose="020B0604020202020204" pitchFamily="34" charset="0"/>
              <a:buChar char="•"/>
            </a:pPr>
            <a:r>
              <a:rPr lang="en-US" b="1" i="1" dirty="0" smtClean="0"/>
              <a:t>Inclusion</a:t>
            </a:r>
            <a:endParaRPr lang="en-US" b="1" i="1" dirty="0"/>
          </a:p>
          <a:p>
            <a:pPr lvl="1"/>
            <a:r>
              <a:rPr lang="en-US" dirty="0"/>
              <a:t>met standardized criteria for </a:t>
            </a:r>
            <a:r>
              <a:rPr lang="en-US" dirty="0" smtClean="0"/>
              <a:t>moderate </a:t>
            </a:r>
            <a:r>
              <a:rPr lang="en-US" dirty="0"/>
              <a:t>or severe AD </a:t>
            </a:r>
          </a:p>
          <a:p>
            <a:pPr lvl="1"/>
            <a:r>
              <a:rPr lang="en-US" dirty="0"/>
              <a:t>community-dwelling</a:t>
            </a:r>
          </a:p>
          <a:p>
            <a:pPr lvl="1"/>
            <a:r>
              <a:rPr lang="en-US" dirty="0"/>
              <a:t>been prescribed donepezil continuously for at least 3 </a:t>
            </a:r>
            <a:r>
              <a:rPr lang="en-US" dirty="0" err="1"/>
              <a:t>mos</a:t>
            </a:r>
            <a:r>
              <a:rPr lang="en-US" dirty="0"/>
              <a:t> at a dose of 10 mg for at least the previous 6 </a:t>
            </a:r>
            <a:r>
              <a:rPr lang="en-US" dirty="0" err="1"/>
              <a:t>wks</a:t>
            </a:r>
            <a:endParaRPr lang="en-US" dirty="0"/>
          </a:p>
          <a:p>
            <a:pPr lvl="1"/>
            <a:r>
              <a:rPr lang="en-US" dirty="0"/>
              <a:t>had a score of between </a:t>
            </a:r>
            <a:r>
              <a:rPr lang="en-US" dirty="0" smtClean="0"/>
              <a:t>5-13 </a:t>
            </a:r>
            <a:r>
              <a:rPr lang="en-US" dirty="0"/>
              <a:t>on the </a:t>
            </a:r>
            <a:r>
              <a:rPr lang="en-US" dirty="0" smtClean="0"/>
              <a:t>MMSE</a:t>
            </a:r>
            <a:endParaRPr lang="en-US" dirty="0"/>
          </a:p>
          <a:p>
            <a:pPr>
              <a:buFont typeface="Arial" panose="020B0604020202020204" pitchFamily="34" charset="0"/>
              <a:buChar char="•"/>
            </a:pPr>
            <a:r>
              <a:rPr lang="en-US" b="1" i="1" dirty="0" smtClean="0"/>
              <a:t>Exclusion </a:t>
            </a:r>
          </a:p>
          <a:p>
            <a:pPr lvl="1"/>
            <a:r>
              <a:rPr lang="en-US" dirty="0" smtClean="0"/>
              <a:t>had </a:t>
            </a:r>
            <a:r>
              <a:rPr lang="en-US" dirty="0"/>
              <a:t>severe </a:t>
            </a:r>
            <a:r>
              <a:rPr lang="en-US" dirty="0" smtClean="0"/>
              <a:t>or unstable </a:t>
            </a:r>
            <a:r>
              <a:rPr lang="en-US" dirty="0"/>
              <a:t>medical </a:t>
            </a:r>
            <a:r>
              <a:rPr lang="en-US" dirty="0" smtClean="0"/>
              <a:t>disorders</a:t>
            </a:r>
          </a:p>
          <a:p>
            <a:pPr lvl="1"/>
            <a:r>
              <a:rPr lang="en-US" dirty="0" smtClean="0"/>
              <a:t>were </a:t>
            </a:r>
            <a:r>
              <a:rPr lang="en-US" dirty="0"/>
              <a:t>receiving </a:t>
            </a:r>
            <a:r>
              <a:rPr lang="en-US" dirty="0" err="1" smtClean="0"/>
              <a:t>memantine</a:t>
            </a:r>
            <a:r>
              <a:rPr lang="en-US" dirty="0" smtClean="0"/>
              <a:t> </a:t>
            </a:r>
            <a:endParaRPr lang="en-US" dirty="0"/>
          </a:p>
          <a:p>
            <a:pPr lvl="1"/>
            <a:r>
              <a:rPr lang="en-US" dirty="0" smtClean="0"/>
              <a:t>were </a:t>
            </a:r>
            <a:r>
              <a:rPr lang="en-US" dirty="0"/>
              <a:t>deemed unlikely to adhere to the </a:t>
            </a:r>
            <a:r>
              <a:rPr lang="en-US" dirty="0" smtClean="0"/>
              <a:t>study regimens </a:t>
            </a:r>
            <a:endParaRPr lang="en-US" dirty="0"/>
          </a:p>
        </p:txBody>
      </p:sp>
      <p:sp>
        <p:nvSpPr>
          <p:cNvPr id="5" name="Title 2"/>
          <p:cNvSpPr>
            <a:spLocks noGrp="1"/>
          </p:cNvSpPr>
          <p:nvPr>
            <p:ph type="title"/>
          </p:nvPr>
        </p:nvSpPr>
        <p:spPr>
          <a:xfrm>
            <a:off x="311085" y="379428"/>
            <a:ext cx="3469064" cy="912044"/>
          </a:xfrm>
        </p:spPr>
        <p:txBody>
          <a:bodyPr/>
          <a:lstStyle/>
          <a:p>
            <a:r>
              <a:rPr lang="en-US" b="1" dirty="0" smtClean="0"/>
              <a:t>Study Design </a:t>
            </a:r>
            <a:endParaRPr lang="en-US" b="1" dirty="0"/>
          </a:p>
        </p:txBody>
      </p:sp>
    </p:spTree>
    <p:extLst>
      <p:ext uri="{BB962C8B-B14F-4D97-AF65-F5344CB8AC3E}">
        <p14:creationId xmlns:p14="http://schemas.microsoft.com/office/powerpoint/2010/main" val="309760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249425"/>
            <a:ext cx="10972800" cy="2369710"/>
          </a:xfrm>
        </p:spPr>
        <p:txBody>
          <a:bodyPr>
            <a:normAutofit/>
          </a:bodyPr>
          <a:lstStyle/>
          <a:p>
            <a:r>
              <a:rPr lang="en-US" dirty="0" smtClean="0"/>
              <a:t>randomized</a:t>
            </a:r>
            <a:r>
              <a:rPr lang="en-US" dirty="0"/>
              <a:t>, </a:t>
            </a:r>
            <a:r>
              <a:rPr lang="en-US" dirty="0" smtClean="0"/>
              <a:t>pragmatic, double-blind</a:t>
            </a:r>
            <a:r>
              <a:rPr lang="en-US" dirty="0"/>
              <a:t>, </a:t>
            </a:r>
            <a:r>
              <a:rPr lang="en-US" dirty="0" smtClean="0"/>
              <a:t>placebo-controlled </a:t>
            </a:r>
            <a:r>
              <a:rPr lang="en-US" dirty="0"/>
              <a:t>trial, with a two-by-two factorial design</a:t>
            </a:r>
            <a:r>
              <a:rPr lang="en-US" dirty="0" smtClean="0"/>
              <a:t>.</a:t>
            </a:r>
          </a:p>
        </p:txBody>
      </p:sp>
      <p:sp>
        <p:nvSpPr>
          <p:cNvPr id="3" name="Title 2"/>
          <p:cNvSpPr>
            <a:spLocks noGrp="1"/>
          </p:cNvSpPr>
          <p:nvPr>
            <p:ph type="title"/>
          </p:nvPr>
        </p:nvSpPr>
        <p:spPr/>
        <p:txBody>
          <a:bodyPr/>
          <a:lstStyle/>
          <a:p>
            <a:r>
              <a:rPr lang="en-US" b="1" dirty="0" smtClean="0"/>
              <a:t>Study Design </a:t>
            </a:r>
            <a:endParaRPr lang="en-US" b="1" dirty="0"/>
          </a:p>
        </p:txBody>
      </p:sp>
      <p:sp>
        <p:nvSpPr>
          <p:cNvPr id="5" name="TextBox 4"/>
          <p:cNvSpPr txBox="1"/>
          <p:nvPr/>
        </p:nvSpPr>
        <p:spPr>
          <a:xfrm>
            <a:off x="5205167" y="5174555"/>
            <a:ext cx="2812721" cy="646331"/>
          </a:xfrm>
          <a:prstGeom prst="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Continue Donepezil + placebo</a:t>
            </a:r>
            <a:endParaRPr lang="en-US" dirty="0"/>
          </a:p>
        </p:txBody>
      </p:sp>
      <p:sp>
        <p:nvSpPr>
          <p:cNvPr id="6" name="TextBox 5"/>
          <p:cNvSpPr txBox="1"/>
          <p:nvPr/>
        </p:nvSpPr>
        <p:spPr>
          <a:xfrm>
            <a:off x="1345662" y="5148169"/>
            <a:ext cx="2787983" cy="64633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Discontinue Donepezil +</a:t>
            </a:r>
          </a:p>
          <a:p>
            <a:pPr algn="ctr"/>
            <a:r>
              <a:rPr lang="en-US" dirty="0" smtClean="0"/>
              <a:t>placebo</a:t>
            </a:r>
            <a:endParaRPr lang="en-US" dirty="0"/>
          </a:p>
        </p:txBody>
      </p:sp>
      <p:sp>
        <p:nvSpPr>
          <p:cNvPr id="7" name="TextBox 6"/>
          <p:cNvSpPr txBox="1"/>
          <p:nvPr/>
        </p:nvSpPr>
        <p:spPr>
          <a:xfrm>
            <a:off x="1345662" y="3765766"/>
            <a:ext cx="2787983" cy="64633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Discontinue Donepezil + </a:t>
            </a:r>
            <a:r>
              <a:rPr lang="en-US" dirty="0" err="1" smtClean="0"/>
              <a:t>Memantine</a:t>
            </a:r>
            <a:r>
              <a:rPr lang="en-US" dirty="0" smtClean="0"/>
              <a:t> </a:t>
            </a:r>
            <a:endParaRPr lang="en-US" dirty="0"/>
          </a:p>
        </p:txBody>
      </p:sp>
      <p:sp>
        <p:nvSpPr>
          <p:cNvPr id="8" name="TextBox 7"/>
          <p:cNvSpPr txBox="1"/>
          <p:nvPr/>
        </p:nvSpPr>
        <p:spPr>
          <a:xfrm>
            <a:off x="5205166" y="3765765"/>
            <a:ext cx="2812721" cy="646331"/>
          </a:xfrm>
          <a:prstGeom prst="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Continue Donepezil +</a:t>
            </a:r>
          </a:p>
          <a:p>
            <a:pPr algn="ctr"/>
            <a:r>
              <a:rPr lang="en-US" dirty="0" err="1" smtClean="0"/>
              <a:t>Memantine</a:t>
            </a:r>
            <a:r>
              <a:rPr lang="en-US" dirty="0" smtClean="0"/>
              <a:t> </a:t>
            </a:r>
            <a:endParaRPr lang="en-US" dirty="0"/>
          </a:p>
        </p:txBody>
      </p:sp>
    </p:spTree>
    <p:extLst>
      <p:ext uri="{BB962C8B-B14F-4D97-AF65-F5344CB8AC3E}">
        <p14:creationId xmlns:p14="http://schemas.microsoft.com/office/powerpoint/2010/main" val="405483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computer-generated </a:t>
            </a:r>
            <a:r>
              <a:rPr lang="en-US" dirty="0" smtClean="0"/>
              <a:t>to maintain allocation concealment</a:t>
            </a:r>
          </a:p>
          <a:p>
            <a:endParaRPr lang="en-US" dirty="0"/>
          </a:p>
          <a:p>
            <a:pPr>
              <a:buFont typeface="Arial" panose="020B0604020202020204" pitchFamily="34" charset="0"/>
              <a:buChar char="•"/>
            </a:pPr>
            <a:r>
              <a:rPr lang="en-US" dirty="0"/>
              <a:t>Groups </a:t>
            </a:r>
            <a:r>
              <a:rPr lang="en-US" dirty="0" smtClean="0"/>
              <a:t>were stratified </a:t>
            </a:r>
            <a:r>
              <a:rPr lang="en-US" dirty="0"/>
              <a:t>according to </a:t>
            </a:r>
            <a:endParaRPr lang="en-US" dirty="0" smtClean="0"/>
          </a:p>
          <a:p>
            <a:pPr marL="109728" indent="0">
              <a:buNone/>
            </a:pPr>
            <a:r>
              <a:rPr lang="en-US" dirty="0" smtClean="0"/>
              <a:t>	- center </a:t>
            </a:r>
          </a:p>
          <a:p>
            <a:pPr marL="109728" indent="0">
              <a:buNone/>
            </a:pPr>
            <a:r>
              <a:rPr lang="en-US" dirty="0"/>
              <a:t>	</a:t>
            </a:r>
            <a:r>
              <a:rPr lang="en-US" dirty="0" smtClean="0"/>
              <a:t>- </a:t>
            </a:r>
            <a:r>
              <a:rPr lang="en-US" dirty="0" smtClean="0"/>
              <a:t>duration </a:t>
            </a:r>
            <a:r>
              <a:rPr lang="en-US" dirty="0"/>
              <a:t>of </a:t>
            </a:r>
            <a:r>
              <a:rPr lang="en-US" dirty="0" smtClean="0"/>
              <a:t>donepezil treatment </a:t>
            </a:r>
            <a:r>
              <a:rPr lang="en-US" dirty="0"/>
              <a:t>before entry (3–6 </a:t>
            </a:r>
            <a:r>
              <a:rPr lang="en-US" dirty="0" err="1" smtClean="0"/>
              <a:t>mos</a:t>
            </a:r>
            <a:r>
              <a:rPr lang="en-US" dirty="0" smtClean="0"/>
              <a:t> </a:t>
            </a:r>
            <a:r>
              <a:rPr lang="en-US" i="1" dirty="0"/>
              <a:t>vs </a:t>
            </a:r>
            <a:r>
              <a:rPr lang="en-US" dirty="0" smtClean="0"/>
              <a:t>&gt; 6 </a:t>
            </a:r>
            <a:r>
              <a:rPr lang="en-US" dirty="0" err="1" smtClean="0"/>
              <a:t>mos</a:t>
            </a:r>
            <a:r>
              <a:rPr lang="en-US" dirty="0" smtClean="0"/>
              <a:t>)</a:t>
            </a:r>
          </a:p>
          <a:p>
            <a:pPr marL="109728" indent="0">
              <a:buNone/>
            </a:pPr>
            <a:r>
              <a:rPr lang="en-US" dirty="0" smtClean="0"/>
              <a:t>	- baseline MMSE </a:t>
            </a:r>
            <a:r>
              <a:rPr lang="en-US" dirty="0"/>
              <a:t>score (5–9 </a:t>
            </a:r>
            <a:r>
              <a:rPr lang="en-US" i="1" dirty="0"/>
              <a:t>vs </a:t>
            </a:r>
            <a:r>
              <a:rPr lang="en-US" dirty="0" smtClean="0"/>
              <a:t>10–13)</a:t>
            </a:r>
          </a:p>
          <a:p>
            <a:pPr marL="109728" indent="0">
              <a:buNone/>
            </a:pPr>
            <a:r>
              <a:rPr lang="en-US" dirty="0" smtClean="0"/>
              <a:t>	- age (&lt;60 </a:t>
            </a:r>
            <a:r>
              <a:rPr lang="en-US" dirty="0"/>
              <a:t>years, 60–74 years, </a:t>
            </a:r>
            <a:r>
              <a:rPr lang="en-US" dirty="0" smtClean="0"/>
              <a:t>&gt;74 </a:t>
            </a:r>
            <a:r>
              <a:rPr lang="en-US" dirty="0"/>
              <a:t>years</a:t>
            </a:r>
            <a:r>
              <a:rPr lang="en-US" dirty="0" smtClean="0"/>
              <a:t>)</a:t>
            </a:r>
          </a:p>
          <a:p>
            <a:pPr marL="109728" indent="0">
              <a:buNone/>
            </a:pPr>
            <a:endParaRPr lang="en-US" dirty="0"/>
          </a:p>
          <a:p>
            <a:r>
              <a:rPr lang="en-US" dirty="0" smtClean="0"/>
              <a:t>Patients</a:t>
            </a:r>
            <a:r>
              <a:rPr lang="en-US" dirty="0"/>
              <a:t>, caregivers, clinicians, </a:t>
            </a:r>
            <a:r>
              <a:rPr lang="en-US" dirty="0" smtClean="0"/>
              <a:t>outcome assessors</a:t>
            </a:r>
            <a:r>
              <a:rPr lang="en-US" dirty="0"/>
              <a:t>, and investigators were all masked </a:t>
            </a:r>
            <a:r>
              <a:rPr lang="en-US" dirty="0" smtClean="0"/>
              <a:t>to treatment </a:t>
            </a:r>
            <a:r>
              <a:rPr lang="en-US" dirty="0"/>
              <a:t>assignment.</a:t>
            </a:r>
          </a:p>
        </p:txBody>
      </p:sp>
      <p:sp>
        <p:nvSpPr>
          <p:cNvPr id="3" name="Title 2"/>
          <p:cNvSpPr>
            <a:spLocks noGrp="1"/>
          </p:cNvSpPr>
          <p:nvPr>
            <p:ph type="title"/>
          </p:nvPr>
        </p:nvSpPr>
        <p:spPr/>
        <p:txBody>
          <a:bodyPr/>
          <a:lstStyle/>
          <a:p>
            <a:r>
              <a:rPr lang="en-US" dirty="0" smtClean="0"/>
              <a:t>Randomization </a:t>
            </a:r>
            <a:endParaRPr lang="en-US" dirty="0"/>
          </a:p>
        </p:txBody>
      </p:sp>
    </p:spTree>
    <p:extLst>
      <p:ext uri="{BB962C8B-B14F-4D97-AF65-F5344CB8AC3E}">
        <p14:creationId xmlns:p14="http://schemas.microsoft.com/office/powerpoint/2010/main" val="202251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r>
              <a:rPr lang="en-US" b="1" dirty="0" smtClean="0"/>
              <a:t>First 52 </a:t>
            </a:r>
            <a:r>
              <a:rPr lang="en-US" b="1" dirty="0" err="1" smtClean="0"/>
              <a:t>wks</a:t>
            </a:r>
            <a:r>
              <a:rPr lang="en-US" b="1" dirty="0" smtClean="0"/>
              <a:t> </a:t>
            </a:r>
            <a:r>
              <a:rPr lang="en-US" dirty="0" smtClean="0"/>
              <a:t>- Client </a:t>
            </a:r>
            <a:r>
              <a:rPr lang="en-US" dirty="0"/>
              <a:t>Service Receipt Inventory (gathers retrospective information on service </a:t>
            </a:r>
            <a:r>
              <a:rPr lang="en-US" dirty="0" smtClean="0"/>
              <a:t>utilization) captured </a:t>
            </a:r>
            <a:r>
              <a:rPr lang="en-US" dirty="0" smtClean="0"/>
              <a:t>the patient’s </a:t>
            </a:r>
            <a:r>
              <a:rPr lang="en-US" dirty="0"/>
              <a:t>usual place of residence since the </a:t>
            </a:r>
            <a:r>
              <a:rPr lang="en-US" dirty="0" smtClean="0"/>
              <a:t>last assessment </a:t>
            </a:r>
            <a:r>
              <a:rPr lang="en-US" dirty="0" smtClean="0"/>
              <a:t>together. </a:t>
            </a:r>
          </a:p>
          <a:p>
            <a:pPr marL="109728" indent="0">
              <a:buNone/>
            </a:pPr>
            <a:endParaRPr lang="en-US" dirty="0" smtClean="0"/>
          </a:p>
          <a:p>
            <a:r>
              <a:rPr lang="en-US" b="1" dirty="0" smtClean="0"/>
              <a:t>Following </a:t>
            </a:r>
            <a:r>
              <a:rPr lang="en-US" b="1" dirty="0" smtClean="0"/>
              <a:t>3 </a:t>
            </a:r>
            <a:r>
              <a:rPr lang="en-US" b="1" dirty="0" smtClean="0"/>
              <a:t>years </a:t>
            </a:r>
            <a:r>
              <a:rPr lang="en-US" dirty="0" smtClean="0"/>
              <a:t>- </a:t>
            </a:r>
            <a:r>
              <a:rPr lang="en-US" dirty="0"/>
              <a:t>the caregiver was contacted by telephone </a:t>
            </a:r>
            <a:r>
              <a:rPr lang="en-US" dirty="0" smtClean="0"/>
              <a:t>every 26 </a:t>
            </a:r>
            <a:r>
              <a:rPr lang="en-US" dirty="0"/>
              <a:t>weeks and asked whether the participant was </a:t>
            </a:r>
            <a:r>
              <a:rPr lang="en-US" dirty="0" smtClean="0"/>
              <a:t>still living </a:t>
            </a:r>
            <a:r>
              <a:rPr lang="en-US" dirty="0"/>
              <a:t>at home or had moved to live permanently in </a:t>
            </a:r>
            <a:r>
              <a:rPr lang="en-US" dirty="0" smtClean="0"/>
              <a:t>a residential </a:t>
            </a:r>
            <a:r>
              <a:rPr lang="en-US" dirty="0"/>
              <a:t>or nursing home, and </a:t>
            </a:r>
            <a:r>
              <a:rPr lang="en-US" dirty="0" smtClean="0"/>
              <a:t>what </a:t>
            </a:r>
            <a:r>
              <a:rPr lang="en-US" dirty="0"/>
              <a:t>the date of transition was.</a:t>
            </a:r>
          </a:p>
        </p:txBody>
      </p:sp>
      <p:sp>
        <p:nvSpPr>
          <p:cNvPr id="3" name="Content Placeholder 2"/>
          <p:cNvSpPr>
            <a:spLocks noGrp="1"/>
          </p:cNvSpPr>
          <p:nvPr>
            <p:ph sz="half" idx="1"/>
          </p:nvPr>
        </p:nvSpPr>
        <p:spPr/>
        <p:txBody>
          <a:bodyPr>
            <a:normAutofit/>
          </a:bodyPr>
          <a:lstStyle/>
          <a:p>
            <a:pPr marL="411480" lvl="1" indent="0">
              <a:buNone/>
            </a:pPr>
            <a:r>
              <a:rPr lang="en-US" sz="3200" dirty="0" smtClean="0"/>
              <a:t>Depending on study arm - </a:t>
            </a:r>
            <a:endParaRPr lang="en-US" sz="3200" dirty="0"/>
          </a:p>
          <a:p>
            <a:pPr lvl="1"/>
            <a:r>
              <a:rPr lang="en-US" sz="2800" dirty="0" smtClean="0"/>
              <a:t>Donepezil 10 </a:t>
            </a:r>
            <a:r>
              <a:rPr lang="en-US" sz="2800" dirty="0"/>
              <a:t>mg/d </a:t>
            </a:r>
            <a:r>
              <a:rPr lang="en-US" sz="2800" dirty="0" smtClean="0"/>
              <a:t> </a:t>
            </a:r>
            <a:endParaRPr lang="en-US" sz="2800" dirty="0"/>
          </a:p>
          <a:p>
            <a:pPr lvl="1"/>
            <a:r>
              <a:rPr lang="en-US" sz="2800" dirty="0" smtClean="0"/>
              <a:t>If discontinued, treated with donepezil 5mg x 4 </a:t>
            </a:r>
            <a:r>
              <a:rPr lang="en-US" sz="2800" dirty="0" err="1" smtClean="0"/>
              <a:t>wks</a:t>
            </a:r>
            <a:endParaRPr lang="en-US" sz="2800" dirty="0"/>
          </a:p>
          <a:p>
            <a:pPr lvl="1"/>
            <a:r>
              <a:rPr lang="en-US" sz="2800" dirty="0" err="1" smtClean="0"/>
              <a:t>Memantine</a:t>
            </a:r>
            <a:r>
              <a:rPr lang="en-US" sz="2800" dirty="0" smtClean="0"/>
              <a:t> 20 </a:t>
            </a:r>
            <a:r>
              <a:rPr lang="en-US" sz="2800" dirty="0"/>
              <a:t>mg/d</a:t>
            </a:r>
          </a:p>
          <a:p>
            <a:pPr marL="109728" indent="0">
              <a:buNone/>
            </a:pPr>
            <a:endParaRPr lang="en-US" dirty="0" smtClean="0"/>
          </a:p>
        </p:txBody>
      </p:sp>
      <p:sp>
        <p:nvSpPr>
          <p:cNvPr id="4" name="Title 3"/>
          <p:cNvSpPr>
            <a:spLocks noGrp="1"/>
          </p:cNvSpPr>
          <p:nvPr>
            <p:ph type="title"/>
          </p:nvPr>
        </p:nvSpPr>
        <p:spPr/>
        <p:txBody>
          <a:bodyPr/>
          <a:lstStyle/>
          <a:p>
            <a:r>
              <a:rPr lang="en-US" dirty="0" smtClean="0"/>
              <a:t>Methods</a:t>
            </a:r>
            <a:endParaRPr lang="en-US" dirty="0"/>
          </a:p>
        </p:txBody>
      </p:sp>
    </p:spTree>
    <p:extLst>
      <p:ext uri="{BB962C8B-B14F-4D97-AF65-F5344CB8AC3E}">
        <p14:creationId xmlns:p14="http://schemas.microsoft.com/office/powerpoint/2010/main" val="261368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96826" y="981911"/>
            <a:ext cx="8734481" cy="5814348"/>
          </a:xfrm>
          <a:prstGeom prst="rect">
            <a:avLst/>
          </a:prstGeom>
        </p:spPr>
      </p:pic>
      <p:sp>
        <p:nvSpPr>
          <p:cNvPr id="3" name="Title 2"/>
          <p:cNvSpPr>
            <a:spLocks noGrp="1"/>
          </p:cNvSpPr>
          <p:nvPr>
            <p:ph type="title"/>
          </p:nvPr>
        </p:nvSpPr>
        <p:spPr>
          <a:xfrm>
            <a:off x="0" y="154460"/>
            <a:ext cx="10972800" cy="1066800"/>
          </a:xfrm>
        </p:spPr>
        <p:txBody>
          <a:bodyPr/>
          <a:lstStyle/>
          <a:p>
            <a:r>
              <a:rPr lang="en-US" dirty="0" smtClean="0"/>
              <a:t>Table 1: Baseline demographics </a:t>
            </a:r>
            <a:endParaRPr lang="en-US" dirty="0"/>
          </a:p>
        </p:txBody>
      </p:sp>
      <p:sp>
        <p:nvSpPr>
          <p:cNvPr id="2" name="TextBox 1"/>
          <p:cNvSpPr txBox="1"/>
          <p:nvPr/>
        </p:nvSpPr>
        <p:spPr>
          <a:xfrm>
            <a:off x="2648848" y="6023728"/>
            <a:ext cx="612743" cy="307777"/>
          </a:xfrm>
          <a:prstGeom prst="rect">
            <a:avLst/>
          </a:prstGeom>
          <a:noFill/>
        </p:spPr>
        <p:txBody>
          <a:bodyPr wrap="square" rtlCol="0">
            <a:spAutoFit/>
          </a:bodyPr>
          <a:lstStyle/>
          <a:p>
            <a:r>
              <a:rPr lang="en-US" sz="1400" dirty="0" smtClean="0"/>
              <a:t>0-30</a:t>
            </a:r>
            <a:endParaRPr lang="en-US" sz="1400" dirty="0"/>
          </a:p>
        </p:txBody>
      </p:sp>
      <p:sp>
        <p:nvSpPr>
          <p:cNvPr id="5" name="TextBox 4"/>
          <p:cNvSpPr txBox="1"/>
          <p:nvPr/>
        </p:nvSpPr>
        <p:spPr>
          <a:xfrm>
            <a:off x="2648848" y="6256105"/>
            <a:ext cx="612743" cy="307777"/>
          </a:xfrm>
          <a:prstGeom prst="rect">
            <a:avLst/>
          </a:prstGeom>
          <a:noFill/>
        </p:spPr>
        <p:txBody>
          <a:bodyPr wrap="square" rtlCol="0">
            <a:spAutoFit/>
          </a:bodyPr>
          <a:lstStyle/>
          <a:p>
            <a:r>
              <a:rPr lang="en-US" sz="1400" dirty="0" smtClean="0"/>
              <a:t>0-60</a:t>
            </a:r>
            <a:endParaRPr lang="en-US" sz="1400" dirty="0"/>
          </a:p>
        </p:txBody>
      </p:sp>
      <p:sp>
        <p:nvSpPr>
          <p:cNvPr id="6" name="TextBox 5"/>
          <p:cNvSpPr txBox="1"/>
          <p:nvPr/>
        </p:nvSpPr>
        <p:spPr>
          <a:xfrm>
            <a:off x="2617508" y="6488482"/>
            <a:ext cx="612743" cy="307777"/>
          </a:xfrm>
          <a:prstGeom prst="rect">
            <a:avLst/>
          </a:prstGeom>
          <a:noFill/>
        </p:spPr>
        <p:txBody>
          <a:bodyPr wrap="square" rtlCol="0">
            <a:spAutoFit/>
          </a:bodyPr>
          <a:lstStyle/>
          <a:p>
            <a:r>
              <a:rPr lang="en-US" sz="1400" dirty="0" smtClean="0"/>
              <a:t>0-144</a:t>
            </a:r>
            <a:endParaRPr lang="en-US" sz="1400" dirty="0"/>
          </a:p>
        </p:txBody>
      </p:sp>
    </p:spTree>
    <p:extLst>
      <p:ext uri="{BB962C8B-B14F-4D97-AF65-F5344CB8AC3E}">
        <p14:creationId xmlns:p14="http://schemas.microsoft.com/office/powerpoint/2010/main" val="202078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0039" y="632185"/>
            <a:ext cx="8536316" cy="6195132"/>
          </a:xfrm>
          <a:prstGeom prst="rect">
            <a:avLst/>
          </a:prstGeom>
        </p:spPr>
      </p:pic>
      <p:sp>
        <p:nvSpPr>
          <p:cNvPr id="5" name="Rectangle 4"/>
          <p:cNvSpPr/>
          <p:nvPr/>
        </p:nvSpPr>
        <p:spPr>
          <a:xfrm>
            <a:off x="240040" y="1180798"/>
            <a:ext cx="8536316" cy="176979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225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5846" y="492827"/>
            <a:ext cx="6263366" cy="6249130"/>
          </a:xfrm>
          <a:prstGeom prst="rect">
            <a:avLst/>
          </a:prstGeom>
        </p:spPr>
      </p:pic>
      <p:sp>
        <p:nvSpPr>
          <p:cNvPr id="10" name="Rectangle 9"/>
          <p:cNvSpPr/>
          <p:nvPr/>
        </p:nvSpPr>
        <p:spPr>
          <a:xfrm>
            <a:off x="1103935" y="1144115"/>
            <a:ext cx="4420171" cy="99576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103934" y="5335571"/>
            <a:ext cx="5928462" cy="22102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1103934" y="2335675"/>
            <a:ext cx="4420171" cy="98256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754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401" y="658304"/>
            <a:ext cx="6535369" cy="3960830"/>
          </a:xfrm>
          <a:prstGeom prst="rect">
            <a:avLst/>
          </a:prstGeom>
        </p:spPr>
      </p:pic>
      <p:pic>
        <p:nvPicPr>
          <p:cNvPr id="5" name="Picture 4"/>
          <p:cNvPicPr>
            <a:picLocks noChangeAspect="1"/>
          </p:cNvPicPr>
          <p:nvPr/>
        </p:nvPicPr>
        <p:blipFill>
          <a:blip r:embed="rId3"/>
          <a:stretch>
            <a:fillRect/>
          </a:stretch>
        </p:blipFill>
        <p:spPr>
          <a:xfrm>
            <a:off x="6676769" y="2201748"/>
            <a:ext cx="5414871" cy="4265040"/>
          </a:xfrm>
          <a:prstGeom prst="rect">
            <a:avLst/>
          </a:prstGeom>
        </p:spPr>
      </p:pic>
      <p:sp>
        <p:nvSpPr>
          <p:cNvPr id="9" name="Rectangle 8"/>
          <p:cNvSpPr/>
          <p:nvPr/>
        </p:nvSpPr>
        <p:spPr>
          <a:xfrm>
            <a:off x="1875934" y="970963"/>
            <a:ext cx="2149312" cy="24509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537329" y="4949072"/>
            <a:ext cx="5344998" cy="707886"/>
          </a:xfrm>
          <a:prstGeom prst="rect">
            <a:avLst/>
          </a:prstGeom>
          <a:noFill/>
        </p:spPr>
        <p:txBody>
          <a:bodyPr wrap="square" rtlCol="0">
            <a:spAutoFit/>
          </a:bodyPr>
          <a:lstStyle/>
          <a:p>
            <a:r>
              <a:rPr lang="en-US" sz="2000" dirty="0" smtClean="0"/>
              <a:t>Difference was non-significant in the un-stratified analysis (p=0.100)</a:t>
            </a:r>
            <a:endParaRPr lang="en-US" sz="2000" dirty="0"/>
          </a:p>
        </p:txBody>
      </p:sp>
    </p:spTree>
    <p:extLst>
      <p:ext uri="{BB962C8B-B14F-4D97-AF65-F5344CB8AC3E}">
        <p14:creationId xmlns:p14="http://schemas.microsoft.com/office/powerpoint/2010/main" val="18419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a:stretch>
            <a:fillRect/>
          </a:stretch>
        </p:blipFill>
        <p:spPr>
          <a:xfrm>
            <a:off x="1001927" y="3659015"/>
            <a:ext cx="9677400" cy="3136811"/>
          </a:xfrm>
          <a:prstGeom prst="rect">
            <a:avLst/>
          </a:prstGeom>
        </p:spPr>
      </p:pic>
      <p:pic>
        <p:nvPicPr>
          <p:cNvPr id="7" name="Picture 6"/>
          <p:cNvPicPr>
            <a:picLocks noChangeAspect="1"/>
          </p:cNvPicPr>
          <p:nvPr/>
        </p:nvPicPr>
        <p:blipFill>
          <a:blip r:embed="rId3"/>
          <a:stretch>
            <a:fillRect/>
          </a:stretch>
        </p:blipFill>
        <p:spPr>
          <a:xfrm>
            <a:off x="1001927" y="447545"/>
            <a:ext cx="9677400" cy="3343275"/>
          </a:xfrm>
          <a:prstGeom prst="rect">
            <a:avLst/>
          </a:prstGeom>
        </p:spPr>
      </p:pic>
      <p:sp>
        <p:nvSpPr>
          <p:cNvPr id="4" name="Rectangle 3"/>
          <p:cNvSpPr/>
          <p:nvPr/>
        </p:nvSpPr>
        <p:spPr>
          <a:xfrm>
            <a:off x="1001927" y="1645860"/>
            <a:ext cx="9584374" cy="20179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305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162 (55%) patients underwent </a:t>
            </a:r>
            <a:r>
              <a:rPr lang="en-US" b="1" dirty="0" smtClean="0"/>
              <a:t>NHP within </a:t>
            </a:r>
            <a:r>
              <a:rPr lang="en-US" b="1" dirty="0"/>
              <a:t>4 </a:t>
            </a:r>
            <a:r>
              <a:rPr lang="en-US" b="1" dirty="0" err="1" smtClean="0"/>
              <a:t>yrs</a:t>
            </a:r>
            <a:r>
              <a:rPr lang="en-US" b="1" dirty="0" smtClean="0"/>
              <a:t> </a:t>
            </a:r>
            <a:r>
              <a:rPr lang="en-US" b="1" dirty="0"/>
              <a:t>of </a:t>
            </a:r>
            <a:r>
              <a:rPr lang="en-US" b="1" dirty="0" smtClean="0"/>
              <a:t>randomization</a:t>
            </a:r>
            <a:r>
              <a:rPr lang="en-US" b="1" dirty="0"/>
              <a:t>, with similar numbers for all groups </a:t>
            </a:r>
            <a:endParaRPr lang="en-US" b="1" dirty="0" smtClean="0"/>
          </a:p>
          <a:p>
            <a:pPr lvl="1"/>
            <a:r>
              <a:rPr lang="en-US" dirty="0" smtClean="0"/>
              <a:t>36 </a:t>
            </a:r>
            <a:r>
              <a:rPr lang="en-US" dirty="0"/>
              <a:t>[49%] in patients who </a:t>
            </a:r>
            <a:r>
              <a:rPr lang="en-US" dirty="0" smtClean="0"/>
              <a:t>continued donepezil </a:t>
            </a:r>
            <a:r>
              <a:rPr lang="en-US" dirty="0"/>
              <a:t>without </a:t>
            </a:r>
            <a:r>
              <a:rPr lang="en-US" dirty="0" err="1" smtClean="0"/>
              <a:t>memantine</a:t>
            </a:r>
            <a:endParaRPr lang="en-US" dirty="0" smtClean="0"/>
          </a:p>
          <a:p>
            <a:pPr lvl="1"/>
            <a:r>
              <a:rPr lang="en-US" dirty="0" smtClean="0"/>
              <a:t>42 </a:t>
            </a:r>
            <a:r>
              <a:rPr lang="en-US" dirty="0"/>
              <a:t>[58%] who discontinued donepezil without </a:t>
            </a:r>
            <a:r>
              <a:rPr lang="en-US" dirty="0" err="1" smtClean="0"/>
              <a:t>memantine</a:t>
            </a:r>
            <a:endParaRPr lang="en-US" dirty="0" smtClean="0"/>
          </a:p>
          <a:p>
            <a:pPr lvl="1"/>
            <a:r>
              <a:rPr lang="en-US" dirty="0" smtClean="0"/>
              <a:t>41 </a:t>
            </a:r>
            <a:r>
              <a:rPr lang="en-US" dirty="0"/>
              <a:t>[54%] who </a:t>
            </a:r>
            <a:r>
              <a:rPr lang="en-US" dirty="0" smtClean="0"/>
              <a:t>discontinued donepezil </a:t>
            </a:r>
            <a:r>
              <a:rPr lang="en-US" dirty="0"/>
              <a:t>and started </a:t>
            </a:r>
            <a:r>
              <a:rPr lang="en-US" dirty="0" err="1" smtClean="0"/>
              <a:t>memantine</a:t>
            </a:r>
            <a:endParaRPr lang="en-US" dirty="0" smtClean="0"/>
          </a:p>
          <a:p>
            <a:pPr lvl="1"/>
            <a:r>
              <a:rPr lang="en-US" dirty="0" smtClean="0"/>
              <a:t>43 </a:t>
            </a:r>
            <a:r>
              <a:rPr lang="en-US" dirty="0"/>
              <a:t>[59%] who continued donepezil and started </a:t>
            </a:r>
            <a:r>
              <a:rPr lang="en-US" dirty="0" err="1" smtClean="0"/>
              <a:t>memantine</a:t>
            </a:r>
            <a:r>
              <a:rPr lang="en-US" dirty="0" smtClean="0"/>
              <a:t> </a:t>
            </a:r>
            <a:endParaRPr lang="en-US" dirty="0"/>
          </a:p>
        </p:txBody>
      </p:sp>
      <p:sp>
        <p:nvSpPr>
          <p:cNvPr id="2" name="Title 1"/>
          <p:cNvSpPr>
            <a:spLocks noGrp="1"/>
          </p:cNvSpPr>
          <p:nvPr>
            <p:ph type="title"/>
          </p:nvPr>
        </p:nvSpPr>
        <p:spPr/>
        <p:txBody>
          <a:bodyPr/>
          <a:lstStyle/>
          <a:p>
            <a:r>
              <a:rPr lang="en-US" b="1" dirty="0" smtClean="0"/>
              <a:t>Outcome </a:t>
            </a:r>
            <a:endParaRPr lang="en-US" b="1" dirty="0"/>
          </a:p>
        </p:txBody>
      </p:sp>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Significant (p=0·010</a:t>
            </a:r>
            <a:r>
              <a:rPr lang="en-US" b="1" dirty="0"/>
              <a:t>) heterogeneity of treatment </a:t>
            </a:r>
            <a:r>
              <a:rPr lang="en-US" b="1" dirty="0" smtClean="0"/>
              <a:t>effect </a:t>
            </a:r>
            <a:r>
              <a:rPr lang="en-US" b="1" dirty="0"/>
              <a:t>over </a:t>
            </a:r>
            <a:r>
              <a:rPr lang="en-US" b="1" dirty="0" smtClean="0"/>
              <a:t>time</a:t>
            </a:r>
          </a:p>
          <a:p>
            <a:pPr lvl="1"/>
            <a:r>
              <a:rPr lang="en-US" dirty="0" smtClean="0"/>
              <a:t>significantly </a:t>
            </a:r>
            <a:r>
              <a:rPr lang="en-US" dirty="0"/>
              <a:t>more </a:t>
            </a:r>
            <a:r>
              <a:rPr lang="en-US" dirty="0" smtClean="0"/>
              <a:t>NHP in </a:t>
            </a:r>
            <a:r>
              <a:rPr lang="en-US" dirty="0"/>
              <a:t>the </a:t>
            </a:r>
            <a:r>
              <a:rPr lang="en-US" dirty="0" smtClean="0"/>
              <a:t>combined donepezil </a:t>
            </a:r>
            <a:r>
              <a:rPr lang="en-US" dirty="0"/>
              <a:t>discontinuation groups during the </a:t>
            </a:r>
            <a:r>
              <a:rPr lang="en-US" dirty="0" smtClean="0"/>
              <a:t>first </a:t>
            </a:r>
            <a:r>
              <a:rPr lang="en-US" dirty="0"/>
              <a:t>year </a:t>
            </a:r>
            <a:r>
              <a:rPr lang="en-US" dirty="0" smtClean="0"/>
              <a:t>(HR 2·09 </a:t>
            </a:r>
            <a:r>
              <a:rPr lang="en-US" dirty="0"/>
              <a:t>[95% CI 1·29–3·39]) </a:t>
            </a:r>
            <a:r>
              <a:rPr lang="en-US" dirty="0" smtClean="0"/>
              <a:t>vs. the combined </a:t>
            </a:r>
            <a:r>
              <a:rPr lang="en-US" dirty="0" smtClean="0"/>
              <a:t>donepezil </a:t>
            </a:r>
            <a:r>
              <a:rPr lang="en-US" dirty="0"/>
              <a:t>continuation </a:t>
            </a:r>
            <a:r>
              <a:rPr lang="en-US" dirty="0" smtClean="0"/>
              <a:t>groups</a:t>
            </a:r>
          </a:p>
          <a:p>
            <a:pPr lvl="1"/>
            <a:r>
              <a:rPr lang="en-US" dirty="0" smtClean="0"/>
              <a:t>no </a:t>
            </a:r>
            <a:r>
              <a:rPr lang="en-US" dirty="0" smtClean="0"/>
              <a:t>difference </a:t>
            </a:r>
            <a:r>
              <a:rPr lang="en-US" dirty="0"/>
              <a:t>during the next 3 years (0·89 [0·58–1·35</a:t>
            </a:r>
            <a:r>
              <a:rPr lang="en-US" dirty="0" smtClean="0"/>
              <a:t>])</a:t>
            </a:r>
          </a:p>
          <a:p>
            <a:pPr lvl="1"/>
            <a:endParaRPr lang="en-US" dirty="0"/>
          </a:p>
          <a:p>
            <a:pPr lvl="1"/>
            <a:r>
              <a:rPr lang="en-US" dirty="0"/>
              <a:t>Patients who live with their </a:t>
            </a:r>
            <a:r>
              <a:rPr lang="en-US" dirty="0" err="1"/>
              <a:t>carers</a:t>
            </a:r>
            <a:r>
              <a:rPr lang="en-US" dirty="0"/>
              <a:t> at baseline had a lower instantaneous risk of nursing home placement throughout </a:t>
            </a:r>
            <a:r>
              <a:rPr lang="en-US" dirty="0" smtClean="0"/>
              <a:t>f/u </a:t>
            </a:r>
            <a:r>
              <a:rPr lang="en-US" dirty="0"/>
              <a:t>compared with those who did not (HR 0.63 [95% CI 0.44–0.89]; p=0.013)</a:t>
            </a:r>
          </a:p>
          <a:p>
            <a:pPr lvl="1"/>
            <a:endParaRPr lang="en-US" dirty="0" smtClean="0"/>
          </a:p>
        </p:txBody>
      </p:sp>
      <p:sp>
        <p:nvSpPr>
          <p:cNvPr id="2" name="Title 1"/>
          <p:cNvSpPr>
            <a:spLocks noGrp="1"/>
          </p:cNvSpPr>
          <p:nvPr>
            <p:ph type="title"/>
          </p:nvPr>
        </p:nvSpPr>
        <p:spPr/>
        <p:txBody>
          <a:bodyPr/>
          <a:lstStyle/>
          <a:p>
            <a:r>
              <a:rPr lang="en-US" dirty="0" smtClean="0"/>
              <a:t>Outcome </a:t>
            </a:r>
            <a:endParaRPr lang="en-US" dirty="0"/>
          </a:p>
        </p:txBody>
      </p:sp>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dirty="0" smtClean="0"/>
              <a:t>although </a:t>
            </a:r>
            <a:r>
              <a:rPr lang="en-US" dirty="0"/>
              <a:t>baseline ADL </a:t>
            </a:r>
            <a:r>
              <a:rPr lang="en-US" dirty="0" smtClean="0"/>
              <a:t>score affects </a:t>
            </a:r>
            <a:r>
              <a:rPr lang="en-US" dirty="0"/>
              <a:t>risk of and time to </a:t>
            </a:r>
            <a:r>
              <a:rPr lang="en-US" dirty="0" smtClean="0"/>
              <a:t>NHP,</a:t>
            </a:r>
            <a:r>
              <a:rPr lang="en-US" dirty="0"/>
              <a:t> </a:t>
            </a:r>
            <a:r>
              <a:rPr lang="en-US" dirty="0" smtClean="0"/>
              <a:t>decline </a:t>
            </a:r>
            <a:r>
              <a:rPr lang="en-US" dirty="0"/>
              <a:t>in ADL most strongly </a:t>
            </a:r>
            <a:r>
              <a:rPr lang="en-US" dirty="0" smtClean="0"/>
              <a:t>predicts </a:t>
            </a:r>
            <a:r>
              <a:rPr lang="en-US" dirty="0"/>
              <a:t>placement</a:t>
            </a:r>
            <a:r>
              <a:rPr lang="en-US" dirty="0" smtClean="0"/>
              <a:t>. </a:t>
            </a:r>
          </a:p>
          <a:p>
            <a:pPr marL="109728" indent="0">
              <a:buNone/>
            </a:pPr>
            <a:endParaRPr lang="en-US" dirty="0"/>
          </a:p>
          <a:p>
            <a:pPr marL="109728" indent="0">
              <a:buNone/>
            </a:pPr>
            <a:endParaRPr lang="en-US" dirty="0" smtClean="0"/>
          </a:p>
          <a:p>
            <a:r>
              <a:rPr lang="en-US" dirty="0" smtClean="0"/>
              <a:t>withdrawal </a:t>
            </a:r>
            <a:r>
              <a:rPr lang="en-US" dirty="0"/>
              <a:t>from donepezil treatment in the </a:t>
            </a:r>
            <a:r>
              <a:rPr lang="en-US" dirty="0" smtClean="0"/>
              <a:t>DOMINO-AD trial </a:t>
            </a:r>
            <a:r>
              <a:rPr lang="en-US" dirty="0"/>
              <a:t>was associated with a mean 3 point </a:t>
            </a:r>
            <a:r>
              <a:rPr lang="en-US" dirty="0" smtClean="0"/>
              <a:t>BADLS disadvantage </a:t>
            </a:r>
            <a:r>
              <a:rPr lang="en-US" dirty="0"/>
              <a:t>during </a:t>
            </a:r>
            <a:r>
              <a:rPr lang="en-US" dirty="0" smtClean="0"/>
              <a:t>year 1</a:t>
            </a:r>
          </a:p>
        </p:txBody>
      </p:sp>
      <p:sp>
        <p:nvSpPr>
          <p:cNvPr id="3" name="Title 2"/>
          <p:cNvSpPr>
            <a:spLocks noGrp="1"/>
          </p:cNvSpPr>
          <p:nvPr>
            <p:ph type="title"/>
          </p:nvPr>
        </p:nvSpPr>
        <p:spPr/>
        <p:txBody>
          <a:bodyPr>
            <a:normAutofit fontScale="90000"/>
          </a:bodyPr>
          <a:lstStyle/>
          <a:p>
            <a:r>
              <a:rPr lang="en-US" dirty="0"/>
              <a:t>How does symptom worsening, associated with</a:t>
            </a:r>
            <a:br>
              <a:rPr lang="en-US" dirty="0"/>
            </a:br>
            <a:r>
              <a:rPr lang="en-US" dirty="0"/>
              <a:t>withdrawal of donepezil, increase risk of </a:t>
            </a:r>
            <a:r>
              <a:rPr lang="en-US" dirty="0" smtClean="0"/>
              <a:t>NHP in the first year?</a:t>
            </a:r>
            <a:endParaRPr lang="en-US" dirty="0"/>
          </a:p>
        </p:txBody>
      </p:sp>
      <p:sp>
        <p:nvSpPr>
          <p:cNvPr id="4" name="TextBox 3"/>
          <p:cNvSpPr txBox="1"/>
          <p:nvPr/>
        </p:nvSpPr>
        <p:spPr>
          <a:xfrm>
            <a:off x="807308" y="3744807"/>
            <a:ext cx="10775092" cy="369332"/>
          </a:xfrm>
          <a:prstGeom prst="rect">
            <a:avLst/>
          </a:prstGeom>
          <a:noFill/>
        </p:spPr>
        <p:txBody>
          <a:bodyPr wrap="square" rtlCol="0">
            <a:spAutoFit/>
          </a:bodyPr>
          <a:lstStyle/>
          <a:p>
            <a:r>
              <a:rPr lang="en-US" dirty="0" smtClean="0"/>
              <a:t>						</a:t>
            </a:r>
            <a:r>
              <a:rPr lang="en-US" dirty="0" err="1" smtClean="0"/>
              <a:t>Hatoum</a:t>
            </a:r>
            <a:r>
              <a:rPr lang="en-US" dirty="0" smtClean="0"/>
              <a:t> </a:t>
            </a:r>
            <a:r>
              <a:rPr lang="en-US" dirty="0"/>
              <a:t>HT, </a:t>
            </a:r>
            <a:r>
              <a:rPr lang="en-US" dirty="0" smtClean="0"/>
              <a:t>et al . </a:t>
            </a:r>
            <a:r>
              <a:rPr lang="en-US" i="1" dirty="0"/>
              <a:t>J Med Econ </a:t>
            </a:r>
            <a:r>
              <a:rPr lang="en-US" dirty="0" smtClean="0"/>
              <a:t>2009; </a:t>
            </a:r>
            <a:r>
              <a:rPr lang="en-US" b="1" dirty="0" smtClean="0"/>
              <a:t>12</a:t>
            </a:r>
            <a:r>
              <a:rPr lang="en-US" b="1" dirty="0"/>
              <a:t>: </a:t>
            </a:r>
            <a:r>
              <a:rPr lang="en-US" dirty="0"/>
              <a:t>98–103.</a:t>
            </a:r>
            <a:endParaRPr lang="en-US" dirty="0"/>
          </a:p>
        </p:txBody>
      </p:sp>
    </p:spTree>
    <p:extLst>
      <p:ext uri="{BB962C8B-B14F-4D97-AF65-F5344CB8AC3E}">
        <p14:creationId xmlns:p14="http://schemas.microsoft.com/office/powerpoint/2010/main" val="2759068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959922" y="2337082"/>
          <a:ext cx="9301648" cy="1531719"/>
        </p:xfrm>
        <a:graphic>
          <a:graphicData uri="http://schemas.openxmlformats.org/drawingml/2006/table">
            <a:tbl>
              <a:tblPr firstRow="1" bandRow="1">
                <a:tableStyleId>{616DA210-FB5B-4158-B5E0-FEB733F419BA}</a:tableStyleId>
              </a:tblPr>
              <a:tblGrid>
                <a:gridCol w="3735565"/>
                <a:gridCol w="5566083"/>
              </a:tblGrid>
              <a:tr h="510573">
                <a:tc>
                  <a:txBody>
                    <a:bodyPr/>
                    <a:lstStyle/>
                    <a:p>
                      <a:r>
                        <a:rPr lang="en-US" dirty="0" smtClean="0"/>
                        <a:t>MMSE</a:t>
                      </a:r>
                      <a:endParaRPr lang="en-US" dirty="0"/>
                    </a:p>
                  </a:txBody>
                  <a:tcPr/>
                </a:tc>
                <a:tc>
                  <a:txBody>
                    <a:bodyPr/>
                    <a:lstStyle/>
                    <a:p>
                      <a:r>
                        <a:rPr lang="en-US" dirty="0" smtClean="0"/>
                        <a:t>Rates for NH placement during</a:t>
                      </a:r>
                      <a:r>
                        <a:rPr lang="en-US" baseline="0" dirty="0" smtClean="0"/>
                        <a:t> 1 year</a:t>
                      </a:r>
                      <a:endParaRPr lang="en-US" dirty="0"/>
                    </a:p>
                  </a:txBody>
                  <a:tcPr/>
                </a:tc>
              </a:tr>
              <a:tr h="510573">
                <a:tc>
                  <a:txBody>
                    <a:bodyPr/>
                    <a:lstStyle/>
                    <a:p>
                      <a:r>
                        <a:rPr lang="en-US" dirty="0" smtClean="0"/>
                        <a:t>15-20</a:t>
                      </a:r>
                      <a:endParaRPr lang="en-US" dirty="0"/>
                    </a:p>
                  </a:txBody>
                  <a:tcPr/>
                </a:tc>
                <a:tc>
                  <a:txBody>
                    <a:bodyPr/>
                    <a:lstStyle/>
                    <a:p>
                      <a:r>
                        <a:rPr lang="en-US" dirty="0" smtClean="0"/>
                        <a:t>24%</a:t>
                      </a:r>
                      <a:endParaRPr lang="en-US" dirty="0"/>
                    </a:p>
                  </a:txBody>
                  <a:tcPr/>
                </a:tc>
              </a:tr>
              <a:tr h="510573">
                <a:tc>
                  <a:txBody>
                    <a:bodyPr/>
                    <a:lstStyle/>
                    <a:p>
                      <a:r>
                        <a:rPr lang="en-US" dirty="0" smtClean="0"/>
                        <a:t>&lt; 15</a:t>
                      </a:r>
                      <a:endParaRPr lang="en-US" dirty="0"/>
                    </a:p>
                  </a:txBody>
                  <a:tcPr/>
                </a:tc>
                <a:tc>
                  <a:txBody>
                    <a:bodyPr/>
                    <a:lstStyle/>
                    <a:p>
                      <a:r>
                        <a:rPr lang="en-US" dirty="0" smtClean="0"/>
                        <a:t>26%</a:t>
                      </a:r>
                      <a:endParaRPr lang="en-US" dirty="0"/>
                    </a:p>
                  </a:txBody>
                  <a:tcPr/>
                </a:tc>
              </a:tr>
            </a:tbl>
          </a:graphicData>
        </a:graphic>
      </p:graphicFrame>
      <p:sp>
        <p:nvSpPr>
          <p:cNvPr id="3" name="Title 2"/>
          <p:cNvSpPr>
            <a:spLocks noGrp="1"/>
          </p:cNvSpPr>
          <p:nvPr>
            <p:ph type="title"/>
          </p:nvPr>
        </p:nvSpPr>
        <p:spPr/>
        <p:txBody>
          <a:bodyPr/>
          <a:lstStyle/>
          <a:p>
            <a:r>
              <a:rPr lang="en-US" b="1" dirty="0" smtClean="0"/>
              <a:t>Impairment in </a:t>
            </a:r>
            <a:r>
              <a:rPr lang="en-US" b="1" dirty="0" err="1" smtClean="0"/>
              <a:t>ADLs</a:t>
            </a:r>
            <a:r>
              <a:rPr lang="en-US" b="1" dirty="0" smtClean="0"/>
              <a:t> vs. cognitive impairment</a:t>
            </a:r>
            <a:endParaRPr lang="en-US" b="1" dirty="0"/>
          </a:p>
        </p:txBody>
      </p:sp>
      <p:sp>
        <p:nvSpPr>
          <p:cNvPr id="4" name="TextBox 3"/>
          <p:cNvSpPr txBox="1"/>
          <p:nvPr/>
        </p:nvSpPr>
        <p:spPr>
          <a:xfrm>
            <a:off x="807307" y="6310926"/>
            <a:ext cx="10775092" cy="369332"/>
          </a:xfrm>
          <a:prstGeom prst="rect">
            <a:avLst/>
          </a:prstGeom>
          <a:noFill/>
        </p:spPr>
        <p:txBody>
          <a:bodyPr wrap="square" rtlCol="0">
            <a:spAutoFit/>
          </a:bodyPr>
          <a:lstStyle/>
          <a:p>
            <a:pPr algn="r"/>
            <a:r>
              <a:rPr lang="en-US" dirty="0" err="1" smtClean="0"/>
              <a:t>Yaffe</a:t>
            </a:r>
            <a:r>
              <a:rPr lang="en-US" dirty="0" smtClean="0"/>
              <a:t> K., et al., </a:t>
            </a:r>
            <a:r>
              <a:rPr lang="pt-BR" i="1" dirty="0" smtClean="0"/>
              <a:t>JAMA </a:t>
            </a:r>
            <a:r>
              <a:rPr lang="pt-BR" dirty="0"/>
              <a:t>2002; </a:t>
            </a:r>
            <a:r>
              <a:rPr lang="pt-BR" b="1" dirty="0"/>
              <a:t>287: </a:t>
            </a:r>
            <a:r>
              <a:rPr lang="pt-BR" dirty="0"/>
              <a:t>2090–97.</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207753361"/>
              </p:ext>
            </p:extLst>
          </p:nvPr>
        </p:nvGraphicFramePr>
        <p:xfrm>
          <a:off x="937237" y="4033696"/>
          <a:ext cx="9382719" cy="1820604"/>
        </p:xfrm>
        <a:graphic>
          <a:graphicData uri="http://schemas.openxmlformats.org/drawingml/2006/table">
            <a:tbl>
              <a:tblPr firstRow="1" bandRow="1">
                <a:tableStyleId>{5DA37D80-6434-44D0-A028-1B22A696006F}</a:tableStyleId>
              </a:tblPr>
              <a:tblGrid>
                <a:gridCol w="3768123"/>
                <a:gridCol w="5614596"/>
              </a:tblGrid>
              <a:tr h="606868">
                <a:tc>
                  <a:txBody>
                    <a:bodyPr/>
                    <a:lstStyle/>
                    <a:p>
                      <a:r>
                        <a:rPr lang="en-US" dirty="0" err="1" smtClean="0"/>
                        <a:t>ADLs</a:t>
                      </a:r>
                      <a:endParaRPr lang="en-US" dirty="0"/>
                    </a:p>
                  </a:txBody>
                  <a:tcPr/>
                </a:tc>
                <a:tc>
                  <a:txBody>
                    <a:bodyPr/>
                    <a:lstStyle/>
                    <a:p>
                      <a:r>
                        <a:rPr lang="en-US" dirty="0" smtClean="0"/>
                        <a:t>Rates for NH placement during</a:t>
                      </a:r>
                      <a:r>
                        <a:rPr lang="en-US" baseline="0" dirty="0" smtClean="0"/>
                        <a:t> 1 year</a:t>
                      </a:r>
                      <a:endParaRPr lang="en-US" dirty="0"/>
                    </a:p>
                  </a:txBody>
                  <a:tcPr/>
                </a:tc>
              </a:tr>
              <a:tr h="606868">
                <a:tc>
                  <a:txBody>
                    <a:bodyPr/>
                    <a:lstStyle/>
                    <a:p>
                      <a:r>
                        <a:rPr lang="en-US" dirty="0" smtClean="0"/>
                        <a:t>Independent</a:t>
                      </a:r>
                      <a:endParaRPr lang="en-US" dirty="0"/>
                    </a:p>
                  </a:txBody>
                  <a:tcPr/>
                </a:tc>
                <a:tc>
                  <a:txBody>
                    <a:bodyPr/>
                    <a:lstStyle/>
                    <a:p>
                      <a:r>
                        <a:rPr lang="en-US" dirty="0" smtClean="0"/>
                        <a:t>15%</a:t>
                      </a:r>
                      <a:endParaRPr lang="en-US" dirty="0"/>
                    </a:p>
                  </a:txBody>
                  <a:tcPr/>
                </a:tc>
              </a:tr>
              <a:tr h="606868">
                <a:tc>
                  <a:txBody>
                    <a:bodyPr/>
                    <a:lstStyle/>
                    <a:p>
                      <a:r>
                        <a:rPr lang="en-US" dirty="0" smtClean="0"/>
                        <a:t>Dependent for 1 or</a:t>
                      </a:r>
                      <a:r>
                        <a:rPr lang="en-US" baseline="0" dirty="0" smtClean="0"/>
                        <a:t> more ADL</a:t>
                      </a:r>
                      <a:endParaRPr lang="en-US" dirty="0"/>
                    </a:p>
                  </a:txBody>
                  <a:tcPr/>
                </a:tc>
                <a:tc>
                  <a:txBody>
                    <a:bodyPr/>
                    <a:lstStyle/>
                    <a:p>
                      <a:r>
                        <a:rPr lang="en-US" dirty="0" smtClean="0"/>
                        <a:t>25%</a:t>
                      </a:r>
                      <a:endParaRPr lang="en-US"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time </a:t>
            </a:r>
            <a:r>
              <a:rPr lang="en-US" dirty="0"/>
              <a:t>to </a:t>
            </a:r>
            <a:r>
              <a:rPr lang="en-US" dirty="0" smtClean="0"/>
              <a:t>NHP was </a:t>
            </a:r>
            <a:r>
              <a:rPr lang="en-US" dirty="0"/>
              <a:t>a secondary objective of the </a:t>
            </a:r>
            <a:r>
              <a:rPr lang="en-US" dirty="0" smtClean="0"/>
              <a:t>DOMINO-AD trial </a:t>
            </a:r>
            <a:r>
              <a:rPr lang="en-US" dirty="0"/>
              <a:t>for which the study was not designed to have </a:t>
            </a:r>
            <a:r>
              <a:rPr lang="en-US" dirty="0" smtClean="0"/>
              <a:t>statistical power for</a:t>
            </a:r>
          </a:p>
          <a:p>
            <a:r>
              <a:rPr lang="en-US" dirty="0" smtClean="0"/>
              <a:t>the </a:t>
            </a:r>
            <a:r>
              <a:rPr lang="en-US" dirty="0"/>
              <a:t>analysis restricted to the </a:t>
            </a:r>
            <a:r>
              <a:rPr lang="en-US" dirty="0" smtClean="0"/>
              <a:t>first </a:t>
            </a:r>
            <a:r>
              <a:rPr lang="en-US" dirty="0"/>
              <a:t>12 </a:t>
            </a:r>
            <a:r>
              <a:rPr lang="en-US" dirty="0" smtClean="0"/>
              <a:t>months was </a:t>
            </a:r>
            <a:r>
              <a:rPr lang="en-US" dirty="0"/>
              <a:t>not </a:t>
            </a:r>
            <a:r>
              <a:rPr lang="en-US" dirty="0" smtClean="0"/>
              <a:t>pre-specified </a:t>
            </a:r>
            <a:r>
              <a:rPr lang="en-US" dirty="0"/>
              <a:t>in the statistical analysis plan. </a:t>
            </a:r>
            <a:endParaRPr lang="en-US" dirty="0" smtClean="0"/>
          </a:p>
          <a:p>
            <a:r>
              <a:rPr lang="en-US" dirty="0"/>
              <a:t>no dementia drug use data collected after 52 weeks</a:t>
            </a:r>
          </a:p>
          <a:p>
            <a:r>
              <a:rPr lang="en-US" dirty="0"/>
              <a:t>decisions about their subsequent treatment were made by their responsible clinician. </a:t>
            </a:r>
          </a:p>
          <a:p>
            <a:endParaRPr lang="en-US" dirty="0"/>
          </a:p>
          <a:p>
            <a:r>
              <a:rPr lang="en-US" dirty="0" smtClean="0"/>
              <a:t>results are exploratory </a:t>
            </a:r>
            <a:r>
              <a:rPr lang="en-US" dirty="0"/>
              <a:t>and </a:t>
            </a:r>
            <a:r>
              <a:rPr lang="en-US" dirty="0" smtClean="0"/>
              <a:t>would ideally </a:t>
            </a:r>
            <a:r>
              <a:rPr lang="en-US" dirty="0"/>
              <a:t>need to be substantiated in future </a:t>
            </a:r>
            <a:r>
              <a:rPr lang="en-US" dirty="0" smtClean="0"/>
              <a:t>studies  --- ? ethics of further RCTs</a:t>
            </a:r>
            <a:endParaRPr lang="en-US" dirty="0"/>
          </a:p>
        </p:txBody>
      </p:sp>
      <p:sp>
        <p:nvSpPr>
          <p:cNvPr id="3" name="Title 2"/>
          <p:cNvSpPr>
            <a:spLocks noGrp="1"/>
          </p:cNvSpPr>
          <p:nvPr>
            <p:ph type="title"/>
          </p:nvPr>
        </p:nvSpPr>
        <p:spPr/>
        <p:txBody>
          <a:bodyPr/>
          <a:lstStyle/>
          <a:p>
            <a:r>
              <a:rPr lang="en-US" dirty="0" smtClean="0"/>
              <a:t>Discussion </a:t>
            </a:r>
            <a:endParaRPr lang="en-US" dirty="0"/>
          </a:p>
        </p:txBody>
      </p:sp>
    </p:spTree>
    <p:extLst>
      <p:ext uri="{BB962C8B-B14F-4D97-AF65-F5344CB8AC3E}">
        <p14:creationId xmlns:p14="http://schemas.microsoft.com/office/powerpoint/2010/main" val="6591778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111604"/>
            <a:ext cx="10972800" cy="4462932"/>
          </a:xfrm>
        </p:spPr>
        <p:txBody>
          <a:bodyPr>
            <a:normAutofit fontScale="92500" lnSpcReduction="10000"/>
          </a:bodyPr>
          <a:lstStyle/>
          <a:p>
            <a:r>
              <a:rPr lang="en-US" dirty="0" smtClean="0"/>
              <a:t>Along </a:t>
            </a:r>
            <a:r>
              <a:rPr lang="en-US" dirty="0" smtClean="0"/>
              <a:t>with slight cognitive </a:t>
            </a:r>
            <a:r>
              <a:rPr lang="en-US" dirty="0"/>
              <a:t>and functional </a:t>
            </a:r>
            <a:r>
              <a:rPr lang="en-US" dirty="0" smtClean="0"/>
              <a:t>benefits</a:t>
            </a:r>
            <a:r>
              <a:rPr lang="en-US" dirty="0"/>
              <a:t>, continuation </a:t>
            </a:r>
            <a:r>
              <a:rPr lang="en-US" dirty="0" smtClean="0"/>
              <a:t>of </a:t>
            </a:r>
            <a:r>
              <a:rPr lang="en-US" dirty="0" smtClean="0"/>
              <a:t>donepezil is </a:t>
            </a:r>
            <a:r>
              <a:rPr lang="en-US" dirty="0"/>
              <a:t>associated </a:t>
            </a:r>
            <a:r>
              <a:rPr lang="en-US" dirty="0" smtClean="0"/>
              <a:t>with potential </a:t>
            </a:r>
            <a:r>
              <a:rPr lang="en-US" dirty="0"/>
              <a:t>advantages in maintenance of </a:t>
            </a:r>
            <a:r>
              <a:rPr lang="en-US" dirty="0" smtClean="0"/>
              <a:t>home </a:t>
            </a:r>
            <a:r>
              <a:rPr lang="en-US" dirty="0"/>
              <a:t>living (reduced risk of nursing home placement during 12 </a:t>
            </a:r>
            <a:r>
              <a:rPr lang="en-US" dirty="0" smtClean="0"/>
              <a:t>months).</a:t>
            </a:r>
            <a:endParaRPr lang="en-US" dirty="0"/>
          </a:p>
          <a:p>
            <a:endParaRPr lang="en-US" dirty="0" smtClean="0"/>
          </a:p>
          <a:p>
            <a:r>
              <a:rPr lang="en-US" dirty="0" smtClean="0"/>
              <a:t>Since </a:t>
            </a:r>
            <a:r>
              <a:rPr lang="en-US" dirty="0"/>
              <a:t>the symptomatic </a:t>
            </a:r>
            <a:r>
              <a:rPr lang="en-US" dirty="0" smtClean="0"/>
              <a:t>benefits </a:t>
            </a:r>
            <a:r>
              <a:rPr lang="en-US" dirty="0"/>
              <a:t>associated </a:t>
            </a:r>
            <a:r>
              <a:rPr lang="en-US" dirty="0" smtClean="0"/>
              <a:t>with </a:t>
            </a:r>
            <a:r>
              <a:rPr lang="en-US" dirty="0" smtClean="0"/>
              <a:t>donepezil </a:t>
            </a:r>
            <a:r>
              <a:rPr lang="en-US" dirty="0"/>
              <a:t>in </a:t>
            </a:r>
            <a:r>
              <a:rPr lang="en-US" dirty="0" smtClean="0"/>
              <a:t>AD are</a:t>
            </a:r>
            <a:r>
              <a:rPr lang="en-US" dirty="0"/>
              <a:t> </a:t>
            </a:r>
            <a:r>
              <a:rPr lang="en-US" dirty="0" smtClean="0"/>
              <a:t>slight</a:t>
            </a:r>
            <a:r>
              <a:rPr lang="en-US" dirty="0"/>
              <a:t>, </a:t>
            </a:r>
            <a:r>
              <a:rPr lang="en-US" dirty="0" smtClean="0"/>
              <a:t>physicians/caregivers </a:t>
            </a:r>
            <a:r>
              <a:rPr lang="en-US" dirty="0"/>
              <a:t>might consider stopping treatment </a:t>
            </a:r>
            <a:r>
              <a:rPr lang="en-US" dirty="0" smtClean="0"/>
              <a:t>because of </a:t>
            </a:r>
            <a:r>
              <a:rPr lang="en-US" dirty="0"/>
              <a:t>perceived absence of </a:t>
            </a:r>
            <a:r>
              <a:rPr lang="en-US" dirty="0" smtClean="0"/>
              <a:t>effectiveness </a:t>
            </a:r>
            <a:r>
              <a:rPr lang="en-US" dirty="0"/>
              <a:t>once patients </a:t>
            </a:r>
            <a:r>
              <a:rPr lang="en-US" dirty="0" smtClean="0"/>
              <a:t>have become </a:t>
            </a:r>
            <a:r>
              <a:rPr lang="en-US" dirty="0"/>
              <a:t>moderately to severely </a:t>
            </a:r>
            <a:r>
              <a:rPr lang="en-US" dirty="0" smtClean="0"/>
              <a:t>affected</a:t>
            </a:r>
            <a:r>
              <a:rPr lang="en-US" dirty="0"/>
              <a:t>. </a:t>
            </a:r>
            <a:endParaRPr lang="en-US" dirty="0" smtClean="0"/>
          </a:p>
          <a:p>
            <a:r>
              <a:rPr lang="en-US" dirty="0" smtClean="0"/>
              <a:t>The </a:t>
            </a:r>
            <a:r>
              <a:rPr lang="en-US" dirty="0"/>
              <a:t>evidence </a:t>
            </a:r>
            <a:r>
              <a:rPr lang="en-US" dirty="0" smtClean="0"/>
              <a:t>suggests that </a:t>
            </a:r>
            <a:r>
              <a:rPr lang="en-US" dirty="0"/>
              <a:t>withdrawal of cholinesterase inhibitor treatment </a:t>
            </a:r>
            <a:r>
              <a:rPr lang="en-US" dirty="0" smtClean="0"/>
              <a:t>is associated </a:t>
            </a:r>
            <a:r>
              <a:rPr lang="en-US" dirty="0"/>
              <a:t>with worse cognitive and functional outcomes </a:t>
            </a:r>
            <a:r>
              <a:rPr lang="en-US" dirty="0" smtClean="0"/>
              <a:t>and, from </a:t>
            </a:r>
            <a:r>
              <a:rPr lang="en-US" dirty="0"/>
              <a:t>this study, earlier transfer to a nursing home than </a:t>
            </a:r>
            <a:r>
              <a:rPr lang="en-US" dirty="0" smtClean="0"/>
              <a:t>without withdrawal</a:t>
            </a:r>
            <a:r>
              <a:rPr lang="en-US" dirty="0"/>
              <a:t>. </a:t>
            </a:r>
          </a:p>
        </p:txBody>
      </p:sp>
      <p:sp>
        <p:nvSpPr>
          <p:cNvPr id="3" name="Title 2"/>
          <p:cNvSpPr>
            <a:spLocks noGrp="1"/>
          </p:cNvSpPr>
          <p:nvPr>
            <p:ph type="title"/>
          </p:nvPr>
        </p:nvSpPr>
        <p:spPr/>
        <p:txBody>
          <a:bodyPr/>
          <a:lstStyle/>
          <a:p>
            <a:r>
              <a:rPr lang="en-US" dirty="0" smtClean="0"/>
              <a:t>Back to the veteran  </a:t>
            </a:r>
            <a:endParaRPr lang="en-US" dirty="0"/>
          </a:p>
        </p:txBody>
      </p:sp>
    </p:spTree>
    <p:extLst>
      <p:ext uri="{BB962C8B-B14F-4D97-AF65-F5344CB8AC3E}">
        <p14:creationId xmlns:p14="http://schemas.microsoft.com/office/powerpoint/2010/main" val="258326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10705" y="1338606"/>
            <a:ext cx="10105534" cy="707886"/>
          </a:xfrm>
          <a:prstGeom prst="rect">
            <a:avLst/>
          </a:prstGeom>
          <a:noFill/>
        </p:spPr>
        <p:txBody>
          <a:bodyPr wrap="square" rtlCol="0">
            <a:spAutoFit/>
          </a:bodyPr>
          <a:lstStyle/>
          <a:p>
            <a:r>
              <a:rPr lang="en-US" sz="4000" dirty="0" smtClean="0">
                <a:solidFill>
                  <a:schemeClr val="bg1"/>
                </a:solidFill>
              </a:rPr>
              <a:t>Thank you!</a:t>
            </a:r>
            <a:endParaRPr lang="en-US" sz="4000" dirty="0">
              <a:solidFill>
                <a:schemeClr val="bg1"/>
              </a:solidFill>
            </a:endParaRPr>
          </a:p>
        </p:txBody>
      </p:sp>
      <p:pic>
        <p:nvPicPr>
          <p:cNvPr id="8" name="Picture 7"/>
          <p:cNvPicPr>
            <a:picLocks noChangeAspect="1"/>
          </p:cNvPicPr>
          <p:nvPr/>
        </p:nvPicPr>
        <p:blipFill>
          <a:blip r:embed="rId2"/>
          <a:stretch>
            <a:fillRect/>
          </a:stretch>
        </p:blipFill>
        <p:spPr>
          <a:xfrm>
            <a:off x="143511" y="1084082"/>
            <a:ext cx="11798397" cy="5147035"/>
          </a:xfrm>
          <a:prstGeom prst="rect">
            <a:avLst/>
          </a:prstGeom>
        </p:spPr>
      </p:pic>
      <p:sp>
        <p:nvSpPr>
          <p:cNvPr id="10" name="TextBox 9"/>
          <p:cNvSpPr txBox="1"/>
          <p:nvPr/>
        </p:nvSpPr>
        <p:spPr>
          <a:xfrm>
            <a:off x="408495" y="1593130"/>
            <a:ext cx="5552387" cy="707886"/>
          </a:xfrm>
          <a:prstGeom prst="rect">
            <a:avLst/>
          </a:prstGeom>
          <a:noFill/>
        </p:spPr>
        <p:txBody>
          <a:bodyPr wrap="square" rtlCol="0">
            <a:spAutoFit/>
          </a:bodyPr>
          <a:lstStyle/>
          <a:p>
            <a:r>
              <a:rPr lang="en-US" sz="4000" dirty="0" smtClean="0">
                <a:solidFill>
                  <a:schemeClr val="bg1"/>
                </a:solidFill>
              </a:rPr>
              <a:t>Thank you!</a:t>
            </a:r>
            <a:endParaRPr lang="en-US" sz="4000" dirty="0">
              <a:solidFill>
                <a:schemeClr val="bg1"/>
              </a:solidFill>
            </a:endParaRPr>
          </a:p>
        </p:txBody>
      </p:sp>
    </p:spTree>
    <p:extLst>
      <p:ext uri="{BB962C8B-B14F-4D97-AF65-F5344CB8AC3E}">
        <p14:creationId xmlns:p14="http://schemas.microsoft.com/office/powerpoint/2010/main" val="354410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raining presentation" id="{9308F140-5CDC-477D-BC4D-9C1906451284}" vid="{11C5112C-663B-4E6D-9D3D-2361F8FA32D6}"/>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D44557-C150-4AA7-97B1-62E8021520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Training presentation</Template>
  <TotalTime>0</TotalTime>
  <Words>1198</Words>
  <Application>Microsoft Office PowerPoint</Application>
  <PresentationFormat>Widescreen</PresentationFormat>
  <Paragraphs>150</Paragraphs>
  <Slides>24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Georgia</vt:lpstr>
      <vt:lpstr>Wingdings</vt:lpstr>
      <vt:lpstr>Wingdings 2</vt:lpstr>
      <vt:lpstr>Training presentation</vt:lpstr>
      <vt:lpstr>Nursing home placement in the Donepezil and Memantine  in Moderate to Severe Alzheimer’s Disease (DOMINO-AD) trial: secondary and post-hoc analyses</vt:lpstr>
      <vt:lpstr>Clinical question - </vt:lpstr>
      <vt:lpstr>Donepezil (Aricept)</vt:lpstr>
      <vt:lpstr>Data supporting clinical benefit - </vt:lpstr>
      <vt:lpstr>Controversy </vt:lpstr>
      <vt:lpstr>Why are people with dementia placed in nursing homes? </vt:lpstr>
      <vt:lpstr>Background </vt:lpstr>
      <vt:lpstr>Study Objective </vt:lpstr>
      <vt:lpstr>Study Design </vt:lpstr>
      <vt:lpstr>Study Design </vt:lpstr>
      <vt:lpstr>Randomization </vt:lpstr>
      <vt:lpstr>Methods</vt:lpstr>
      <vt:lpstr>Table 1: Baseline demographics </vt:lpstr>
      <vt:lpstr>PowerPoint Presentation</vt:lpstr>
      <vt:lpstr>PowerPoint Presentation</vt:lpstr>
      <vt:lpstr>PowerPoint Presentation</vt:lpstr>
      <vt:lpstr>PowerPoint Presentation</vt:lpstr>
      <vt:lpstr>Outcome </vt:lpstr>
      <vt:lpstr>Outcome </vt:lpstr>
      <vt:lpstr>How does symptom worsening, associated with withdrawal of donepezil, increase risk of NHP in the first year?</vt:lpstr>
      <vt:lpstr>Impairment in ADLs vs. cognitive impairment</vt:lpstr>
      <vt:lpstr>Discussion </vt:lpstr>
      <vt:lpstr>Back to the veteran  </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2016-03-11T03:24:10Z</dcterms:created>
  <dcterms:modified xsi:type="dcterms:W3CDTF">2016-03-11T13:30:42Z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TC034606049991</vt:lpwstr>
  </property>
</Properties>
</file>