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"/>
    <p:sldMasterId id="2147483891" r:id="rId3"/>
  </p:sldMasterIdLst>
  <p:notesMasterIdLst>
    <p:notesMasterId r:id="rId55"/>
  </p:notesMasterIdLst>
  <p:sldIdLst>
    <p:sldId id="299" r:id="rId4"/>
    <p:sldId id="326" r:id="rId5"/>
    <p:sldId id="360" r:id="rId6"/>
    <p:sldId id="327" r:id="rId7"/>
    <p:sldId id="332" r:id="rId8"/>
    <p:sldId id="330" r:id="rId9"/>
    <p:sldId id="390" r:id="rId10"/>
    <p:sldId id="328" r:id="rId11"/>
    <p:sldId id="387" r:id="rId12"/>
    <p:sldId id="391" r:id="rId13"/>
    <p:sldId id="393" r:id="rId14"/>
    <p:sldId id="424" r:id="rId15"/>
    <p:sldId id="392" r:id="rId16"/>
    <p:sldId id="397" r:id="rId17"/>
    <p:sldId id="396" r:id="rId18"/>
    <p:sldId id="395" r:id="rId19"/>
    <p:sldId id="425" r:id="rId20"/>
    <p:sldId id="398" r:id="rId21"/>
    <p:sldId id="399" r:id="rId22"/>
    <p:sldId id="400" r:id="rId23"/>
    <p:sldId id="401" r:id="rId24"/>
    <p:sldId id="402" r:id="rId25"/>
    <p:sldId id="403" r:id="rId26"/>
    <p:sldId id="404" r:id="rId27"/>
    <p:sldId id="405" r:id="rId28"/>
    <p:sldId id="406" r:id="rId29"/>
    <p:sldId id="407" r:id="rId30"/>
    <p:sldId id="408" r:id="rId31"/>
    <p:sldId id="409" r:id="rId32"/>
    <p:sldId id="410" r:id="rId33"/>
    <p:sldId id="411" r:id="rId34"/>
    <p:sldId id="412" r:id="rId35"/>
    <p:sldId id="414" r:id="rId36"/>
    <p:sldId id="415" r:id="rId37"/>
    <p:sldId id="416" r:id="rId38"/>
    <p:sldId id="426" r:id="rId39"/>
    <p:sldId id="428" r:id="rId40"/>
    <p:sldId id="431" r:id="rId41"/>
    <p:sldId id="417" r:id="rId42"/>
    <p:sldId id="418" r:id="rId43"/>
    <p:sldId id="419" r:id="rId44"/>
    <p:sldId id="420" r:id="rId45"/>
    <p:sldId id="429" r:id="rId46"/>
    <p:sldId id="430" r:id="rId47"/>
    <p:sldId id="433" r:id="rId48"/>
    <p:sldId id="436" r:id="rId49"/>
    <p:sldId id="432" r:id="rId50"/>
    <p:sldId id="437" r:id="rId51"/>
    <p:sldId id="434" r:id="rId52"/>
    <p:sldId id="325" r:id="rId53"/>
    <p:sldId id="435" r:id="rId54"/>
  </p:sldIdLst>
  <p:sldSz cx="9144000" cy="6858000" type="screen4x3"/>
  <p:notesSz cx="6858000" cy="9144000"/>
  <p:defaultTextStyle>
    <a:defPPr>
      <a:defRPr lang="da-DK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04" userDrawn="1">
          <p15:clr>
            <a:srgbClr val="A4A3A4"/>
          </p15:clr>
        </p15:guide>
        <p15:guide id="2" pos="2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FAF"/>
    <a:srgbClr val="926979"/>
    <a:srgbClr val="FF6565"/>
    <a:srgbClr val="FF5B5B"/>
    <a:srgbClr val="FF0066"/>
    <a:srgbClr val="000000"/>
    <a:srgbClr val="F50736"/>
    <a:srgbClr val="E83618"/>
    <a:srgbClr val="FF3300"/>
    <a:srgbClr val="A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80072" autoAdjust="0"/>
  </p:normalViewPr>
  <p:slideViewPr>
    <p:cSldViewPr snapToGrid="0">
      <p:cViewPr varScale="1">
        <p:scale>
          <a:sx n="87" d="100"/>
          <a:sy n="87" d="100"/>
        </p:scale>
        <p:origin x="426" y="84"/>
      </p:cViewPr>
      <p:guideLst>
        <p:guide orient="horz" pos="3504"/>
        <p:guide pos="2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D6E280-A8A7-4D79-9EB1-C7FA7A55413C}" type="datetimeFigureOut">
              <a:rPr lang="en-US" smtClean="0"/>
              <a:t>12/19/2014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5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5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1C21B-DA40-4432-89A4-6EC1D4FB6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450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217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95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11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758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72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597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980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9838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DEXA</a:t>
            </a:r>
            <a:r>
              <a:rPr lang="en-US" baseline="0" dirty="0" smtClean="0"/>
              <a:t> scan measured bone density at less than -2.5 in both the lumbar spine and femoral neck.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If osteoporosis is his disease state, what is the medication class that comes to mind?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46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30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Risendronate</a:t>
            </a:r>
            <a:r>
              <a:rPr lang="en-US" dirty="0" smtClean="0"/>
              <a:t>, </a:t>
            </a:r>
            <a:r>
              <a:rPr lang="en-US" dirty="0" err="1" smtClean="0"/>
              <a:t>ibandronate</a:t>
            </a:r>
            <a:r>
              <a:rPr lang="en-US" dirty="0" smtClean="0"/>
              <a:t>, alendronate,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zoledronate</a:t>
            </a: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0170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7910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Vertebral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morphometry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a quantitative method to identify osteoporotic vertebral fractures based on the measurement of vertebral heights. Vertebral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morphometry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may be performed on conventional spinal radiographs (MRX: morphometric x-ray radiography) or on images obtained from dual x-ray absorptiometry (DXA) scans (MXA: morphometric x-ray absorptiometry)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486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Vertebral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morphometry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a quantitative method to identify osteoporotic vertebral fractures based on the measurement of vertebral heights. Vertebral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morphometry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may be performed on conventional spinal radiographs (MRX: morphometric x-ray radiography) or on images obtained from dual x-ray absorptiometry (DXA) scans (MXA: morphometric x-ray absorptiometry)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2003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Vertebral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morphometry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a quantitative method to identify osteoporotic vertebral fractures based on the measurement of vertebral heights. Vertebral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morphometry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may be performed on conventional spinal radiographs (MRX: morphometric x-ray radiography) or on images obtained from dual x-ray absorptiometry (DXA) scans (MXA: morphometric x-ray absorptiometry)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461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Vertebral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morphometry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a quantitative method to identify osteoporotic vertebral fractures based on the measurement of vertebral heights. Vertebral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morphometry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may be performed on conventional spinal radiographs (MRX: morphometric x-ray radiography) or on images obtained from dual x-ray absorptiometry (DXA) scans (MXA: morphometric x-ray absorptiometry)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0943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62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Steven </a:t>
            </a:r>
            <a:r>
              <a:rPr lang="en-US" dirty="0" err="1" smtClean="0"/>
              <a:t>Boonen</a:t>
            </a:r>
            <a:r>
              <a:rPr lang="en-US" dirty="0" smtClean="0"/>
              <a:t>, MD, PhD, was Professor of Clinical Gerontology and Geriatric Medicine at the Leuven University Faculty of Medicine; Head of the Gerontology and Geriatrics Section of the Leuven University Department of Experimental Medicine; Head of the Leuven University Hospital Division of Geriatric Medicine; Director of the Leuven University Hospital Center for Metabolic Bone Diseases and Senior Clinical Investigator of the National Fund for Scientific Research.</a:t>
            </a:r>
            <a:r>
              <a:rPr lang="en-US" baseline="0" dirty="0" smtClean="0"/>
              <a:t> Died at age 50 suddenly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7698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7222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394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2666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0427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Enrollment,</a:t>
            </a:r>
            <a:r>
              <a:rPr lang="en-US" baseline="0" dirty="0" smtClean="0"/>
              <a:t> randomization and outcomes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5270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Participants</a:t>
            </a:r>
            <a:r>
              <a:rPr lang="en-US" baseline="0" dirty="0" smtClean="0"/>
              <a:t> found the </a:t>
            </a:r>
            <a:r>
              <a:rPr lang="en-US" baseline="0" dirty="0" err="1" smtClean="0"/>
              <a:t>zoledronate</a:t>
            </a:r>
            <a:r>
              <a:rPr lang="en-US" baseline="0" dirty="0" smtClean="0"/>
              <a:t> more tolerable than the placebo.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0908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Per-protocol, intention to treat, and then </a:t>
            </a:r>
            <a:r>
              <a:rPr lang="en-US" dirty="0" err="1" smtClean="0"/>
              <a:t>mITT</a:t>
            </a:r>
            <a:r>
              <a:rPr lang="en-US" dirty="0" smtClean="0"/>
              <a:t>. Often</a:t>
            </a:r>
            <a:r>
              <a:rPr lang="en-US" baseline="0" dirty="0" smtClean="0"/>
              <a:t> it means “subjects who got a certain amount of the study drug or placebo”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this case: “participants who underwent baseline and one or more post-baseline assessments of the primary efficacy variable”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Postrandomization</a:t>
            </a:r>
            <a:r>
              <a:rPr lang="en-US" baseline="0" dirty="0" smtClean="0"/>
              <a:t> exclusion criteria are thought to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 to biased estimates of the treatment effect.</a:t>
            </a: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MITT is demonstrably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more common in studies with industry sponsorship (like Novartis) and in cases of authorial conflict of interest.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3827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</a:t>
            </a:r>
            <a:r>
              <a:rPr lang="en-US" baseline="0" dirty="0" smtClean="0"/>
              <a:t> statistically significant differences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566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relatively young</a:t>
            </a:r>
            <a:r>
              <a:rPr lang="en-US" baseline="0" dirty="0" smtClean="0"/>
              <a:t> population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001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median patient did not have an osteoporosis-defining T score!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0747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430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068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9449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Shows the incidence</a:t>
            </a:r>
            <a:r>
              <a:rPr lang="en-US" baseline="0" dirty="0" smtClean="0"/>
              <a:t> of  one or more new morphometric vertebral fractures at 24  and 12 months. </a:t>
            </a:r>
            <a:r>
              <a:rPr lang="en-US" dirty="0" smtClean="0"/>
              <a:t>Relative</a:t>
            </a:r>
            <a:r>
              <a:rPr lang="en-US" baseline="0" dirty="0" smtClean="0"/>
              <a:t> risk reductions:  both of them have 95% CI which excludes  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9635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4024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7296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7275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7908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3022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2463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82934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24267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After all, the number of people affected</a:t>
            </a:r>
            <a:r>
              <a:rPr lang="en-US" baseline="0" dirty="0" smtClean="0"/>
              <a:t> was still a mere handful. Was it just noise?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5982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interesting thing</a:t>
            </a:r>
            <a:r>
              <a:rPr lang="en-US" baseline="0" dirty="0" smtClean="0"/>
              <a:t> is that the authors hypothesized that bisphosphonates would be </a:t>
            </a:r>
            <a:r>
              <a:rPr lang="en-US" baseline="0" dirty="0" err="1" smtClean="0"/>
              <a:t>cardioprotective</a:t>
            </a:r>
            <a:r>
              <a:rPr lang="en-US" baseline="0" dirty="0" smtClean="0"/>
              <a:t> and found the opposite.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16860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2551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03314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10879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10392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76960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67777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8949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1644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1C21B-DA40-4432-89A4-6EC1D4FB638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452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7"/>
          <p:cNvGrpSpPr/>
          <p:nvPr userDrawn="1"/>
        </p:nvGrpSpPr>
        <p:grpSpPr>
          <a:xfrm>
            <a:off x="0" y="763289"/>
            <a:ext cx="9144000" cy="1246485"/>
            <a:chOff x="0" y="763289"/>
            <a:chExt cx="9144000" cy="124648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772815"/>
              <a:ext cx="9144000" cy="12312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pic>
          <p:nvPicPr>
            <p:cNvPr id="7" name="Billede 3" descr="dreamstime_Hospital doctor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>
            <a:xfrm>
              <a:off x="7455258" y="763289"/>
              <a:ext cx="1688742" cy="124648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2298700"/>
            <a:ext cx="8229600" cy="3827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77800" y="8334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11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4478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ladsholder til dato 3"/>
          <p:cNvSpPr>
            <a:spLocks noGrp="1"/>
          </p:cNvSpPr>
          <p:nvPr userDrawn="1"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9" name="Pladsholder til diasnummer 5"/>
          <p:cNvSpPr>
            <a:spLocks noGrp="1"/>
          </p:cNvSpPr>
          <p:nvPr userDrawn="1"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3"/>
          <p:cNvGrpSpPr/>
          <p:nvPr userDrawn="1"/>
        </p:nvGrpSpPr>
        <p:grpSpPr>
          <a:xfrm>
            <a:off x="0" y="0"/>
            <a:ext cx="9144000" cy="1968500"/>
            <a:chOff x="0" y="0"/>
            <a:chExt cx="9144000" cy="19685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0"/>
              <a:ext cx="9144000" cy="19685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Rektangel 3"/>
            <p:cNvSpPr>
              <a:spLocks noChangeArrowheads="1"/>
            </p:cNvSpPr>
            <p:nvPr/>
          </p:nvSpPr>
          <p:spPr bwMode="auto">
            <a:xfrm>
              <a:off x="0" y="1661160"/>
              <a:ext cx="9144000" cy="304800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57200" y="2552700"/>
            <a:ext cx="8229600" cy="3573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77800" y="5159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1303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87E439B4-870C-4CCE-A1FC-E07FCED82A10}" type="datetime1">
              <a:rPr lang="da-DK"/>
              <a:pPr>
                <a:defRPr/>
              </a:pPr>
              <a:t>19-12-2014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19C525ED-66E9-401D-9E0D-F5CF7806DEC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EEE2643A-85B3-488B-A442-027285BB5102}" type="datetime1">
              <a:rPr lang="da-DK"/>
              <a:pPr>
                <a:defRPr/>
              </a:pPr>
              <a:t>19-12-2014</a:t>
            </a:fld>
            <a:endParaRPr lang="da-DK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4A950384-4EAA-4A03-A4E2-CB111C47BBFF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C3E296A5-4FE0-4558-AF36-CE4719A374D5}" type="datetime1">
              <a:rPr lang="da-DK"/>
              <a:pPr>
                <a:defRPr/>
              </a:pPr>
              <a:t>19-12-2014</a:t>
            </a:fld>
            <a:endParaRPr lang="da-DK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C7517DFB-6793-4DA8-B49A-13739542CF1E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D43378A-0042-4AF6-8C19-950CD23B04AB}" type="datetime1">
              <a:rPr lang="da-DK"/>
              <a:pPr>
                <a:defRPr/>
              </a:pPr>
              <a:t>19-12-2014</a:t>
            </a:fld>
            <a:endParaRPr lang="da-DK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54FE4316-4526-48F1-B4C0-8A309AA381D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C5A3271-3E88-41A0-BDA6-D56194849FF1}" type="datetime1">
              <a:rPr lang="da-DK"/>
              <a:pPr>
                <a:defRPr/>
              </a:pPr>
              <a:t>19-12-2014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26411D1F-8E6F-4F53-9224-607C93DADD2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BB011C4B-5C51-4D2C-B610-AAAC9A203B2A}" type="datetime1">
              <a:rPr lang="da-DK"/>
              <a:pPr>
                <a:defRPr/>
              </a:pPr>
              <a:t>19-12-2014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0E7CC0A5-607D-4EE9-9E4C-7A3ACE8F6CE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073B62CC-05CC-4886-8E88-8DAF6F243F28}" type="datetime1">
              <a:rPr lang="da-DK"/>
              <a:pPr>
                <a:defRPr/>
              </a:pPr>
              <a:t>19-12-2014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5DDB6A00-92FD-4F76-8510-70B290037FA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11A6DC43-467D-449E-94A0-D56147AE8E86}" type="datetime1">
              <a:rPr lang="da-DK"/>
              <a:pPr>
                <a:defRPr/>
              </a:pPr>
              <a:t>19-12-2014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2C37689E-EF9A-435C-9830-4BFB46C47555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2"/>
          <p:cNvSpPr>
            <a:spLocks noChangeArrowheads="1"/>
          </p:cNvSpPr>
          <p:nvPr/>
        </p:nvSpPr>
        <p:spPr bwMode="auto">
          <a:xfrm>
            <a:off x="0" y="768350"/>
            <a:ext cx="9144000" cy="1235075"/>
          </a:xfrm>
          <a:prstGeom prst="rect">
            <a:avLst/>
          </a:prstGeom>
          <a:gradFill flip="none" rotWithShape="1">
            <a:gsLst>
              <a:gs pos="89000">
                <a:srgbClr val="C00000"/>
              </a:gs>
              <a:gs pos="20000">
                <a:srgbClr val="F50736"/>
              </a:gs>
              <a:gs pos="11000">
                <a:srgbClr val="F50736"/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6" name="Billede 3" descr="dreamstime_Hospital doctor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454900" y="763588"/>
            <a:ext cx="1689100" cy="124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2298700"/>
            <a:ext cx="8229600" cy="3827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da-DK" dirty="0" smtClean="0"/>
              <a:t>Klik for at redigere teksttypografierne i masteren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77800" y="8334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11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4478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 smtClean="0"/>
              <a:t>Klik for at redigere teksttypografierne i masteren</a:t>
            </a:r>
          </a:p>
        </p:txBody>
      </p:sp>
      <p:sp>
        <p:nvSpPr>
          <p:cNvPr id="7" name="Pladsholder til dato 3"/>
          <p:cNvSpPr>
            <a:spLocks noGrp="1"/>
          </p:cNvSpPr>
          <p:nvPr userDrawn="1"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8" name="Pladsholder til diasnummer 5"/>
          <p:cNvSpPr>
            <a:spLocks noGrp="1"/>
          </p:cNvSpPr>
          <p:nvPr userDrawn="1"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3"/>
          <p:cNvGrpSpPr/>
          <p:nvPr userDrawn="1"/>
        </p:nvGrpSpPr>
        <p:grpSpPr>
          <a:xfrm>
            <a:off x="0" y="0"/>
            <a:ext cx="9144000" cy="1968500"/>
            <a:chOff x="0" y="0"/>
            <a:chExt cx="9144000" cy="19685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0"/>
              <a:ext cx="9144000" cy="19685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Rektangel 3"/>
            <p:cNvSpPr>
              <a:spLocks noChangeArrowheads="1"/>
            </p:cNvSpPr>
            <p:nvPr/>
          </p:nvSpPr>
          <p:spPr bwMode="auto">
            <a:xfrm>
              <a:off x="0" y="1661160"/>
              <a:ext cx="9144000" cy="304800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57200" y="2552700"/>
            <a:ext cx="8229600" cy="3573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da-DK" dirty="0" smtClean="0"/>
              <a:t>Klik for at redigere teksttypografierne i masteren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77800" y="5159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1303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 smtClean="0"/>
              <a:t>Klik for at redigere teksttypografierne i masteren</a:t>
            </a:r>
          </a:p>
        </p:txBody>
      </p:sp>
      <p:sp>
        <p:nvSpPr>
          <p:cNvPr id="9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 smtClean="0"/>
              <a:t>Klik for at redigere teksttypografierne i masteren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 smtClean="0"/>
              <a:t>Klik for at redigere teksttypografierne i masteren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237044A-7D07-45EC-847F-06AC221D2F9F}" type="datetime1">
              <a:rPr lang="da-DK"/>
              <a:pPr>
                <a:defRPr/>
              </a:pPr>
              <a:t>19-12-2014</a:t>
            </a:fld>
            <a:endParaRPr lang="da-DK" dirty="0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F124BAE-5ADB-46E5-B4C0-0C1246F1D34C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 smtClean="0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dirty="0" smtClean="0"/>
              <a:t>Klik for at redigere teksttypografierne i masteren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 smtClean="0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dirty="0" smtClean="0"/>
              <a:t>Klik for at redigere teksttypografierne i masteren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A2B8912-C860-442D-B5C8-43E10014C6FD}" type="datetime1">
              <a:rPr lang="da-DK"/>
              <a:pPr>
                <a:defRPr/>
              </a:pPr>
              <a:t>19-12-2014</a:t>
            </a:fld>
            <a:endParaRPr lang="da-DK" dirty="0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B783B56E-B37D-4C6A-8F5C-3235ADB27661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25AB9AC-8C2B-41B2-ABDE-3EEB0543DB7D}" type="datetime1">
              <a:rPr lang="da-DK"/>
              <a:pPr>
                <a:defRPr/>
              </a:pPr>
              <a:t>19-12-2014</a:t>
            </a:fld>
            <a:endParaRPr lang="da-DK" dirty="0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D4BF5E44-8A2E-4142-A08F-B67B33DFE6AA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961CDDE-BE02-4FDD-A1BC-A4294927D3D3}" type="datetime1">
              <a:rPr lang="da-DK"/>
              <a:pPr>
                <a:defRPr/>
              </a:pPr>
              <a:t>19-12-2014</a:t>
            </a:fld>
            <a:endParaRPr lang="da-DK" dirty="0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ED6F41A-3397-45DF-AF92-813699CF3CD9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 smtClean="0"/>
              <a:t>Klik for at redigere teksttypografierne i masteren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 smtClean="0"/>
              <a:t>Klik for at redigere teksttypografierne i masteren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5FDE2D2C-45DD-4E5F-B6D3-FAE36B5046AF}" type="datetime1">
              <a:rPr lang="da-DK"/>
              <a:pPr>
                <a:defRPr/>
              </a:pPr>
              <a:t>19-12-2014</a:t>
            </a:fld>
            <a:endParaRPr lang="da-DK" dirty="0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838F0870-DAEF-4C57-9606-92482EE97D92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 smtClean="0"/>
              <a:t>Klik for at redigere teksttypografierne i masteren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E7D377F-9A0C-47C1-9718-D345C1DC8C06}" type="datetime1">
              <a:rPr lang="da-DK"/>
              <a:pPr>
                <a:defRPr/>
              </a:pPr>
              <a:t>19-12-2014</a:t>
            </a:fld>
            <a:endParaRPr lang="da-DK" dirty="0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19530A44-B423-4A96-8D61-EBF1158249E8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da-DK" dirty="0" smtClean="0"/>
              <a:t>Klik for at redigere teksttypografierne i masteren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013DC07D-5A1B-475A-8538-723B38D844ED}" type="datetime1">
              <a:rPr lang="da-DK"/>
              <a:pPr>
                <a:defRPr/>
              </a:pPr>
              <a:t>19-12-2014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0348EDB8-FB72-4280-8AE4-388D7D3D109A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da-DK" dirty="0" smtClean="0"/>
              <a:t>Klik for at redigere teksttypografierne i masteren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C7C54AA2-7B38-45A8-AEFA-B34105299B46}" type="datetime1">
              <a:rPr lang="da-DK"/>
              <a:pPr>
                <a:defRPr/>
              </a:pPr>
              <a:t>19-12-2014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A0908307-83D4-4637-B773-7CF986C09FE1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chemeClr val="bg1"/>
            </a:gs>
            <a:gs pos="34000">
              <a:schemeClr val="bg2">
                <a:alpha val="49000"/>
              </a:schemeClr>
            </a:gs>
            <a:gs pos="68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4007" r:id="rId1"/>
    <p:sldLayoutId id="2147484009" r:id="rId2"/>
    <p:sldLayoutId id="2147484010" r:id="rId3"/>
    <p:sldLayoutId id="2147484011" r:id="rId4"/>
    <p:sldLayoutId id="2147484012" r:id="rId5"/>
    <p:sldLayoutId id="2147484013" r:id="rId6"/>
    <p:sldLayoutId id="2147484014" r:id="rId7"/>
    <p:sldLayoutId id="2147484015" r:id="rId8"/>
    <p:sldLayoutId id="2147484016" r:id="rId9"/>
    <p:sldLayoutId id="2147484017" r:id="rId10"/>
    <p:sldLayoutId id="2147484018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Narrow"/>
          <a:ea typeface="ＭＳ Ｐゴシック" pitchFamily="-97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chemeClr val="bg1"/>
            </a:gs>
            <a:gs pos="34000">
              <a:schemeClr val="bg2">
                <a:alpha val="49000"/>
              </a:schemeClr>
            </a:gs>
            <a:gs pos="68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400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Narrow"/>
          <a:ea typeface="ＭＳ Ｐゴシック" pitchFamily="-97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emf"/><Relationship Id="rId5" Type="http://schemas.openxmlformats.org/officeDocument/2006/relationships/package" Target="../embeddings/Microsoft_Excel_Worksheet1.xlsx"/><Relationship Id="rId4" Type="http://schemas.openxmlformats.org/officeDocument/2006/relationships/oleObject" Target="../embeddings/oleObject1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emf"/><Relationship Id="rId5" Type="http://schemas.openxmlformats.org/officeDocument/2006/relationships/package" Target="../embeddings/Microsoft_Excel_Worksheet2.xlsx"/><Relationship Id="rId4" Type="http://schemas.openxmlformats.org/officeDocument/2006/relationships/oleObject" Target="../embeddings/oleObject2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>
          <a:xfrm>
            <a:off x="0" y="757767"/>
            <a:ext cx="9144001" cy="1346200"/>
          </a:xfrm>
          <a:prstGeom prst="rect">
            <a:avLst/>
          </a:prstGeom>
          <a:gradFill flip="none" rotWithShape="1">
            <a:gsLst>
              <a:gs pos="89000">
                <a:srgbClr val="C00000"/>
              </a:gs>
              <a:gs pos="20000">
                <a:srgbClr val="F50736"/>
              </a:gs>
              <a:gs pos="11000">
                <a:srgbClr val="F50736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509" name="Rectangle 5"/>
          <p:cNvSpPr txBox="1">
            <a:spLocks noChangeArrowheads="1"/>
          </p:cNvSpPr>
          <p:nvPr/>
        </p:nvSpPr>
        <p:spPr bwMode="gray">
          <a:xfrm>
            <a:off x="588962" y="1007005"/>
            <a:ext cx="8555037" cy="7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defTabSz="914400" eaLnBrk="0" hangingPunct="0">
              <a:lnSpc>
                <a:spcPct val="95000"/>
              </a:lnSpc>
            </a:pPr>
            <a:r>
              <a:rPr lang="en-US" sz="3000" b="1" dirty="0" smtClean="0">
                <a:solidFill>
                  <a:schemeClr val="tx2"/>
                </a:solidFill>
              </a:rPr>
              <a:t>Journal Club: Does </a:t>
            </a:r>
            <a:r>
              <a:rPr lang="en-US" sz="3000" b="1" dirty="0" err="1" smtClean="0">
                <a:solidFill>
                  <a:schemeClr val="tx2"/>
                </a:solidFill>
              </a:rPr>
              <a:t>Zoledronic</a:t>
            </a:r>
            <a:r>
              <a:rPr lang="en-US" sz="3000" b="1" dirty="0" smtClean="0">
                <a:solidFill>
                  <a:schemeClr val="tx2"/>
                </a:solidFill>
              </a:rPr>
              <a:t> Acid Benefit Men with Osteoporosis?</a:t>
            </a:r>
            <a:endParaRPr lang="en-US" sz="3000" b="1" dirty="0">
              <a:solidFill>
                <a:schemeClr val="tx2"/>
              </a:solidFill>
            </a:endParaRPr>
          </a:p>
        </p:txBody>
      </p:sp>
      <p:sp>
        <p:nvSpPr>
          <p:cNvPr id="21510" name="Rectangle 4"/>
          <p:cNvSpPr>
            <a:spLocks noChangeArrowheads="1"/>
          </p:cNvSpPr>
          <p:nvPr/>
        </p:nvSpPr>
        <p:spPr bwMode="gray">
          <a:xfrm>
            <a:off x="7205663" y="5972175"/>
            <a:ext cx="15382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r" defTabSz="801688"/>
            <a:r>
              <a:rPr lang="en-US" sz="1200" dirty="0"/>
              <a:t>Your Logo</a:t>
            </a:r>
          </a:p>
        </p:txBody>
      </p:sp>
      <p:pic>
        <p:nvPicPr>
          <p:cNvPr id="1028" name="Picture 4" descr="Boston University Master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563" y="5554133"/>
            <a:ext cx="1452763" cy="65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ktangel 8"/>
          <p:cNvSpPr/>
          <p:nvPr/>
        </p:nvSpPr>
        <p:spPr>
          <a:xfrm>
            <a:off x="5658167" y="4112995"/>
            <a:ext cx="2762159" cy="1100106"/>
          </a:xfrm>
          <a:prstGeom prst="rect">
            <a:avLst/>
          </a:prstGeom>
          <a:gradFill flip="none" rotWithShape="1">
            <a:gsLst>
              <a:gs pos="89000">
                <a:srgbClr val="C00000"/>
              </a:gs>
              <a:gs pos="20000">
                <a:srgbClr val="F50736"/>
              </a:gs>
              <a:gs pos="11000">
                <a:srgbClr val="F50736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gray">
          <a:xfrm>
            <a:off x="5799840" y="4491241"/>
            <a:ext cx="48529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801688"/>
            <a:r>
              <a:rPr lang="en-US" sz="1600" b="1" dirty="0" smtClean="0">
                <a:solidFill>
                  <a:schemeClr val="bg1"/>
                </a:solidFill>
              </a:rPr>
              <a:t>Matthew T. Corey, MD</a:t>
            </a:r>
          </a:p>
          <a:p>
            <a:pPr defTabSz="801688"/>
            <a:r>
              <a:rPr lang="en-US" sz="1600" b="1" dirty="0" smtClean="0">
                <a:solidFill>
                  <a:schemeClr val="bg1"/>
                </a:solidFill>
              </a:rPr>
              <a:t>PGY-4, Geriatric Medicine</a:t>
            </a:r>
          </a:p>
          <a:p>
            <a:pPr defTabSz="801688"/>
            <a:r>
              <a:rPr lang="en-US" sz="1600" b="1" dirty="0" smtClean="0">
                <a:solidFill>
                  <a:schemeClr val="bg1"/>
                </a:solidFill>
              </a:rPr>
              <a:t>19 December 2014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32" name="Picture 8" descr="African American female doctor writing in chart Stock Photo - Premium Royalty-Free, Code: 619-0172588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2"/>
          <a:stretch/>
        </p:blipFill>
        <p:spPr bwMode="auto">
          <a:xfrm>
            <a:off x="354600" y="2427332"/>
            <a:ext cx="4423887" cy="412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bmc.org/Images/BMC-logo-RGB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3" t="11376" r="7457" b="12402"/>
          <a:stretch/>
        </p:blipFill>
        <p:spPr bwMode="auto">
          <a:xfrm>
            <a:off x="438151" y="5562600"/>
            <a:ext cx="1253624" cy="644893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/>
          <p:cNvSpPr>
            <a:spLocks noChangeArrowheads="1"/>
          </p:cNvSpPr>
          <p:nvPr/>
        </p:nvSpPr>
        <p:spPr bwMode="auto">
          <a:xfrm>
            <a:off x="1141413" y="2479675"/>
            <a:ext cx="7431087" cy="5238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 sz="1200" dirty="0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33805" name="Tekstboks 10"/>
          <p:cNvSpPr txBox="1">
            <a:spLocks noChangeArrowheads="1"/>
          </p:cNvSpPr>
          <p:nvPr/>
        </p:nvSpPr>
        <p:spPr bwMode="auto">
          <a:xfrm>
            <a:off x="1210142" y="2577446"/>
            <a:ext cx="73802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 smtClean="0">
                <a:solidFill>
                  <a:srgbClr val="171717"/>
                </a:solidFill>
              </a:rPr>
              <a:t>Pose an appropriate clinical question to be answered in the literature</a:t>
            </a:r>
            <a:endParaRPr lang="da-DK" sz="1600" b="1" dirty="0"/>
          </a:p>
          <a:p>
            <a:endParaRPr lang="da-DK" sz="1600" b="1" dirty="0"/>
          </a:p>
        </p:txBody>
      </p:sp>
      <p:sp>
        <p:nvSpPr>
          <p:cNvPr id="33811" name="Rectangle 5"/>
          <p:cNvSpPr txBox="1">
            <a:spLocks noChangeArrowheads="1"/>
          </p:cNvSpPr>
          <p:nvPr/>
        </p:nvSpPr>
        <p:spPr bwMode="gray">
          <a:xfrm>
            <a:off x="874712" y="779463"/>
            <a:ext cx="4840287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defTabSz="914400" eaLnBrk="0" hangingPunct="0">
              <a:lnSpc>
                <a:spcPct val="95000"/>
              </a:lnSpc>
            </a:pPr>
            <a:r>
              <a:rPr lang="en-US" sz="3000" b="1" dirty="0" smtClean="0">
                <a:solidFill>
                  <a:srgbClr val="171717"/>
                </a:solidFill>
              </a:rPr>
              <a:t>Learning Objectives</a:t>
            </a:r>
            <a:endParaRPr lang="en-US" sz="3000" b="1" dirty="0">
              <a:solidFill>
                <a:srgbClr val="171717"/>
              </a:solidFill>
            </a:endParaRPr>
          </a:p>
        </p:txBody>
      </p:sp>
      <p:grpSp>
        <p:nvGrpSpPr>
          <p:cNvPr id="33812" name="Gruppe 55"/>
          <p:cNvGrpSpPr>
            <a:grpSpLocks/>
          </p:cNvGrpSpPr>
          <p:nvPr/>
        </p:nvGrpSpPr>
        <p:grpSpPr bwMode="auto">
          <a:xfrm>
            <a:off x="571500" y="1858963"/>
            <a:ext cx="511175" cy="2411412"/>
            <a:chOff x="571500" y="1858963"/>
            <a:chExt cx="511175" cy="2411412"/>
          </a:xfrm>
        </p:grpSpPr>
        <p:sp>
          <p:nvSpPr>
            <p:cNvPr id="43" name="Rektangel 7"/>
            <p:cNvSpPr>
              <a:spLocks noChangeArrowheads="1"/>
            </p:cNvSpPr>
            <p:nvPr/>
          </p:nvSpPr>
          <p:spPr bwMode="auto">
            <a:xfrm>
              <a:off x="571500" y="1858963"/>
              <a:ext cx="511175" cy="512762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  <a:shade val="30000"/>
                    <a:satMod val="115000"/>
                  </a:sysClr>
                </a:gs>
                <a:gs pos="100000">
                  <a:sysClr val="window" lastClr="FFFFFF">
                    <a:lumMod val="65000"/>
                    <a:shade val="67500"/>
                    <a:satMod val="115000"/>
                  </a:sysClr>
                </a:gs>
                <a:gs pos="100000">
                  <a:srgbClr val="4F81BD">
                    <a:lumMod val="25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41" name="Rektangel 40"/>
            <p:cNvSpPr>
              <a:spLocks noChangeArrowheads="1"/>
            </p:cNvSpPr>
            <p:nvPr/>
          </p:nvSpPr>
          <p:spPr bwMode="auto">
            <a:xfrm>
              <a:off x="571500" y="2492375"/>
              <a:ext cx="511175" cy="511175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  <a:shade val="30000"/>
                    <a:satMod val="115000"/>
                  </a:sysClr>
                </a:gs>
                <a:gs pos="100000">
                  <a:sysClr val="window" lastClr="FFFFFF">
                    <a:lumMod val="65000"/>
                    <a:shade val="67500"/>
                    <a:satMod val="115000"/>
                  </a:sysClr>
                </a:gs>
                <a:gs pos="100000">
                  <a:srgbClr val="4F81BD">
                    <a:lumMod val="25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39" name="Rektangel 11"/>
            <p:cNvSpPr>
              <a:spLocks noChangeArrowheads="1"/>
            </p:cNvSpPr>
            <p:nvPr/>
          </p:nvSpPr>
          <p:spPr bwMode="auto">
            <a:xfrm>
              <a:off x="571500" y="3125788"/>
              <a:ext cx="511175" cy="511175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  <a:shade val="30000"/>
                    <a:satMod val="115000"/>
                  </a:sysClr>
                </a:gs>
                <a:gs pos="100000">
                  <a:sysClr val="window" lastClr="FFFFFF">
                    <a:lumMod val="65000"/>
                    <a:shade val="67500"/>
                    <a:satMod val="115000"/>
                  </a:sysClr>
                </a:gs>
                <a:gs pos="100000">
                  <a:srgbClr val="4F81BD">
                    <a:lumMod val="25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37" name="Rektangel 13"/>
            <p:cNvSpPr>
              <a:spLocks noChangeArrowheads="1"/>
            </p:cNvSpPr>
            <p:nvPr/>
          </p:nvSpPr>
          <p:spPr bwMode="auto">
            <a:xfrm>
              <a:off x="571500" y="3762375"/>
              <a:ext cx="511175" cy="508000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  <a:shade val="30000"/>
                    <a:satMod val="115000"/>
                  </a:sysClr>
                </a:gs>
                <a:gs pos="100000">
                  <a:sysClr val="window" lastClr="FFFFFF">
                    <a:lumMod val="65000"/>
                    <a:shade val="67500"/>
                    <a:satMod val="115000"/>
                  </a:sysClr>
                </a:gs>
                <a:gs pos="100000">
                  <a:srgbClr val="4F81BD">
                    <a:lumMod val="25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49" name="Tekstboks 8"/>
            <p:cNvSpPr txBox="1">
              <a:spLocks noChangeArrowheads="1"/>
            </p:cNvSpPr>
            <p:nvPr/>
          </p:nvSpPr>
          <p:spPr bwMode="auto">
            <a:xfrm>
              <a:off x="592138" y="1989138"/>
              <a:ext cx="479425" cy="279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da-DK" sz="1200" dirty="0">
                  <a:latin typeface="Arial" pitchFamily="34" charset="0"/>
                  <a:ea typeface="ＭＳ Ｐゴシック" pitchFamily="-97" charset="-128"/>
                </a:rPr>
                <a:t>1</a:t>
              </a:r>
            </a:p>
          </p:txBody>
        </p:sp>
        <p:sp>
          <p:nvSpPr>
            <p:cNvPr id="50" name="Tekstboks 49"/>
            <p:cNvSpPr txBox="1">
              <a:spLocks noChangeArrowheads="1"/>
            </p:cNvSpPr>
            <p:nvPr/>
          </p:nvSpPr>
          <p:spPr bwMode="auto">
            <a:xfrm>
              <a:off x="592138" y="2641600"/>
              <a:ext cx="479425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da-DK" sz="1200" dirty="0">
                  <a:latin typeface="Arial" pitchFamily="34" charset="0"/>
                  <a:ea typeface="ＭＳ Ｐゴシック" pitchFamily="-97" charset="-128"/>
                </a:rPr>
                <a:t>2</a:t>
              </a:r>
            </a:p>
          </p:txBody>
        </p:sp>
        <p:sp>
          <p:nvSpPr>
            <p:cNvPr id="51" name="Tekstboks 50"/>
            <p:cNvSpPr txBox="1">
              <a:spLocks noChangeArrowheads="1"/>
            </p:cNvSpPr>
            <p:nvPr/>
          </p:nvSpPr>
          <p:spPr bwMode="auto">
            <a:xfrm>
              <a:off x="592138" y="3255963"/>
              <a:ext cx="479425" cy="277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da-DK" sz="1200" dirty="0">
                  <a:latin typeface="Arial" pitchFamily="34" charset="0"/>
                  <a:ea typeface="ＭＳ Ｐゴシック" pitchFamily="-97" charset="-128"/>
                </a:rPr>
                <a:t>3</a:t>
              </a:r>
            </a:p>
          </p:txBody>
        </p:sp>
        <p:sp>
          <p:nvSpPr>
            <p:cNvPr id="52" name="Tekstboks 51"/>
            <p:cNvSpPr txBox="1">
              <a:spLocks noChangeArrowheads="1"/>
            </p:cNvSpPr>
            <p:nvPr/>
          </p:nvSpPr>
          <p:spPr bwMode="auto">
            <a:xfrm>
              <a:off x="592138" y="3884613"/>
              <a:ext cx="479425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da-DK" sz="1200" dirty="0">
                  <a:latin typeface="Arial" pitchFamily="34" charset="0"/>
                  <a:ea typeface="ＭＳ Ｐゴシック" pitchFamily="-97" charset="-128"/>
                </a:rPr>
                <a:t>4</a:t>
              </a:r>
            </a:p>
          </p:txBody>
        </p:sp>
      </p:grpSp>
      <p:sp>
        <p:nvSpPr>
          <p:cNvPr id="44" name="Rektangel 20"/>
          <p:cNvSpPr>
            <a:spLocks noChangeArrowheads="1"/>
          </p:cNvSpPr>
          <p:nvPr/>
        </p:nvSpPr>
        <p:spPr bwMode="auto">
          <a:xfrm>
            <a:off x="1150649" y="3129975"/>
            <a:ext cx="7431087" cy="5238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 sz="1200" dirty="0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45" name="Tekstboks 10"/>
          <p:cNvSpPr txBox="1">
            <a:spLocks noChangeArrowheads="1"/>
          </p:cNvSpPr>
          <p:nvPr/>
        </p:nvSpPr>
        <p:spPr bwMode="auto">
          <a:xfrm>
            <a:off x="1201449" y="3102243"/>
            <a:ext cx="73802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 smtClean="0">
                <a:solidFill>
                  <a:srgbClr val="171717"/>
                </a:solidFill>
              </a:rPr>
              <a:t>Critique a double-blinded randomized controlled trial of </a:t>
            </a:r>
            <a:r>
              <a:rPr lang="en-US" sz="1600" b="1" dirty="0" err="1" smtClean="0">
                <a:solidFill>
                  <a:srgbClr val="171717"/>
                </a:solidFill>
              </a:rPr>
              <a:t>zoledronic</a:t>
            </a:r>
            <a:r>
              <a:rPr lang="en-US" sz="1600" b="1" dirty="0" smtClean="0">
                <a:solidFill>
                  <a:srgbClr val="171717"/>
                </a:solidFill>
              </a:rPr>
              <a:t> acid use in men.</a:t>
            </a:r>
            <a:endParaRPr lang="da-DK" sz="1600" b="1" dirty="0"/>
          </a:p>
        </p:txBody>
      </p:sp>
      <p:sp>
        <p:nvSpPr>
          <p:cNvPr id="56" name="Rektangel 20"/>
          <p:cNvSpPr>
            <a:spLocks noChangeArrowheads="1"/>
          </p:cNvSpPr>
          <p:nvPr/>
        </p:nvSpPr>
        <p:spPr bwMode="auto">
          <a:xfrm>
            <a:off x="1151804" y="3760357"/>
            <a:ext cx="7431087" cy="5238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 sz="1200" dirty="0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57" name="Tekstboks 10"/>
          <p:cNvSpPr txBox="1">
            <a:spLocks noChangeArrowheads="1"/>
          </p:cNvSpPr>
          <p:nvPr/>
        </p:nvSpPr>
        <p:spPr bwMode="auto">
          <a:xfrm>
            <a:off x="1202604" y="3750554"/>
            <a:ext cx="73802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 smtClean="0">
                <a:solidFill>
                  <a:srgbClr val="171717"/>
                </a:solidFill>
              </a:rPr>
              <a:t>Identify a surprising adverse effect that may emerge among men on bisphosphonates.</a:t>
            </a:r>
            <a:endParaRPr lang="da-DK" sz="1600" b="1" dirty="0"/>
          </a:p>
        </p:txBody>
      </p:sp>
      <p:sp>
        <p:nvSpPr>
          <p:cNvPr id="58" name="Rektangel 20"/>
          <p:cNvSpPr>
            <a:spLocks noChangeArrowheads="1"/>
          </p:cNvSpPr>
          <p:nvPr/>
        </p:nvSpPr>
        <p:spPr bwMode="auto">
          <a:xfrm>
            <a:off x="1150649" y="1862137"/>
            <a:ext cx="7431087" cy="5238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 sz="1200" dirty="0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59" name="Tekstboks 10"/>
          <p:cNvSpPr txBox="1">
            <a:spLocks noChangeArrowheads="1"/>
          </p:cNvSpPr>
          <p:nvPr/>
        </p:nvSpPr>
        <p:spPr bwMode="auto">
          <a:xfrm>
            <a:off x="1201449" y="1924050"/>
            <a:ext cx="73802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171717"/>
                </a:solidFill>
              </a:rPr>
              <a:t>Share a case from the BMC Geriatrics Clinic</a:t>
            </a:r>
          </a:p>
          <a:p>
            <a:endParaRPr lang="da-DK" sz="1600" b="1" dirty="0"/>
          </a:p>
        </p:txBody>
      </p:sp>
    </p:spTree>
    <p:extLst>
      <p:ext uri="{BB962C8B-B14F-4D97-AF65-F5344CB8AC3E}">
        <p14:creationId xmlns:p14="http://schemas.microsoft.com/office/powerpoint/2010/main" val="127232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8"/>
          <p:cNvSpPr>
            <a:spLocks noChangeArrowheads="1"/>
          </p:cNvSpPr>
          <p:nvPr/>
        </p:nvSpPr>
        <p:spPr bwMode="auto">
          <a:xfrm>
            <a:off x="1141413" y="1863725"/>
            <a:ext cx="7431087" cy="523875"/>
          </a:xfrm>
          <a:prstGeom prst="rect">
            <a:avLst/>
          </a:prstGeom>
          <a:gradFill flip="none" rotWithShape="1">
            <a:gsLst>
              <a:gs pos="89000">
                <a:srgbClr val="C00000"/>
              </a:gs>
              <a:gs pos="20000">
                <a:srgbClr val="F50736"/>
              </a:gs>
              <a:gs pos="11000">
                <a:srgbClr val="F50736"/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" name="Rektangel 20"/>
          <p:cNvSpPr>
            <a:spLocks noChangeArrowheads="1"/>
          </p:cNvSpPr>
          <p:nvPr/>
        </p:nvSpPr>
        <p:spPr bwMode="auto">
          <a:xfrm>
            <a:off x="1141413" y="2479675"/>
            <a:ext cx="7431087" cy="5238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 sz="1200" dirty="0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33803" name="Tekstboks 8"/>
          <p:cNvSpPr txBox="1">
            <a:spLocks noChangeArrowheads="1"/>
          </p:cNvSpPr>
          <p:nvPr/>
        </p:nvSpPr>
        <p:spPr bwMode="auto">
          <a:xfrm>
            <a:off x="1209466" y="1942890"/>
            <a:ext cx="7380287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 smtClean="0">
                <a:solidFill>
                  <a:schemeClr val="tx2"/>
                </a:solidFill>
              </a:rPr>
              <a:t>Share a case from the BMC Geriatrics Clinic.</a:t>
            </a:r>
            <a:endParaRPr lang="da-DK" sz="1600" b="1" dirty="0" smtClean="0">
              <a:solidFill>
                <a:schemeClr val="tx2"/>
              </a:solidFill>
            </a:endParaRPr>
          </a:p>
          <a:p>
            <a:endParaRPr lang="da-DK" sz="1100" dirty="0">
              <a:solidFill>
                <a:schemeClr val="tx2"/>
              </a:solidFill>
            </a:endParaRPr>
          </a:p>
        </p:txBody>
      </p:sp>
      <p:sp>
        <p:nvSpPr>
          <p:cNvPr id="33805" name="Tekstboks 10"/>
          <p:cNvSpPr txBox="1">
            <a:spLocks noChangeArrowheads="1"/>
          </p:cNvSpPr>
          <p:nvPr/>
        </p:nvSpPr>
        <p:spPr bwMode="auto">
          <a:xfrm>
            <a:off x="1209466" y="2558841"/>
            <a:ext cx="73802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171717"/>
                </a:solidFill>
              </a:rPr>
              <a:t>Pose an appropriate clinical question to be answered in the </a:t>
            </a:r>
            <a:r>
              <a:rPr lang="en-US" sz="1600" b="1" dirty="0" smtClean="0">
                <a:solidFill>
                  <a:srgbClr val="171717"/>
                </a:solidFill>
              </a:rPr>
              <a:t>literature.</a:t>
            </a:r>
            <a:endParaRPr lang="en-US" sz="1600" b="1" dirty="0">
              <a:solidFill>
                <a:srgbClr val="171717"/>
              </a:solidFill>
            </a:endParaRPr>
          </a:p>
          <a:p>
            <a:endParaRPr lang="en-US" sz="1600" b="1" dirty="0">
              <a:solidFill>
                <a:srgbClr val="171717"/>
              </a:solidFill>
            </a:endParaRPr>
          </a:p>
        </p:txBody>
      </p:sp>
      <p:sp>
        <p:nvSpPr>
          <p:cNvPr id="33811" name="Rectangle 5"/>
          <p:cNvSpPr txBox="1">
            <a:spLocks noChangeArrowheads="1"/>
          </p:cNvSpPr>
          <p:nvPr/>
        </p:nvSpPr>
        <p:spPr bwMode="gray">
          <a:xfrm>
            <a:off x="874712" y="779463"/>
            <a:ext cx="4840287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defTabSz="914400" eaLnBrk="0" hangingPunct="0">
              <a:lnSpc>
                <a:spcPct val="95000"/>
              </a:lnSpc>
            </a:pPr>
            <a:r>
              <a:rPr lang="en-US" sz="3000" b="1" dirty="0" smtClean="0">
                <a:solidFill>
                  <a:srgbClr val="171717"/>
                </a:solidFill>
              </a:rPr>
              <a:t>Learning Objectives</a:t>
            </a:r>
            <a:endParaRPr lang="en-US" sz="3000" b="1" dirty="0">
              <a:solidFill>
                <a:srgbClr val="171717"/>
              </a:solidFill>
            </a:endParaRPr>
          </a:p>
        </p:txBody>
      </p:sp>
      <p:grpSp>
        <p:nvGrpSpPr>
          <p:cNvPr id="33812" name="Gruppe 55"/>
          <p:cNvGrpSpPr>
            <a:grpSpLocks/>
          </p:cNvGrpSpPr>
          <p:nvPr/>
        </p:nvGrpSpPr>
        <p:grpSpPr bwMode="auto">
          <a:xfrm>
            <a:off x="571500" y="1858963"/>
            <a:ext cx="511175" cy="2411412"/>
            <a:chOff x="571500" y="1858963"/>
            <a:chExt cx="511175" cy="2411412"/>
          </a:xfrm>
        </p:grpSpPr>
        <p:sp>
          <p:nvSpPr>
            <p:cNvPr id="43" name="Rektangel 7"/>
            <p:cNvSpPr>
              <a:spLocks noChangeArrowheads="1"/>
            </p:cNvSpPr>
            <p:nvPr/>
          </p:nvSpPr>
          <p:spPr bwMode="auto">
            <a:xfrm>
              <a:off x="571500" y="1858963"/>
              <a:ext cx="511175" cy="512762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  <a:shade val="30000"/>
                    <a:satMod val="115000"/>
                  </a:sysClr>
                </a:gs>
                <a:gs pos="100000">
                  <a:sysClr val="window" lastClr="FFFFFF">
                    <a:lumMod val="65000"/>
                    <a:shade val="67500"/>
                    <a:satMod val="115000"/>
                  </a:sysClr>
                </a:gs>
                <a:gs pos="100000">
                  <a:srgbClr val="4F81BD">
                    <a:lumMod val="25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41" name="Rektangel 40"/>
            <p:cNvSpPr>
              <a:spLocks noChangeArrowheads="1"/>
            </p:cNvSpPr>
            <p:nvPr/>
          </p:nvSpPr>
          <p:spPr bwMode="auto">
            <a:xfrm>
              <a:off x="571500" y="2492375"/>
              <a:ext cx="511175" cy="511175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  <a:shade val="30000"/>
                    <a:satMod val="115000"/>
                  </a:sysClr>
                </a:gs>
                <a:gs pos="100000">
                  <a:sysClr val="window" lastClr="FFFFFF">
                    <a:lumMod val="65000"/>
                    <a:shade val="67500"/>
                    <a:satMod val="115000"/>
                  </a:sysClr>
                </a:gs>
                <a:gs pos="100000">
                  <a:srgbClr val="4F81BD">
                    <a:lumMod val="25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39" name="Rektangel 11"/>
            <p:cNvSpPr>
              <a:spLocks noChangeArrowheads="1"/>
            </p:cNvSpPr>
            <p:nvPr/>
          </p:nvSpPr>
          <p:spPr bwMode="auto">
            <a:xfrm>
              <a:off x="571500" y="3125788"/>
              <a:ext cx="511175" cy="511175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  <a:shade val="30000"/>
                    <a:satMod val="115000"/>
                  </a:sysClr>
                </a:gs>
                <a:gs pos="100000">
                  <a:sysClr val="window" lastClr="FFFFFF">
                    <a:lumMod val="65000"/>
                    <a:shade val="67500"/>
                    <a:satMod val="115000"/>
                  </a:sysClr>
                </a:gs>
                <a:gs pos="100000">
                  <a:srgbClr val="4F81BD">
                    <a:lumMod val="25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37" name="Rektangel 13"/>
            <p:cNvSpPr>
              <a:spLocks noChangeArrowheads="1"/>
            </p:cNvSpPr>
            <p:nvPr/>
          </p:nvSpPr>
          <p:spPr bwMode="auto">
            <a:xfrm>
              <a:off x="571500" y="3762375"/>
              <a:ext cx="511175" cy="508000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  <a:shade val="30000"/>
                    <a:satMod val="115000"/>
                  </a:sysClr>
                </a:gs>
                <a:gs pos="100000">
                  <a:sysClr val="window" lastClr="FFFFFF">
                    <a:lumMod val="65000"/>
                    <a:shade val="67500"/>
                    <a:satMod val="115000"/>
                  </a:sysClr>
                </a:gs>
                <a:gs pos="100000">
                  <a:srgbClr val="4F81BD">
                    <a:lumMod val="25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49" name="Tekstboks 8"/>
            <p:cNvSpPr txBox="1">
              <a:spLocks noChangeArrowheads="1"/>
            </p:cNvSpPr>
            <p:nvPr/>
          </p:nvSpPr>
          <p:spPr bwMode="auto">
            <a:xfrm>
              <a:off x="592138" y="1989138"/>
              <a:ext cx="479425" cy="279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da-DK" sz="1200" dirty="0">
                  <a:latin typeface="Arial" pitchFamily="34" charset="0"/>
                  <a:ea typeface="ＭＳ Ｐゴシック" pitchFamily="-97" charset="-128"/>
                </a:rPr>
                <a:t>1</a:t>
              </a:r>
            </a:p>
          </p:txBody>
        </p:sp>
        <p:sp>
          <p:nvSpPr>
            <p:cNvPr id="50" name="Tekstboks 49"/>
            <p:cNvSpPr txBox="1">
              <a:spLocks noChangeArrowheads="1"/>
            </p:cNvSpPr>
            <p:nvPr/>
          </p:nvSpPr>
          <p:spPr bwMode="auto">
            <a:xfrm>
              <a:off x="592138" y="2641600"/>
              <a:ext cx="479425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da-DK" sz="1200" dirty="0">
                  <a:latin typeface="Arial" pitchFamily="34" charset="0"/>
                  <a:ea typeface="ＭＳ Ｐゴシック" pitchFamily="-97" charset="-128"/>
                </a:rPr>
                <a:t>2</a:t>
              </a:r>
            </a:p>
          </p:txBody>
        </p:sp>
        <p:sp>
          <p:nvSpPr>
            <p:cNvPr id="51" name="Tekstboks 50"/>
            <p:cNvSpPr txBox="1">
              <a:spLocks noChangeArrowheads="1"/>
            </p:cNvSpPr>
            <p:nvPr/>
          </p:nvSpPr>
          <p:spPr bwMode="auto">
            <a:xfrm>
              <a:off x="592138" y="3255963"/>
              <a:ext cx="479425" cy="277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da-DK" sz="1200" dirty="0">
                  <a:latin typeface="Arial" pitchFamily="34" charset="0"/>
                  <a:ea typeface="ＭＳ Ｐゴシック" pitchFamily="-97" charset="-128"/>
                </a:rPr>
                <a:t>3</a:t>
              </a:r>
            </a:p>
          </p:txBody>
        </p:sp>
        <p:sp>
          <p:nvSpPr>
            <p:cNvPr id="52" name="Tekstboks 51"/>
            <p:cNvSpPr txBox="1">
              <a:spLocks noChangeArrowheads="1"/>
            </p:cNvSpPr>
            <p:nvPr/>
          </p:nvSpPr>
          <p:spPr bwMode="auto">
            <a:xfrm>
              <a:off x="592138" y="3884613"/>
              <a:ext cx="479425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da-DK" sz="1200" dirty="0">
                  <a:latin typeface="Arial" pitchFamily="34" charset="0"/>
                  <a:ea typeface="ＭＳ Ｐゴシック" pitchFamily="-97" charset="-128"/>
                </a:rPr>
                <a:t>4</a:t>
              </a:r>
            </a:p>
          </p:txBody>
        </p:sp>
      </p:grpSp>
      <p:sp>
        <p:nvSpPr>
          <p:cNvPr id="44" name="Rektangel 20"/>
          <p:cNvSpPr>
            <a:spLocks noChangeArrowheads="1"/>
          </p:cNvSpPr>
          <p:nvPr/>
        </p:nvSpPr>
        <p:spPr bwMode="auto">
          <a:xfrm>
            <a:off x="1150649" y="3129975"/>
            <a:ext cx="7431087" cy="5238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 sz="1200" dirty="0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45" name="Tekstboks 10"/>
          <p:cNvSpPr txBox="1">
            <a:spLocks noChangeArrowheads="1"/>
          </p:cNvSpPr>
          <p:nvPr/>
        </p:nvSpPr>
        <p:spPr bwMode="auto">
          <a:xfrm>
            <a:off x="1201449" y="3088370"/>
            <a:ext cx="73802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171717"/>
                </a:solidFill>
              </a:rPr>
              <a:t>Critique a double-blinded randomized controlled trial of </a:t>
            </a:r>
            <a:r>
              <a:rPr lang="en-US" sz="1600" b="1" dirty="0" err="1">
                <a:solidFill>
                  <a:srgbClr val="171717"/>
                </a:solidFill>
              </a:rPr>
              <a:t>zoledronic</a:t>
            </a:r>
            <a:r>
              <a:rPr lang="en-US" sz="1600" b="1" dirty="0">
                <a:solidFill>
                  <a:srgbClr val="171717"/>
                </a:solidFill>
              </a:rPr>
              <a:t> acid use in men.</a:t>
            </a:r>
            <a:endParaRPr lang="da-DK" sz="1600" b="1" dirty="0"/>
          </a:p>
        </p:txBody>
      </p:sp>
      <p:sp>
        <p:nvSpPr>
          <p:cNvPr id="56" name="Rektangel 20"/>
          <p:cNvSpPr>
            <a:spLocks noChangeArrowheads="1"/>
          </p:cNvSpPr>
          <p:nvPr/>
        </p:nvSpPr>
        <p:spPr bwMode="auto">
          <a:xfrm>
            <a:off x="1151804" y="3760357"/>
            <a:ext cx="7431087" cy="5238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 sz="1200" dirty="0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57" name="Tekstboks 10"/>
          <p:cNvSpPr txBox="1">
            <a:spLocks noChangeArrowheads="1"/>
          </p:cNvSpPr>
          <p:nvPr/>
        </p:nvSpPr>
        <p:spPr bwMode="auto">
          <a:xfrm>
            <a:off x="1202604" y="3753258"/>
            <a:ext cx="73802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171717"/>
                </a:solidFill>
              </a:rPr>
              <a:t>Identify a surprising adverse effect that may emerge among men on bisphosphonates.</a:t>
            </a:r>
            <a:endParaRPr lang="da-DK" sz="1600" b="1" dirty="0"/>
          </a:p>
        </p:txBody>
      </p:sp>
    </p:spTree>
    <p:extLst>
      <p:ext uri="{BB962C8B-B14F-4D97-AF65-F5344CB8AC3E}">
        <p14:creationId xmlns:p14="http://schemas.microsoft.com/office/powerpoint/2010/main" val="315831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Titel 21"/>
          <p:cNvSpPr>
            <a:spLocks noGrp="1"/>
          </p:cNvSpPr>
          <p:nvPr>
            <p:ph type="title"/>
          </p:nvPr>
        </p:nvSpPr>
        <p:spPr bwMode="auto">
          <a:xfrm>
            <a:off x="177799" y="515938"/>
            <a:ext cx="6048829" cy="5635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-128"/>
              </a:rPr>
              <a:t>An Ethiopian Male, aged 75</a:t>
            </a:r>
          </a:p>
        </p:txBody>
      </p:sp>
      <p:sp>
        <p:nvSpPr>
          <p:cNvPr id="31749" name="Pladsholder til indhold 2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latin typeface="Arial" charset="0"/>
                <a:ea typeface="ＭＳ Ｐゴシック" charset="-128"/>
              </a:rPr>
              <a:t>Pt is a </a:t>
            </a:r>
            <a:r>
              <a:rPr lang="en-US" dirty="0" smtClean="0">
                <a:latin typeface="Arial" charset="0"/>
                <a:ea typeface="ＭＳ Ｐゴシック" charset="-128"/>
              </a:rPr>
              <a:t>75yo </a:t>
            </a:r>
            <a:r>
              <a:rPr lang="en-US" dirty="0">
                <a:latin typeface="Arial" charset="0"/>
                <a:ea typeface="ＭＳ Ｐゴシック" charset="-128"/>
              </a:rPr>
              <a:t>Ethiopian male w/PMH of </a:t>
            </a:r>
            <a:r>
              <a:rPr lang="en-US" dirty="0" smtClean="0">
                <a:latin typeface="Arial" charset="0"/>
                <a:ea typeface="ＭＳ Ｐゴシック" charset="-128"/>
              </a:rPr>
              <a:t>HTN, PUD</a:t>
            </a:r>
            <a:r>
              <a:rPr lang="en-US" dirty="0">
                <a:latin typeface="Arial" charset="0"/>
                <a:ea typeface="ＭＳ Ｐゴシック" charset="-128"/>
              </a:rPr>
              <a:t>, GERD, </a:t>
            </a:r>
            <a:r>
              <a:rPr lang="en-US" dirty="0" smtClean="0">
                <a:latin typeface="Arial" charset="0"/>
                <a:ea typeface="ＭＳ Ｐゴシック" charset="-128"/>
              </a:rPr>
              <a:t>recently arrived in the United States complaining </a:t>
            </a:r>
            <a:r>
              <a:rPr lang="en-US" dirty="0">
                <a:latin typeface="Arial" charset="0"/>
                <a:ea typeface="ＭＳ Ｐゴシック" charset="-128"/>
              </a:rPr>
              <a:t>of 20 years of progressive </a:t>
            </a:r>
            <a:r>
              <a:rPr lang="en-US" dirty="0" smtClean="0">
                <a:latin typeface="Arial" charset="0"/>
                <a:ea typeface="ＭＳ Ｐゴシック" charset="-128"/>
              </a:rPr>
              <a:t>right-sided weakness.</a:t>
            </a:r>
          </a:p>
          <a:p>
            <a:r>
              <a:rPr lang="en-US" dirty="0">
                <a:latin typeface="Arial" charset="0"/>
                <a:ea typeface="ＭＳ Ｐゴシック" charset="-128"/>
              </a:rPr>
              <a:t>Gait is dependent on a “walking stick”– secondary to weakness not </a:t>
            </a:r>
            <a:r>
              <a:rPr lang="en-US" dirty="0" err="1">
                <a:latin typeface="Arial" charset="0"/>
                <a:ea typeface="ＭＳ Ｐゴシック" charset="-128"/>
              </a:rPr>
              <a:t>antalgia</a:t>
            </a:r>
            <a:r>
              <a:rPr lang="en-US" dirty="0">
                <a:latin typeface="Arial" charset="0"/>
                <a:ea typeface="ＭＳ Ｐゴシック" charset="-128"/>
              </a:rPr>
              <a:t>.</a:t>
            </a:r>
          </a:p>
          <a:p>
            <a:r>
              <a:rPr lang="en-US" dirty="0" smtClean="0">
                <a:latin typeface="Arial" charset="0"/>
                <a:ea typeface="ＭＳ Ｐゴシック" charset="-128"/>
              </a:rPr>
              <a:t>Admits to remote history of heavy drinking.</a:t>
            </a:r>
          </a:p>
        </p:txBody>
      </p:sp>
      <p:sp>
        <p:nvSpPr>
          <p:cNvPr id="31750" name="Pladsholder til tekst 23"/>
          <p:cNvSpPr>
            <a:spLocks noGrp="1"/>
          </p:cNvSpPr>
          <p:nvPr>
            <p:ph type="body" idx="13"/>
          </p:nvPr>
        </p:nvSpPr>
        <p:spPr bwMode="auto">
          <a:xfrm>
            <a:off x="177800" y="1130300"/>
            <a:ext cx="6489700" cy="3587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900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Titel 21"/>
          <p:cNvSpPr>
            <a:spLocks noGrp="1"/>
          </p:cNvSpPr>
          <p:nvPr>
            <p:ph type="title"/>
          </p:nvPr>
        </p:nvSpPr>
        <p:spPr bwMode="auto">
          <a:xfrm>
            <a:off x="177799" y="515938"/>
            <a:ext cx="6048829" cy="5635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-128"/>
              </a:rPr>
              <a:t>Physical Exam</a:t>
            </a:r>
          </a:p>
        </p:txBody>
      </p:sp>
      <p:sp>
        <p:nvSpPr>
          <p:cNvPr id="31749" name="Pladsholder til indhold 2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ea typeface="ＭＳ Ｐゴシック" charset="-128"/>
              </a:rPr>
              <a:t>Atrophy </a:t>
            </a:r>
            <a:r>
              <a:rPr lang="en-US" dirty="0">
                <a:latin typeface="Arial" charset="0"/>
                <a:ea typeface="ＭＳ Ｐゴシック" charset="-128"/>
              </a:rPr>
              <a:t>R deltoid, biceps, triceps; atrophy </a:t>
            </a:r>
            <a:r>
              <a:rPr lang="en-US" dirty="0" smtClean="0">
                <a:latin typeface="Arial" charset="0"/>
                <a:ea typeface="ＭＳ Ｐゴシック" charset="-128"/>
              </a:rPr>
              <a:t>of intrinsic </a:t>
            </a:r>
            <a:r>
              <a:rPr lang="en-US" dirty="0">
                <a:latin typeface="Arial" charset="0"/>
                <a:ea typeface="ＭＳ Ｐゴシック" charset="-128"/>
              </a:rPr>
              <a:t>hand muscles </a:t>
            </a:r>
            <a:r>
              <a:rPr lang="en-US" dirty="0" smtClean="0">
                <a:latin typeface="Arial" charset="0"/>
                <a:ea typeface="ＭＳ Ｐゴシック" charset="-128"/>
              </a:rPr>
              <a:t>bilaterally</a:t>
            </a:r>
          </a:p>
          <a:p>
            <a:r>
              <a:rPr lang="en-US" dirty="0" smtClean="0">
                <a:latin typeface="Arial" charset="0"/>
                <a:ea typeface="ＭＳ Ｐゴシック" charset="-128"/>
              </a:rPr>
              <a:t>Spine </a:t>
            </a:r>
            <a:r>
              <a:rPr lang="en-US" dirty="0" err="1" smtClean="0">
                <a:latin typeface="Arial" charset="0"/>
                <a:ea typeface="ＭＳ Ｐゴシック" charset="-128"/>
              </a:rPr>
              <a:t>kyphotic</a:t>
            </a:r>
            <a:r>
              <a:rPr lang="en-US" dirty="0" smtClean="0">
                <a:latin typeface="Arial" charset="0"/>
                <a:ea typeface="ＭＳ Ｐゴシック" charset="-128"/>
              </a:rPr>
              <a:t>, lumbar flexion limited to 45 degrees by pain, stiffness</a:t>
            </a:r>
          </a:p>
        </p:txBody>
      </p:sp>
      <p:sp>
        <p:nvSpPr>
          <p:cNvPr id="31750" name="Pladsholder til tekst 23"/>
          <p:cNvSpPr>
            <a:spLocks noGrp="1"/>
          </p:cNvSpPr>
          <p:nvPr>
            <p:ph type="body" idx="13"/>
          </p:nvPr>
        </p:nvSpPr>
        <p:spPr bwMode="auto">
          <a:xfrm>
            <a:off x="177800" y="1130300"/>
            <a:ext cx="6489700" cy="3587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660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Titel 21"/>
          <p:cNvSpPr>
            <a:spLocks noGrp="1"/>
          </p:cNvSpPr>
          <p:nvPr>
            <p:ph type="title"/>
          </p:nvPr>
        </p:nvSpPr>
        <p:spPr bwMode="auto">
          <a:xfrm>
            <a:off x="177799" y="515938"/>
            <a:ext cx="6048829" cy="5635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-128"/>
              </a:rPr>
              <a:t>Imaging</a:t>
            </a:r>
          </a:p>
        </p:txBody>
      </p:sp>
      <p:sp>
        <p:nvSpPr>
          <p:cNvPr id="31749" name="Pladsholder til indhold 2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latin typeface="Arial" charset="0"/>
                <a:ea typeface="ＭＳ Ｐゴシック" charset="-128"/>
              </a:rPr>
              <a:t>MRI of brain: </a:t>
            </a:r>
            <a:r>
              <a:rPr lang="en-US" dirty="0" smtClean="0">
                <a:latin typeface="Arial" charset="0"/>
                <a:ea typeface="ＭＳ Ｐゴシック" charset="-128"/>
              </a:rPr>
              <a:t>no history of stroke</a:t>
            </a:r>
          </a:p>
        </p:txBody>
      </p:sp>
      <p:sp>
        <p:nvSpPr>
          <p:cNvPr id="31750" name="Pladsholder til tekst 23"/>
          <p:cNvSpPr>
            <a:spLocks noGrp="1"/>
          </p:cNvSpPr>
          <p:nvPr>
            <p:ph type="body" idx="13"/>
          </p:nvPr>
        </p:nvSpPr>
        <p:spPr bwMode="auto">
          <a:xfrm>
            <a:off x="177800" y="1130300"/>
            <a:ext cx="6489700" cy="3587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141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Titel 21"/>
          <p:cNvSpPr>
            <a:spLocks noGrp="1"/>
          </p:cNvSpPr>
          <p:nvPr>
            <p:ph type="title"/>
          </p:nvPr>
        </p:nvSpPr>
        <p:spPr bwMode="auto">
          <a:xfrm>
            <a:off x="177799" y="515938"/>
            <a:ext cx="6048829" cy="5635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-128"/>
              </a:rPr>
              <a:t>Imaging</a:t>
            </a:r>
          </a:p>
        </p:txBody>
      </p:sp>
      <p:sp>
        <p:nvSpPr>
          <p:cNvPr id="31749" name="Pladsholder til indhold 2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latin typeface="Arial" charset="0"/>
                <a:ea typeface="ＭＳ Ｐゴシック" charset="-128"/>
              </a:rPr>
              <a:t>MRI of brain: </a:t>
            </a:r>
            <a:r>
              <a:rPr lang="en-US" dirty="0" smtClean="0">
                <a:latin typeface="Arial" charset="0"/>
                <a:ea typeface="ＭＳ Ｐゴシック" charset="-128"/>
              </a:rPr>
              <a:t>no history of stroke</a:t>
            </a:r>
          </a:p>
          <a:p>
            <a:r>
              <a:rPr lang="en-US" b="1" dirty="0" smtClean="0">
                <a:latin typeface="Arial" charset="0"/>
                <a:ea typeface="ＭＳ Ｐゴシック" charset="-128"/>
              </a:rPr>
              <a:t>Lateral chest </a:t>
            </a:r>
            <a:r>
              <a:rPr lang="en-US" b="1" dirty="0">
                <a:latin typeface="Arial" charset="0"/>
                <a:ea typeface="ＭＳ Ｐゴシック" charset="-128"/>
              </a:rPr>
              <a:t>x-ray: </a:t>
            </a:r>
            <a:r>
              <a:rPr lang="en-US" dirty="0" smtClean="0">
                <a:latin typeface="Arial" charset="0"/>
                <a:ea typeface="ＭＳ Ｐゴシック" charset="-128"/>
              </a:rPr>
              <a:t>compression </a:t>
            </a:r>
            <a:r>
              <a:rPr lang="en-US" dirty="0">
                <a:latin typeface="Arial" charset="0"/>
                <a:ea typeface="ＭＳ Ｐゴシック" charset="-128"/>
              </a:rPr>
              <a:t>deformity with greater than 50 percent loss of vertebral body height of a mid-to-lower thoracic vertebral body</a:t>
            </a:r>
          </a:p>
        </p:txBody>
      </p:sp>
      <p:sp>
        <p:nvSpPr>
          <p:cNvPr id="31750" name="Pladsholder til tekst 23"/>
          <p:cNvSpPr>
            <a:spLocks noGrp="1"/>
          </p:cNvSpPr>
          <p:nvPr>
            <p:ph type="body" idx="13"/>
          </p:nvPr>
        </p:nvSpPr>
        <p:spPr bwMode="auto">
          <a:xfrm>
            <a:off x="177800" y="1130300"/>
            <a:ext cx="6489700" cy="3587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744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Lateral view of the chest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8943" t="12939" r="16087" b="3053"/>
          <a:stretch/>
        </p:blipFill>
        <p:spPr>
          <a:xfrm>
            <a:off x="1733550" y="2343751"/>
            <a:ext cx="5676900" cy="3991360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86174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799" y="515938"/>
            <a:ext cx="6789057" cy="563562"/>
          </a:xfrm>
        </p:spPr>
        <p:txBody>
          <a:bodyPr/>
          <a:lstStyle/>
          <a:p>
            <a:r>
              <a:rPr lang="en-US" dirty="0" smtClean="0"/>
              <a:t>An osteoporosis-defining lesion …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8943" t="12939" r="16087" b="3053"/>
          <a:stretch/>
        </p:blipFill>
        <p:spPr>
          <a:xfrm>
            <a:off x="1733550" y="2343751"/>
            <a:ext cx="5676900" cy="3991360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  <p:sp>
        <p:nvSpPr>
          <p:cNvPr id="6" name="Down Arrow 5"/>
          <p:cNvSpPr/>
          <p:nvPr/>
        </p:nvSpPr>
        <p:spPr>
          <a:xfrm rot="15570588">
            <a:off x="1954269" y="5375891"/>
            <a:ext cx="731506" cy="1057434"/>
          </a:xfrm>
          <a:prstGeom prst="downArrow">
            <a:avLst/>
          </a:prstGeom>
          <a:gradFill>
            <a:gsLst>
              <a:gs pos="0">
                <a:srgbClr val="FF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20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799" y="515938"/>
            <a:ext cx="9575801" cy="563562"/>
          </a:xfrm>
        </p:spPr>
        <p:txBody>
          <a:bodyPr/>
          <a:lstStyle/>
          <a:p>
            <a:r>
              <a:rPr lang="en-US" dirty="0" smtClean="0"/>
              <a:t>Is there evidence for bisphosphonates in men?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0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799" y="515938"/>
            <a:ext cx="9575801" cy="563562"/>
          </a:xfrm>
        </p:spPr>
        <p:txBody>
          <a:bodyPr/>
          <a:lstStyle/>
          <a:p>
            <a:r>
              <a:rPr lang="en-US" dirty="0" smtClean="0"/>
              <a:t>Is there evidence for bisphosphonates in men?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>
          <a:xfrm>
            <a:off x="177799" y="1130300"/>
            <a:ext cx="8069053" cy="398593"/>
          </a:xfrm>
        </p:spPr>
        <p:txBody>
          <a:bodyPr/>
          <a:lstStyle/>
          <a:p>
            <a:r>
              <a:rPr lang="en-US" dirty="0" smtClean="0"/>
              <a:t>The drug companies seem uninterested.</a:t>
            </a:r>
            <a:endParaRPr lang="en-US" dirty="0"/>
          </a:p>
        </p:txBody>
      </p:sp>
      <p:pic>
        <p:nvPicPr>
          <p:cNvPr id="1028" name="Picture 4" descr="http://news.legalexaminer.com/uploadedimages/InjuryBoardcom_Content/Blogs/News_Blog/News/Fosamax_Osteoporosis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639" y="4450775"/>
            <a:ext cx="3550024" cy="2073397"/>
          </a:xfrm>
          <a:prstGeom prst="rect">
            <a:avLst/>
          </a:prstGeom>
          <a:noFill/>
          <a:ln w="12700">
            <a:solidFill>
              <a:schemeClr val="accent1">
                <a:lumMod val="1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palmsimaging.com/images/home/Reclas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990" y="2123428"/>
            <a:ext cx="4667250" cy="1990725"/>
          </a:xfrm>
          <a:prstGeom prst="rect">
            <a:avLst/>
          </a:prstGeom>
          <a:noFill/>
          <a:ln w="12700">
            <a:solidFill>
              <a:schemeClr val="accent1">
                <a:lumMod val="1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actonel.com/images/mainBanner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5" t="-331" r="478" b="47671"/>
          <a:stretch/>
        </p:blipFill>
        <p:spPr bwMode="auto">
          <a:xfrm>
            <a:off x="285373" y="2427078"/>
            <a:ext cx="3607175" cy="1687075"/>
          </a:xfrm>
          <a:prstGeom prst="rect">
            <a:avLst/>
          </a:prstGeom>
          <a:noFill/>
          <a:ln w="12700">
            <a:solidFill>
              <a:schemeClr val="accent1">
                <a:lumMod val="1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encrypted-tbn1.gstatic.com/images?q=tbn:ANd9GcQHOvX3IU0psoHhney2eJEvWvDOabS8bzHQyDgawxpuq5_Sy1N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273" y="4563547"/>
            <a:ext cx="2466975" cy="1847851"/>
          </a:xfrm>
          <a:prstGeom prst="rect">
            <a:avLst/>
          </a:prstGeom>
          <a:noFill/>
          <a:ln w="12700">
            <a:solidFill>
              <a:schemeClr val="accent1">
                <a:lumMod val="1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91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8"/>
          <p:cNvSpPr>
            <a:spLocks noChangeArrowheads="1"/>
          </p:cNvSpPr>
          <p:nvPr/>
        </p:nvSpPr>
        <p:spPr bwMode="auto">
          <a:xfrm>
            <a:off x="1184196" y="2519576"/>
            <a:ext cx="7431087" cy="523875"/>
          </a:xfrm>
          <a:prstGeom prst="rect">
            <a:avLst/>
          </a:prstGeom>
          <a:gradFill flip="none" rotWithShape="1">
            <a:gsLst>
              <a:gs pos="89000">
                <a:srgbClr val="C00000"/>
              </a:gs>
              <a:gs pos="20000">
                <a:srgbClr val="F50736"/>
              </a:gs>
              <a:gs pos="11000">
                <a:srgbClr val="F50736"/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" name="Rektangel 20"/>
          <p:cNvSpPr>
            <a:spLocks noChangeArrowheads="1"/>
          </p:cNvSpPr>
          <p:nvPr/>
        </p:nvSpPr>
        <p:spPr bwMode="auto">
          <a:xfrm>
            <a:off x="1201449" y="1859648"/>
            <a:ext cx="7431087" cy="5238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 sz="1200" dirty="0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33803" name="Tekstboks 8"/>
          <p:cNvSpPr txBox="1">
            <a:spLocks noChangeArrowheads="1"/>
          </p:cNvSpPr>
          <p:nvPr/>
        </p:nvSpPr>
        <p:spPr bwMode="auto">
          <a:xfrm>
            <a:off x="1252249" y="2598741"/>
            <a:ext cx="73802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</a:rPr>
              <a:t>Pose an appropriate clinical question to be answered in the </a:t>
            </a:r>
            <a:r>
              <a:rPr lang="en-US" sz="1600" b="1" dirty="0" smtClean="0">
                <a:solidFill>
                  <a:schemeClr val="tx2"/>
                </a:solidFill>
              </a:rPr>
              <a:t>literature.</a:t>
            </a:r>
            <a:endParaRPr lang="da-DK" sz="1100" dirty="0">
              <a:solidFill>
                <a:schemeClr val="tx2"/>
              </a:solidFill>
            </a:endParaRPr>
          </a:p>
        </p:txBody>
      </p:sp>
      <p:sp>
        <p:nvSpPr>
          <p:cNvPr id="33805" name="Tekstboks 10"/>
          <p:cNvSpPr txBox="1">
            <a:spLocks noChangeArrowheads="1"/>
          </p:cNvSpPr>
          <p:nvPr/>
        </p:nvSpPr>
        <p:spPr bwMode="auto">
          <a:xfrm>
            <a:off x="1201449" y="1915784"/>
            <a:ext cx="73802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171717"/>
                </a:solidFill>
              </a:rPr>
              <a:t>Share a case from the BMC Geriatrics </a:t>
            </a:r>
            <a:r>
              <a:rPr lang="en-US" sz="1600" b="1" dirty="0" smtClean="0">
                <a:solidFill>
                  <a:srgbClr val="171717"/>
                </a:solidFill>
              </a:rPr>
              <a:t>Clinic.</a:t>
            </a:r>
            <a:endParaRPr lang="en-US" sz="1600" b="1" dirty="0">
              <a:solidFill>
                <a:srgbClr val="171717"/>
              </a:solidFill>
            </a:endParaRPr>
          </a:p>
        </p:txBody>
      </p:sp>
      <p:sp>
        <p:nvSpPr>
          <p:cNvPr id="33811" name="Rectangle 5"/>
          <p:cNvSpPr txBox="1">
            <a:spLocks noChangeArrowheads="1"/>
          </p:cNvSpPr>
          <p:nvPr/>
        </p:nvSpPr>
        <p:spPr bwMode="gray">
          <a:xfrm>
            <a:off x="874712" y="779463"/>
            <a:ext cx="4840287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defTabSz="914400" eaLnBrk="0" hangingPunct="0">
              <a:lnSpc>
                <a:spcPct val="95000"/>
              </a:lnSpc>
            </a:pPr>
            <a:r>
              <a:rPr lang="en-US" sz="3000" b="1" dirty="0" smtClean="0">
                <a:solidFill>
                  <a:srgbClr val="171717"/>
                </a:solidFill>
              </a:rPr>
              <a:t>Learning Objectives</a:t>
            </a:r>
            <a:endParaRPr lang="en-US" sz="3000" b="1" dirty="0">
              <a:solidFill>
                <a:srgbClr val="171717"/>
              </a:solidFill>
            </a:endParaRPr>
          </a:p>
        </p:txBody>
      </p:sp>
      <p:grpSp>
        <p:nvGrpSpPr>
          <p:cNvPr id="33812" name="Gruppe 55"/>
          <p:cNvGrpSpPr>
            <a:grpSpLocks/>
          </p:cNvGrpSpPr>
          <p:nvPr/>
        </p:nvGrpSpPr>
        <p:grpSpPr bwMode="auto">
          <a:xfrm>
            <a:off x="571500" y="1858963"/>
            <a:ext cx="511175" cy="2411412"/>
            <a:chOff x="571500" y="1858963"/>
            <a:chExt cx="511175" cy="2411412"/>
          </a:xfrm>
        </p:grpSpPr>
        <p:sp>
          <p:nvSpPr>
            <p:cNvPr id="43" name="Rektangel 7"/>
            <p:cNvSpPr>
              <a:spLocks noChangeArrowheads="1"/>
            </p:cNvSpPr>
            <p:nvPr/>
          </p:nvSpPr>
          <p:spPr bwMode="auto">
            <a:xfrm>
              <a:off x="571500" y="1858963"/>
              <a:ext cx="511175" cy="512762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  <a:shade val="30000"/>
                    <a:satMod val="115000"/>
                  </a:sysClr>
                </a:gs>
                <a:gs pos="100000">
                  <a:sysClr val="window" lastClr="FFFFFF">
                    <a:lumMod val="65000"/>
                    <a:shade val="67500"/>
                    <a:satMod val="115000"/>
                  </a:sysClr>
                </a:gs>
                <a:gs pos="100000">
                  <a:srgbClr val="4F81BD">
                    <a:lumMod val="25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41" name="Rektangel 40"/>
            <p:cNvSpPr>
              <a:spLocks noChangeArrowheads="1"/>
            </p:cNvSpPr>
            <p:nvPr/>
          </p:nvSpPr>
          <p:spPr bwMode="auto">
            <a:xfrm>
              <a:off x="571500" y="2492375"/>
              <a:ext cx="511175" cy="511175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  <a:shade val="30000"/>
                    <a:satMod val="115000"/>
                  </a:sysClr>
                </a:gs>
                <a:gs pos="100000">
                  <a:sysClr val="window" lastClr="FFFFFF">
                    <a:lumMod val="65000"/>
                    <a:shade val="67500"/>
                    <a:satMod val="115000"/>
                  </a:sysClr>
                </a:gs>
                <a:gs pos="100000">
                  <a:srgbClr val="4F81BD">
                    <a:lumMod val="25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39" name="Rektangel 11"/>
            <p:cNvSpPr>
              <a:spLocks noChangeArrowheads="1"/>
            </p:cNvSpPr>
            <p:nvPr/>
          </p:nvSpPr>
          <p:spPr bwMode="auto">
            <a:xfrm>
              <a:off x="571500" y="3125788"/>
              <a:ext cx="511175" cy="511175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  <a:shade val="30000"/>
                    <a:satMod val="115000"/>
                  </a:sysClr>
                </a:gs>
                <a:gs pos="100000">
                  <a:sysClr val="window" lastClr="FFFFFF">
                    <a:lumMod val="65000"/>
                    <a:shade val="67500"/>
                    <a:satMod val="115000"/>
                  </a:sysClr>
                </a:gs>
                <a:gs pos="100000">
                  <a:srgbClr val="4F81BD">
                    <a:lumMod val="25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37" name="Rektangel 13"/>
            <p:cNvSpPr>
              <a:spLocks noChangeArrowheads="1"/>
            </p:cNvSpPr>
            <p:nvPr/>
          </p:nvSpPr>
          <p:spPr bwMode="auto">
            <a:xfrm>
              <a:off x="571500" y="3762375"/>
              <a:ext cx="511175" cy="508000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  <a:shade val="30000"/>
                    <a:satMod val="115000"/>
                  </a:sysClr>
                </a:gs>
                <a:gs pos="100000">
                  <a:sysClr val="window" lastClr="FFFFFF">
                    <a:lumMod val="65000"/>
                    <a:shade val="67500"/>
                    <a:satMod val="115000"/>
                  </a:sysClr>
                </a:gs>
                <a:gs pos="100000">
                  <a:srgbClr val="4F81BD">
                    <a:lumMod val="25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49" name="Tekstboks 8"/>
            <p:cNvSpPr txBox="1">
              <a:spLocks noChangeArrowheads="1"/>
            </p:cNvSpPr>
            <p:nvPr/>
          </p:nvSpPr>
          <p:spPr bwMode="auto">
            <a:xfrm>
              <a:off x="592138" y="1989138"/>
              <a:ext cx="479425" cy="279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da-DK" sz="1200" dirty="0">
                  <a:latin typeface="Arial" pitchFamily="34" charset="0"/>
                  <a:ea typeface="ＭＳ Ｐゴシック" pitchFamily="-97" charset="-128"/>
                </a:rPr>
                <a:t>1</a:t>
              </a:r>
            </a:p>
          </p:txBody>
        </p:sp>
        <p:sp>
          <p:nvSpPr>
            <p:cNvPr id="50" name="Tekstboks 49"/>
            <p:cNvSpPr txBox="1">
              <a:spLocks noChangeArrowheads="1"/>
            </p:cNvSpPr>
            <p:nvPr/>
          </p:nvSpPr>
          <p:spPr bwMode="auto">
            <a:xfrm>
              <a:off x="592138" y="2641600"/>
              <a:ext cx="479425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da-DK" sz="1200" dirty="0">
                  <a:latin typeface="Arial" pitchFamily="34" charset="0"/>
                  <a:ea typeface="ＭＳ Ｐゴシック" pitchFamily="-97" charset="-128"/>
                </a:rPr>
                <a:t>2</a:t>
              </a:r>
            </a:p>
          </p:txBody>
        </p:sp>
        <p:sp>
          <p:nvSpPr>
            <p:cNvPr id="51" name="Tekstboks 50"/>
            <p:cNvSpPr txBox="1">
              <a:spLocks noChangeArrowheads="1"/>
            </p:cNvSpPr>
            <p:nvPr/>
          </p:nvSpPr>
          <p:spPr bwMode="auto">
            <a:xfrm>
              <a:off x="592138" y="3255963"/>
              <a:ext cx="479425" cy="277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da-DK" sz="1200" dirty="0">
                  <a:latin typeface="Arial" pitchFamily="34" charset="0"/>
                  <a:ea typeface="ＭＳ Ｐゴシック" pitchFamily="-97" charset="-128"/>
                </a:rPr>
                <a:t>3</a:t>
              </a:r>
            </a:p>
          </p:txBody>
        </p:sp>
        <p:sp>
          <p:nvSpPr>
            <p:cNvPr id="52" name="Tekstboks 51"/>
            <p:cNvSpPr txBox="1">
              <a:spLocks noChangeArrowheads="1"/>
            </p:cNvSpPr>
            <p:nvPr/>
          </p:nvSpPr>
          <p:spPr bwMode="auto">
            <a:xfrm>
              <a:off x="592138" y="3884613"/>
              <a:ext cx="479425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da-DK" sz="1200" dirty="0">
                  <a:latin typeface="Arial" pitchFamily="34" charset="0"/>
                  <a:ea typeface="ＭＳ Ｐゴシック" pitchFamily="-97" charset="-128"/>
                </a:rPr>
                <a:t>4</a:t>
              </a:r>
            </a:p>
          </p:txBody>
        </p:sp>
      </p:grpSp>
      <p:sp>
        <p:nvSpPr>
          <p:cNvPr id="44" name="Rektangel 20"/>
          <p:cNvSpPr>
            <a:spLocks noChangeArrowheads="1"/>
          </p:cNvSpPr>
          <p:nvPr/>
        </p:nvSpPr>
        <p:spPr bwMode="auto">
          <a:xfrm>
            <a:off x="1150649" y="3129975"/>
            <a:ext cx="7431087" cy="5238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 sz="1200" dirty="0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45" name="Tekstboks 10"/>
          <p:cNvSpPr txBox="1">
            <a:spLocks noChangeArrowheads="1"/>
          </p:cNvSpPr>
          <p:nvPr/>
        </p:nvSpPr>
        <p:spPr bwMode="auto">
          <a:xfrm>
            <a:off x="1201449" y="3088370"/>
            <a:ext cx="73802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171717"/>
                </a:solidFill>
              </a:rPr>
              <a:t>Critique a double-blinded randomized controlled trial of </a:t>
            </a:r>
            <a:r>
              <a:rPr lang="en-US" sz="1600" b="1" dirty="0" err="1">
                <a:solidFill>
                  <a:srgbClr val="171717"/>
                </a:solidFill>
              </a:rPr>
              <a:t>zoledronic</a:t>
            </a:r>
            <a:r>
              <a:rPr lang="en-US" sz="1600" b="1" dirty="0">
                <a:solidFill>
                  <a:srgbClr val="171717"/>
                </a:solidFill>
              </a:rPr>
              <a:t> acid use in men.</a:t>
            </a:r>
            <a:endParaRPr lang="da-DK" sz="1600" b="1" dirty="0"/>
          </a:p>
        </p:txBody>
      </p:sp>
      <p:sp>
        <p:nvSpPr>
          <p:cNvPr id="56" name="Rektangel 20"/>
          <p:cNvSpPr>
            <a:spLocks noChangeArrowheads="1"/>
          </p:cNvSpPr>
          <p:nvPr/>
        </p:nvSpPr>
        <p:spPr bwMode="auto">
          <a:xfrm>
            <a:off x="1151804" y="3760357"/>
            <a:ext cx="7431087" cy="5238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 sz="1200" dirty="0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57" name="Tekstboks 10"/>
          <p:cNvSpPr txBox="1">
            <a:spLocks noChangeArrowheads="1"/>
          </p:cNvSpPr>
          <p:nvPr/>
        </p:nvSpPr>
        <p:spPr bwMode="auto">
          <a:xfrm>
            <a:off x="1202604" y="3753258"/>
            <a:ext cx="73802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171717"/>
                </a:solidFill>
              </a:rPr>
              <a:t>Identify a surprising adverse effect that may emerge among men on bisphosphonates.</a:t>
            </a:r>
            <a:endParaRPr lang="da-DK" sz="1600" b="1" dirty="0"/>
          </a:p>
        </p:txBody>
      </p:sp>
    </p:spTree>
    <p:extLst>
      <p:ext uri="{BB962C8B-B14F-4D97-AF65-F5344CB8AC3E}">
        <p14:creationId xmlns:p14="http://schemas.microsoft.com/office/powerpoint/2010/main" val="67640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P: </a:t>
            </a:r>
            <a:r>
              <a:rPr lang="en-US" dirty="0" smtClean="0"/>
              <a:t>African male in his 70s with osteoporosis and pathologic fracture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515938"/>
            <a:ext cx="7122886" cy="563562"/>
          </a:xfrm>
        </p:spPr>
        <p:txBody>
          <a:bodyPr/>
          <a:lstStyle/>
          <a:p>
            <a:r>
              <a:rPr lang="en-US" dirty="0" smtClean="0"/>
              <a:t>Posing the Clinical Question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P: </a:t>
            </a:r>
            <a:r>
              <a:rPr lang="en-US" dirty="0" smtClean="0"/>
              <a:t>African male in his 70s with osteoporosis and pathologic fracture</a:t>
            </a:r>
          </a:p>
          <a:p>
            <a:r>
              <a:rPr lang="en-US" b="1" dirty="0" smtClean="0"/>
              <a:t>I: </a:t>
            </a:r>
            <a:r>
              <a:rPr lang="en-US" dirty="0" smtClean="0"/>
              <a:t>Bisphosphonate therapy plus </a:t>
            </a:r>
            <a:r>
              <a:rPr lang="en-US" dirty="0" err="1" smtClean="0"/>
              <a:t>Vit</a:t>
            </a:r>
            <a:r>
              <a:rPr lang="en-US" dirty="0" smtClean="0"/>
              <a:t> D and calcium repletion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515938"/>
            <a:ext cx="7122886" cy="563562"/>
          </a:xfrm>
        </p:spPr>
        <p:txBody>
          <a:bodyPr/>
          <a:lstStyle/>
          <a:p>
            <a:r>
              <a:rPr lang="en-US" dirty="0" smtClean="0"/>
              <a:t>Posing the Clinical Question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72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P: </a:t>
            </a:r>
            <a:r>
              <a:rPr lang="en-US" dirty="0" smtClean="0"/>
              <a:t>African male in his 70s with osteoporosis and pathologic fracture</a:t>
            </a:r>
          </a:p>
          <a:p>
            <a:r>
              <a:rPr lang="en-US" b="1" dirty="0" smtClean="0"/>
              <a:t>I: </a:t>
            </a:r>
            <a:r>
              <a:rPr lang="en-US" dirty="0" smtClean="0"/>
              <a:t>Bisphosphonate therapy plus </a:t>
            </a:r>
            <a:r>
              <a:rPr lang="en-US" dirty="0" err="1" smtClean="0"/>
              <a:t>Vit</a:t>
            </a:r>
            <a:r>
              <a:rPr lang="en-US" dirty="0" smtClean="0"/>
              <a:t> D and calcium repletion</a:t>
            </a:r>
          </a:p>
          <a:p>
            <a:r>
              <a:rPr lang="en-US" b="1" dirty="0" smtClean="0"/>
              <a:t>C: </a:t>
            </a:r>
            <a:r>
              <a:rPr lang="en-US" dirty="0" smtClean="0"/>
              <a:t>Vitamin D and calcium repletion alone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515938"/>
            <a:ext cx="7122886" cy="563562"/>
          </a:xfrm>
        </p:spPr>
        <p:txBody>
          <a:bodyPr/>
          <a:lstStyle/>
          <a:p>
            <a:r>
              <a:rPr lang="en-US" dirty="0" smtClean="0"/>
              <a:t>Posing the Clinical Question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8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P: </a:t>
            </a:r>
            <a:r>
              <a:rPr lang="en-US" dirty="0" smtClean="0"/>
              <a:t>African male in his 70s with osteoporosis and pathologic fracture</a:t>
            </a:r>
          </a:p>
          <a:p>
            <a:r>
              <a:rPr lang="en-US" b="1" dirty="0" smtClean="0"/>
              <a:t>I: </a:t>
            </a:r>
            <a:r>
              <a:rPr lang="en-US" dirty="0" smtClean="0"/>
              <a:t>Bisphosphonate therapy plus </a:t>
            </a:r>
            <a:r>
              <a:rPr lang="en-US" dirty="0" err="1" smtClean="0"/>
              <a:t>Vit</a:t>
            </a:r>
            <a:r>
              <a:rPr lang="en-US" dirty="0" smtClean="0"/>
              <a:t> D and calcium repletion</a:t>
            </a:r>
          </a:p>
          <a:p>
            <a:r>
              <a:rPr lang="en-US" b="1" dirty="0" smtClean="0"/>
              <a:t>C: </a:t>
            </a:r>
            <a:r>
              <a:rPr lang="en-US" dirty="0" smtClean="0"/>
              <a:t>Vitamin D and calcium repletion alone</a:t>
            </a:r>
          </a:p>
          <a:p>
            <a:r>
              <a:rPr lang="en-US" b="1" dirty="0" smtClean="0"/>
              <a:t>O: </a:t>
            </a:r>
            <a:r>
              <a:rPr lang="en-US" dirty="0" smtClean="0"/>
              <a:t>Prevention of a new morphometric fracture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515938"/>
            <a:ext cx="7122886" cy="563562"/>
          </a:xfrm>
        </p:spPr>
        <p:txBody>
          <a:bodyPr/>
          <a:lstStyle/>
          <a:p>
            <a:r>
              <a:rPr lang="en-US" dirty="0" smtClean="0"/>
              <a:t>Posing the Clinical Question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64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8"/>
          <p:cNvSpPr>
            <a:spLocks noChangeArrowheads="1"/>
          </p:cNvSpPr>
          <p:nvPr/>
        </p:nvSpPr>
        <p:spPr bwMode="auto">
          <a:xfrm>
            <a:off x="1177203" y="3150662"/>
            <a:ext cx="7431087" cy="523875"/>
          </a:xfrm>
          <a:prstGeom prst="rect">
            <a:avLst/>
          </a:prstGeom>
          <a:gradFill flip="none" rotWithShape="1">
            <a:gsLst>
              <a:gs pos="89000">
                <a:srgbClr val="C00000"/>
              </a:gs>
              <a:gs pos="20000">
                <a:srgbClr val="F50736"/>
              </a:gs>
              <a:gs pos="11000">
                <a:srgbClr val="F50736"/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" name="Rektangel 20"/>
          <p:cNvSpPr>
            <a:spLocks noChangeArrowheads="1"/>
          </p:cNvSpPr>
          <p:nvPr/>
        </p:nvSpPr>
        <p:spPr bwMode="auto">
          <a:xfrm>
            <a:off x="1201449" y="1859648"/>
            <a:ext cx="7431087" cy="5238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 sz="1200" dirty="0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33803" name="Tekstboks 8"/>
          <p:cNvSpPr txBox="1">
            <a:spLocks noChangeArrowheads="1"/>
          </p:cNvSpPr>
          <p:nvPr/>
        </p:nvSpPr>
        <p:spPr bwMode="auto">
          <a:xfrm>
            <a:off x="1210750" y="3126309"/>
            <a:ext cx="7380287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 smtClean="0">
                <a:solidFill>
                  <a:schemeClr val="tx2"/>
                </a:solidFill>
              </a:rPr>
              <a:t>Critique </a:t>
            </a:r>
            <a:r>
              <a:rPr lang="en-US" sz="1600" b="1" dirty="0">
                <a:solidFill>
                  <a:schemeClr val="tx2"/>
                </a:solidFill>
              </a:rPr>
              <a:t>a double-blinded randomized controlled trial of </a:t>
            </a:r>
            <a:r>
              <a:rPr lang="en-US" sz="1600" b="1" dirty="0" err="1">
                <a:solidFill>
                  <a:schemeClr val="tx2"/>
                </a:solidFill>
              </a:rPr>
              <a:t>zoledronic</a:t>
            </a:r>
            <a:r>
              <a:rPr lang="en-US" sz="1600" b="1" dirty="0">
                <a:solidFill>
                  <a:schemeClr val="tx2"/>
                </a:solidFill>
              </a:rPr>
              <a:t> acid use in men.</a:t>
            </a:r>
          </a:p>
          <a:p>
            <a:endParaRPr lang="da-DK" sz="1100" dirty="0">
              <a:solidFill>
                <a:schemeClr val="tx2"/>
              </a:solidFill>
            </a:endParaRPr>
          </a:p>
        </p:txBody>
      </p:sp>
      <p:sp>
        <p:nvSpPr>
          <p:cNvPr id="33805" name="Tekstboks 10"/>
          <p:cNvSpPr txBox="1">
            <a:spLocks noChangeArrowheads="1"/>
          </p:cNvSpPr>
          <p:nvPr/>
        </p:nvSpPr>
        <p:spPr bwMode="auto">
          <a:xfrm>
            <a:off x="1183237" y="1938814"/>
            <a:ext cx="73802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171717"/>
                </a:solidFill>
              </a:rPr>
              <a:t>Share a case from the BMC Geriatrics </a:t>
            </a:r>
            <a:r>
              <a:rPr lang="en-US" sz="1600" b="1" dirty="0" smtClean="0">
                <a:solidFill>
                  <a:srgbClr val="171717"/>
                </a:solidFill>
              </a:rPr>
              <a:t>Clinic</a:t>
            </a:r>
            <a:endParaRPr lang="en-US" sz="1600" b="1" dirty="0">
              <a:solidFill>
                <a:srgbClr val="171717"/>
              </a:solidFill>
            </a:endParaRPr>
          </a:p>
        </p:txBody>
      </p:sp>
      <p:sp>
        <p:nvSpPr>
          <p:cNvPr id="33811" name="Rectangle 5"/>
          <p:cNvSpPr txBox="1">
            <a:spLocks noChangeArrowheads="1"/>
          </p:cNvSpPr>
          <p:nvPr/>
        </p:nvSpPr>
        <p:spPr bwMode="gray">
          <a:xfrm>
            <a:off x="874712" y="779463"/>
            <a:ext cx="4840287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defTabSz="914400" eaLnBrk="0" hangingPunct="0">
              <a:lnSpc>
                <a:spcPct val="95000"/>
              </a:lnSpc>
            </a:pPr>
            <a:r>
              <a:rPr lang="en-US" sz="3000" b="1" dirty="0" smtClean="0">
                <a:solidFill>
                  <a:srgbClr val="171717"/>
                </a:solidFill>
              </a:rPr>
              <a:t>Learning Objectives</a:t>
            </a:r>
            <a:endParaRPr lang="en-US" sz="3000" b="1" dirty="0">
              <a:solidFill>
                <a:srgbClr val="171717"/>
              </a:solidFill>
            </a:endParaRPr>
          </a:p>
        </p:txBody>
      </p:sp>
      <p:grpSp>
        <p:nvGrpSpPr>
          <p:cNvPr id="33812" name="Gruppe 55"/>
          <p:cNvGrpSpPr>
            <a:grpSpLocks/>
          </p:cNvGrpSpPr>
          <p:nvPr/>
        </p:nvGrpSpPr>
        <p:grpSpPr bwMode="auto">
          <a:xfrm>
            <a:off x="571500" y="1858963"/>
            <a:ext cx="511175" cy="2411412"/>
            <a:chOff x="571500" y="1858963"/>
            <a:chExt cx="511175" cy="2411412"/>
          </a:xfrm>
        </p:grpSpPr>
        <p:sp>
          <p:nvSpPr>
            <p:cNvPr id="43" name="Rektangel 7"/>
            <p:cNvSpPr>
              <a:spLocks noChangeArrowheads="1"/>
            </p:cNvSpPr>
            <p:nvPr/>
          </p:nvSpPr>
          <p:spPr bwMode="auto">
            <a:xfrm>
              <a:off x="571500" y="1858963"/>
              <a:ext cx="511175" cy="512762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  <a:shade val="30000"/>
                    <a:satMod val="115000"/>
                  </a:sysClr>
                </a:gs>
                <a:gs pos="100000">
                  <a:sysClr val="window" lastClr="FFFFFF">
                    <a:lumMod val="65000"/>
                    <a:shade val="67500"/>
                    <a:satMod val="115000"/>
                  </a:sysClr>
                </a:gs>
                <a:gs pos="100000">
                  <a:srgbClr val="4F81BD">
                    <a:lumMod val="25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41" name="Rektangel 40"/>
            <p:cNvSpPr>
              <a:spLocks noChangeArrowheads="1"/>
            </p:cNvSpPr>
            <p:nvPr/>
          </p:nvSpPr>
          <p:spPr bwMode="auto">
            <a:xfrm>
              <a:off x="571500" y="2492375"/>
              <a:ext cx="511175" cy="511175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  <a:shade val="30000"/>
                    <a:satMod val="115000"/>
                  </a:sysClr>
                </a:gs>
                <a:gs pos="100000">
                  <a:sysClr val="window" lastClr="FFFFFF">
                    <a:lumMod val="65000"/>
                    <a:shade val="67500"/>
                    <a:satMod val="115000"/>
                  </a:sysClr>
                </a:gs>
                <a:gs pos="100000">
                  <a:srgbClr val="4F81BD">
                    <a:lumMod val="25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39" name="Rektangel 11"/>
            <p:cNvSpPr>
              <a:spLocks noChangeArrowheads="1"/>
            </p:cNvSpPr>
            <p:nvPr/>
          </p:nvSpPr>
          <p:spPr bwMode="auto">
            <a:xfrm>
              <a:off x="571500" y="3125788"/>
              <a:ext cx="511175" cy="511175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  <a:shade val="30000"/>
                    <a:satMod val="115000"/>
                  </a:sysClr>
                </a:gs>
                <a:gs pos="100000">
                  <a:sysClr val="window" lastClr="FFFFFF">
                    <a:lumMod val="65000"/>
                    <a:shade val="67500"/>
                    <a:satMod val="115000"/>
                  </a:sysClr>
                </a:gs>
                <a:gs pos="100000">
                  <a:srgbClr val="4F81BD">
                    <a:lumMod val="25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37" name="Rektangel 13"/>
            <p:cNvSpPr>
              <a:spLocks noChangeArrowheads="1"/>
            </p:cNvSpPr>
            <p:nvPr/>
          </p:nvSpPr>
          <p:spPr bwMode="auto">
            <a:xfrm>
              <a:off x="571500" y="3762375"/>
              <a:ext cx="511175" cy="508000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  <a:shade val="30000"/>
                    <a:satMod val="115000"/>
                  </a:sysClr>
                </a:gs>
                <a:gs pos="100000">
                  <a:sysClr val="window" lastClr="FFFFFF">
                    <a:lumMod val="65000"/>
                    <a:shade val="67500"/>
                    <a:satMod val="115000"/>
                  </a:sysClr>
                </a:gs>
                <a:gs pos="100000">
                  <a:srgbClr val="4F81BD">
                    <a:lumMod val="25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49" name="Tekstboks 8"/>
            <p:cNvSpPr txBox="1">
              <a:spLocks noChangeArrowheads="1"/>
            </p:cNvSpPr>
            <p:nvPr/>
          </p:nvSpPr>
          <p:spPr bwMode="auto">
            <a:xfrm>
              <a:off x="592138" y="1989138"/>
              <a:ext cx="479425" cy="279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da-DK" sz="1200" dirty="0">
                  <a:latin typeface="Arial" pitchFamily="34" charset="0"/>
                  <a:ea typeface="ＭＳ Ｐゴシック" pitchFamily="-97" charset="-128"/>
                </a:rPr>
                <a:t>1</a:t>
              </a:r>
            </a:p>
          </p:txBody>
        </p:sp>
        <p:sp>
          <p:nvSpPr>
            <p:cNvPr id="50" name="Tekstboks 49"/>
            <p:cNvSpPr txBox="1">
              <a:spLocks noChangeArrowheads="1"/>
            </p:cNvSpPr>
            <p:nvPr/>
          </p:nvSpPr>
          <p:spPr bwMode="auto">
            <a:xfrm>
              <a:off x="592138" y="2641600"/>
              <a:ext cx="479425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da-DK" sz="1200" dirty="0">
                  <a:latin typeface="Arial" pitchFamily="34" charset="0"/>
                  <a:ea typeface="ＭＳ Ｐゴシック" pitchFamily="-97" charset="-128"/>
                </a:rPr>
                <a:t>2</a:t>
              </a:r>
            </a:p>
          </p:txBody>
        </p:sp>
        <p:sp>
          <p:nvSpPr>
            <p:cNvPr id="51" name="Tekstboks 50"/>
            <p:cNvSpPr txBox="1">
              <a:spLocks noChangeArrowheads="1"/>
            </p:cNvSpPr>
            <p:nvPr/>
          </p:nvSpPr>
          <p:spPr bwMode="auto">
            <a:xfrm>
              <a:off x="592138" y="3255963"/>
              <a:ext cx="479425" cy="277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da-DK" sz="1200" dirty="0">
                  <a:latin typeface="Arial" pitchFamily="34" charset="0"/>
                  <a:ea typeface="ＭＳ Ｐゴシック" pitchFamily="-97" charset="-128"/>
                </a:rPr>
                <a:t>3</a:t>
              </a:r>
            </a:p>
          </p:txBody>
        </p:sp>
        <p:sp>
          <p:nvSpPr>
            <p:cNvPr id="52" name="Tekstboks 51"/>
            <p:cNvSpPr txBox="1">
              <a:spLocks noChangeArrowheads="1"/>
            </p:cNvSpPr>
            <p:nvPr/>
          </p:nvSpPr>
          <p:spPr bwMode="auto">
            <a:xfrm>
              <a:off x="592138" y="3884613"/>
              <a:ext cx="479425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da-DK" sz="1200" dirty="0">
                  <a:latin typeface="Arial" pitchFamily="34" charset="0"/>
                  <a:ea typeface="ＭＳ Ｐゴシック" pitchFamily="-97" charset="-128"/>
                </a:rPr>
                <a:t>4</a:t>
              </a:r>
            </a:p>
          </p:txBody>
        </p:sp>
      </p:grpSp>
      <p:sp>
        <p:nvSpPr>
          <p:cNvPr id="44" name="Rektangel 20"/>
          <p:cNvSpPr>
            <a:spLocks noChangeArrowheads="1"/>
          </p:cNvSpPr>
          <p:nvPr/>
        </p:nvSpPr>
        <p:spPr bwMode="auto">
          <a:xfrm>
            <a:off x="1177203" y="2492449"/>
            <a:ext cx="7431087" cy="5238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 sz="1200" dirty="0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45" name="Tekstboks 10"/>
          <p:cNvSpPr txBox="1">
            <a:spLocks noChangeArrowheads="1"/>
          </p:cNvSpPr>
          <p:nvPr/>
        </p:nvSpPr>
        <p:spPr bwMode="auto">
          <a:xfrm>
            <a:off x="1211709" y="2550477"/>
            <a:ext cx="73802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171717"/>
                </a:solidFill>
              </a:rPr>
              <a:t>Pose an appropriate clinical question to be answered in the literature </a:t>
            </a:r>
            <a:endParaRPr lang="da-DK" sz="1600" b="1" dirty="0"/>
          </a:p>
        </p:txBody>
      </p:sp>
      <p:sp>
        <p:nvSpPr>
          <p:cNvPr id="56" name="Rektangel 20"/>
          <p:cNvSpPr>
            <a:spLocks noChangeArrowheads="1"/>
          </p:cNvSpPr>
          <p:nvPr/>
        </p:nvSpPr>
        <p:spPr bwMode="auto">
          <a:xfrm>
            <a:off x="1151804" y="3760357"/>
            <a:ext cx="7431087" cy="5238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 sz="1200" dirty="0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57" name="Tekstboks 10"/>
          <p:cNvSpPr txBox="1">
            <a:spLocks noChangeArrowheads="1"/>
          </p:cNvSpPr>
          <p:nvPr/>
        </p:nvSpPr>
        <p:spPr bwMode="auto">
          <a:xfrm>
            <a:off x="1202604" y="3753258"/>
            <a:ext cx="73802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171717"/>
                </a:solidFill>
              </a:rPr>
              <a:t>Identify a surprising adverse effect that may emerge among men on bisphosphonates.</a:t>
            </a:r>
            <a:endParaRPr lang="da-DK" sz="1600" b="1" dirty="0"/>
          </a:p>
        </p:txBody>
      </p:sp>
    </p:spTree>
    <p:extLst>
      <p:ext uri="{BB962C8B-B14F-4D97-AF65-F5344CB8AC3E}">
        <p14:creationId xmlns:p14="http://schemas.microsoft.com/office/powerpoint/2010/main" val="320694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515937"/>
            <a:ext cx="8768976" cy="614363"/>
          </a:xfrm>
        </p:spPr>
        <p:txBody>
          <a:bodyPr/>
          <a:lstStyle/>
          <a:p>
            <a:r>
              <a:rPr lang="en-US" dirty="0" smtClean="0"/>
              <a:t>A Randomized Controlled Trial – Nov. 2012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7184" t="14770" r="28090" b="39980"/>
          <a:stretch/>
        </p:blipFill>
        <p:spPr>
          <a:xfrm>
            <a:off x="1215077" y="2061882"/>
            <a:ext cx="6725680" cy="4670612"/>
          </a:xfrm>
          <a:prstGeom prst="rect">
            <a:avLst/>
          </a:prstGeom>
          <a:ln w="12700">
            <a:solidFill>
              <a:schemeClr val="accent1">
                <a:lumMod val="1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7878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Men 50 – 85 in Europe, South America, Africa, and Australia with:</a:t>
            </a:r>
          </a:p>
          <a:p>
            <a:pPr lvl="1"/>
            <a:r>
              <a:rPr lang="en-US" dirty="0" smtClean="0"/>
              <a:t>T score of -1.5 or less at hip or femoral neck AND 1 – 3 vertebral fractures of mild-to-moderate grade</a:t>
            </a:r>
          </a:p>
          <a:p>
            <a:pPr marL="457200" lvl="1" indent="0">
              <a:buNone/>
            </a:pPr>
            <a:r>
              <a:rPr lang="en-US" dirty="0" smtClean="0"/>
              <a:t>         ** OR **</a:t>
            </a:r>
          </a:p>
          <a:p>
            <a:pPr lvl="1"/>
            <a:r>
              <a:rPr lang="en-US" dirty="0" smtClean="0"/>
              <a:t>T score of -2.5 or less w/no fracture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Participants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35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low 25-OH </a:t>
            </a:r>
            <a:r>
              <a:rPr lang="en-US" dirty="0" err="1" smtClean="0"/>
              <a:t>Vit</a:t>
            </a:r>
            <a:r>
              <a:rPr lang="en-US" dirty="0" smtClean="0"/>
              <a:t> D level or calcium derangement</a:t>
            </a:r>
          </a:p>
          <a:p>
            <a:r>
              <a:rPr lang="en-US" dirty="0" smtClean="0"/>
              <a:t>Renal, hepatic failure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Exclusion Criteria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17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Previous treatment with bisphosphonates</a:t>
            </a:r>
            <a:r>
              <a:rPr lang="en-US" dirty="0"/>
              <a:t> or other osteoporosis treatment</a:t>
            </a:r>
            <a:r>
              <a:rPr lang="en-US" dirty="0" smtClean="0"/>
              <a:t>, T, GC, GH, required washout period</a:t>
            </a:r>
          </a:p>
          <a:p>
            <a:r>
              <a:rPr lang="en-US" dirty="0" smtClean="0"/>
              <a:t>30 days study drug-free!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Exclusion Criteria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18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Computer randomized to treatment and placebo arms</a:t>
            </a:r>
          </a:p>
          <a:p>
            <a:r>
              <a:rPr lang="en-US" dirty="0"/>
              <a:t>B</a:t>
            </a:r>
            <a:r>
              <a:rPr lang="en-US" dirty="0" smtClean="0"/>
              <a:t>oth given calcium and </a:t>
            </a:r>
            <a:r>
              <a:rPr lang="en-US" dirty="0" err="1" smtClean="0"/>
              <a:t>Vit</a:t>
            </a:r>
            <a:r>
              <a:rPr lang="en-US" dirty="0" smtClean="0"/>
              <a:t> D</a:t>
            </a:r>
          </a:p>
          <a:p>
            <a:r>
              <a:rPr lang="en-US" dirty="0" smtClean="0"/>
              <a:t>Double-blinded</a:t>
            </a:r>
          </a:p>
          <a:p>
            <a:r>
              <a:rPr lang="en-US" dirty="0" smtClean="0"/>
              <a:t>Duration: 24 months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13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515938"/>
            <a:ext cx="8177306" cy="5635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7401" t="12185" r="32223" b="26276"/>
          <a:stretch/>
        </p:blipFill>
        <p:spPr>
          <a:xfrm>
            <a:off x="249551" y="189137"/>
            <a:ext cx="8033804" cy="652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4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515938"/>
            <a:ext cx="8177306" cy="5635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7401" t="12185" r="32223" b="26276"/>
          <a:stretch/>
        </p:blipFill>
        <p:spPr>
          <a:xfrm>
            <a:off x="249551" y="189137"/>
            <a:ext cx="8033804" cy="652575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3334871"/>
            <a:ext cx="2017059" cy="2227729"/>
          </a:xfrm>
          <a:prstGeom prst="rect">
            <a:avLst/>
          </a:prstGeom>
          <a:solidFill>
            <a:srgbClr val="FF0066">
              <a:alpha val="1607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24282" y="3173506"/>
            <a:ext cx="2017059" cy="2442881"/>
          </a:xfrm>
          <a:prstGeom prst="rect">
            <a:avLst/>
          </a:prstGeom>
          <a:solidFill>
            <a:srgbClr val="FF0066">
              <a:alpha val="1607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92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515938"/>
            <a:ext cx="8177306" cy="5635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7401" t="12185" r="32223" b="26276"/>
          <a:stretch/>
        </p:blipFill>
        <p:spPr>
          <a:xfrm>
            <a:off x="249551" y="189137"/>
            <a:ext cx="8033804" cy="652575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19667505">
            <a:off x="1360738" y="2945461"/>
            <a:ext cx="5811428" cy="1200329"/>
          </a:xfrm>
          <a:prstGeom prst="rect">
            <a:avLst/>
          </a:prstGeom>
          <a:gradFill flip="none" rotWithShape="1">
            <a:gsLst>
              <a:gs pos="0">
                <a:srgbClr val="FF0066">
                  <a:tint val="66000"/>
                  <a:satMod val="160000"/>
                </a:srgbClr>
              </a:gs>
              <a:gs pos="50000">
                <a:srgbClr val="FF0066">
                  <a:tint val="44500"/>
                  <a:satMod val="160000"/>
                </a:srgbClr>
              </a:gs>
              <a:gs pos="100000">
                <a:srgbClr val="FF0066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1">
                <a:lumMod val="10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cap="none" spc="0" dirty="0" smtClean="0">
                <a:ln/>
                <a:solidFill>
                  <a:schemeClr val="accent4"/>
                </a:solidFill>
                <a:effectLst/>
              </a:rPr>
              <a:t>Modified Intention</a:t>
            </a:r>
          </a:p>
          <a:p>
            <a:pPr algn="ctr"/>
            <a:r>
              <a:rPr lang="en-US" sz="3600" b="1" cap="none" spc="0" dirty="0" smtClean="0">
                <a:ln/>
                <a:solidFill>
                  <a:schemeClr val="accent4"/>
                </a:solidFill>
                <a:effectLst/>
              </a:rPr>
              <a:t>to Treat</a:t>
            </a:r>
            <a:endParaRPr lang="en-US" sz="36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7197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Baseline characteristics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243" t="19425" r="48208" b="1972"/>
          <a:stretch/>
        </p:blipFill>
        <p:spPr>
          <a:xfrm>
            <a:off x="10156" y="2008844"/>
            <a:ext cx="4561846" cy="4832061"/>
          </a:xfrm>
          <a:prstGeom prst="rect">
            <a:avLst/>
          </a:prstGeom>
          <a:ln>
            <a:solidFill>
              <a:schemeClr val="accent1">
                <a:lumMod val="10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2105" t="15288" r="48209" b="21364"/>
          <a:stretch/>
        </p:blipFill>
        <p:spPr>
          <a:xfrm>
            <a:off x="4607860" y="2008843"/>
            <a:ext cx="4536140" cy="3858869"/>
          </a:xfrm>
          <a:prstGeom prst="rect">
            <a:avLst/>
          </a:prstGeom>
          <a:ln>
            <a:solidFill>
              <a:schemeClr val="accent1">
                <a:lumMod val="1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0226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Baseline characteristics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243" t="19425" r="48208" b="1972"/>
          <a:stretch/>
        </p:blipFill>
        <p:spPr>
          <a:xfrm>
            <a:off x="10156" y="2008844"/>
            <a:ext cx="4561846" cy="4832061"/>
          </a:xfrm>
          <a:prstGeom prst="rect">
            <a:avLst/>
          </a:prstGeom>
          <a:ln>
            <a:solidFill>
              <a:schemeClr val="accent1">
                <a:lumMod val="10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2105" t="15288" r="48209" b="21364"/>
          <a:stretch/>
        </p:blipFill>
        <p:spPr>
          <a:xfrm>
            <a:off x="4607860" y="2008843"/>
            <a:ext cx="4536140" cy="3858869"/>
          </a:xfrm>
          <a:prstGeom prst="rect">
            <a:avLst/>
          </a:prstGeom>
          <a:ln>
            <a:solidFill>
              <a:schemeClr val="accent1">
                <a:lumMod val="10000"/>
              </a:schemeClr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81872" y="4105835"/>
            <a:ext cx="4364620" cy="1595718"/>
          </a:xfrm>
          <a:prstGeom prst="rect">
            <a:avLst/>
          </a:prstGeom>
          <a:solidFill>
            <a:srgbClr val="FF0066">
              <a:alpha val="1607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0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Baseline characteristics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243" t="19425" r="48208" b="1972"/>
          <a:stretch/>
        </p:blipFill>
        <p:spPr>
          <a:xfrm>
            <a:off x="10156" y="2008844"/>
            <a:ext cx="4561846" cy="4832061"/>
          </a:xfrm>
          <a:prstGeom prst="rect">
            <a:avLst/>
          </a:prstGeom>
          <a:ln>
            <a:solidFill>
              <a:schemeClr val="accent1">
                <a:lumMod val="10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2105" t="15288" r="48209" b="21364"/>
          <a:stretch/>
        </p:blipFill>
        <p:spPr>
          <a:xfrm>
            <a:off x="4607860" y="2008843"/>
            <a:ext cx="4536140" cy="3858869"/>
          </a:xfrm>
          <a:prstGeom prst="rect">
            <a:avLst/>
          </a:prstGeom>
          <a:ln>
            <a:solidFill>
              <a:schemeClr val="accent1">
                <a:lumMod val="10000"/>
              </a:schemeClr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4693620" y="3388657"/>
            <a:ext cx="4364620" cy="645461"/>
          </a:xfrm>
          <a:prstGeom prst="rect">
            <a:avLst/>
          </a:prstGeom>
          <a:solidFill>
            <a:srgbClr val="FF0066">
              <a:alpha val="1607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Primary End-Point: </a:t>
            </a:r>
            <a:r>
              <a:rPr lang="en-US" dirty="0" smtClean="0"/>
              <a:t>Incidence of new morphometric vertebral fractures (24 mos.)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Measurements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45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Secondary End-Points: </a:t>
            </a:r>
            <a:endParaRPr lang="en-US" b="1" dirty="0"/>
          </a:p>
          <a:p>
            <a:pPr lvl="1"/>
            <a:r>
              <a:rPr lang="en-US" dirty="0" smtClean="0"/>
              <a:t>Incidence </a:t>
            </a:r>
            <a:r>
              <a:rPr lang="en-US" dirty="0"/>
              <a:t>of new (12 mos.) </a:t>
            </a:r>
            <a:r>
              <a:rPr lang="en-US" dirty="0" smtClean="0"/>
              <a:t>or worsening (12, 24 mos.) morphometric </a:t>
            </a:r>
            <a:r>
              <a:rPr lang="en-US" dirty="0"/>
              <a:t>vertebral </a:t>
            </a:r>
            <a:r>
              <a:rPr lang="en-US" dirty="0" smtClean="0"/>
              <a:t>fractures</a:t>
            </a:r>
            <a:endParaRPr lang="en-US" dirty="0"/>
          </a:p>
          <a:p>
            <a:pPr lvl="1"/>
            <a:r>
              <a:rPr lang="en-US" dirty="0"/>
              <a:t>C</a:t>
            </a:r>
            <a:r>
              <a:rPr lang="en-US" dirty="0" smtClean="0"/>
              <a:t>hange </a:t>
            </a:r>
            <a:r>
              <a:rPr lang="en-US" dirty="0"/>
              <a:t>in </a:t>
            </a:r>
            <a:r>
              <a:rPr lang="en-US" dirty="0" smtClean="0"/>
              <a:t>height</a:t>
            </a:r>
          </a:p>
          <a:p>
            <a:pPr lvl="1"/>
            <a:r>
              <a:rPr lang="en-US" dirty="0" smtClean="0"/>
              <a:t>Time </a:t>
            </a:r>
            <a:r>
              <a:rPr lang="en-US" dirty="0"/>
              <a:t>to first clinical </a:t>
            </a:r>
            <a:r>
              <a:rPr lang="en-US" dirty="0" smtClean="0"/>
              <a:t>fracture</a:t>
            </a:r>
          </a:p>
          <a:p>
            <a:pPr lvl="1"/>
            <a:r>
              <a:rPr lang="en-US" dirty="0" smtClean="0"/>
              <a:t>Changes in </a:t>
            </a:r>
            <a:r>
              <a:rPr lang="en-US" dirty="0"/>
              <a:t>bone mineral density </a:t>
            </a:r>
            <a:endParaRPr lang="en-US" dirty="0" smtClean="0"/>
          </a:p>
          <a:p>
            <a:pPr lvl="1"/>
            <a:r>
              <a:rPr lang="en-US" dirty="0" smtClean="0"/>
              <a:t>Overall safety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Measurements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40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Imag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2884" y="1130301"/>
            <a:ext cx="7418231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40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Imag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025" y="1130301"/>
            <a:ext cx="7418231" cy="5486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671644" y="2186640"/>
            <a:ext cx="774851" cy="843431"/>
          </a:xfrm>
          <a:prstGeom prst="rect">
            <a:avLst/>
          </a:prstGeom>
          <a:solidFill>
            <a:srgbClr val="FF0066">
              <a:alpha val="1607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97550" y="3289298"/>
            <a:ext cx="819674" cy="816537"/>
          </a:xfrm>
          <a:prstGeom prst="rect">
            <a:avLst/>
          </a:prstGeom>
          <a:solidFill>
            <a:srgbClr val="FF0066">
              <a:alpha val="1607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06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799" y="515938"/>
            <a:ext cx="8707409" cy="563562"/>
          </a:xfrm>
        </p:spPr>
        <p:txBody>
          <a:bodyPr/>
          <a:lstStyle/>
          <a:p>
            <a:r>
              <a:rPr lang="en-US" dirty="0" smtClean="0"/>
              <a:t>What is the magnitude of the treatment effect?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55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799" y="515938"/>
            <a:ext cx="8707409" cy="563562"/>
          </a:xfrm>
        </p:spPr>
        <p:txBody>
          <a:bodyPr/>
          <a:lstStyle/>
          <a:p>
            <a:r>
              <a:rPr lang="en-US" dirty="0" smtClean="0"/>
              <a:t>What is the magnitude of the treatment effect?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>
          <a:xfrm>
            <a:off x="177800" y="1130300"/>
            <a:ext cx="8966200" cy="437579"/>
          </a:xfrm>
        </p:spPr>
        <p:txBody>
          <a:bodyPr/>
          <a:lstStyle/>
          <a:p>
            <a:r>
              <a:rPr lang="en-US" dirty="0" smtClean="0"/>
              <a:t>Number Needed to Treat (Primary End-Point)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3031052"/>
              </p:ext>
            </p:extLst>
          </p:nvPr>
        </p:nvGraphicFramePr>
        <p:xfrm>
          <a:off x="457200" y="3436997"/>
          <a:ext cx="8250946" cy="1704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Worksheet" r:id="rId5" imgW="4933979" imgH="1019269" progId="Excel.Sheet.12">
                  <p:embed/>
                </p:oleObj>
              </mc:Choice>
              <mc:Fallback>
                <p:oleObj name="Worksheet" r:id="rId5" imgW="4933979" imgH="101926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200" y="3436997"/>
                        <a:ext cx="8250946" cy="17043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085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moderate-to-severe vertebral fractures at 12 and 24 mos.</a:t>
            </a:r>
          </a:p>
          <a:p>
            <a:r>
              <a:rPr lang="en-US" dirty="0" smtClean="0"/>
              <a:t>New or worsening fractures (24 mos. </a:t>
            </a:r>
            <a:r>
              <a:rPr lang="en-US" dirty="0"/>
              <a:t>o</a:t>
            </a:r>
            <a:r>
              <a:rPr lang="en-US" dirty="0" smtClean="0"/>
              <a:t>nly)</a:t>
            </a:r>
          </a:p>
          <a:p>
            <a:r>
              <a:rPr lang="en-US" dirty="0" smtClean="0"/>
              <a:t>Changes in height</a:t>
            </a:r>
          </a:p>
          <a:p>
            <a:r>
              <a:rPr lang="en-US" dirty="0" smtClean="0"/>
              <a:t>BMD: lumbar spine, total hip and femoral neck</a:t>
            </a:r>
          </a:p>
          <a:p>
            <a:r>
              <a:rPr lang="en-US" dirty="0" smtClean="0"/>
              <a:t>Biochemical markers of bone turnover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515938"/>
            <a:ext cx="8051800" cy="563562"/>
          </a:xfrm>
        </p:spPr>
        <p:txBody>
          <a:bodyPr/>
          <a:lstStyle/>
          <a:p>
            <a:r>
              <a:rPr lang="en-US" dirty="0" smtClean="0"/>
              <a:t>Significant Improvements in Most Secondary Outcomes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73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8"/>
          <p:cNvSpPr>
            <a:spLocks noChangeArrowheads="1"/>
          </p:cNvSpPr>
          <p:nvPr/>
        </p:nvSpPr>
        <p:spPr bwMode="auto">
          <a:xfrm>
            <a:off x="1211709" y="3743285"/>
            <a:ext cx="7431087" cy="523875"/>
          </a:xfrm>
          <a:prstGeom prst="rect">
            <a:avLst/>
          </a:prstGeom>
          <a:gradFill flip="none" rotWithShape="1">
            <a:gsLst>
              <a:gs pos="89000">
                <a:srgbClr val="C00000"/>
              </a:gs>
              <a:gs pos="20000">
                <a:srgbClr val="F50736"/>
              </a:gs>
              <a:gs pos="11000">
                <a:srgbClr val="F50736"/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" name="Rektangel 20"/>
          <p:cNvSpPr>
            <a:spLocks noChangeArrowheads="1"/>
          </p:cNvSpPr>
          <p:nvPr/>
        </p:nvSpPr>
        <p:spPr bwMode="auto">
          <a:xfrm>
            <a:off x="1201449" y="1859648"/>
            <a:ext cx="7431087" cy="5238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 sz="1200" dirty="0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33803" name="Tekstboks 8"/>
          <p:cNvSpPr txBox="1">
            <a:spLocks noChangeArrowheads="1"/>
          </p:cNvSpPr>
          <p:nvPr/>
        </p:nvSpPr>
        <p:spPr bwMode="auto">
          <a:xfrm>
            <a:off x="1252249" y="3712836"/>
            <a:ext cx="73802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</a:rPr>
              <a:t>Identify a surprising adverse effect that may emerge among men on bisphosphonates. </a:t>
            </a:r>
            <a:endParaRPr lang="da-DK" sz="1100" dirty="0">
              <a:solidFill>
                <a:schemeClr val="tx2"/>
              </a:solidFill>
            </a:endParaRPr>
          </a:p>
        </p:txBody>
      </p:sp>
      <p:sp>
        <p:nvSpPr>
          <p:cNvPr id="33805" name="Tekstboks 10"/>
          <p:cNvSpPr txBox="1">
            <a:spLocks noChangeArrowheads="1"/>
          </p:cNvSpPr>
          <p:nvPr/>
        </p:nvSpPr>
        <p:spPr bwMode="auto">
          <a:xfrm>
            <a:off x="1183237" y="1938814"/>
            <a:ext cx="73802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171717"/>
                </a:solidFill>
              </a:rPr>
              <a:t>Share a case from the BMC Geriatrics </a:t>
            </a:r>
            <a:r>
              <a:rPr lang="en-US" sz="1600" b="1" dirty="0" smtClean="0">
                <a:solidFill>
                  <a:srgbClr val="171717"/>
                </a:solidFill>
              </a:rPr>
              <a:t>Clinic</a:t>
            </a:r>
            <a:endParaRPr lang="en-US" sz="1600" b="1" dirty="0">
              <a:solidFill>
                <a:srgbClr val="171717"/>
              </a:solidFill>
            </a:endParaRPr>
          </a:p>
        </p:txBody>
      </p:sp>
      <p:sp>
        <p:nvSpPr>
          <p:cNvPr id="33811" name="Rectangle 5"/>
          <p:cNvSpPr txBox="1">
            <a:spLocks noChangeArrowheads="1"/>
          </p:cNvSpPr>
          <p:nvPr/>
        </p:nvSpPr>
        <p:spPr bwMode="gray">
          <a:xfrm>
            <a:off x="874712" y="779463"/>
            <a:ext cx="4840287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defTabSz="914400" eaLnBrk="0" hangingPunct="0">
              <a:lnSpc>
                <a:spcPct val="95000"/>
              </a:lnSpc>
            </a:pPr>
            <a:r>
              <a:rPr lang="en-US" sz="3000" b="1" dirty="0" smtClean="0">
                <a:solidFill>
                  <a:srgbClr val="171717"/>
                </a:solidFill>
              </a:rPr>
              <a:t>Learning Objectives</a:t>
            </a:r>
            <a:endParaRPr lang="en-US" sz="3000" b="1" dirty="0">
              <a:solidFill>
                <a:srgbClr val="171717"/>
              </a:solidFill>
            </a:endParaRPr>
          </a:p>
        </p:txBody>
      </p:sp>
      <p:grpSp>
        <p:nvGrpSpPr>
          <p:cNvPr id="33812" name="Gruppe 55"/>
          <p:cNvGrpSpPr>
            <a:grpSpLocks/>
          </p:cNvGrpSpPr>
          <p:nvPr/>
        </p:nvGrpSpPr>
        <p:grpSpPr bwMode="auto">
          <a:xfrm>
            <a:off x="571500" y="1858963"/>
            <a:ext cx="511175" cy="2411412"/>
            <a:chOff x="571500" y="1858963"/>
            <a:chExt cx="511175" cy="2411412"/>
          </a:xfrm>
        </p:grpSpPr>
        <p:sp>
          <p:nvSpPr>
            <p:cNvPr id="43" name="Rektangel 7"/>
            <p:cNvSpPr>
              <a:spLocks noChangeArrowheads="1"/>
            </p:cNvSpPr>
            <p:nvPr/>
          </p:nvSpPr>
          <p:spPr bwMode="auto">
            <a:xfrm>
              <a:off x="571500" y="1858963"/>
              <a:ext cx="511175" cy="512762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  <a:shade val="30000"/>
                    <a:satMod val="115000"/>
                  </a:sysClr>
                </a:gs>
                <a:gs pos="100000">
                  <a:sysClr val="window" lastClr="FFFFFF">
                    <a:lumMod val="65000"/>
                    <a:shade val="67500"/>
                    <a:satMod val="115000"/>
                  </a:sysClr>
                </a:gs>
                <a:gs pos="100000">
                  <a:srgbClr val="4F81BD">
                    <a:lumMod val="25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41" name="Rektangel 40"/>
            <p:cNvSpPr>
              <a:spLocks noChangeArrowheads="1"/>
            </p:cNvSpPr>
            <p:nvPr/>
          </p:nvSpPr>
          <p:spPr bwMode="auto">
            <a:xfrm>
              <a:off x="571500" y="2492375"/>
              <a:ext cx="511175" cy="511175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  <a:shade val="30000"/>
                    <a:satMod val="115000"/>
                  </a:sysClr>
                </a:gs>
                <a:gs pos="100000">
                  <a:sysClr val="window" lastClr="FFFFFF">
                    <a:lumMod val="65000"/>
                    <a:shade val="67500"/>
                    <a:satMod val="115000"/>
                  </a:sysClr>
                </a:gs>
                <a:gs pos="100000">
                  <a:srgbClr val="4F81BD">
                    <a:lumMod val="25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39" name="Rektangel 11"/>
            <p:cNvSpPr>
              <a:spLocks noChangeArrowheads="1"/>
            </p:cNvSpPr>
            <p:nvPr/>
          </p:nvSpPr>
          <p:spPr bwMode="auto">
            <a:xfrm>
              <a:off x="571500" y="3125788"/>
              <a:ext cx="511175" cy="511175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  <a:shade val="30000"/>
                    <a:satMod val="115000"/>
                  </a:sysClr>
                </a:gs>
                <a:gs pos="100000">
                  <a:sysClr val="window" lastClr="FFFFFF">
                    <a:lumMod val="65000"/>
                    <a:shade val="67500"/>
                    <a:satMod val="115000"/>
                  </a:sysClr>
                </a:gs>
                <a:gs pos="100000">
                  <a:srgbClr val="4F81BD">
                    <a:lumMod val="25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37" name="Rektangel 13"/>
            <p:cNvSpPr>
              <a:spLocks noChangeArrowheads="1"/>
            </p:cNvSpPr>
            <p:nvPr/>
          </p:nvSpPr>
          <p:spPr bwMode="auto">
            <a:xfrm>
              <a:off x="571500" y="3762375"/>
              <a:ext cx="511175" cy="508000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  <a:shade val="30000"/>
                    <a:satMod val="115000"/>
                  </a:sysClr>
                </a:gs>
                <a:gs pos="100000">
                  <a:sysClr val="window" lastClr="FFFFFF">
                    <a:lumMod val="65000"/>
                    <a:shade val="67500"/>
                    <a:satMod val="115000"/>
                  </a:sysClr>
                </a:gs>
                <a:gs pos="100000">
                  <a:srgbClr val="4F81BD">
                    <a:lumMod val="25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49" name="Tekstboks 8"/>
            <p:cNvSpPr txBox="1">
              <a:spLocks noChangeArrowheads="1"/>
            </p:cNvSpPr>
            <p:nvPr/>
          </p:nvSpPr>
          <p:spPr bwMode="auto">
            <a:xfrm>
              <a:off x="592138" y="1989138"/>
              <a:ext cx="479425" cy="279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da-DK" sz="1200" dirty="0">
                  <a:latin typeface="Arial" pitchFamily="34" charset="0"/>
                  <a:ea typeface="ＭＳ Ｐゴシック" pitchFamily="-97" charset="-128"/>
                </a:rPr>
                <a:t>1</a:t>
              </a:r>
            </a:p>
          </p:txBody>
        </p:sp>
        <p:sp>
          <p:nvSpPr>
            <p:cNvPr id="50" name="Tekstboks 49"/>
            <p:cNvSpPr txBox="1">
              <a:spLocks noChangeArrowheads="1"/>
            </p:cNvSpPr>
            <p:nvPr/>
          </p:nvSpPr>
          <p:spPr bwMode="auto">
            <a:xfrm>
              <a:off x="592138" y="2641600"/>
              <a:ext cx="479425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da-DK" sz="1200" dirty="0">
                  <a:latin typeface="Arial" pitchFamily="34" charset="0"/>
                  <a:ea typeface="ＭＳ Ｐゴシック" pitchFamily="-97" charset="-128"/>
                </a:rPr>
                <a:t>2</a:t>
              </a:r>
            </a:p>
          </p:txBody>
        </p:sp>
        <p:sp>
          <p:nvSpPr>
            <p:cNvPr id="51" name="Tekstboks 50"/>
            <p:cNvSpPr txBox="1">
              <a:spLocks noChangeArrowheads="1"/>
            </p:cNvSpPr>
            <p:nvPr/>
          </p:nvSpPr>
          <p:spPr bwMode="auto">
            <a:xfrm>
              <a:off x="592138" y="3255963"/>
              <a:ext cx="479425" cy="277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da-DK" sz="1200" dirty="0">
                  <a:latin typeface="Arial" pitchFamily="34" charset="0"/>
                  <a:ea typeface="ＭＳ Ｐゴシック" pitchFamily="-97" charset="-128"/>
                </a:rPr>
                <a:t>3</a:t>
              </a:r>
            </a:p>
          </p:txBody>
        </p:sp>
        <p:sp>
          <p:nvSpPr>
            <p:cNvPr id="52" name="Tekstboks 51"/>
            <p:cNvSpPr txBox="1">
              <a:spLocks noChangeArrowheads="1"/>
            </p:cNvSpPr>
            <p:nvPr/>
          </p:nvSpPr>
          <p:spPr bwMode="auto">
            <a:xfrm>
              <a:off x="592138" y="3884613"/>
              <a:ext cx="479425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4998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da-DK" sz="1200" dirty="0">
                  <a:latin typeface="Arial" pitchFamily="34" charset="0"/>
                  <a:ea typeface="ＭＳ Ｐゴシック" pitchFamily="-97" charset="-128"/>
                </a:rPr>
                <a:t>4</a:t>
              </a:r>
            </a:p>
          </p:txBody>
        </p:sp>
      </p:grpSp>
      <p:sp>
        <p:nvSpPr>
          <p:cNvPr id="44" name="Rektangel 20"/>
          <p:cNvSpPr>
            <a:spLocks noChangeArrowheads="1"/>
          </p:cNvSpPr>
          <p:nvPr/>
        </p:nvSpPr>
        <p:spPr bwMode="auto">
          <a:xfrm>
            <a:off x="1177203" y="2492449"/>
            <a:ext cx="7431087" cy="5238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 sz="1200" dirty="0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45" name="Tekstboks 10"/>
          <p:cNvSpPr txBox="1">
            <a:spLocks noChangeArrowheads="1"/>
          </p:cNvSpPr>
          <p:nvPr/>
        </p:nvSpPr>
        <p:spPr bwMode="auto">
          <a:xfrm>
            <a:off x="1211709" y="2550477"/>
            <a:ext cx="73802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171717"/>
                </a:solidFill>
              </a:rPr>
              <a:t>Pose an appropriate clinical question to be answered in the literature </a:t>
            </a:r>
            <a:endParaRPr lang="da-DK" sz="1600" b="1" dirty="0"/>
          </a:p>
        </p:txBody>
      </p:sp>
      <p:sp>
        <p:nvSpPr>
          <p:cNvPr id="56" name="Rektangel 20"/>
          <p:cNvSpPr>
            <a:spLocks noChangeArrowheads="1"/>
          </p:cNvSpPr>
          <p:nvPr/>
        </p:nvSpPr>
        <p:spPr bwMode="auto">
          <a:xfrm>
            <a:off x="1186308" y="3125250"/>
            <a:ext cx="7431087" cy="5238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 sz="1200" dirty="0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57" name="Tekstboks 10"/>
          <p:cNvSpPr txBox="1">
            <a:spLocks noChangeArrowheads="1"/>
          </p:cNvSpPr>
          <p:nvPr/>
        </p:nvSpPr>
        <p:spPr bwMode="auto">
          <a:xfrm>
            <a:off x="1246215" y="3129852"/>
            <a:ext cx="73802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 smtClean="0">
                <a:solidFill>
                  <a:srgbClr val="171717"/>
                </a:solidFill>
              </a:rPr>
              <a:t>Critique </a:t>
            </a:r>
            <a:r>
              <a:rPr lang="en-US" sz="1600" b="1" dirty="0">
                <a:solidFill>
                  <a:srgbClr val="171717"/>
                </a:solidFill>
              </a:rPr>
              <a:t>a double-blinded randomized controlled trial of </a:t>
            </a:r>
            <a:r>
              <a:rPr lang="en-US" sz="1600" b="1" dirty="0" err="1">
                <a:solidFill>
                  <a:srgbClr val="171717"/>
                </a:solidFill>
              </a:rPr>
              <a:t>zoledronic</a:t>
            </a:r>
            <a:r>
              <a:rPr lang="en-US" sz="1600" b="1" dirty="0">
                <a:solidFill>
                  <a:srgbClr val="171717"/>
                </a:solidFill>
              </a:rPr>
              <a:t> acid use in men.</a:t>
            </a:r>
            <a:endParaRPr lang="da-DK" sz="1600" b="1" dirty="0"/>
          </a:p>
        </p:txBody>
      </p:sp>
    </p:spTree>
    <p:extLst>
      <p:ext uri="{BB962C8B-B14F-4D97-AF65-F5344CB8AC3E}">
        <p14:creationId xmlns:p14="http://schemas.microsoft.com/office/powerpoint/2010/main" val="80975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Image"/>
          <p:cNvPicPr>
            <a:picLocks noChangeAspect="1"/>
          </p:cNvPicPr>
          <p:nvPr/>
        </p:nvPicPr>
        <p:blipFill rotWithShape="1">
          <a:blip r:embed="rId3" cstate="print"/>
          <a:srcRect b="50753"/>
          <a:stretch/>
        </p:blipFill>
        <p:spPr>
          <a:xfrm>
            <a:off x="1147752" y="2168737"/>
            <a:ext cx="6848495" cy="4341385"/>
          </a:xfrm>
          <a:prstGeom prst="rect">
            <a:avLst/>
          </a:prstGeom>
          <a:noFill/>
          <a:ln>
            <a:solidFill>
              <a:schemeClr val="accent1">
                <a:lumMod val="10000"/>
              </a:schemeClr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438574" y="4339429"/>
            <a:ext cx="6325200" cy="1095213"/>
          </a:xfrm>
          <a:prstGeom prst="rect">
            <a:avLst/>
          </a:prstGeom>
          <a:solidFill>
            <a:srgbClr val="FF0066">
              <a:alpha val="1607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51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Image"/>
          <p:cNvPicPr>
            <a:picLocks noChangeAspect="1"/>
          </p:cNvPicPr>
          <p:nvPr/>
        </p:nvPicPr>
        <p:blipFill rotWithShape="1">
          <a:blip r:embed="rId3" cstate="print"/>
          <a:srcRect t="49247" b="19419"/>
          <a:stretch/>
        </p:blipFill>
        <p:spPr>
          <a:xfrm>
            <a:off x="414763" y="2552699"/>
            <a:ext cx="8470987" cy="3416779"/>
          </a:xfrm>
          <a:prstGeom prst="rect">
            <a:avLst/>
          </a:prstGeom>
          <a:noFill/>
          <a:ln>
            <a:solidFill>
              <a:schemeClr val="accent1">
                <a:lumMod val="10000"/>
              </a:schemeClr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682105" y="4498822"/>
            <a:ext cx="7875299" cy="1063778"/>
          </a:xfrm>
          <a:prstGeom prst="rect">
            <a:avLst/>
          </a:prstGeom>
          <a:solidFill>
            <a:srgbClr val="FF0066">
              <a:alpha val="1607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07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</a:t>
            </a:r>
            <a:r>
              <a:rPr lang="en-US" dirty="0"/>
              <a:t>myocardial </a:t>
            </a:r>
            <a:r>
              <a:rPr lang="en-US" dirty="0" smtClean="0"/>
              <a:t>infarction</a:t>
            </a:r>
          </a:p>
          <a:p>
            <a:pPr lvl="1"/>
            <a:r>
              <a:rPr lang="en-US" dirty="0" smtClean="0"/>
              <a:t>9 men </a:t>
            </a:r>
            <a:r>
              <a:rPr lang="en-US" dirty="0"/>
              <a:t>[1.5%] in </a:t>
            </a:r>
            <a:r>
              <a:rPr lang="en-US" dirty="0" err="1" smtClean="0"/>
              <a:t>zoledronic</a:t>
            </a:r>
            <a:r>
              <a:rPr lang="en-US" dirty="0" smtClean="0"/>
              <a:t> </a:t>
            </a:r>
            <a:r>
              <a:rPr lang="en-US" dirty="0"/>
              <a:t>acid group </a:t>
            </a:r>
            <a:endParaRPr lang="en-US" dirty="0" smtClean="0"/>
          </a:p>
          <a:p>
            <a:pPr lvl="1"/>
            <a:r>
              <a:rPr lang="en-US" dirty="0" smtClean="0"/>
              <a:t>2 men [0.3</a:t>
            </a:r>
            <a:r>
              <a:rPr lang="en-US" dirty="0"/>
              <a:t>%] in the placebo group, [P=0.03</a:t>
            </a:r>
            <a:r>
              <a:rPr lang="en-US" dirty="0" smtClean="0"/>
              <a:t>]</a:t>
            </a:r>
          </a:p>
          <a:p>
            <a:r>
              <a:rPr lang="en-US" dirty="0" smtClean="0"/>
              <a:t>“None </a:t>
            </a:r>
            <a:r>
              <a:rPr lang="en-US" dirty="0"/>
              <a:t>of the events were considered by the investigator to be related to the study </a:t>
            </a:r>
            <a:r>
              <a:rPr lang="en-US" dirty="0" smtClean="0"/>
              <a:t>drug.”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Safety: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>
          <a:xfrm>
            <a:off x="177800" y="1130300"/>
            <a:ext cx="8258834" cy="405201"/>
          </a:xfrm>
        </p:spPr>
        <p:txBody>
          <a:bodyPr/>
          <a:lstStyle/>
          <a:p>
            <a:r>
              <a:rPr lang="en-US" dirty="0" smtClean="0"/>
              <a:t>No significant differences observed, with exception: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29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515938"/>
            <a:ext cx="8759166" cy="563562"/>
          </a:xfrm>
        </p:spPr>
        <p:txBody>
          <a:bodyPr/>
          <a:lstStyle/>
          <a:p>
            <a:r>
              <a:rPr lang="en-US" dirty="0" smtClean="0"/>
              <a:t>What is the magnitude of the added MI risk?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0672271"/>
              </p:ext>
            </p:extLst>
          </p:nvPr>
        </p:nvGraphicFramePr>
        <p:xfrm>
          <a:off x="457200" y="3324585"/>
          <a:ext cx="8294012" cy="17132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Worksheet" r:id="rId5" imgW="4933979" imgH="1019269" progId="Excel.Sheet.12">
                  <p:embed/>
                </p:oleObj>
              </mc:Choice>
              <mc:Fallback>
                <p:oleObj name="Worksheet" r:id="rId5" imgW="4933979" imgH="101926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200" y="3324585"/>
                        <a:ext cx="8294012" cy="17132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048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515937"/>
            <a:ext cx="8672902" cy="614363"/>
          </a:xfrm>
        </p:spPr>
        <p:txBody>
          <a:bodyPr/>
          <a:lstStyle/>
          <a:p>
            <a:r>
              <a:rPr lang="en-US" dirty="0" smtClean="0"/>
              <a:t>Is MI a valid concern?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96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515937"/>
            <a:ext cx="8672902" cy="614363"/>
          </a:xfrm>
        </p:spPr>
        <p:txBody>
          <a:bodyPr/>
          <a:lstStyle/>
          <a:p>
            <a:r>
              <a:rPr lang="en-US" dirty="0" smtClean="0"/>
              <a:t>Is MI a valid concern?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>
          <a:xfrm>
            <a:off x="177800" y="1130300"/>
            <a:ext cx="8793672" cy="405201"/>
          </a:xfrm>
        </p:spPr>
        <p:txBody>
          <a:bodyPr/>
          <a:lstStyle/>
          <a:p>
            <a:r>
              <a:rPr lang="en-US" dirty="0" smtClean="0"/>
              <a:t>Cohort study published in Mayo Proceedings, Jan. 2014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7591" t="14731" r="27591" b="10755"/>
          <a:stretch/>
        </p:blipFill>
        <p:spPr>
          <a:xfrm>
            <a:off x="1598522" y="1665242"/>
            <a:ext cx="5831457" cy="5166880"/>
          </a:xfrm>
          <a:prstGeom prst="rect">
            <a:avLst/>
          </a:prstGeom>
          <a:ln>
            <a:solidFill>
              <a:schemeClr val="accent1">
                <a:lumMod val="1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0564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Database cohort </a:t>
            </a:r>
            <a:r>
              <a:rPr lang="en-US" dirty="0"/>
              <a:t>of 14,256 veterans 65 years or older with femoral or vertebral fractures </a:t>
            </a:r>
            <a:endParaRPr lang="en-US" dirty="0" smtClean="0"/>
          </a:p>
          <a:p>
            <a:r>
              <a:rPr lang="en-US" dirty="0" smtClean="0"/>
              <a:t>Time </a:t>
            </a:r>
            <a:r>
              <a:rPr lang="en-US" dirty="0"/>
              <a:t>to first AMI was assessed in relationship to bisphosphonate </a:t>
            </a:r>
            <a:r>
              <a:rPr lang="en-US" dirty="0" smtClean="0"/>
              <a:t>exposure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515937"/>
            <a:ext cx="8759166" cy="614363"/>
          </a:xfrm>
        </p:spPr>
        <p:txBody>
          <a:bodyPr/>
          <a:lstStyle/>
          <a:p>
            <a:r>
              <a:rPr lang="en-US" dirty="0" smtClean="0"/>
              <a:t>Cohort study of myocardial infarction risk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65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Bisphosphonate </a:t>
            </a:r>
            <a:r>
              <a:rPr lang="en-US" dirty="0"/>
              <a:t>use </a:t>
            </a:r>
            <a:r>
              <a:rPr lang="en-US" dirty="0" smtClean="0"/>
              <a:t>associated </a:t>
            </a:r>
            <a:r>
              <a:rPr lang="en-US" dirty="0"/>
              <a:t>with an increased risk of incident AMI (hazard ratio, 1.38; 95% CI, 1.08-1.77; P=.01). </a:t>
            </a:r>
            <a:endParaRPr lang="en-US" dirty="0" smtClean="0"/>
          </a:p>
          <a:p>
            <a:r>
              <a:rPr lang="en-US" dirty="0" smtClean="0"/>
              <a:t>Timing </a:t>
            </a:r>
            <a:r>
              <a:rPr lang="en-US" dirty="0"/>
              <a:t>of AMI correlated closely with the timing of bisphosphonate therapy initiation.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515937"/>
            <a:ext cx="8759166" cy="614363"/>
          </a:xfrm>
        </p:spPr>
        <p:txBody>
          <a:bodyPr/>
          <a:lstStyle/>
          <a:p>
            <a:r>
              <a:rPr lang="en-US" dirty="0" smtClean="0"/>
              <a:t>Cohort study of myocardial infarction risk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5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Zoledronic</a:t>
            </a:r>
            <a:r>
              <a:rPr lang="en-US" dirty="0" smtClean="0"/>
              <a:t> acid appeared protective against new fracture when compared to placebo in osteoporotic men, 50-90, reducing risk by approx. one third.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799" y="515938"/>
            <a:ext cx="6292011" cy="563562"/>
          </a:xfrm>
        </p:spPr>
        <p:txBody>
          <a:bodyPr/>
          <a:lstStyle/>
          <a:p>
            <a:r>
              <a:rPr lang="en-US" dirty="0" smtClean="0"/>
              <a:t>Conclusions: Effectiveness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9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Zoledronic</a:t>
            </a:r>
            <a:r>
              <a:rPr lang="en-US" dirty="0" smtClean="0"/>
              <a:t> acid appeared protective against new fracture when compared to placebo in osteoporotic men, 50-90, reducing risk by approx. one third.</a:t>
            </a:r>
          </a:p>
          <a:p>
            <a:r>
              <a:rPr lang="en-US" dirty="0" smtClean="0"/>
              <a:t>Problematic populations may be men over 80 and men with greater bone density defect (T-score &lt; -2.5)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799" y="515938"/>
            <a:ext cx="6292011" cy="563562"/>
          </a:xfrm>
        </p:spPr>
        <p:txBody>
          <a:bodyPr/>
          <a:lstStyle/>
          <a:p>
            <a:r>
              <a:rPr lang="en-US" dirty="0" smtClean="0"/>
              <a:t>Conclusions: Effectiveness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1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Modified Intention-to-Treat is not a term with a single meaning, reader should always be evaluated individually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515938"/>
            <a:ext cx="6723332" cy="563562"/>
          </a:xfrm>
        </p:spPr>
        <p:txBody>
          <a:bodyPr/>
          <a:lstStyle/>
          <a:p>
            <a:r>
              <a:rPr lang="en-US" dirty="0" smtClean="0"/>
              <a:t>Conclusions: Methodological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16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Modified Intention-to-Treat is not a term with a single meaning, reader should always be evaluated individually</a:t>
            </a:r>
          </a:p>
          <a:p>
            <a:r>
              <a:rPr lang="en-US" dirty="0" smtClean="0"/>
              <a:t>Number needed to treat should be calculated from results that only show relative risk reductions, in order to show a clinically significant magnitude of benefit.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800" y="515938"/>
            <a:ext cx="6723332" cy="563562"/>
          </a:xfrm>
        </p:spPr>
        <p:txBody>
          <a:bodyPr/>
          <a:lstStyle/>
          <a:p>
            <a:r>
              <a:rPr lang="en-US" dirty="0" smtClean="0"/>
              <a:t>Conclusions: Methodological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43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this writing, male patients at risk of coronary artery disease may accrue additional risk of an MI from the use of bisphosphonates.</a:t>
            </a:r>
          </a:p>
          <a:p>
            <a:r>
              <a:rPr lang="en-US" dirty="0" smtClean="0"/>
              <a:t>Further study is needed.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Conclusions: Safety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7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4747"/>
            </a:gs>
            <a:gs pos="100000">
              <a:srgbClr val="C0000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5"/>
          <p:cNvSpPr txBox="1">
            <a:spLocks noChangeArrowheads="1"/>
          </p:cNvSpPr>
          <p:nvPr/>
        </p:nvSpPr>
        <p:spPr bwMode="gray">
          <a:xfrm>
            <a:off x="0" y="2830513"/>
            <a:ext cx="91440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algn="ctr" defTabSz="914400" eaLnBrk="0" hangingPunct="0">
              <a:lnSpc>
                <a:spcPct val="95000"/>
              </a:lnSpc>
            </a:pPr>
            <a:r>
              <a:rPr lang="en-US" sz="6000" b="1">
                <a:solidFill>
                  <a:schemeClr val="tx2"/>
                </a:solidFill>
                <a:cs typeface="Arial" charset="0"/>
              </a:rPr>
              <a:t>THANK YOU!</a:t>
            </a:r>
          </a:p>
        </p:txBody>
      </p:sp>
      <p:sp>
        <p:nvSpPr>
          <p:cNvPr id="43011" name="Rectangle 4"/>
          <p:cNvSpPr>
            <a:spLocks noChangeArrowheads="1"/>
          </p:cNvSpPr>
          <p:nvPr/>
        </p:nvSpPr>
        <p:spPr bwMode="gray">
          <a:xfrm>
            <a:off x="6767513" y="6162675"/>
            <a:ext cx="15382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r" defTabSz="801688"/>
            <a:r>
              <a:rPr lang="en-US" sz="1200">
                <a:solidFill>
                  <a:srgbClr val="171717"/>
                </a:solidFill>
              </a:rPr>
              <a:t>Your Logo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dirty="0" err="1"/>
              <a:t>Diacinti</a:t>
            </a:r>
            <a:r>
              <a:rPr lang="en-US" sz="1600" dirty="0"/>
              <a:t> D, </a:t>
            </a:r>
            <a:r>
              <a:rPr lang="en-US" sz="1600" dirty="0" err="1"/>
              <a:t>Guglielmi</a:t>
            </a:r>
            <a:r>
              <a:rPr lang="en-US" sz="1600" dirty="0"/>
              <a:t> G. Vertebral </a:t>
            </a:r>
            <a:r>
              <a:rPr lang="en-US" sz="1600" dirty="0" err="1"/>
              <a:t>morphometry</a:t>
            </a:r>
            <a:r>
              <a:rPr lang="en-US" sz="1600" dirty="0"/>
              <a:t>. </a:t>
            </a:r>
            <a:r>
              <a:rPr lang="en-US" sz="1600" dirty="0" err="1"/>
              <a:t>Radiol</a:t>
            </a:r>
            <a:r>
              <a:rPr lang="en-US" sz="1600" dirty="0"/>
              <a:t> </a:t>
            </a:r>
            <a:r>
              <a:rPr lang="en-US" sz="1600" dirty="0" err="1"/>
              <a:t>Clin</a:t>
            </a:r>
            <a:r>
              <a:rPr lang="en-US" sz="1600" dirty="0"/>
              <a:t> North Am. 2010 May;48(3):561-75</a:t>
            </a:r>
            <a:r>
              <a:rPr lang="en-US" sz="1600" dirty="0" smtClean="0"/>
              <a:t>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 err="1"/>
              <a:t>Montedori</a:t>
            </a:r>
            <a:r>
              <a:rPr lang="en-US" sz="1600" dirty="0"/>
              <a:t> A, </a:t>
            </a:r>
            <a:r>
              <a:rPr lang="en-US" sz="1600" dirty="0" err="1"/>
              <a:t>Bonacini</a:t>
            </a:r>
            <a:r>
              <a:rPr lang="en-US" sz="1600" dirty="0"/>
              <a:t> MI, </a:t>
            </a:r>
            <a:r>
              <a:rPr lang="en-US" sz="1600" dirty="0" err="1"/>
              <a:t>Casazza</a:t>
            </a:r>
            <a:r>
              <a:rPr lang="en-US" sz="1600" dirty="0"/>
              <a:t> G, et al. Modified versus standard intention-to-treat reporting: Are there differences in methodological quality, sponsorship, and findings in randomized trials? A cross-sectional study. Trials. 2011 Feb 28;12:58</a:t>
            </a:r>
            <a:r>
              <a:rPr lang="en-US" sz="1600" dirty="0" smtClean="0"/>
              <a:t>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Pittman CB, Davis LA, </a:t>
            </a:r>
            <a:r>
              <a:rPr lang="en-US" sz="1600" dirty="0" err="1"/>
              <a:t>Zeringue</a:t>
            </a:r>
            <a:r>
              <a:rPr lang="en-US" sz="1600" dirty="0"/>
              <a:t> AL, et al. Myocardial infarction risk among patients with fractures receiving bisphosphonates. Mayo </a:t>
            </a:r>
            <a:r>
              <a:rPr lang="en-US" sz="1600" dirty="0" err="1"/>
              <a:t>Clin</a:t>
            </a:r>
            <a:r>
              <a:rPr lang="en-US" sz="1600" dirty="0"/>
              <a:t> Proc. 2014 Jan;89(1):43-51.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References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88938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Brugerdefineret 6">
      <a:dk1>
        <a:srgbClr val="FFFCF9"/>
      </a:dk1>
      <a:lt1>
        <a:sysClr val="window" lastClr="FFFFFF"/>
      </a:lt1>
      <a:dk2>
        <a:srgbClr val="D7D8D9"/>
      </a:dk2>
      <a:lt2>
        <a:srgbClr val="FFFFFF"/>
      </a:lt2>
      <a:accent1>
        <a:srgbClr val="E6E6E6"/>
      </a:accent1>
      <a:accent2>
        <a:srgbClr val="F9AF18"/>
      </a:accent2>
      <a:accent3>
        <a:srgbClr val="78C5DD"/>
      </a:accent3>
      <a:accent4>
        <a:srgbClr val="0081BE"/>
      </a:accent4>
      <a:accent5>
        <a:srgbClr val="FAB900"/>
      </a:accent5>
      <a:accent6>
        <a:srgbClr val="E7711C"/>
      </a:accent6>
      <a:hlink>
        <a:srgbClr val="7EB220"/>
      </a:hlink>
      <a:folHlink>
        <a:srgbClr val="7EB22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Kontortema">
  <a:themeElements>
    <a:clrScheme name="Brugerdefineret 6">
      <a:dk1>
        <a:srgbClr val="FFFCF9"/>
      </a:dk1>
      <a:lt1>
        <a:sysClr val="window" lastClr="FFFFFF"/>
      </a:lt1>
      <a:dk2>
        <a:srgbClr val="D7D8D9"/>
      </a:dk2>
      <a:lt2>
        <a:srgbClr val="FFFFFF"/>
      </a:lt2>
      <a:accent1>
        <a:srgbClr val="E6E6E6"/>
      </a:accent1>
      <a:accent2>
        <a:srgbClr val="F9AF18"/>
      </a:accent2>
      <a:accent3>
        <a:srgbClr val="78C5DD"/>
      </a:accent3>
      <a:accent4>
        <a:srgbClr val="0081BE"/>
      </a:accent4>
      <a:accent5>
        <a:srgbClr val="FAB900"/>
      </a:accent5>
      <a:accent6>
        <a:srgbClr val="E7711C"/>
      </a:accent6>
      <a:hlink>
        <a:srgbClr val="7EB220"/>
      </a:hlink>
      <a:folHlink>
        <a:srgbClr val="7EB22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4D294EC-8BB3-4C9E-A77D-435A889AE85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Healthcare professional presentation</Template>
  <TotalTime>890</TotalTime>
  <Words>1832</Words>
  <Application>Microsoft Office PowerPoint</Application>
  <PresentationFormat>On-screen Show (4:3)</PresentationFormat>
  <Paragraphs>239</Paragraphs>
  <Slides>51</Slides>
  <Notes>51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8" baseType="lpstr">
      <vt:lpstr>ＭＳ Ｐゴシック</vt:lpstr>
      <vt:lpstr>Arial</vt:lpstr>
      <vt:lpstr>Arial Narrow</vt:lpstr>
      <vt:lpstr>Calibri</vt:lpstr>
      <vt:lpstr>Kontortema</vt:lpstr>
      <vt:lpstr>1_Kontortema</vt:lpstr>
      <vt:lpstr>Worksheet</vt:lpstr>
      <vt:lpstr>PowerPoint Presentation</vt:lpstr>
      <vt:lpstr>PowerPoint Presentation</vt:lpstr>
      <vt:lpstr>PowerPoint Presentation</vt:lpstr>
      <vt:lpstr>An Ethiopian Male, aged 75</vt:lpstr>
      <vt:lpstr>Physical Exam</vt:lpstr>
      <vt:lpstr>Imaging</vt:lpstr>
      <vt:lpstr>Imaging</vt:lpstr>
      <vt:lpstr>Lateral view of the chest</vt:lpstr>
      <vt:lpstr>An osteoporosis-defining lesion … </vt:lpstr>
      <vt:lpstr>Is there evidence for bisphosphonates in men?</vt:lpstr>
      <vt:lpstr>Is there evidence for bisphosphonates in men?</vt:lpstr>
      <vt:lpstr>PowerPoint Presentation</vt:lpstr>
      <vt:lpstr>Posing the Clinical Question</vt:lpstr>
      <vt:lpstr>Posing the Clinical Question</vt:lpstr>
      <vt:lpstr>Posing the Clinical Question</vt:lpstr>
      <vt:lpstr>Posing the Clinical Question</vt:lpstr>
      <vt:lpstr>PowerPoint Presentation</vt:lpstr>
      <vt:lpstr>A Randomized Controlled Trial – Nov. 2012</vt:lpstr>
      <vt:lpstr>Participants</vt:lpstr>
      <vt:lpstr>Exclusion Criteria</vt:lpstr>
      <vt:lpstr>Exclusion Criteria</vt:lpstr>
      <vt:lpstr>Study Design</vt:lpstr>
      <vt:lpstr>PowerPoint Presentation</vt:lpstr>
      <vt:lpstr>PowerPoint Presentation</vt:lpstr>
      <vt:lpstr>PowerPoint Presentation</vt:lpstr>
      <vt:lpstr>Baseline characteristics</vt:lpstr>
      <vt:lpstr>Baseline characteristics</vt:lpstr>
      <vt:lpstr>Baseline characteristics</vt:lpstr>
      <vt:lpstr>Study Measurements</vt:lpstr>
      <vt:lpstr>Study Measurements</vt:lpstr>
      <vt:lpstr>Results</vt:lpstr>
      <vt:lpstr>Results</vt:lpstr>
      <vt:lpstr>What is the magnitude of the treatment effect?</vt:lpstr>
      <vt:lpstr>What is the magnitude of the treatment effect?</vt:lpstr>
      <vt:lpstr>Significant Improvements in Most Secondary Outcomes</vt:lpstr>
      <vt:lpstr>PowerPoint Presentation</vt:lpstr>
      <vt:lpstr>Safety</vt:lpstr>
      <vt:lpstr>Safety</vt:lpstr>
      <vt:lpstr>Safety:</vt:lpstr>
      <vt:lpstr>What is the magnitude of the added MI risk?</vt:lpstr>
      <vt:lpstr>Is MI a valid concern?</vt:lpstr>
      <vt:lpstr>Is MI a valid concern?</vt:lpstr>
      <vt:lpstr>Cohort study of myocardial infarction risk</vt:lpstr>
      <vt:lpstr>Cohort study of myocardial infarction risk</vt:lpstr>
      <vt:lpstr>Conclusions: Effectiveness</vt:lpstr>
      <vt:lpstr>Conclusions: Effectiveness</vt:lpstr>
      <vt:lpstr>Conclusions: Methodological</vt:lpstr>
      <vt:lpstr>Conclusions: Methodological</vt:lpstr>
      <vt:lpstr>Conclusions: Safety</vt:lpstr>
      <vt:lpstr>PowerPoint Presentation</vt:lpstr>
      <vt:lpstr>References</vt:lpstr>
    </vt:vector>
  </TitlesOfParts>
  <Company>Boston Medical Center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Corey, Matthew</dc:creator>
  <cp:keywords/>
  <cp:lastModifiedBy>D07HMN1</cp:lastModifiedBy>
  <cp:revision>91</cp:revision>
  <cp:lastPrinted>2014-12-19T13:22:44Z</cp:lastPrinted>
  <dcterms:created xsi:type="dcterms:W3CDTF">2014-10-27T13:25:06Z</dcterms:created>
  <dcterms:modified xsi:type="dcterms:W3CDTF">2014-12-19T13:23:28Z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TC018754899991</vt:lpwstr>
  </property>
</Properties>
</file>