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77" r:id="rId4"/>
    <p:sldId id="259" r:id="rId5"/>
    <p:sldId id="263" r:id="rId6"/>
    <p:sldId id="273" r:id="rId7"/>
    <p:sldId id="268" r:id="rId8"/>
    <p:sldId id="264" r:id="rId9"/>
    <p:sldId id="275" r:id="rId10"/>
    <p:sldId id="269" r:id="rId11"/>
    <p:sldId id="257" r:id="rId12"/>
    <p:sldId id="260" r:id="rId13"/>
    <p:sldId id="262" r:id="rId14"/>
    <p:sldId id="261" r:id="rId15"/>
    <p:sldId id="270" r:id="rId16"/>
    <p:sldId id="274" r:id="rId17"/>
    <p:sldId id="272" r:id="rId18"/>
    <p:sldId id="276" r:id="rId19"/>
    <p:sldId id="271" r:id="rId20"/>
    <p:sldId id="26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743" autoAdjust="0"/>
  </p:normalViewPr>
  <p:slideViewPr>
    <p:cSldViewPr>
      <p:cViewPr varScale="1">
        <p:scale>
          <a:sx n="96" d="100"/>
          <a:sy n="96" d="100"/>
        </p:scale>
        <p:origin x="-20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D9957-8AFC-4ED7-A7B6-657089B9AE0F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57512-93D0-400B-AFF8-6219B2E5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26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7512-93D0-400B-AFF8-6219B2E5FB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7512-93D0-400B-AFF8-6219B2E5FB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55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Exclusion</a:t>
            </a:r>
            <a:r>
              <a:rPr lang="en-US" baseline="0" dirty="0" smtClean="0"/>
              <a:t> criteria: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7512-93D0-400B-AFF8-6219B2E5FB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20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RELY trial sub-study: pts</a:t>
            </a:r>
            <a:r>
              <a:rPr lang="en-US" baseline="0" dirty="0" smtClean="0"/>
              <a:t> treated with dabigatran who had treatment interruption for elective procedure had </a:t>
            </a:r>
            <a:r>
              <a:rPr lang="en-US" baseline="0" dirty="0" err="1" smtClean="0"/>
              <a:t>mojre</a:t>
            </a:r>
            <a:r>
              <a:rPr lang="en-US" baseline="0" dirty="0" smtClean="0"/>
              <a:t> major bleeding with bridging than without, and no effect on arterial thromboembolism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7512-93D0-400B-AFF8-6219B2E5FB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4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63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7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92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41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7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44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0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9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8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9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28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03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457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575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298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755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34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70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186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68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820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6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39B08-B98A-4383-A821-985FD960EBA7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CDEFE-49AC-476C-A859-D584305447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5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75147-2F7A-4E32-9AFD-78CD652896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165C2-65B6-4C5D-B1A5-E1BCC56BAC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68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ifgathering.com/2015/02/the-heart-work-of-bridge-buildin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european-coatings.com/Raw-materials-technologies/Technologies/Internally-cured-concrete-to-improve-bridg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xqFQoTCK6zh9r07ccCFcnJPgod6X0K8w&amp;url=http://www.ownsandiegorealestate.com/sellers/how-to-get-5000-to-50000-more-for-your-house-full-version/&amp;psig=AFQjCNE4nWmAYfKAbHziIcDw-DG5p_dMnQ&amp;ust=144202411661106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url?sa=i&amp;rct=j&amp;q=&amp;esrc=s&amp;source=images&amp;cd=&amp;cad=rja&amp;uact=8&amp;ved=0CAcQjRxqFQoTCMm4vtru7scCFUaVgAodZH0ANg&amp;url=http%3A%2F%2Fwww.nature.com%2Fnrcardio%2Fjournal%2Fv11%2Fn3%2Ffig_tab%2Fnrcardio.2013.211_F2.html&amp;psig=AFQjCNE1hd5h4eVcsSf7WhLqI3-c3yvrqw&amp;ust=144205687871494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/url?sa=i&amp;rct=j&amp;q=&amp;esrc=s&amp;source=images&amp;cd=&amp;cad=rja&amp;uact=8&amp;ved=0CAcQjRxqFQoTCP-5upjs7scCFYjNgAodkjwHBg&amp;url=http%3A%2F%2Fwww.clinical-innovation.com%2Ftopics%2Fehr-emr%2Fsurvey-shows-ehr-skepticism-increasing-among-us-doctors&amp;bvm=bv.102022582,d.eXY&amp;psig=AFQjCNGXE6CNNcQlgv64TCoTaVACm3hsyQ&amp;ust=144205620357312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m/url?sa=i&amp;rct=j&amp;q=&amp;esrc=s&amp;source=images&amp;cd=&amp;cad=rja&amp;uact=8&amp;ved=0CAcQjRxqFQoTCPHVsuT17scCFcWPDQodWBcNuQ&amp;url=http%3A%2F%2Fgrabpage.info%2Ft%2Fwww.bing.com%3A80%2Fimages%2Fsearch%3Fq%3DMisty%2BBridge%26FORM%3DRESTAB&amp;bvm=bv.102022582,d.eXY&amp;psig=AFQjCNGhmxPLgJ4JbeNnCvgNuOmtm1slFg&amp;ust=144205878849892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xqFQoTCI6z4KLz7scCFZOvgAodonoBuQ&amp;url=http%3A%2F%2Fsquierj.freeyellow.com%2F1980Arabia%2FMiddleEast1980.html&amp;psig=AFQjCNELnlHxY82539ke0rLeLF5CYLMuew&amp;ust=144205806397526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m/url?sa=i&amp;rct=j&amp;q=&amp;esrc=s&amp;source=images&amp;cd=&amp;cad=rja&amp;uact=8&amp;ved=0CAcQjRxqFQoTCMP56-z97ccCFQY6PgodWRMF8w&amp;url=http%3A%2F%2Fwww.franchisegator.com%2Farticles%2Fbefore-you-buy-questions-to-ask-10555%2F&amp;psig=AFQjCNFN1l84prIiHGehfSysqbnWGp1mqA&amp;ust=1442026599295260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fgathering.com/wp-content/uploads/2015/02/GoldenGateBridge-0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0" y="76201"/>
            <a:ext cx="9020721" cy="676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152401"/>
            <a:ext cx="5867400" cy="31242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Perioperative bridging anticoagulation in patients with atrial fibrillation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4800600"/>
            <a:ext cx="6172200" cy="1752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The BRIDGE trial</a:t>
            </a:r>
          </a:p>
          <a:p>
            <a:r>
              <a:rPr 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Irina </a:t>
            </a:r>
            <a:r>
              <a:rPr lang="en-US" sz="36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Vovnoboy</a:t>
            </a:r>
            <a:r>
              <a:rPr 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, MD</a:t>
            </a:r>
          </a:p>
          <a:p>
            <a:r>
              <a:rPr 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Sept 11, 2015</a:t>
            </a:r>
            <a:endParaRPr lang="en-US" sz="3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95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european-coatings.com/var/ezflow_site/storage/images/european-coatings/home/raw-materials-technologies/technologies/internally-cured-concrete-to-improve-bridges/3542389-1-eng-GB/Internally-cured-concrete-to-improve-bridg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2423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4830765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Review CHADS2Vasc risk stratification </a:t>
            </a:r>
          </a:p>
          <a:p>
            <a:pPr marL="0" indent="0">
              <a:buNone/>
            </a:pPr>
            <a:r>
              <a:rPr lang="en-US" sz="2800" b="1" dirty="0" smtClean="0"/>
              <a:t>for patients with atrial fibrillation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Discuss risks/benefits of bridging therapy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Analyze the BRIDGE trial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7281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patient…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66 </a:t>
            </a:r>
            <a:r>
              <a:rPr lang="en-US" dirty="0" err="1" smtClean="0"/>
              <a:t>yo</a:t>
            </a:r>
            <a:r>
              <a:rPr lang="en-US" dirty="0" smtClean="0"/>
              <a:t> F with </a:t>
            </a:r>
            <a:r>
              <a:rPr lang="en-US" dirty="0" err="1" smtClean="0"/>
              <a:t>PMHx</a:t>
            </a:r>
            <a:r>
              <a:rPr lang="en-US" dirty="0" smtClean="0"/>
              <a:t> non-ischemic CMY (EF 30%) s/p ICD, DM2, HTN, </a:t>
            </a:r>
            <a:r>
              <a:rPr lang="en-US" dirty="0" err="1" smtClean="0"/>
              <a:t>hx</a:t>
            </a:r>
            <a:r>
              <a:rPr lang="en-US" dirty="0" smtClean="0"/>
              <a:t> TIA (2 years ago)</a:t>
            </a:r>
          </a:p>
          <a:p>
            <a:endParaRPr lang="en-US" dirty="0" smtClean="0"/>
          </a:p>
          <a:p>
            <a:r>
              <a:rPr lang="en-US" dirty="0" smtClean="0"/>
              <a:t>Admission 4 months ago with new-onset </a:t>
            </a:r>
            <a:r>
              <a:rPr lang="en-US" dirty="0" err="1" smtClean="0"/>
              <a:t>afib</a:t>
            </a:r>
            <a:r>
              <a:rPr lang="en-US" dirty="0" smtClean="0"/>
              <a:t> w/RVR, occasional aflutter on EKG</a:t>
            </a:r>
          </a:p>
          <a:p>
            <a:pPr lvl="1"/>
            <a:r>
              <a:rPr lang="en-US" dirty="0"/>
              <a:t>DCCV attempted x2, unsuccessful</a:t>
            </a:r>
          </a:p>
          <a:p>
            <a:pPr lvl="1"/>
            <a:r>
              <a:rPr lang="en-US" dirty="0"/>
              <a:t>On Toprol XL, amiodarone, digoxin</a:t>
            </a:r>
          </a:p>
          <a:p>
            <a:pPr lvl="1"/>
            <a:r>
              <a:rPr lang="en-US" dirty="0"/>
              <a:t>Started on Coumadin during this </a:t>
            </a:r>
            <a:r>
              <a:rPr lang="en-US" dirty="0" smtClean="0"/>
              <a:t>admission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Has scheduled follow-up colonoscopy for polyps in 2 weeks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828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399"/>
            <a:ext cx="7053371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437" t="27897" r="71327" b="38840"/>
          <a:stretch/>
        </p:blipFill>
        <p:spPr>
          <a:xfrm>
            <a:off x="5532448" y="1981199"/>
            <a:ext cx="3625929" cy="372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2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68" t="6348" r="32936" b="9892"/>
          <a:stretch/>
        </p:blipFill>
        <p:spPr bwMode="auto">
          <a:xfrm>
            <a:off x="-5638800" y="533400"/>
            <a:ext cx="19885651" cy="582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782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do we reduce risk of ischemic stroke?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20% decrease</a:t>
            </a:r>
            <a:r>
              <a:rPr lang="en-US" dirty="0" smtClean="0">
                <a:sym typeface="Wingdings" panose="05000000000000000000" pitchFamily="2" charset="2"/>
              </a:rPr>
              <a:t> 60% decrease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832" y="4383744"/>
            <a:ext cx="3446468" cy="1391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413" y="1753445"/>
            <a:ext cx="1735946" cy="39930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058" y="1753445"/>
            <a:ext cx="2337085" cy="23340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" y="6042681"/>
            <a:ext cx="8404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prstClr val="black"/>
                </a:solidFill>
              </a:rPr>
              <a:t>No change in risk major bleeding (BAFTA trial)</a:t>
            </a:r>
          </a:p>
        </p:txBody>
      </p:sp>
    </p:spTree>
    <p:extLst>
      <p:ext uri="{BB962C8B-B14F-4D97-AF65-F5344CB8AC3E}">
        <p14:creationId xmlns:p14="http://schemas.microsoft.com/office/powerpoint/2010/main" val="3927699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7170" name="Picture 2" descr="http://www.ownsandiegorealestate.com/wp-content/uploads/2011/01/Scales-Of-Balance.jpg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905002"/>
            <a:ext cx="5410199" cy="560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e result for strok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219200"/>
            <a:ext cx="268883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049" y="1028700"/>
            <a:ext cx="3086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470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nature.com/nrcardio/journal/v11/n3/images/nrcardio.2013.211-f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8020050" cy="504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6303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Prothrombotic</a:t>
            </a:r>
            <a:r>
              <a:rPr lang="en-US" dirty="0" smtClean="0"/>
              <a:t> state?</a:t>
            </a:r>
            <a:br>
              <a:rPr lang="en-US" dirty="0" smtClean="0"/>
            </a:br>
            <a:r>
              <a:rPr lang="en-US" dirty="0" smtClean="0"/>
              <a:t>Warfarin interruption leading to hypercoagulability?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264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trimed-cms-prod.s3.amazonaws.com/assets/images/unhappy_doctor_133425129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667124"/>
            <a:ext cx="4762500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534400" cy="460216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Does </a:t>
            </a:r>
            <a:r>
              <a:rPr lang="en-US" b="1" dirty="0" smtClean="0"/>
              <a:t>this patient need bridging before undergoing her procedure</a:t>
            </a:r>
            <a:r>
              <a:rPr lang="en-US" b="1" dirty="0" smtClean="0"/>
              <a:t>?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dirty="0" smtClean="0"/>
              <a:t>                           … </a:t>
            </a:r>
            <a:r>
              <a:rPr lang="en-US" dirty="0" smtClean="0"/>
              <a:t>BRIDGE Trial</a:t>
            </a:r>
            <a:endParaRPr lang="en-US" dirty="0"/>
          </a:p>
        </p:txBody>
      </p:sp>
      <p:sp>
        <p:nvSpPr>
          <p:cNvPr id="3" name="AutoShape 2" descr="Image result for unhappy doctor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73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 Figure 1. BRIDGE study design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36" y="838200"/>
            <a:ext cx="7912617" cy="5888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154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0685"/>
            <a:ext cx="8534400" cy="677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762000"/>
            <a:ext cx="320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The BRIDGE Trial:</a:t>
            </a:r>
          </a:p>
          <a:p>
            <a:pPr marL="285750" indent="-285750">
              <a:buFontTx/>
              <a:buChar char="-"/>
            </a:pPr>
            <a:r>
              <a:rPr lang="en-US" sz="3200" b="1" dirty="0" smtClean="0"/>
              <a:t>Double Blind</a:t>
            </a:r>
          </a:p>
          <a:p>
            <a:pPr marL="285750" indent="-285750">
              <a:buFontTx/>
              <a:buChar char="-"/>
            </a:pPr>
            <a:r>
              <a:rPr lang="en-US" sz="3200" b="1" dirty="0" smtClean="0"/>
              <a:t>Randomized</a:t>
            </a:r>
          </a:p>
          <a:p>
            <a:pPr marL="285750" indent="-285750">
              <a:buFontTx/>
              <a:buChar char="-"/>
            </a:pPr>
            <a:r>
              <a:rPr lang="en-US" sz="3200" b="1" dirty="0" smtClean="0"/>
              <a:t>Placebo-Controlled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33654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2"/>
            <a:ext cx="8077200" cy="646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09600" y="66294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85800" y="2819400"/>
            <a:ext cx="7162800" cy="2514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990600"/>
            <a:ext cx="71628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27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010400" cy="668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6169325"/>
            <a:ext cx="23622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90600" y="2133600"/>
            <a:ext cx="5867400" cy="1371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27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010400" cy="668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8200" y="6477000"/>
            <a:ext cx="2286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0" y="3505200"/>
            <a:ext cx="64008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15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ages.fineartamerica.com/images-medium-large/misty-bridge-donna-blackh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3386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 conclusion: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“For patients with atrial fibrillation who require </a:t>
            </a:r>
            <a:r>
              <a:rPr lang="en-US" b="1" dirty="0" smtClean="0"/>
              <a:t>temporary interruption </a:t>
            </a:r>
            <a:r>
              <a:rPr lang="en-US" dirty="0" smtClean="0"/>
              <a:t>of warfarin treatment for an </a:t>
            </a:r>
            <a:r>
              <a:rPr lang="en-US" b="1" dirty="0" smtClean="0"/>
              <a:t>elective operation</a:t>
            </a:r>
            <a:r>
              <a:rPr lang="en-US" dirty="0" smtClean="0"/>
              <a:t>…, a strategy of forgoing bridging anticoagulation was </a:t>
            </a:r>
            <a:r>
              <a:rPr lang="en-US" b="1" dirty="0" err="1" smtClean="0"/>
              <a:t>noninferior</a:t>
            </a:r>
            <a:r>
              <a:rPr lang="en-US" dirty="0" smtClean="0"/>
              <a:t> to perioperative bridging with LMWH for the </a:t>
            </a:r>
            <a:r>
              <a:rPr lang="en-US" b="1" dirty="0" smtClean="0"/>
              <a:t>prevention of arterial thromboembolism</a:t>
            </a:r>
            <a:r>
              <a:rPr lang="en-US" dirty="0" smtClean="0"/>
              <a:t>. The strategy of forgoing bridging treatment also </a:t>
            </a:r>
            <a:r>
              <a:rPr lang="en-US" b="1" dirty="0" smtClean="0"/>
              <a:t>decreased</a:t>
            </a:r>
            <a:r>
              <a:rPr lang="en-US" dirty="0" smtClean="0"/>
              <a:t> risk of major bleeding.”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76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squierj.freeyellow.com/1980Arabia/KuwaitBridgetoBubiyanIslandAug96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1371600"/>
            <a:ext cx="13055237" cy="859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Limitations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Few patients with CHADS</a:t>
            </a:r>
            <a:r>
              <a:rPr lang="en-US" sz="1800" dirty="0" smtClean="0"/>
              <a:t>2</a:t>
            </a:r>
            <a:r>
              <a:rPr lang="en-US" dirty="0" smtClean="0"/>
              <a:t> &gt;5</a:t>
            </a:r>
          </a:p>
          <a:p>
            <a:pPr marL="514350" indent="-514350">
              <a:buAutoNum type="arabicPeriod"/>
            </a:pPr>
            <a:r>
              <a:rPr lang="en-US" dirty="0" smtClean="0"/>
              <a:t>Study design: no patients undergoing major surgical procedure (CEA, cancer, cardiac, neurosurgery)</a:t>
            </a:r>
          </a:p>
          <a:p>
            <a:pPr marL="514350" indent="-514350">
              <a:buAutoNum type="arabicPeriod"/>
            </a:pPr>
            <a:r>
              <a:rPr lang="en-US" dirty="0" smtClean="0"/>
              <a:t>Rate of arterial thromboembolism lower than expected</a:t>
            </a:r>
          </a:p>
          <a:p>
            <a:pPr marL="514350" indent="-514350">
              <a:buAutoNum type="arabicPeriod"/>
            </a:pPr>
            <a:r>
              <a:rPr lang="en-US" dirty="0" smtClean="0"/>
              <a:t>Decreasing </a:t>
            </a:r>
            <a:r>
              <a:rPr lang="en-US" dirty="0" err="1" smtClean="0"/>
              <a:t>coumadin</a:t>
            </a:r>
            <a:r>
              <a:rPr lang="en-US" dirty="0" smtClean="0"/>
              <a:t>, increasing NOAC’s?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072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Connolly et al. Dabigatran versus Warfarin in Patients with Atrial Fibrillation. NEJM 361: 1139-1151. Sept 2009. [RE-LY trial</a:t>
            </a:r>
            <a:r>
              <a:rPr lang="en-US" dirty="0" smtClean="0"/>
              <a:t>]</a:t>
            </a:r>
          </a:p>
          <a:p>
            <a:endParaRPr lang="en-US" dirty="0" smtClean="0"/>
          </a:p>
          <a:p>
            <a:r>
              <a:rPr lang="en-US" dirty="0" err="1" smtClean="0"/>
              <a:t>Douketis</a:t>
            </a:r>
            <a:r>
              <a:rPr lang="en-US" dirty="0" smtClean="0"/>
              <a:t> et al. Perioperative </a:t>
            </a:r>
            <a:r>
              <a:rPr lang="en-US" dirty="0"/>
              <a:t>Bridging </a:t>
            </a:r>
            <a:r>
              <a:rPr lang="en-US" dirty="0" smtClean="0"/>
              <a:t>Anticoagulation in </a:t>
            </a:r>
            <a:r>
              <a:rPr lang="en-US" dirty="0"/>
              <a:t>Patients with Atrial </a:t>
            </a:r>
            <a:r>
              <a:rPr lang="en-US" dirty="0" smtClean="0"/>
              <a:t>Fibrillation. NEJM 373:9. 8/27/2015. [BRIDGE trial]</a:t>
            </a:r>
          </a:p>
          <a:p>
            <a:endParaRPr lang="en-US" dirty="0" smtClean="0"/>
          </a:p>
          <a:p>
            <a:r>
              <a:rPr lang="en-US" dirty="0" err="1" smtClean="0"/>
              <a:t>Olesen</a:t>
            </a:r>
            <a:r>
              <a:rPr lang="en-US" dirty="0" smtClean="0"/>
              <a:t> JB et al. Validation </a:t>
            </a:r>
            <a:r>
              <a:rPr lang="en-US" dirty="0"/>
              <a:t>of risk stratification schemes for predicting stroke and thromboembolism in patients with atrial fibrillation: nationwide cohort study</a:t>
            </a:r>
            <a:r>
              <a:rPr lang="en-US" dirty="0" smtClean="0"/>
              <a:t>. BMJ. Jan 2011. </a:t>
            </a:r>
          </a:p>
        </p:txBody>
      </p:sp>
    </p:spTree>
    <p:extLst>
      <p:ext uri="{BB962C8B-B14F-4D97-AF65-F5344CB8AC3E}">
        <p14:creationId xmlns:p14="http://schemas.microsoft.com/office/powerpoint/2010/main" val="1580656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franchisegator.com/images/entries/10555/750xNx10555.jpg.pagespeed.ic.QB1_V9zxcR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40" y="2319874"/>
            <a:ext cx="9457426" cy="453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114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Table 1. Baseline characteristics, </a:t>
            </a:r>
            <a:r>
              <a:rPr lang="en-US" dirty="0" err="1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763000" cy="506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228600" y="1295400"/>
            <a:ext cx="876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391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360</Words>
  <Application>Microsoft Office PowerPoint</Application>
  <PresentationFormat>On-screen Show (4:3)</PresentationFormat>
  <Paragraphs>49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1_Office Theme</vt:lpstr>
      <vt:lpstr>Perioperative bridging anticoagulation in patients with atrial fibrillation</vt:lpstr>
      <vt:lpstr>Learning objectives</vt:lpstr>
      <vt:lpstr>The patient…</vt:lpstr>
      <vt:lpstr>PowerPoint Presentation</vt:lpstr>
      <vt:lpstr>PowerPoint Presentation</vt:lpstr>
      <vt:lpstr>How do we reduce risk of ischemic stroke?       20% decrease 60% decrease</vt:lpstr>
      <vt:lpstr>PowerPoint Presentation</vt:lpstr>
      <vt:lpstr>Prothrombotic state? Warfarin interruption leading to hypercoagulability?</vt:lpstr>
      <vt:lpstr> Does this patient need bridging before undergoing her procedure?                              … BRIDGE Trial</vt:lpstr>
      <vt:lpstr> Figure 1. BRIDGE study design</vt:lpstr>
      <vt:lpstr>PowerPoint Presentation</vt:lpstr>
      <vt:lpstr>PowerPoint Presentation</vt:lpstr>
      <vt:lpstr>PowerPoint Presentation</vt:lpstr>
      <vt:lpstr>PowerPoint Presentation</vt:lpstr>
      <vt:lpstr>In conclusion:</vt:lpstr>
      <vt:lpstr>Study Limitations</vt:lpstr>
      <vt:lpstr>References</vt:lpstr>
      <vt:lpstr>PowerPoint Presentation</vt:lpstr>
      <vt:lpstr>Table 1. Baseline characteristics, cont</vt:lpstr>
    </vt:vector>
  </TitlesOfParts>
  <Company>Genco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Partners</dc:creator>
  <cp:lastModifiedBy>Partners</cp:lastModifiedBy>
  <cp:revision>19</cp:revision>
  <dcterms:created xsi:type="dcterms:W3CDTF">2015-09-11T01:05:50Z</dcterms:created>
  <dcterms:modified xsi:type="dcterms:W3CDTF">2015-09-11T12:08:46Z</dcterms:modified>
</cp:coreProperties>
</file>