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61" r:id="rId3"/>
    <p:sldId id="262" r:id="rId4"/>
    <p:sldId id="263" r:id="rId5"/>
    <p:sldId id="265" r:id="rId6"/>
    <p:sldId id="266" r:id="rId7"/>
    <p:sldId id="267" r:id="rId8"/>
    <p:sldId id="273" r:id="rId9"/>
    <p:sldId id="268" r:id="rId10"/>
    <p:sldId id="278" r:id="rId11"/>
    <p:sldId id="279" r:id="rId12"/>
    <p:sldId id="272" r:id="rId13"/>
    <p:sldId id="280" r:id="rId14"/>
    <p:sldId id="257" r:id="rId15"/>
    <p:sldId id="270" r:id="rId16"/>
    <p:sldId id="258" r:id="rId17"/>
    <p:sldId id="271" r:id="rId18"/>
    <p:sldId id="260" r:id="rId19"/>
    <p:sldId id="259" r:id="rId20"/>
    <p:sldId id="275" r:id="rId21"/>
    <p:sldId id="277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42" autoAdjust="0"/>
    <p:restoredTop sz="76517" autoAdjust="0"/>
  </p:normalViewPr>
  <p:slideViewPr>
    <p:cSldViewPr snapToGrid="0" snapToObjects="1">
      <p:cViewPr varScale="1">
        <p:scale>
          <a:sx n="88" d="100"/>
          <a:sy n="88" d="100"/>
        </p:scale>
        <p:origin x="7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C621F-6DD3-FE4A-93C4-938055B2AAF7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5AC2E-65F3-6941-9DB6-7AF0CC734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4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INCREASE MEDS TO</a:t>
            </a:r>
            <a:r>
              <a:rPr lang="en-US" baseline="0" dirty="0" smtClean="0"/>
              <a:t> TX MEDICAL CONDITIONS AND ALSO EFFECTS OF THOSE ILLNESSES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ADVERSE</a:t>
            </a:r>
            <a:r>
              <a:rPr lang="en-US" baseline="0" dirty="0" smtClean="0"/>
              <a:t> EFFECTS</a:t>
            </a:r>
            <a:endParaRPr lang="en-US" dirty="0" smtClean="0"/>
          </a:p>
          <a:p>
            <a:pPr lvl="1"/>
            <a:r>
              <a:rPr lang="en-US" dirty="0" smtClean="0"/>
              <a:t>GI symptoms</a:t>
            </a:r>
          </a:p>
          <a:p>
            <a:pPr lvl="1"/>
            <a:r>
              <a:rPr lang="en-US" dirty="0" smtClean="0"/>
              <a:t>Myopathy and musculoskeletal pain</a:t>
            </a:r>
          </a:p>
          <a:p>
            <a:pPr lvl="1"/>
            <a:r>
              <a:rPr lang="en-US" dirty="0" err="1" smtClean="0"/>
              <a:t>Rhabdomyolysis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43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NEJM 4/2014 ARTICLE,</a:t>
            </a:r>
            <a:r>
              <a:rPr lang="en-US" baseline="0" dirty="0" smtClean="0"/>
              <a:t> INCREASE THE NUMBER OF PEOPLE ELIGIBLE FOR STATIN BY 12.8 MILLION (MOST WITHOUT CV DISEASE)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52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Basically, the bottom</a:t>
            </a:r>
            <a:r>
              <a:rPr lang="en-US" baseline="0" dirty="0" smtClean="0"/>
              <a:t> line is I wanted to know, am I going to harm this patient in any way by stopping the statin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09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Multicenter: 15</a:t>
            </a:r>
            <a:r>
              <a:rPr lang="en-US" b="1" baseline="0" dirty="0" smtClean="0"/>
              <a:t> palliative care sites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Pragmatic</a:t>
            </a:r>
            <a:r>
              <a:rPr lang="en-US" b="1" baseline="0" dirty="0" smtClean="0"/>
              <a:t> clinical trial </a:t>
            </a:r>
            <a:r>
              <a:rPr lang="en-US" baseline="0" dirty="0" smtClean="0"/>
              <a:t>does not have the strict inclusion/exclusion criteria, PCT seeks to have a study population that reflects the patient population in clinical practice. 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TRIED TO KEEP ELIGIBILITY CRITERIA BROAD TO MAKE RESULTS GENERALIZABLE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“DOCUMENTED DIAGNOSIS OF ADVANCED LIFE LIMITING</a:t>
            </a:r>
            <a:r>
              <a:rPr lang="en-US" baseline="0" dirty="0" smtClean="0"/>
              <a:t> ILLNESS”=AT LEAST 1 DOCTOR SAID “WOULDN’T BE SURPRISED” IF DIED IN THE NEXT YEAR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SHORT PORTABLE MENTAL STATUS QUESTIONNAIRE </a:t>
            </a:r>
            <a:r>
              <a:rPr lang="en-US" u="sng" baseline="0" dirty="0" smtClean="0"/>
              <a:t>&lt;4 /</a:t>
            </a:r>
            <a:r>
              <a:rPr lang="en-US" u="none" baseline="0" dirty="0" smtClean="0"/>
              <a:t>10 OR REPRESENTED BY PROXY: ORIENTATION, PRESIDENT, MOTHERS MAIDEN NAME, SUBTRACT BY 3S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baseline="0" dirty="0" smtClean="0"/>
              <a:t>PATIENTS EXCLUDED: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PHYSICIAN’S OPINION THAT THEY HAD ACTIVE CV DZ REQUIRING ONGOING STATIN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SYMPTOMS OF </a:t>
            </a:r>
            <a:r>
              <a:rPr lang="en-US" b="1" u="none" baseline="0" dirty="0" smtClean="0"/>
              <a:t>MYOSITIS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LFTs OR CK &gt;2.5X ULN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u="none" baseline="0" dirty="0" smtClean="0"/>
          </a:p>
          <a:p>
            <a:pPr marL="0" indent="0">
              <a:buFont typeface="Arial"/>
              <a:buNone/>
            </a:pPr>
            <a:r>
              <a:rPr lang="en-US" b="0" baseline="0" dirty="0" smtClean="0"/>
              <a:t>ENROLLED UNTIL: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DEATH, 1 YEAR, END OF STUDY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88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DECLINE IN FUNCTIONAL STATUS= REDUCTION IN </a:t>
            </a:r>
            <a:r>
              <a:rPr lang="en-US" b="1" baseline="0" dirty="0" smtClean="0"/>
              <a:t>AUSTRALIA-MODIFIED KARNOFSKY PERFORMANCE STATUS </a:t>
            </a:r>
            <a:r>
              <a:rPr lang="en-US" baseline="0" dirty="0" smtClean="0"/>
              <a:t>SCALE SCORE TO &lt;80% IN PREVIOUS 3 MONTHS</a:t>
            </a:r>
          </a:p>
          <a:p>
            <a:endParaRPr lang="en-US" dirty="0" smtClean="0"/>
          </a:p>
          <a:p>
            <a:r>
              <a:rPr lang="en-US" dirty="0" smtClean="0"/>
              <a:t>EXLUSION******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PHYSICIAN’S OPINION THAT THEY HAD ACTIVE CV DZ REQUIRING ONGOING STATIN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SYMPTOMS OF </a:t>
            </a:r>
            <a:r>
              <a:rPr lang="en-US" b="1" u="none" baseline="0" dirty="0" smtClean="0"/>
              <a:t>MYOSITIS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u="none" baseline="0" dirty="0" smtClean="0"/>
              <a:t>LFTs OR CK &gt;2.5X ULN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u="none" baseline="0" dirty="0" smtClean="0"/>
          </a:p>
          <a:p>
            <a:pPr marL="0" indent="0">
              <a:buFont typeface="Arial"/>
              <a:buNone/>
            </a:pPr>
            <a:r>
              <a:rPr lang="en-US" b="0" baseline="0" dirty="0" smtClean="0"/>
              <a:t>ENROLLED UNTIL: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DEATH, 1 YEAR, END OF STUDY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9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INITIALLY</a:t>
            </a:r>
            <a:r>
              <a:rPr lang="en-US" baseline="0" dirty="0" smtClean="0"/>
              <a:t> WANTED PRIMARY END POINT TO BE </a:t>
            </a:r>
            <a:r>
              <a:rPr lang="en-US" b="1" baseline="0" dirty="0" smtClean="0"/>
              <a:t>SURVIVAL</a:t>
            </a:r>
            <a:r>
              <a:rPr lang="en-US" baseline="0" dirty="0" smtClean="0"/>
              <a:t> IN THOSE </a:t>
            </a:r>
            <a:r>
              <a:rPr lang="en-US" b="1" baseline="0" dirty="0" smtClean="0"/>
              <a:t>CONTINUING VS. D/C </a:t>
            </a:r>
            <a:r>
              <a:rPr lang="en-US" baseline="0" dirty="0" smtClean="0"/>
              <a:t>STATINS. EXPECTED SURVIVAL OF 3-4 MONTHS WHEN IT ACTUALLY WAS MORE LIKE 9 MONTHS. REALIZED THEY WOULD NEED 30,000 PATIENTS. (AIMED TO ENROLL 1200). PRIMARY ENDPOINT WAS CHANGED TO PROPORTION OF DEATHS WITHIN 60 DAYS OF ENROLLMENT. STILL WERE ABLE TO CAPTURE OTHER DATA.</a:t>
            </a:r>
          </a:p>
          <a:p>
            <a:pPr marL="0" indent="0">
              <a:buFont typeface="Arial"/>
              <a:buNone/>
            </a:pPr>
            <a:endParaRPr lang="en-US" b="0" baseline="0" dirty="0" smtClean="0"/>
          </a:p>
          <a:p>
            <a:pPr marL="0" indent="0">
              <a:buFont typeface="Arial"/>
              <a:buNone/>
            </a:pPr>
            <a:r>
              <a:rPr lang="en-US" b="0" baseline="0" dirty="0" smtClean="0"/>
              <a:t>1</a:t>
            </a:r>
            <a:r>
              <a:rPr lang="en-US" b="0" baseline="30000" dirty="0" smtClean="0"/>
              <a:t>ST</a:t>
            </a:r>
            <a:r>
              <a:rPr lang="en-US" b="0" baseline="0" dirty="0" smtClean="0"/>
              <a:t> CV EVENT MEANT: </a:t>
            </a:r>
          </a:p>
          <a:p>
            <a:pPr marL="0" indent="0">
              <a:buFont typeface="Arial"/>
              <a:buNone/>
            </a:pPr>
            <a:r>
              <a:rPr lang="en-US" b="0" baseline="0" dirty="0" smtClean="0"/>
              <a:t>NEW CV EVENT OR INVASIVE CV PROCEDURE WITH HOSPITAL OR ED ADMISSION</a:t>
            </a:r>
            <a:endParaRPr lang="en-US" b="1" baseline="0" dirty="0" smtClean="0"/>
          </a:p>
          <a:p>
            <a:pPr marL="171450" indent="-171450">
              <a:buFont typeface="Arial"/>
              <a:buChar char="•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22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MEASURED AT MULTIPLE TIME POINTS </a:t>
            </a:r>
          </a:p>
          <a:p>
            <a:pPr marL="171450" indent="-171450">
              <a:buFont typeface="Arial"/>
              <a:buChar char="•"/>
            </a:pPr>
            <a:r>
              <a:rPr lang="en-US" b="1" dirty="0" smtClean="0"/>
              <a:t>QOL: </a:t>
            </a:r>
            <a:r>
              <a:rPr lang="en-US" dirty="0" smtClean="0"/>
              <a:t>MCGILL QOL QUESTIONNAIRE</a:t>
            </a:r>
            <a:r>
              <a:rPr lang="en-US" baseline="0" dirty="0" smtClean="0"/>
              <a:t> (HIGHER SCORES INDICATE BETTER QOL)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SYMPTOMS</a:t>
            </a:r>
            <a:r>
              <a:rPr lang="en-US" baseline="0" dirty="0" smtClean="0"/>
              <a:t> WERE MEASURED USING THE EDMONTON SYMPTOM ASSESSMENT SYSTEM SCALE (PAIN, FATIGUE, NAUSEA, DEPRESSION, ANXIOUSNESS, DROWSINESS, APPETITE, WELLBEING, BREATHING.) ADDED A STATIN-SPECIFIC SUPPLEMENT: MUSCLE-RELATED PAIN, WEAKNESS, HEADACHE, FEVER.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NON STATIN MEDS</a:t>
            </a:r>
            <a:r>
              <a:rPr lang="en-US" baseline="0" dirty="0" smtClean="0"/>
              <a:t>: EITHER SCHEDULED OR PRN, NEEDED &lt;½ OR &gt;1/2 OF DAYS IN PRIOR WEEK. GROUPED ALL THESE AND COMBINED THEM TO QUANTIFY THE # OF NON-STATIN MEDS.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SATISFACTION: </a:t>
            </a:r>
            <a:r>
              <a:rPr lang="en-US" b="0" baseline="0" dirty="0" smtClean="0"/>
              <a:t>5-point LIKERT SCALE WITH LIKELIHOOD OF RECOMMENDING THEIR CURRENT HEALTH CARE.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79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MEASURED AT MULTIPLE TIME POINTS </a:t>
            </a:r>
          </a:p>
          <a:p>
            <a:pPr marL="171450" indent="-171450">
              <a:buFont typeface="Arial"/>
              <a:buChar char="•"/>
            </a:pPr>
            <a:r>
              <a:rPr lang="en-US" b="1" dirty="0" smtClean="0"/>
              <a:t>QOL: </a:t>
            </a:r>
            <a:r>
              <a:rPr lang="en-US" dirty="0" smtClean="0"/>
              <a:t>MCGILL QOL QUESTIONNAIRE</a:t>
            </a:r>
            <a:r>
              <a:rPr lang="en-US" baseline="0" dirty="0" smtClean="0"/>
              <a:t> (HIGHER SCORES INDICATE BETTER QOL)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SYMPTOMS</a:t>
            </a:r>
            <a:r>
              <a:rPr lang="en-US" baseline="0" dirty="0" smtClean="0"/>
              <a:t> WERE MEASURED USING THE EDMONTON SYMPTOM ASSESSMENT SYSTEM SCALE (PAIN, FATIGUE, NAUSEA, DEPRESSION, ANXIOUSNESS, DROWSINESS, APPETITE, WELLBEING, BREATHING.) ADDED A STATIN-SPECIFIC SUPPLEMENT: MUSCLE-RELATED PAIN, WEAKNESS, HEADACHE, FEVER.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NON STATIN MEDS</a:t>
            </a:r>
            <a:r>
              <a:rPr lang="en-US" baseline="0" dirty="0" smtClean="0"/>
              <a:t>: EITHER SCHEDULED OR PRN, NEEDED &lt;½ OR &gt;1/2 OF DAYS IN PRIOR WEEK. GROUPED ALL THESE AND COMBINED THEM TO QUANTIFY THE # OF NON-STATIN MEDS.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SATISFACTION: </a:t>
            </a:r>
            <a:r>
              <a:rPr lang="en-US" b="0" baseline="0" dirty="0" smtClean="0"/>
              <a:t>5-point LIKERT SCALE WITH LIKELIHOOD OF RECOMMENDING THEIR CURRENT HEALTH CARE.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79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MCGILL QOL QUESTIONNAIRE: </a:t>
            </a:r>
            <a:r>
              <a:rPr lang="en-US" b="1" dirty="0" smtClean="0"/>
              <a:t>OVERALL,</a:t>
            </a:r>
            <a:r>
              <a:rPr lang="en-US" b="1" baseline="0" dirty="0" smtClean="0"/>
              <a:t> PHYSICAL PSYCH, AND “EXISTENTIAL QUESTIONS”</a:t>
            </a:r>
            <a:endParaRPr lang="en-US" dirty="0" smtClean="0"/>
          </a:p>
          <a:p>
            <a:r>
              <a:rPr lang="en-US" dirty="0" smtClean="0"/>
              <a:t>A SAMPLE</a:t>
            </a:r>
            <a:r>
              <a:rPr lang="en-US" baseline="0" dirty="0" smtClean="0"/>
              <a:t> OF THE “EXISTENTIAL” QUESTIONS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49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MEASURED AT MULTIPLE TIME POINTS </a:t>
            </a:r>
          </a:p>
          <a:p>
            <a:pPr marL="171450" indent="-171450">
              <a:buFont typeface="Arial"/>
              <a:buChar char="•"/>
            </a:pPr>
            <a:r>
              <a:rPr lang="en-US" b="1" dirty="0" smtClean="0"/>
              <a:t>QOL: </a:t>
            </a:r>
            <a:r>
              <a:rPr lang="en-US" dirty="0" smtClean="0"/>
              <a:t>MCGILL QOL QUESTIONNAIRE</a:t>
            </a:r>
            <a:r>
              <a:rPr lang="en-US" baseline="0" dirty="0" smtClean="0"/>
              <a:t> (HIGHER SCORES INDICATE BETTER QOL)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SYMPTOMS</a:t>
            </a:r>
            <a:r>
              <a:rPr lang="en-US" baseline="0" dirty="0" smtClean="0"/>
              <a:t> WERE MEASURED USING THE EDMONTON SYMPTOM ASSESSMENT SYSTEM SCALE (</a:t>
            </a:r>
            <a:r>
              <a:rPr lang="en-US" b="1" baseline="0" dirty="0" smtClean="0"/>
              <a:t>PAIN, FATIGUE, NAUSEA, DEPRESSION, ANXIOUSNESS, DROWSINESS, APPETITE, WELLBEING, BREATHING.)</a:t>
            </a:r>
            <a:r>
              <a:rPr lang="en-US" baseline="0" dirty="0" smtClean="0"/>
              <a:t> ADDED A STATIN-SPECIFIC SUPPLEMENT</a:t>
            </a:r>
            <a:r>
              <a:rPr lang="en-US" b="1" baseline="0" dirty="0" smtClean="0"/>
              <a:t>: MUSCLE-RELATED PAIN, WEAKNESS, HEADACHE, FEVER</a:t>
            </a:r>
            <a:r>
              <a:rPr lang="en-US" baseline="0" dirty="0" smtClean="0"/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NON STATIN MEDS</a:t>
            </a:r>
            <a:r>
              <a:rPr lang="en-US" baseline="0" dirty="0" smtClean="0"/>
              <a:t>: EITHER SCHEDULED OR PRN, NEEDED &lt;½ OR &gt;1/2 OF DAYS IN PRIOR WEEK. GROUPED ALL THESE AND COMBINED THEM TO QUANTIFY THE # OF NON-STATIN MEDS.</a:t>
            </a:r>
          </a:p>
          <a:p>
            <a:pPr marL="171450" indent="-171450">
              <a:buFont typeface="Arial"/>
              <a:buChar char="•"/>
            </a:pPr>
            <a:r>
              <a:rPr lang="en-US" b="1" baseline="0" dirty="0" smtClean="0"/>
              <a:t>SATISFACTION: </a:t>
            </a:r>
            <a:r>
              <a:rPr lang="en-US" b="0" baseline="0" dirty="0" smtClean="0"/>
              <a:t>5-point </a:t>
            </a:r>
            <a:r>
              <a:rPr lang="en-US" b="1" baseline="0" dirty="0" smtClean="0"/>
              <a:t>LIKERT</a:t>
            </a:r>
            <a:r>
              <a:rPr lang="en-US" b="0" baseline="0" dirty="0" smtClean="0"/>
              <a:t> SCALE </a:t>
            </a:r>
            <a:r>
              <a:rPr lang="en-US" b="1" baseline="0" dirty="0" smtClean="0"/>
              <a:t>WITH LIKELIHOOD OF RECOMMENDING </a:t>
            </a:r>
            <a:r>
              <a:rPr lang="en-US" b="0" baseline="0" dirty="0" smtClean="0"/>
              <a:t>THEIR CURRENT HEALTH CARE.</a:t>
            </a:r>
          </a:p>
          <a:p>
            <a:pPr marL="171450" indent="-171450">
              <a:buFont typeface="Arial"/>
              <a:buChar char="•"/>
            </a:pPr>
            <a:endParaRPr lang="en-US" b="0" baseline="0" dirty="0" smtClean="0"/>
          </a:p>
          <a:p>
            <a:pPr marL="171450" indent="-171450">
              <a:buFont typeface="Arial"/>
              <a:buChar char="•"/>
            </a:pPr>
            <a:r>
              <a:rPr lang="en-US" b="0" baseline="0" dirty="0" smtClean="0"/>
              <a:t>ALL END POINTS TESTED USING NONINFERIOY HYPOTHESIS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79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none" baseline="0" dirty="0" smtClean="0"/>
              <a:t>381 PATIENTS ENROLLED:</a:t>
            </a:r>
          </a:p>
          <a:p>
            <a:pPr marL="171450" indent="-171450">
              <a:buFont typeface="Arial"/>
              <a:buChar char="•"/>
            </a:pPr>
            <a:r>
              <a:rPr lang="en-US" u="none" baseline="0" dirty="0" smtClean="0"/>
              <a:t>189 TO D/C STATIN</a:t>
            </a:r>
          </a:p>
          <a:p>
            <a:pPr marL="171450" indent="-171450">
              <a:buFont typeface="Arial"/>
              <a:buChar char="•"/>
            </a:pPr>
            <a:r>
              <a:rPr lang="en-US" u="none" baseline="0" dirty="0" smtClean="0"/>
              <a:t>192 TO CONTINUE</a:t>
            </a:r>
          </a:p>
          <a:p>
            <a:pPr marL="0" indent="0">
              <a:buFont typeface="Arial"/>
              <a:buNone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u="none" baseline="0" dirty="0" smtClean="0"/>
              <a:t>PPTS </a:t>
            </a:r>
            <a:r>
              <a:rPr lang="en-US" b="1" u="none" baseline="0" dirty="0" smtClean="0"/>
              <a:t>WERE mean mid 70s  WHITE </a:t>
            </a:r>
            <a:r>
              <a:rPr lang="en-US" u="none" baseline="0" dirty="0" smtClean="0"/>
              <a:t>(LIMITATION OF THE STUDY), MAJORITY RECEIVING </a:t>
            </a:r>
            <a:r>
              <a:rPr lang="en-US" b="1" u="none" baseline="0" dirty="0" smtClean="0"/>
              <a:t>MEDICARE</a:t>
            </a:r>
            <a:r>
              <a:rPr lang="en-US" u="none" baseline="0" dirty="0" smtClean="0"/>
              <a:t>, AND HAD MAJORITY OF PTS HAD BEEN ON </a:t>
            </a:r>
            <a:r>
              <a:rPr lang="en-US" b="1" u="none" baseline="0" dirty="0" smtClean="0"/>
              <a:t>STATINS FOR &gt;5 YRS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u="none" baseline="0" dirty="0" smtClean="0"/>
              <a:t>ALMOST ½ HAD CANCER </a:t>
            </a:r>
            <a:r>
              <a:rPr lang="en-US" u="none" baseline="0" dirty="0" smtClean="0"/>
              <a:t>AS PRIMARY DIAGNOSIS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u="none" baseline="0" dirty="0" smtClean="0"/>
              <a:t>50% IN BOTH GROUPS HAD CV </a:t>
            </a:r>
            <a:r>
              <a:rPr lang="en-US" u="none" baseline="0" dirty="0" smtClean="0"/>
              <a:t>DZ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u="none" baseline="0" dirty="0" smtClean="0"/>
              <a:t>STATISTICALLY GROUPS WERE SIMILAR, EXCEPT FOR COGNITIVE IMPAIRMENT—</a:t>
            </a:r>
            <a:r>
              <a:rPr lang="en-US" b="1" u="none" baseline="0" dirty="0" smtClean="0"/>
              <a:t>larger proportion randomized to d/c statin cog impaired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u="none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u="none" baseline="0" dirty="0" smtClean="0"/>
              <a:t>MEAN SURVIVAL TIME 30 WEEKS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18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STATINS MAY HAVE ALREADY DONE THEIR JOB IN REDUCING PLAQUE</a:t>
            </a:r>
            <a:r>
              <a:rPr lang="en-US" baseline="0" dirty="0" smtClean="0"/>
              <a:t> EARLIER ON.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MAJORITY OF PEOPLE ON STATINS FOR 5+ YEARS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PTS W ADVANCED DISEASE MAY HAVE ORGAN FAILURE—MAY COUNTERACT THE BENEFITS OF STATINS—WHY CONTINUED STATIN GROUP DID NOT HAVE MORE BENEFIT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Non-inferiority was not</a:t>
            </a:r>
            <a:r>
              <a:rPr lang="en-US" baseline="0" dirty="0" smtClean="0"/>
              <a:t> achieved: upper confidence limit for primary end point exceeded the non-inferiority margin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13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LIGH</a:t>
            </a:r>
            <a:r>
              <a:rPr lang="en-US" dirty="0" smtClean="0"/>
              <a:t>T GRAY—90%CI FOR </a:t>
            </a:r>
            <a:r>
              <a:rPr lang="en-US" b="1" dirty="0" smtClean="0"/>
              <a:t>CONTINUATION</a:t>
            </a:r>
            <a:r>
              <a:rPr lang="en-US" baseline="0" dirty="0" smtClean="0"/>
              <a:t> ARM</a:t>
            </a:r>
          </a:p>
          <a:p>
            <a:r>
              <a:rPr lang="en-US" b="1" baseline="0" dirty="0" smtClean="0"/>
              <a:t>LIGHT BROWN</a:t>
            </a:r>
            <a:r>
              <a:rPr lang="en-US" baseline="0" dirty="0" smtClean="0"/>
              <a:t>—90%CI FOR </a:t>
            </a:r>
            <a:r>
              <a:rPr lang="en-US" b="1" baseline="0" dirty="0" smtClean="0"/>
              <a:t>DISCONTINUATION </a:t>
            </a:r>
            <a:r>
              <a:rPr lang="en-US" baseline="0" dirty="0" smtClean="0"/>
              <a:t>ARM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WHILE</a:t>
            </a:r>
            <a:r>
              <a:rPr lang="en-US" baseline="0" dirty="0" smtClean="0"/>
              <a:t> PRIMARY ENDPOINT WAS SURVIVAL AT 60 DAYS, OBTAINED MORE LONG TERM DATA, FOLLOWING THEM OUT TO A YEAR</a:t>
            </a:r>
          </a:p>
          <a:p>
            <a:r>
              <a:rPr lang="en-US" baseline="0" dirty="0" smtClean="0"/>
              <a:t>OVERLAPPING CONFIDENCE INTERVALS. EVEN WHEN FOLLOW OUT OVER TIME, NOT STATISTICALLY SIG DIFFERENCE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68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DIFFERENCE BETWEEN THE 2 GROUPS IN TERMS OF:</a:t>
            </a:r>
          </a:p>
          <a:p>
            <a:pPr marL="171450" indent="-171450">
              <a:buFont typeface="Arial"/>
              <a:buChar char="•"/>
            </a:pPr>
            <a:r>
              <a:rPr lang="en-US" b="1" dirty="0" smtClean="0"/>
              <a:t>PHYSICAL</a:t>
            </a:r>
            <a:r>
              <a:rPr lang="en-US" b="1" baseline="0" dirty="0" smtClean="0"/>
              <a:t> SYMPTOMS, PERFORMANCE STATUS, STATIN-RELATED SYMPTOMS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THEY SAY THOSE WHOSE STATINS WERE D/C’ED “TRENDED TOWARD” A LOWER SYMPTOM SCORE BUT SKEPTICAL</a:t>
            </a:r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0" indent="0">
              <a:buFont typeface="Arial"/>
              <a:buNone/>
            </a:pPr>
            <a:r>
              <a:rPr lang="en-US" baseline="0" dirty="0" smtClean="0"/>
              <a:t>QOL:</a:t>
            </a:r>
            <a:r>
              <a:rPr lang="en-US" b="0" baseline="0" dirty="0" smtClean="0"/>
              <a:t>: ONLY SIGNIFICANT DOMAIN IS </a:t>
            </a:r>
            <a:r>
              <a:rPr lang="en-US" b="1" baseline="0" dirty="0" smtClean="0"/>
              <a:t>WELL-BEING, “SUPPORT”: </a:t>
            </a:r>
            <a:r>
              <a:rPr lang="en-US" b="0" baseline="0" dirty="0" smtClean="0"/>
              <a:t>“OVER THE PAST 2 DAYS I HAVE FELT SUPPORTED…</a:t>
            </a:r>
          </a:p>
          <a:p>
            <a:pPr marL="0" indent="0">
              <a:buFont typeface="Arial"/>
              <a:buNone/>
            </a:pPr>
            <a:endParaRPr lang="en-US" b="0" baseline="0" dirty="0" smtClean="0"/>
          </a:p>
          <a:p>
            <a:pPr marL="0" indent="0">
              <a:buFont typeface="Arial"/>
              <a:buNone/>
            </a:pPr>
            <a:r>
              <a:rPr lang="en-US" baseline="0" dirty="0" smtClean="0"/>
              <a:t># OF NON-STATIN MEDS </a:t>
            </a:r>
            <a:r>
              <a:rPr lang="en-US" b="1" baseline="0" dirty="0" smtClean="0"/>
              <a:t>WAS</a:t>
            </a:r>
            <a:r>
              <a:rPr lang="en-US" b="0" baseline="0" dirty="0" smtClean="0"/>
              <a:t> LOWERIN D/C GROUP: potentially less side effects</a:t>
            </a:r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83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246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COST SAVINGS ~$3/DAY ($629.30</a:t>
            </a:r>
            <a:r>
              <a:rPr lang="en-US" baseline="0" dirty="0" smtClean="0"/>
              <a:t> PER PATIENT AT MEAN F/U TIME)</a:t>
            </a:r>
            <a:r>
              <a:rPr lang="en-US" dirty="0" smtClean="0"/>
              <a:t> – POTENTIAL SAVINGS</a:t>
            </a:r>
            <a:r>
              <a:rPr lang="en-US" baseline="0" dirty="0" smtClean="0"/>
              <a:t> OF IN THE US OF $603M IN 2014—CLEARLY THEY ASSUMED ABOUT A MILLION PEOPLE WOULD BE ABLE TO D/C STATINS EACH YEAR AS A RESULT OF THESE FINDINGS—NOT CLEAR WHERE THEY GOT THAT NUMBER FROM. ARE THERE A MILLION PEOPLE ON STATINS WITH A PROGNOSIS OF ONE YEAR OR LEFT TO LIVE?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Argue that significant cost savings, </a:t>
            </a:r>
            <a:r>
              <a:rPr lang="en-US" baseline="0" dirty="0" err="1" smtClean="0"/>
              <a:t>dow</a:t>
            </a:r>
            <a:r>
              <a:rPr lang="en-US" baseline="0" dirty="0" smtClean="0"/>
              <a:t> not explain what # they are using for estimate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42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BLINDING: COULD BIAS TOWARDS REOIRTING OF</a:t>
            </a:r>
            <a:r>
              <a:rPr lang="en-US" baseline="0" dirty="0" smtClean="0"/>
              <a:t> </a:t>
            </a:r>
            <a:r>
              <a:rPr lang="en-US" dirty="0" smtClean="0"/>
              <a:t>MORE</a:t>
            </a:r>
            <a:r>
              <a:rPr lang="en-US" baseline="0" dirty="0" smtClean="0"/>
              <a:t> UNFAVORABLE CONSEQUENCES OF D/C—NOT NOTED</a:t>
            </a:r>
            <a:endParaRPr lang="en-US" dirty="0" smtClean="0"/>
          </a:p>
          <a:p>
            <a:r>
              <a:rPr lang="en-US" dirty="0" smtClean="0"/>
              <a:t>COGNITIVE IMPAIRMENT:</a:t>
            </a:r>
            <a:r>
              <a:rPr lang="en-US" baseline="0" dirty="0" smtClean="0"/>
              <a:t> MAY HAVE “LOST” SOME DATA RE: POSITIVE EFFECTS OF STOPPING STATINS THAT PATIENTS WERE UNABLE TO REPORT</a:t>
            </a:r>
          </a:p>
          <a:p>
            <a:endParaRPr lang="en-US" dirty="0" smtClean="0"/>
          </a:p>
          <a:p>
            <a:r>
              <a:rPr lang="en-US" dirty="0" smtClean="0"/>
              <a:t>STUDY POPULATION NARROW</a:t>
            </a:r>
            <a:r>
              <a:rPr lang="en-US" baseline="0" dirty="0" smtClean="0"/>
              <a:t> IN RELATION TO RACE: </a:t>
            </a:r>
            <a:r>
              <a:rPr lang="en-US" dirty="0" smtClean="0"/>
              <a:t>they don’t identify that as</a:t>
            </a:r>
            <a:r>
              <a:rPr lang="en-US" baseline="0" dirty="0" smtClean="0"/>
              <a:t> a limitation but it is one.</a:t>
            </a:r>
          </a:p>
          <a:p>
            <a:r>
              <a:rPr lang="en-US" baseline="0" dirty="0" smtClean="0"/>
              <a:t>QOL IMPROVEMENT IN D/C GROUP—THINK THIS MAY BE A STRETCH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0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Non-inferiority was not</a:t>
            </a:r>
            <a:r>
              <a:rPr lang="en-US" baseline="0" dirty="0" smtClean="0"/>
              <a:t> achieved: upper confidence limit for primary end point exceeded the non-inferiority margin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CASE: died</a:t>
            </a:r>
            <a:r>
              <a:rPr lang="en-US" baseline="0" dirty="0" smtClean="0"/>
              <a:t> before chance to make a decision, but in retrospect, I think she would have been an appropriate candidate for d/c statin and in future would likely choose to d/c statin for patient in similar context</a:t>
            </a:r>
          </a:p>
          <a:p>
            <a:endParaRPr lang="en-US" baseline="0" dirty="0" smtClean="0"/>
          </a:p>
          <a:p>
            <a:r>
              <a:rPr lang="en-US" baseline="0" dirty="0" smtClean="0"/>
              <a:t>WOULD NOT GENERALIZE TO OTHERS WITH LESS POOR PROGNOSIS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61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5AC2E-65F3-6941-9DB6-7AF0CC734C0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4/10/2015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77249" y="2819400"/>
            <a:ext cx="7292940" cy="205158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Jean S. </a:t>
            </a:r>
            <a:r>
              <a:rPr lang="en-US" dirty="0" err="1" smtClean="0"/>
              <a:t>Kutner</a:t>
            </a:r>
            <a:r>
              <a:rPr lang="en-US" dirty="0" smtClean="0"/>
              <a:t>; </a:t>
            </a:r>
            <a:r>
              <a:rPr lang="en-US" dirty="0"/>
              <a:t>Patrick J. </a:t>
            </a:r>
            <a:r>
              <a:rPr lang="en-US" dirty="0" smtClean="0"/>
              <a:t>Blatchford; </a:t>
            </a:r>
            <a:r>
              <a:rPr lang="en-US" dirty="0"/>
              <a:t>Don H. </a:t>
            </a:r>
            <a:r>
              <a:rPr lang="en-US" dirty="0" smtClean="0"/>
              <a:t>Taylor; </a:t>
            </a:r>
            <a:r>
              <a:rPr lang="en-US" dirty="0"/>
              <a:t>Christine S. </a:t>
            </a:r>
            <a:r>
              <a:rPr lang="en-US" dirty="0" smtClean="0"/>
              <a:t>Ritchie; </a:t>
            </a:r>
            <a:r>
              <a:rPr lang="en-US" dirty="0"/>
              <a:t>Janet H. </a:t>
            </a:r>
            <a:r>
              <a:rPr lang="en-US" dirty="0" smtClean="0"/>
              <a:t>Bull; </a:t>
            </a:r>
            <a:r>
              <a:rPr lang="en-US" dirty="0"/>
              <a:t>Diane L. </a:t>
            </a:r>
            <a:r>
              <a:rPr lang="en-US" dirty="0" err="1" smtClean="0"/>
              <a:t>Fairclough</a:t>
            </a:r>
            <a:r>
              <a:rPr lang="en-US" dirty="0" smtClean="0"/>
              <a:t>; </a:t>
            </a:r>
            <a:r>
              <a:rPr lang="en-US" dirty="0"/>
              <a:t>Laura C. </a:t>
            </a:r>
            <a:r>
              <a:rPr lang="en-US" dirty="0" smtClean="0"/>
              <a:t>Hanson; </a:t>
            </a:r>
            <a:r>
              <a:rPr lang="en-US" dirty="0"/>
              <a:t>Thomas W. </a:t>
            </a:r>
            <a:r>
              <a:rPr lang="en-US" dirty="0" smtClean="0"/>
              <a:t>LeBlanc; </a:t>
            </a:r>
            <a:r>
              <a:rPr lang="en-US" dirty="0"/>
              <a:t>Greg P. </a:t>
            </a:r>
            <a:r>
              <a:rPr lang="en-US" dirty="0" err="1" smtClean="0"/>
              <a:t>Samsa</a:t>
            </a:r>
            <a:r>
              <a:rPr lang="en-US" dirty="0" smtClean="0"/>
              <a:t>; </a:t>
            </a:r>
            <a:r>
              <a:rPr lang="en-US" dirty="0"/>
              <a:t>Steven </a:t>
            </a:r>
            <a:r>
              <a:rPr lang="en-US" dirty="0" smtClean="0"/>
              <a:t>Wolf; </a:t>
            </a:r>
            <a:r>
              <a:rPr lang="en-US" dirty="0"/>
              <a:t>Noreen M. </a:t>
            </a:r>
            <a:r>
              <a:rPr lang="en-US" dirty="0" smtClean="0"/>
              <a:t>Aziz; </a:t>
            </a:r>
            <a:r>
              <a:rPr lang="en-US" dirty="0"/>
              <a:t>David C. </a:t>
            </a:r>
            <a:r>
              <a:rPr lang="en-US" dirty="0" err="1" smtClean="0"/>
              <a:t>Currow</a:t>
            </a:r>
            <a:r>
              <a:rPr lang="en-US" dirty="0" smtClean="0"/>
              <a:t>; </a:t>
            </a:r>
            <a:r>
              <a:rPr lang="en-US" dirty="0"/>
              <a:t>Betty </a:t>
            </a:r>
            <a:r>
              <a:rPr lang="en-US" dirty="0" smtClean="0"/>
              <a:t>Ferrell; </a:t>
            </a:r>
            <a:r>
              <a:rPr lang="en-US" dirty="0"/>
              <a:t>Nina Wagner-</a:t>
            </a:r>
            <a:r>
              <a:rPr lang="en-US" dirty="0" smtClean="0"/>
              <a:t>Johnston; </a:t>
            </a:r>
            <a:r>
              <a:rPr lang="en-US" dirty="0"/>
              <a:t>S. </a:t>
            </a:r>
            <a:r>
              <a:rPr lang="en-US" dirty="0" err="1"/>
              <a:t>Yousuf</a:t>
            </a:r>
            <a:r>
              <a:rPr lang="en-US" dirty="0"/>
              <a:t> </a:t>
            </a:r>
            <a:r>
              <a:rPr lang="en-US" dirty="0" err="1" smtClean="0"/>
              <a:t>Zafar</a:t>
            </a:r>
            <a:r>
              <a:rPr lang="en-US" dirty="0" smtClean="0"/>
              <a:t>; </a:t>
            </a:r>
            <a:r>
              <a:rPr lang="en-US" dirty="0"/>
              <a:t>James F. </a:t>
            </a:r>
            <a:r>
              <a:rPr lang="en-US" dirty="0" smtClean="0"/>
              <a:t>Cleary; </a:t>
            </a:r>
            <a:r>
              <a:rPr lang="en-US" dirty="0" err="1"/>
              <a:t>Sandesh</a:t>
            </a:r>
            <a:r>
              <a:rPr lang="en-US" dirty="0"/>
              <a:t> </a:t>
            </a:r>
            <a:r>
              <a:rPr lang="en-US" dirty="0" err="1" smtClean="0"/>
              <a:t>Dev</a:t>
            </a:r>
            <a:r>
              <a:rPr lang="en-US" dirty="0" smtClean="0"/>
              <a:t>; </a:t>
            </a:r>
            <a:r>
              <a:rPr lang="en-US" dirty="0"/>
              <a:t>Patricia S. </a:t>
            </a:r>
            <a:r>
              <a:rPr lang="en-US" dirty="0" smtClean="0"/>
              <a:t>Goode; </a:t>
            </a:r>
            <a:r>
              <a:rPr lang="en-US" dirty="0" err="1"/>
              <a:t>Arif</a:t>
            </a:r>
            <a:r>
              <a:rPr lang="en-US" dirty="0"/>
              <a:t> H. </a:t>
            </a:r>
            <a:r>
              <a:rPr lang="en-US" dirty="0" smtClean="0"/>
              <a:t>Kamal </a:t>
            </a:r>
            <a:r>
              <a:rPr lang="en-US" dirty="0" err="1"/>
              <a:t>Cordt</a:t>
            </a:r>
            <a:r>
              <a:rPr lang="en-US" dirty="0"/>
              <a:t> </a:t>
            </a:r>
            <a:r>
              <a:rPr lang="en-US" dirty="0" err="1" smtClean="0"/>
              <a:t>Kassner</a:t>
            </a:r>
            <a:r>
              <a:rPr lang="en-US" dirty="0" smtClean="0"/>
              <a:t>; </a:t>
            </a:r>
            <a:r>
              <a:rPr lang="en-US" dirty="0"/>
              <a:t>Elizabeth A. </a:t>
            </a:r>
            <a:r>
              <a:rPr lang="en-US" dirty="0" err="1" smtClean="0"/>
              <a:t>Kvale</a:t>
            </a:r>
            <a:r>
              <a:rPr lang="en-US" dirty="0" smtClean="0"/>
              <a:t>; </a:t>
            </a:r>
            <a:r>
              <a:rPr lang="en-US" dirty="0"/>
              <a:t>Janelle G. </a:t>
            </a:r>
            <a:r>
              <a:rPr lang="en-US" dirty="0" smtClean="0"/>
              <a:t>McCallum; </a:t>
            </a:r>
            <a:r>
              <a:rPr lang="en-US" dirty="0" err="1"/>
              <a:t>Adeboye</a:t>
            </a:r>
            <a:r>
              <a:rPr lang="en-US" dirty="0"/>
              <a:t> B. </a:t>
            </a:r>
            <a:r>
              <a:rPr lang="en-US" dirty="0" err="1" smtClean="0"/>
              <a:t>Ogunseitan</a:t>
            </a:r>
            <a:r>
              <a:rPr lang="en-US" dirty="0" smtClean="0"/>
              <a:t>; </a:t>
            </a:r>
            <a:r>
              <a:rPr lang="en-US" dirty="0"/>
              <a:t>Steven Z. </a:t>
            </a:r>
            <a:r>
              <a:rPr lang="en-US" dirty="0" err="1" smtClean="0"/>
              <a:t>Pantilat</a:t>
            </a:r>
            <a:r>
              <a:rPr lang="en-US" dirty="0" smtClean="0"/>
              <a:t>; </a:t>
            </a:r>
            <a:r>
              <a:rPr lang="en-US" dirty="0"/>
              <a:t>Russell K. </a:t>
            </a:r>
            <a:r>
              <a:rPr lang="en-US" dirty="0" err="1" smtClean="0"/>
              <a:t>Portenoy</a:t>
            </a:r>
            <a:r>
              <a:rPr lang="en-US" dirty="0" smtClean="0"/>
              <a:t>; </a:t>
            </a:r>
            <a:r>
              <a:rPr lang="en-US" dirty="0" err="1"/>
              <a:t>Maryjo</a:t>
            </a:r>
            <a:r>
              <a:rPr lang="en-US" dirty="0"/>
              <a:t> Prince-</a:t>
            </a:r>
            <a:r>
              <a:rPr lang="en-US" dirty="0" smtClean="0"/>
              <a:t>Paul; </a:t>
            </a:r>
            <a:r>
              <a:rPr lang="en-US" dirty="0"/>
              <a:t>Jeff A. </a:t>
            </a:r>
            <a:r>
              <a:rPr lang="en-US" dirty="0" smtClean="0"/>
              <a:t>Sloan; </a:t>
            </a:r>
            <a:r>
              <a:rPr lang="en-US" dirty="0"/>
              <a:t>Keith M. </a:t>
            </a:r>
            <a:r>
              <a:rPr lang="en-US" dirty="0" err="1" smtClean="0"/>
              <a:t>Swetz</a:t>
            </a:r>
            <a:r>
              <a:rPr lang="en-US" dirty="0" smtClean="0"/>
              <a:t>; </a:t>
            </a:r>
            <a:r>
              <a:rPr lang="en-US" dirty="0"/>
              <a:t>Charles F. Von </a:t>
            </a:r>
            <a:r>
              <a:rPr lang="en-US" dirty="0" err="1" smtClean="0"/>
              <a:t>Gunten</a:t>
            </a:r>
            <a:r>
              <a:rPr lang="en-US" dirty="0" smtClean="0"/>
              <a:t>; </a:t>
            </a:r>
            <a:r>
              <a:rPr lang="en-US" dirty="0"/>
              <a:t>Amy P. </a:t>
            </a:r>
            <a:r>
              <a:rPr lang="en-US" dirty="0" smtClean="0"/>
              <a:t>Abernethy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Safety and Benefit of Discontinuing Statin Therapy in the Setting of Advanced, Life-Limiting Illness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27990" y="4870980"/>
            <a:ext cx="22665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Shereen</a:t>
            </a:r>
            <a:r>
              <a:rPr lang="en-US" dirty="0" smtClean="0"/>
              <a:t> </a:t>
            </a:r>
            <a:r>
              <a:rPr lang="en-US" dirty="0" err="1" smtClean="0"/>
              <a:t>Mohiuddin</a:t>
            </a:r>
            <a:endParaRPr lang="en-US" dirty="0" smtClean="0"/>
          </a:p>
          <a:p>
            <a:pPr algn="r"/>
            <a:r>
              <a:rPr lang="en-US" dirty="0" smtClean="0"/>
              <a:t>Geriatrics Fellow</a:t>
            </a:r>
          </a:p>
          <a:p>
            <a:pPr algn="r"/>
            <a:endParaRPr lang="en-US" dirty="0"/>
          </a:p>
          <a:p>
            <a:pPr algn="r"/>
            <a:r>
              <a:rPr lang="en-US" dirty="0" smtClean="0"/>
              <a:t>Journal Club</a:t>
            </a:r>
          </a:p>
          <a:p>
            <a:pPr algn="r"/>
            <a:r>
              <a:rPr lang="en-US" dirty="0" smtClean="0"/>
              <a:t>April 10,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0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1" y="1527047"/>
            <a:ext cx="8691171" cy="5090231"/>
          </a:xfrm>
        </p:spPr>
        <p:txBody>
          <a:bodyPr>
            <a:normAutofit/>
          </a:bodyPr>
          <a:lstStyle/>
          <a:p>
            <a:r>
              <a:rPr lang="en-US" dirty="0" smtClean="0"/>
              <a:t>89 y/o F</a:t>
            </a:r>
            <a:endParaRPr lang="en-US" dirty="0"/>
          </a:p>
          <a:p>
            <a:r>
              <a:rPr lang="en-US" dirty="0" err="1"/>
              <a:t>Pmhx</a:t>
            </a:r>
            <a:r>
              <a:rPr lang="en-US" dirty="0"/>
              <a:t>: HTN, HLD, </a:t>
            </a:r>
            <a:r>
              <a:rPr lang="en-US" dirty="0" smtClean="0"/>
              <a:t>dementia, 2013 BMC admission for hypothermia </a:t>
            </a:r>
            <a:r>
              <a:rPr lang="en-US" dirty="0"/>
              <a:t>and syncope with subsequent PEA arrest, </a:t>
            </a:r>
            <a:r>
              <a:rPr lang="en-US" dirty="0" smtClean="0"/>
              <a:t>s</a:t>
            </a:r>
            <a:r>
              <a:rPr lang="en-US" dirty="0"/>
              <a:t>/p CPR and pacer for complete heart block, with multiple subsequent admissions for recurrent syncope, hypotension, hypothermia, and AMS, dx with likely multiple system atrophy, on home hospice</a:t>
            </a:r>
          </a:p>
          <a:p>
            <a:r>
              <a:rPr lang="en-US" dirty="0" smtClean="0"/>
              <a:t>Meds: acetaminophen, ASA, vitamin D, </a:t>
            </a:r>
            <a:r>
              <a:rPr lang="en-US" dirty="0" err="1" smtClean="0"/>
              <a:t>pyridostigmine</a:t>
            </a:r>
            <a:r>
              <a:rPr lang="en-US" dirty="0" smtClean="0"/>
              <a:t>, </a:t>
            </a:r>
            <a:r>
              <a:rPr lang="en-US" dirty="0" err="1" smtClean="0"/>
              <a:t>miralax</a:t>
            </a:r>
            <a:r>
              <a:rPr lang="en-US" b="1" dirty="0" smtClean="0"/>
              <a:t>, simvastatin</a:t>
            </a:r>
            <a:endParaRPr lang="en-US" dirty="0"/>
          </a:p>
          <a:p>
            <a:r>
              <a:rPr lang="en-US" dirty="0"/>
              <a:t>2/10/15 home care note: “#HLD: On simvastatin. Can </a:t>
            </a:r>
            <a:r>
              <a:rPr lang="en-US" dirty="0" smtClean="0"/>
              <a:t>consider </a:t>
            </a:r>
            <a:r>
              <a:rPr lang="en-US" dirty="0"/>
              <a:t>d/c to decrease number of medications”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722" y="2244093"/>
            <a:ext cx="8503920" cy="2713747"/>
          </a:xfrm>
        </p:spPr>
        <p:txBody>
          <a:bodyPr/>
          <a:lstStyle/>
          <a:p>
            <a:r>
              <a:rPr lang="en-US" dirty="0" smtClean="0"/>
              <a:t>In an older adult, on statin, with limited life expectancy, does discontinuation of statin, in comparison with continued statin therapy, </a:t>
            </a:r>
            <a:r>
              <a:rPr lang="en-US" dirty="0"/>
              <a:t>a</a:t>
            </a:r>
            <a:r>
              <a:rPr lang="en-US" dirty="0" smtClean="0"/>
              <a:t>ffect mortality and/or morbidity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Number of medications increases in the last year of life. </a:t>
            </a:r>
          </a:p>
          <a:p>
            <a:r>
              <a:rPr lang="en-US" dirty="0" smtClean="0"/>
              <a:t>Advanced disease may affect how medications are metabolized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Therefore, May increase adverse effects of meds</a:t>
            </a:r>
          </a:p>
          <a:p>
            <a:r>
              <a:rPr lang="en-US" dirty="0" smtClean="0"/>
              <a:t>Taking multiple pills can be difficult due to symptoms like dysphagia and anorexia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88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Significant evidence to support statin use for primary or secondary </a:t>
            </a:r>
            <a:r>
              <a:rPr lang="en-US" dirty="0" smtClean="0"/>
              <a:t>prevention of cardiovascular (CV) disease </a:t>
            </a:r>
          </a:p>
          <a:p>
            <a:r>
              <a:rPr lang="en-US" dirty="0"/>
              <a:t>2013 ACC/AHA guidelines increase the number of people for whom statin therapy </a:t>
            </a:r>
            <a:r>
              <a:rPr lang="en-US" dirty="0" smtClean="0"/>
              <a:t>recommended</a:t>
            </a:r>
            <a:endParaRPr lang="en-US" dirty="0"/>
          </a:p>
          <a:p>
            <a:r>
              <a:rPr lang="en-US" dirty="0"/>
              <a:t>No </a:t>
            </a:r>
            <a:r>
              <a:rPr lang="en-US" dirty="0" smtClean="0"/>
              <a:t>prior evidence </a:t>
            </a:r>
            <a:r>
              <a:rPr lang="en-US" dirty="0"/>
              <a:t>regarding discontinuing statin therapy in patients with advanced disease and limited life expectancy</a:t>
            </a:r>
          </a:p>
        </p:txBody>
      </p:sp>
    </p:spTree>
    <p:extLst>
      <p:ext uri="{BB962C8B-B14F-4D97-AF65-F5344CB8AC3E}">
        <p14:creationId xmlns:p14="http://schemas.microsoft.com/office/powerpoint/2010/main" val="55935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Of the article: “to evaluate the safety, clinical, and cost impact of discontinuing statin medications for patients in the palliative care setting.”</a:t>
            </a:r>
          </a:p>
          <a:p>
            <a:endParaRPr lang="en-US" dirty="0"/>
          </a:p>
          <a:p>
            <a:r>
              <a:rPr lang="en-US" dirty="0" smtClean="0"/>
              <a:t>Of this journal club: to review the article with a focus on better understanding whether there are any safety/morbidity/mortality effects of stopping statins in patients at end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Multicenter, </a:t>
            </a:r>
            <a:r>
              <a:rPr lang="en-US" dirty="0" err="1" smtClean="0"/>
              <a:t>unblinded</a:t>
            </a:r>
            <a:r>
              <a:rPr lang="en-US" dirty="0" smtClean="0"/>
              <a:t>, randomized, pragmatic clinic trial.</a:t>
            </a:r>
          </a:p>
          <a:p>
            <a:pPr lvl="1"/>
            <a:r>
              <a:rPr lang="en-US" dirty="0"/>
              <a:t>Randomized to discontinue or continue statin therapy at the time of </a:t>
            </a:r>
            <a:r>
              <a:rPr lang="en-US" dirty="0" smtClean="0"/>
              <a:t>enrollment</a:t>
            </a:r>
          </a:p>
          <a:p>
            <a:r>
              <a:rPr lang="en-US" dirty="0" smtClean="0"/>
              <a:t>Eligibility criteria:</a:t>
            </a:r>
            <a:endParaRPr lang="en-US" dirty="0"/>
          </a:p>
          <a:p>
            <a:pPr marL="445770" lvl="1" indent="-171450">
              <a:buFont typeface="Arial"/>
              <a:buChar char="•"/>
            </a:pPr>
            <a:r>
              <a:rPr lang="en-US" dirty="0" smtClean="0"/>
              <a:t> </a:t>
            </a:r>
            <a:r>
              <a:rPr lang="en-US" u="sng" dirty="0" smtClean="0"/>
              <a:t>&gt;</a:t>
            </a:r>
            <a:r>
              <a:rPr lang="en-US" dirty="0" smtClean="0"/>
              <a:t>18</a:t>
            </a:r>
          </a:p>
          <a:p>
            <a:pPr marL="445770" lvl="1" indent="-171450">
              <a:buFont typeface="Arial"/>
              <a:buChar char="•"/>
            </a:pPr>
            <a:r>
              <a:rPr lang="en-US" dirty="0" smtClean="0"/>
              <a:t>On statin for 3+ months for primary or secondary prevention</a:t>
            </a:r>
          </a:p>
          <a:p>
            <a:pPr marL="445770" lvl="1" indent="-171450">
              <a:buFont typeface="Arial"/>
              <a:buChar char="•"/>
            </a:pPr>
            <a:r>
              <a:rPr lang="en-US" dirty="0" smtClean="0"/>
              <a:t>Documented diagnosis of advanced life-limiting illness</a:t>
            </a:r>
          </a:p>
          <a:p>
            <a:pPr marL="445770" lvl="1" indent="-171450">
              <a:buFont typeface="Arial"/>
              <a:buChar char="•"/>
            </a:pPr>
            <a:r>
              <a:rPr lang="en-US" dirty="0" smtClean="0"/>
              <a:t>Life expectancy &gt;1 month</a:t>
            </a:r>
          </a:p>
          <a:p>
            <a:pPr marL="445770" lvl="1" indent="-171450">
              <a:buFont typeface="Arial"/>
              <a:buChar char="•"/>
            </a:pPr>
            <a:r>
              <a:rPr lang="en-US" dirty="0"/>
              <a:t>“Cognitively intact”</a:t>
            </a:r>
          </a:p>
          <a:p>
            <a:pPr marL="445770" lvl="1" indent="-171450">
              <a:buFont typeface="Arial"/>
              <a:buChar char="•"/>
            </a:pPr>
            <a:r>
              <a:rPr lang="en-US" dirty="0" smtClean="0"/>
              <a:t>Recent decline in functional status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51522"/>
            <a:ext cx="8534400" cy="758952"/>
          </a:xfrm>
        </p:spPr>
        <p:txBody>
          <a:bodyPr>
            <a:normAutofit/>
          </a:bodyPr>
          <a:lstStyle/>
          <a:p>
            <a:r>
              <a:rPr lang="en-US" b="1" dirty="0" smtClean="0"/>
              <a:t>Methods</a:t>
            </a:r>
            <a:endParaRPr lang="en-US" dirty="0"/>
          </a:p>
        </p:txBody>
      </p:sp>
      <p:pic>
        <p:nvPicPr>
          <p:cNvPr id="4" name="Content Placeholder 3" descr="Screen Shot 2015-04-05 at 10.01.35 PM.png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r="222"/>
          <a:stretch>
            <a:fillRect/>
          </a:stretch>
        </p:blipFill>
        <p:spPr>
          <a:xfrm>
            <a:off x="283609" y="2122218"/>
            <a:ext cx="8503920" cy="4572000"/>
          </a:xfrm>
        </p:spPr>
      </p:pic>
      <p:sp>
        <p:nvSpPr>
          <p:cNvPr id="3" name="TextBox 2"/>
          <p:cNvSpPr txBox="1"/>
          <p:nvPr/>
        </p:nvSpPr>
        <p:spPr>
          <a:xfrm>
            <a:off x="301752" y="1370173"/>
            <a:ext cx="850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Functional status assessment: Australia-Modified </a:t>
            </a:r>
            <a:r>
              <a:rPr lang="en-US" sz="2400" dirty="0" err="1" smtClean="0"/>
              <a:t>Karnofsky</a:t>
            </a:r>
            <a:r>
              <a:rPr lang="en-US" sz="2400" dirty="0" smtClean="0"/>
              <a:t> Performance Status Scale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385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Primary end point: proportion of deaths within 60 days of enrollment</a:t>
            </a:r>
          </a:p>
          <a:p>
            <a:endParaRPr lang="en-US" dirty="0" smtClean="0"/>
          </a:p>
          <a:p>
            <a:r>
              <a:rPr lang="en-US" dirty="0" smtClean="0"/>
              <a:t>Secondary end points: </a:t>
            </a:r>
          </a:p>
          <a:p>
            <a:pPr lvl="1"/>
            <a:r>
              <a:rPr lang="en-US" dirty="0" smtClean="0"/>
              <a:t>Survival</a:t>
            </a:r>
          </a:p>
          <a:p>
            <a:pPr lvl="1"/>
            <a:r>
              <a:rPr lang="en-US" dirty="0" smtClean="0"/>
              <a:t>Time to first CV-related event</a:t>
            </a:r>
          </a:p>
        </p:txBody>
      </p:sp>
    </p:spTree>
    <p:extLst>
      <p:ext uri="{BB962C8B-B14F-4D97-AF65-F5344CB8AC3E}">
        <p14:creationId xmlns:p14="http://schemas.microsoft.com/office/powerpoint/2010/main" val="21073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Secondary end points, cont’d:</a:t>
            </a:r>
          </a:p>
          <a:p>
            <a:pPr lvl="1"/>
            <a:r>
              <a:rPr lang="en-US" dirty="0"/>
              <a:t>“Patient-centered” outcomes	</a:t>
            </a:r>
          </a:p>
          <a:p>
            <a:pPr lvl="2"/>
            <a:r>
              <a:rPr lang="en-US" dirty="0"/>
              <a:t>Performance status: Australia-Modified </a:t>
            </a:r>
            <a:r>
              <a:rPr lang="en-US" dirty="0" err="1"/>
              <a:t>Karnofsky</a:t>
            </a:r>
            <a:r>
              <a:rPr lang="en-US" dirty="0"/>
              <a:t> Performance Status Scale</a:t>
            </a:r>
          </a:p>
          <a:p>
            <a:pPr lvl="2"/>
            <a:r>
              <a:rPr lang="en-US" dirty="0"/>
              <a:t>QOL: McGill QOL Questionnaire</a:t>
            </a:r>
          </a:p>
          <a:p>
            <a:pPr lvl="2"/>
            <a:r>
              <a:rPr lang="en-US" dirty="0"/>
              <a:t>Symptoms: Edmonton Symptom Assessment System Scale</a:t>
            </a:r>
          </a:p>
          <a:p>
            <a:pPr lvl="2"/>
            <a:r>
              <a:rPr lang="en-US" dirty="0"/>
              <a:t># of non-statin medications</a:t>
            </a:r>
          </a:p>
          <a:p>
            <a:pPr lvl="2"/>
            <a:r>
              <a:rPr lang="en-US" dirty="0"/>
              <a:t>Statin-related adverse effects</a:t>
            </a:r>
          </a:p>
          <a:p>
            <a:pPr lvl="2"/>
            <a:r>
              <a:rPr lang="en-US" dirty="0"/>
              <a:t>Satisfaction with health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8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Secondary end points, cont’d:</a:t>
            </a:r>
          </a:p>
          <a:p>
            <a:pPr lvl="1"/>
            <a:r>
              <a:rPr lang="en-US" dirty="0"/>
              <a:t>“Patient-centered” outcomes	</a:t>
            </a:r>
          </a:p>
          <a:p>
            <a:pPr lvl="2"/>
            <a:r>
              <a:rPr lang="en-US" dirty="0"/>
              <a:t>Performance status: Australia-Modified </a:t>
            </a:r>
            <a:r>
              <a:rPr lang="en-US" dirty="0" err="1"/>
              <a:t>Karnofsky</a:t>
            </a:r>
            <a:r>
              <a:rPr lang="en-US" dirty="0"/>
              <a:t> Performance Status Scale</a:t>
            </a:r>
          </a:p>
          <a:p>
            <a:pPr lvl="2"/>
            <a:r>
              <a:rPr lang="en-US" dirty="0"/>
              <a:t>QOL: McGill QOL Questionnaire</a:t>
            </a:r>
          </a:p>
          <a:p>
            <a:pPr lvl="2"/>
            <a:r>
              <a:rPr lang="en-US" dirty="0"/>
              <a:t>Symptoms: Edmonton Symptom Assessment System Scale</a:t>
            </a:r>
          </a:p>
          <a:p>
            <a:pPr lvl="2"/>
            <a:r>
              <a:rPr lang="en-US" dirty="0"/>
              <a:t># of non-statin medications</a:t>
            </a:r>
          </a:p>
          <a:p>
            <a:pPr lvl="2"/>
            <a:r>
              <a:rPr lang="en-US" dirty="0"/>
              <a:t>Statin-related adverse effects</a:t>
            </a:r>
          </a:p>
          <a:p>
            <a:pPr lvl="2"/>
            <a:r>
              <a:rPr lang="en-US" dirty="0"/>
              <a:t>Satisfaction with health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5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6 at 9.52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683" y="987552"/>
            <a:ext cx="4813160" cy="58089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99843" y="5510987"/>
            <a:ext cx="1972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www.promotingexcellence.org</a:t>
            </a:r>
            <a:r>
              <a:rPr lang="en-US" sz="1200" dirty="0"/>
              <a:t>/tools/pe1199.html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(excerpt from) McGill QOL questionnaire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827638" y="5777604"/>
            <a:ext cx="5606823" cy="10803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Secondary end points, cont’d:</a:t>
            </a:r>
          </a:p>
          <a:p>
            <a:pPr lvl="1"/>
            <a:r>
              <a:rPr lang="en-US" dirty="0"/>
              <a:t>“Patient-centered” outcomes	</a:t>
            </a:r>
          </a:p>
          <a:p>
            <a:pPr lvl="2"/>
            <a:r>
              <a:rPr lang="en-US" dirty="0"/>
              <a:t>Performance status: Australia-Modified </a:t>
            </a:r>
            <a:r>
              <a:rPr lang="en-US" dirty="0" err="1"/>
              <a:t>Karnofsky</a:t>
            </a:r>
            <a:r>
              <a:rPr lang="en-US" dirty="0"/>
              <a:t> Performance Status Scale</a:t>
            </a:r>
          </a:p>
          <a:p>
            <a:pPr lvl="2"/>
            <a:r>
              <a:rPr lang="en-US" dirty="0"/>
              <a:t>QOL: McGill QOL Questionnaire</a:t>
            </a:r>
          </a:p>
          <a:p>
            <a:pPr lvl="2"/>
            <a:r>
              <a:rPr lang="en-US" dirty="0"/>
              <a:t>Symptoms: Edmonton Symptom Assessment System </a:t>
            </a:r>
            <a:r>
              <a:rPr lang="en-US" dirty="0" smtClean="0"/>
              <a:t>Scale:</a:t>
            </a:r>
          </a:p>
          <a:p>
            <a:pPr lvl="3"/>
            <a:r>
              <a:rPr lang="en-US" dirty="0"/>
              <a:t>PAIN, FATIGUE, NAUSEA, DEPRESSION, ANXIOUSNESS, DROWSINESS, APPETITE, WELLBEING, </a:t>
            </a:r>
            <a:r>
              <a:rPr lang="en-US" dirty="0" smtClean="0"/>
              <a:t>BREATHING</a:t>
            </a:r>
          </a:p>
          <a:p>
            <a:pPr lvl="3"/>
            <a:r>
              <a:rPr lang="en-US" dirty="0"/>
              <a:t>MUSCLE-RELATED PAIN, WEAKNESS, HEADACHE, FEVER</a:t>
            </a:r>
          </a:p>
          <a:p>
            <a:pPr lvl="2"/>
            <a:r>
              <a:rPr lang="en-US" dirty="0"/>
              <a:t># of non-statin medications</a:t>
            </a:r>
          </a:p>
          <a:p>
            <a:pPr lvl="2"/>
            <a:r>
              <a:rPr lang="en-US" dirty="0" smtClean="0"/>
              <a:t>Satisfaction </a:t>
            </a:r>
            <a:r>
              <a:rPr lang="en-US" dirty="0"/>
              <a:t>with health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6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4-01 at 10.31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15" y="0"/>
            <a:ext cx="5163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3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49087"/>
            <a:ext cx="8534400" cy="758952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statistical difference between the 2 groups for the following: </a:t>
            </a:r>
          </a:p>
          <a:p>
            <a:pPr lvl="1"/>
            <a:r>
              <a:rPr lang="en-US" dirty="0" smtClean="0"/>
              <a:t>Percentage of people who died within 60 days (p=0.36)</a:t>
            </a:r>
          </a:p>
          <a:p>
            <a:pPr lvl="2"/>
            <a:r>
              <a:rPr lang="en-US" dirty="0" smtClean="0"/>
              <a:t>23.8% in discontinuation group versus 20.3%  in continuation group (p=0.36)</a:t>
            </a:r>
          </a:p>
          <a:p>
            <a:pPr lvl="1"/>
            <a:r>
              <a:rPr lang="en-US" dirty="0" smtClean="0"/>
              <a:t>Survival time </a:t>
            </a:r>
          </a:p>
          <a:p>
            <a:pPr lvl="2"/>
            <a:r>
              <a:rPr lang="en-US" dirty="0" smtClean="0"/>
              <a:t>229 days in discontinuation group versus 190 days in    continuation group (p=0.60)</a:t>
            </a:r>
          </a:p>
          <a:p>
            <a:pPr lvl="1"/>
            <a:r>
              <a:rPr lang="en-US" dirty="0" smtClean="0"/>
              <a:t>Time to first cardiovascular event</a:t>
            </a:r>
          </a:p>
          <a:p>
            <a:pPr lvl="2"/>
            <a:r>
              <a:rPr lang="en-US" dirty="0" smtClean="0"/>
              <a:t>Time to CV events not reported (p=0.64) 13 CV-related events in discontinuation group versus 11 in continuation group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4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1 at 10.34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72" y="1453438"/>
            <a:ext cx="6529414" cy="387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7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6 at 9.37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170632"/>
            <a:ext cx="7404100" cy="60706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296284" y="2310205"/>
            <a:ext cx="702605" cy="72953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444912" y="4431271"/>
            <a:ext cx="364814" cy="35125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1 at 10.35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07" y="113497"/>
            <a:ext cx="7375261" cy="569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01 at 10.35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44" y="1121195"/>
            <a:ext cx="5178477" cy="338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blinding</a:t>
            </a:r>
          </a:p>
          <a:p>
            <a:r>
              <a:rPr lang="en-US" dirty="0" smtClean="0"/>
              <a:t>Potential bias towards providers/patients comfortable discontinuing statins—may have captured lower-risk patient population.</a:t>
            </a:r>
          </a:p>
          <a:p>
            <a:r>
              <a:rPr lang="en-US" dirty="0" smtClean="0"/>
              <a:t>Discontinue statins group significantly more likely to be cognitively impaired</a:t>
            </a:r>
          </a:p>
          <a:p>
            <a:r>
              <a:rPr lang="en-US" dirty="0" smtClean="0"/>
              <a:t>Study population</a:t>
            </a:r>
          </a:p>
          <a:p>
            <a:r>
              <a:rPr lang="en-US" dirty="0" smtClean="0"/>
              <a:t>QOL conclusions</a:t>
            </a:r>
          </a:p>
        </p:txBody>
      </p:sp>
    </p:spTree>
    <p:extLst>
      <p:ext uri="{BB962C8B-B14F-4D97-AF65-F5344CB8AC3E}">
        <p14:creationId xmlns:p14="http://schemas.microsoft.com/office/powerpoint/2010/main" val="315352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Discontinuation of statin at the end of life does not seem to result in increased mortality or morbidity from CV events</a:t>
            </a:r>
          </a:p>
          <a:p>
            <a:r>
              <a:rPr lang="en-US" dirty="0" smtClean="0"/>
              <a:t>QOL may potentially be improved in those who discontinue statins, although this conclusion is based on limited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1400" dirty="0"/>
              <a:t>Cohen SR, Mount BM, </a:t>
            </a:r>
            <a:r>
              <a:rPr lang="en-US" sz="1400" dirty="0" err="1"/>
              <a:t>Bruera</a:t>
            </a:r>
            <a:r>
              <a:rPr lang="en-US" sz="1400" dirty="0"/>
              <a:t> E, Rowe J &amp; Tong K, Validity of the McGill Quality of Life Questionnaire in the palliative care setting. A multi-center Canadian study demonstrating</a:t>
            </a:r>
            <a:r>
              <a:rPr lang="en-US" sz="1400" b="1" dirty="0"/>
              <a:t> </a:t>
            </a:r>
            <a:r>
              <a:rPr lang="en-US" sz="1400" dirty="0"/>
              <a:t>the importance of the existential domain. Palliative Medicine. 11 (1997) 3-20</a:t>
            </a:r>
            <a:r>
              <a:rPr lang="en-US" sz="1400" dirty="0" smtClean="0"/>
              <a:t>.</a:t>
            </a:r>
          </a:p>
          <a:p>
            <a:r>
              <a:rPr lang="en-US" sz="1400" dirty="0" err="1" smtClean="0"/>
              <a:t>Pencina</a:t>
            </a:r>
            <a:r>
              <a:rPr lang="en-US" sz="1400" dirty="0" smtClean="0"/>
              <a:t> MJ et al. Application of new cholesterol guidelines to a population-based sample. N </a:t>
            </a:r>
            <a:r>
              <a:rPr lang="en-US" sz="1400" dirty="0" err="1" smtClean="0"/>
              <a:t>Engl</a:t>
            </a:r>
            <a:r>
              <a:rPr lang="en-US" sz="1400" dirty="0" smtClean="0"/>
              <a:t> J Med 2014; 370;15:1422-1431.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5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2570</TotalTime>
  <Words>1829</Words>
  <Application>Microsoft Office PowerPoint</Application>
  <PresentationFormat>On-screen Show (4:3)</PresentationFormat>
  <Paragraphs>215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Georgia</vt:lpstr>
      <vt:lpstr>Wingdings</vt:lpstr>
      <vt:lpstr>Wingdings 2</vt:lpstr>
      <vt:lpstr>Civic</vt:lpstr>
      <vt:lpstr>Safety and Benefit of Discontinuing Statin Therapy in the Setting of Advanced, Life-Limiting Illness</vt:lpstr>
      <vt:lpstr>Case</vt:lpstr>
      <vt:lpstr>Clinical Question</vt:lpstr>
      <vt:lpstr>Background</vt:lpstr>
      <vt:lpstr>Background</vt:lpstr>
      <vt:lpstr>Objectives</vt:lpstr>
      <vt:lpstr>Methods</vt:lpstr>
      <vt:lpstr>Methods</vt:lpstr>
      <vt:lpstr>Methods</vt:lpstr>
      <vt:lpstr>Methods</vt:lpstr>
      <vt:lpstr>Methods</vt:lpstr>
      <vt:lpstr>(excerpt from) McGill QOL questionnaire</vt:lpstr>
      <vt:lpstr>Methods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Limitations</vt:lpstr>
      <vt:lpstr>Conclusions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and Benefit of Discontinuing Statin Therapy in the Setting of Advanced, Life-Limiting Illness</dc:title>
  <dc:creator>Beth Schwartzapfel</dc:creator>
  <cp:lastModifiedBy>Seo, Janet</cp:lastModifiedBy>
  <cp:revision>71</cp:revision>
  <dcterms:created xsi:type="dcterms:W3CDTF">2015-04-02T02:02:21Z</dcterms:created>
  <dcterms:modified xsi:type="dcterms:W3CDTF">2015-04-10T12:18:13Z</dcterms:modified>
</cp:coreProperties>
</file>