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61" r:id="rId6"/>
    <p:sldId id="274" r:id="rId7"/>
    <p:sldId id="275" r:id="rId8"/>
    <p:sldId id="263" r:id="rId9"/>
    <p:sldId id="276" r:id="rId10"/>
    <p:sldId id="268" r:id="rId11"/>
    <p:sldId id="285" r:id="rId12"/>
    <p:sldId id="272" r:id="rId13"/>
    <p:sldId id="284" r:id="rId14"/>
    <p:sldId id="278" r:id="rId15"/>
    <p:sldId id="270" r:id="rId16"/>
    <p:sldId id="280" r:id="rId17"/>
    <p:sldId id="271" r:id="rId18"/>
    <p:sldId id="282" r:id="rId19"/>
    <p:sldId id="279" r:id="rId20"/>
    <p:sldId id="273" r:id="rId21"/>
    <p:sldId id="277" r:id="rId22"/>
    <p:sldId id="283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F70D"/>
    <a:srgbClr val="FFFF00"/>
    <a:srgbClr val="9A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6" autoAdjust="0"/>
    <p:restoredTop sz="74239" autoAdjust="0"/>
  </p:normalViewPr>
  <p:slideViewPr>
    <p:cSldViewPr snapToGrid="0" snapToObjects="1">
      <p:cViewPr varScale="1">
        <p:scale>
          <a:sx n="67" d="100"/>
          <a:sy n="67" d="100"/>
        </p:scale>
        <p:origin x="16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-3064" y="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9EC0B-B1BA-9940-9B55-19F685154647}" type="datetimeFigureOut">
              <a:rPr lang="en-US" smtClean="0"/>
              <a:t>1/9/2015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B29A4-4D67-7147-A7E0-81124333B8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2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Came to</a:t>
            </a:r>
            <a:r>
              <a:rPr lang="en-US" baseline="0" dirty="0" smtClean="0"/>
              <a:t> decide on this article due to a case for which I was doing background reading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906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She did complete 5/6 cycles of chemo. Chemo was terminated at the time of her PE.</a:t>
            </a:r>
            <a:r>
              <a:rPr lang="en-US" b="1" baseline="0" dirty="0" smtClean="0"/>
              <a:t> Radiation therapy has been recommended, but the patient has declined.</a:t>
            </a:r>
          </a:p>
          <a:p>
            <a:endParaRPr lang="en-US" dirty="0"/>
          </a:p>
          <a:p>
            <a:r>
              <a:rPr lang="en-US" dirty="0" smtClean="0"/>
              <a:t>CAME UPON THIS ARTICLE WHILE WADING THROUGH THE LITERATURE</a:t>
            </a:r>
            <a:endParaRPr lang="en-US" dirty="0"/>
          </a:p>
          <a:p>
            <a:r>
              <a:rPr lang="en-US" dirty="0" smtClean="0"/>
              <a:t>ALTHOUGH MY PATIENT IS SLIGHTLY </a:t>
            </a:r>
            <a:r>
              <a:rPr lang="en-US" b="1" dirty="0" smtClean="0"/>
              <a:t>YOUNGER THAN THE 75+ GROUP </a:t>
            </a:r>
            <a:r>
              <a:rPr lang="en-US" dirty="0" smtClean="0"/>
              <a:t>THAT IS LOOKED AT IN THIS STUDY AND HER </a:t>
            </a:r>
            <a:r>
              <a:rPr lang="en-US" b="1" dirty="0" smtClean="0"/>
              <a:t>SITUATION</a:t>
            </a:r>
            <a:r>
              <a:rPr lang="en-US" b="1" baseline="0" dirty="0" smtClean="0"/>
              <a:t> </a:t>
            </a:r>
            <a:r>
              <a:rPr lang="en-US" b="1" dirty="0" smtClean="0"/>
              <a:t>SPEFICALLY</a:t>
            </a:r>
            <a:r>
              <a:rPr lang="en-US" b="1" baseline="0" dirty="0" smtClean="0"/>
              <a:t> CONCERNS</a:t>
            </a:r>
            <a:r>
              <a:rPr lang="en-US" b="1" dirty="0" smtClean="0"/>
              <a:t> VTE</a:t>
            </a:r>
            <a:r>
              <a:rPr lang="en-US" dirty="0" smtClean="0"/>
              <a:t>, CHOSE THIS ARTICLE BECAUSE IT</a:t>
            </a:r>
          </a:p>
          <a:p>
            <a:r>
              <a:rPr lang="en-US" b="1" dirty="0" smtClean="0"/>
              <a:t>--AS A META-ANALYSIS, PROVIDE OVERALL PICTURE</a:t>
            </a:r>
          </a:p>
          <a:p>
            <a:r>
              <a:rPr lang="en-US" b="1" dirty="0" smtClean="0"/>
              <a:t>--FOCUSES ON OLDER ADULTS</a:t>
            </a:r>
          </a:p>
          <a:p>
            <a:r>
              <a:rPr lang="en-US" b="1" dirty="0" smtClean="0"/>
              <a:t>--LOOKS AT NOACs FOR BOTH STROKE/SYSTEMIC EMBOLISM AND VTE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438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89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 smtClean="0"/>
              <a:t>New/Novel Oral Anticoagulants (NOACs) </a:t>
            </a:r>
          </a:p>
          <a:p>
            <a:pPr lvl="1"/>
            <a:r>
              <a:rPr lang="en-US" sz="2800" dirty="0" smtClean="0"/>
              <a:t>Direct Thrombin Inhibitors</a:t>
            </a:r>
          </a:p>
          <a:p>
            <a:pPr lvl="2"/>
            <a:r>
              <a:rPr lang="en-US" sz="2400" dirty="0" smtClean="0"/>
              <a:t>Dabigatran (Pradaxa®)</a:t>
            </a:r>
          </a:p>
          <a:p>
            <a:pPr lvl="1"/>
            <a:r>
              <a:rPr lang="en-US" sz="2800" dirty="0" smtClean="0"/>
              <a:t>Xa inhibitors</a:t>
            </a:r>
          </a:p>
          <a:p>
            <a:pPr lvl="2"/>
            <a:r>
              <a:rPr lang="en-US" sz="2400" dirty="0" smtClean="0"/>
              <a:t>Rivaroxaban (Xarelto®)</a:t>
            </a:r>
          </a:p>
          <a:p>
            <a:pPr lvl="2"/>
            <a:r>
              <a:rPr lang="en-US" sz="2400" dirty="0" smtClean="0"/>
              <a:t>Apixaban (Eliquis®)</a:t>
            </a:r>
          </a:p>
          <a:p>
            <a:pPr lvl="2"/>
            <a:r>
              <a:rPr lang="en-US" sz="2400" dirty="0" smtClean="0"/>
              <a:t>Endoxaban (Lixiana®; Savaysa®)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994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838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THIS,</a:t>
            </a:r>
            <a:r>
              <a:rPr lang="en-US" baseline="0" dirty="0" smtClean="0"/>
              <a:t> HOPE TO ALSO PROVIDE SOME INFORMATION ABOUT </a:t>
            </a:r>
            <a:r>
              <a:rPr lang="en-US" b="1" baseline="0" dirty="0" smtClean="0"/>
              <a:t>WHAT THE NOACs ARE </a:t>
            </a:r>
          </a:p>
          <a:p>
            <a:r>
              <a:rPr lang="en-US" baseline="0" dirty="0" smtClean="0"/>
              <a:t>AND OFFER SOME </a:t>
            </a:r>
            <a:r>
              <a:rPr lang="en-US" b="1" baseline="0" dirty="0" smtClean="0"/>
              <a:t>FOOD FOR THOUGHT ABOUT THE THINGS THAT ARE GOOD…AND NOT SO GOOD </a:t>
            </a:r>
          </a:p>
          <a:p>
            <a:r>
              <a:rPr lang="en-US" baseline="0" dirty="0" smtClean="0"/>
              <a:t>ABOUT DRUGS THAT ARE BECOMING </a:t>
            </a:r>
            <a:r>
              <a:rPr lang="en-US" b="1" baseline="0" dirty="0" smtClean="0"/>
              <a:t>MORE COMMON AND THAT WE WILL LIKELY BE SEEING MORE OF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05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TRIALS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DID NOT HAVE TO REPORT ON BLEEDING TO BE INCLUDED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PART OF INCLUSION CRITERIA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trial only reported major bleeding (not separating clinically significant), then same data was used for both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Major Bleeding: ISTH (Int’l Society on Thrombosis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Haemostasis: </a:t>
            </a:r>
          </a:p>
          <a:p>
            <a:pPr lvl="1"/>
            <a:r>
              <a:rPr lang="en-US" dirty="0" smtClean="0"/>
              <a:t>Decrease in Hg by &gt;/= 2g/dL</a:t>
            </a:r>
          </a:p>
          <a:p>
            <a:pPr lvl="1"/>
            <a:r>
              <a:rPr lang="en-US" dirty="0" smtClean="0"/>
              <a:t> require transfusion of 2+ units PRBC,</a:t>
            </a:r>
            <a:r>
              <a:rPr lang="en-US" baseline="0" dirty="0" smtClean="0"/>
              <a:t> </a:t>
            </a:r>
            <a:r>
              <a:rPr lang="en-US" dirty="0" smtClean="0"/>
              <a:t>occur in critical site (intracranial, retroperitoneal),</a:t>
            </a:r>
            <a:r>
              <a:rPr lang="en-US" baseline="0" dirty="0" smtClean="0"/>
              <a:t> </a:t>
            </a:r>
            <a:r>
              <a:rPr lang="en-US" dirty="0" smtClean="0"/>
              <a:t>contributed to death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Clinically relevant, nonmajor bleeding:</a:t>
            </a:r>
          </a:p>
          <a:p>
            <a:pPr lvl="1"/>
            <a:r>
              <a:rPr lang="en-US" dirty="0" smtClean="0"/>
              <a:t>Does not meet definition for major bleeding but associated with</a:t>
            </a:r>
          </a:p>
          <a:p>
            <a:pPr lvl="2"/>
            <a:r>
              <a:rPr lang="en-US" dirty="0" smtClean="0"/>
              <a:t>Medical intervention, unscheduled MD interaction, interruption/discontinuation of drug, impairment/discomfort in activties of daily living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997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Odds ratio: Quantify </a:t>
            </a:r>
            <a:r>
              <a:rPr lang="en-US" baseline="0" dirty="0" smtClean="0"/>
              <a:t>how likely that bleeding occurred as a result of the drug versus odds of occurring with control, how likely reduction in stroke/embolism related to NOAC</a:t>
            </a:r>
            <a:endParaRPr lang="en-US" dirty="0" smtClean="0"/>
          </a:p>
          <a:p>
            <a:r>
              <a:rPr lang="en-US" dirty="0" smtClean="0"/>
              <a:t>Funnel plots:</a:t>
            </a:r>
            <a:r>
              <a:rPr lang="en-US" baseline="0" dirty="0" smtClean="0"/>
              <a:t> look for asymmetry that may indicate that </a:t>
            </a:r>
            <a:r>
              <a:rPr lang="en-US" b="1" baseline="0" dirty="0" smtClean="0"/>
              <a:t>studies with smaller sample size having disproportionately large effect </a:t>
            </a:r>
            <a:r>
              <a:rPr lang="en-US" baseline="0" dirty="0" smtClean="0"/>
              <a:t>(represented by asymmetry in the plots)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Did comment that reporting bias was common. Most dabigatran trials did not report bleeding outcomes in subgroup of older adults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117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10 RCTs fit criteria, included 25,031 older adults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/>
              <a:t>Useful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reference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organized by indication for anticoagulation,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allows you to see how many studies were evaluated for each indication and what the controls are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&gt;50% of subjects in all studies were males (54—73% male in NOAC groups),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shouldn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matter in terms of skewing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data since groups were matched, but does indicate underepresention of women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This</a:t>
            </a:r>
            <a:r>
              <a:rPr lang="en-US" baseline="0" dirty="0" smtClean="0"/>
              <a:t> may be particularly important when consider risk of stroke in AF as female sex is risk factor</a:t>
            </a:r>
          </a:p>
          <a:p>
            <a:r>
              <a:rPr lang="en-US" baseline="0" dirty="0" smtClean="0"/>
              <a:t>(no diff in VTE risk and sex)</a:t>
            </a:r>
          </a:p>
          <a:p>
            <a:endParaRPr lang="en-US" baseline="0" dirty="0" smtClean="0"/>
          </a:p>
          <a:p>
            <a:r>
              <a:rPr lang="en-US" baseline="0" dirty="0" smtClean="0"/>
              <a:t>Acute VTE/PE just looked at rivaroxaban. Dabigartan not licensed for use in acute VTE tx</a:t>
            </a:r>
          </a:p>
          <a:p>
            <a:r>
              <a:rPr lang="en-US" dirty="0" smtClean="0"/>
              <a:t>Extended tx of VTE: Just looked at rivaroxaban vs placebo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66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#Intro:</a:t>
            </a:r>
          </a:p>
          <a:p>
            <a:r>
              <a:rPr lang="en-US" dirty="0" smtClean="0"/>
              <a:t>--1</a:t>
            </a:r>
            <a:r>
              <a:rPr lang="en-US" baseline="30000" dirty="0" smtClean="0"/>
              <a:t>st</a:t>
            </a:r>
            <a:r>
              <a:rPr lang="en-US" baseline="0" dirty="0" smtClean="0"/>
              <a:t> in series of 3 figures which are at </a:t>
            </a:r>
            <a:r>
              <a:rPr lang="en-US" b="1" dirty="0" smtClean="0"/>
              <a:t>Heart of the article </a:t>
            </a:r>
            <a:r>
              <a:rPr lang="en-US" dirty="0" smtClean="0"/>
              <a:t>which</a:t>
            </a:r>
            <a:r>
              <a:rPr lang="en-US" baseline="0" dirty="0" smtClean="0"/>
              <a:t> is the series of figures which look at the outcomes</a:t>
            </a:r>
          </a:p>
          <a:p>
            <a:r>
              <a:rPr lang="en-US" dirty="0" smtClean="0"/>
              <a:t>--Not</a:t>
            </a:r>
            <a:r>
              <a:rPr lang="en-US" baseline="0" dirty="0" smtClean="0"/>
              <a:t> by bleeding for indication, </a:t>
            </a:r>
            <a:r>
              <a:rPr lang="en-US" b="1" baseline="0" dirty="0" smtClean="0"/>
              <a:t>organized by drug—use table 1 as a reference </a:t>
            </a:r>
            <a:r>
              <a:rPr lang="en-US" baseline="0" dirty="0" smtClean="0"/>
              <a:t>for what the indications for use and controls were</a:t>
            </a:r>
            <a:endParaRPr lang="en-US" dirty="0" smtClean="0"/>
          </a:p>
          <a:p>
            <a:r>
              <a:rPr lang="en-US" dirty="0" smtClean="0"/>
              <a:t>--I</a:t>
            </a:r>
            <a:r>
              <a:rPr lang="en-US" baseline="0" dirty="0" smtClean="0"/>
              <a:t> am including modified version of figure 2 in online version because removes RCTs with placebo and includes only active agents</a:t>
            </a:r>
          </a:p>
          <a:p>
            <a:r>
              <a:rPr lang="en-US" baseline="0" dirty="0" smtClean="0"/>
              <a:t>Placebo as expected would favor control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76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#Conclusion:</a:t>
            </a:r>
          </a:p>
          <a:p>
            <a:r>
              <a:rPr lang="en-US" b="1" baseline="0" dirty="0" smtClean="0"/>
              <a:t>--ODDS RATIONS FOR ALL 3 DRUGS, AND POOLED TOGETHER, CLOSE TO ONE. </a:t>
            </a:r>
          </a:p>
          <a:p>
            <a:r>
              <a:rPr lang="en-US" b="1" baseline="0" dirty="0" smtClean="0"/>
              <a:t>OVERALL, SEEMED TO INDICATE THAT BLEEDING WAS NOT WORSE IN NOACS (with exception of Magellan)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#Issues: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--</a:t>
            </a:r>
            <a:r>
              <a:rPr lang="en-US" b="1" baseline="0" dirty="0" smtClean="0"/>
              <a:t>STATS</a:t>
            </a:r>
            <a:r>
              <a:rPr lang="en-US" baseline="0" dirty="0" smtClean="0"/>
              <a:t>: </a:t>
            </a:r>
            <a:r>
              <a:rPr lang="en-US" b="1" baseline="0" dirty="0" smtClean="0"/>
              <a:t>High heterogeneity </a:t>
            </a:r>
            <a:r>
              <a:rPr lang="en-US" baseline="0" dirty="0" smtClean="0"/>
              <a:t>(defined in study by &gt;75%)—indicating that may have been significant differences between the studies that were conducted,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 smtClean="0"/>
              <a:t>	Some have wide CIs</a:t>
            </a:r>
          </a:p>
          <a:p>
            <a:r>
              <a:rPr lang="en-US" baseline="0" dirty="0" smtClean="0"/>
              <a:t>--</a:t>
            </a:r>
            <a:r>
              <a:rPr lang="en-US" b="1" baseline="0" dirty="0" smtClean="0"/>
              <a:t>BLEEDING</a:t>
            </a:r>
            <a:r>
              <a:rPr lang="en-US" baseline="0" dirty="0" smtClean="0"/>
              <a:t>: Only </a:t>
            </a:r>
            <a:r>
              <a:rPr lang="en-US" b="1" baseline="0" dirty="0" smtClean="0"/>
              <a:t>1 RCT </a:t>
            </a:r>
            <a:r>
              <a:rPr lang="en-US" baseline="0" dirty="0" smtClean="0"/>
              <a:t>which looked at bleeding for dabigatran, although </a:t>
            </a:r>
            <a:r>
              <a:rPr lang="en-US" b="1" baseline="0" dirty="0" smtClean="0"/>
              <a:t>relatively large number of participants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The other study that met inclusion criteria did not look at bleeding outcomes (not included in inclusion criteria). –Article states as a limitation that “safety data for dabigatran limited”. </a:t>
            </a:r>
            <a:r>
              <a:rPr lang="en-US" baseline="0" dirty="0" err="1" smtClean="0"/>
              <a:t>Doesn</a:t>
            </a:r>
            <a:r>
              <a:rPr lang="fr-FR" baseline="0" dirty="0" smtClean="0"/>
              <a:t>’</a:t>
            </a:r>
            <a:r>
              <a:rPr lang="en-US" baseline="0" dirty="0" smtClean="0"/>
              <a:t>t specify what this means</a:t>
            </a:r>
          </a:p>
          <a:p>
            <a:r>
              <a:rPr lang="en-US" baseline="0" dirty="0" smtClean="0"/>
              <a:t>--</a:t>
            </a:r>
            <a:r>
              <a:rPr lang="en-US" b="1" baseline="0" dirty="0" smtClean="0"/>
              <a:t>THIS MAY BE A IMPORTANT CONSIDERATION GIVEN THAT THERE WERE SOME SAFETY CONCERNS RE: DABIGATRAN AFTER TRIAL PUBLISHEFD AND DRUG APPROVED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3822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-MANY REPORTS OF BLEEDING AND DEATH&gt;&gt;audits,</a:t>
            </a:r>
            <a:r>
              <a:rPr lang="en-US" b="1" baseline="0" dirty="0" smtClean="0"/>
              <a:t> litigation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--More bleeds over plasma level 200 without benefit</a:t>
            </a:r>
            <a:endParaRPr lang="en-US" b="1" dirty="0" smtClean="0"/>
          </a:p>
          <a:p>
            <a:r>
              <a:rPr lang="en-US" dirty="0" smtClean="0"/>
              <a:t>--</a:t>
            </a:r>
            <a:r>
              <a:rPr lang="en-US" b="1" dirty="0" smtClean="0"/>
              <a:t>THERAPEUTIC</a:t>
            </a:r>
            <a:r>
              <a:rPr lang="en-US" b="1" baseline="0" dirty="0" smtClean="0"/>
              <a:t> WINDOW? MONITORING?</a:t>
            </a:r>
            <a:endParaRPr lang="en-US" b="1" dirty="0" smtClean="0"/>
          </a:p>
          <a:p>
            <a:r>
              <a:rPr lang="en-US" dirty="0" smtClean="0"/>
              <a:t>--</a:t>
            </a:r>
            <a:r>
              <a:rPr lang="en-US" b="1" dirty="0" smtClean="0"/>
              <a:t>The</a:t>
            </a:r>
            <a:r>
              <a:rPr lang="en-US" b="1" baseline="0" dirty="0" smtClean="0"/>
              <a:t> pharmaceutical company does appear to be aware of this but wanted to downplay it so as to be able to market themselves as not requiring drug level monitoring</a:t>
            </a:r>
          </a:p>
          <a:p>
            <a:r>
              <a:rPr lang="en-US" b="1" baseline="0" dirty="0" smtClean="0"/>
              <a:t>--OLDER ADULTS&gt;&gt;INCREASED RISK OF BLEEDING </a:t>
            </a:r>
            <a:r>
              <a:rPr lang="en-US" baseline="0" dirty="0" smtClean="0"/>
              <a:t>renally cleared. Older adults, higher incidence of renal disease, more comorbidities, higher risk of bleeding</a:t>
            </a:r>
            <a:endParaRPr lang="en-US" b="1" baseline="0" dirty="0" smtClean="0"/>
          </a:p>
          <a:p>
            <a:r>
              <a:rPr lang="en-US" baseline="0" dirty="0" smtClean="0"/>
              <a:t>-</a:t>
            </a:r>
            <a:r>
              <a:rPr lang="en-US" b="1" baseline="0" dirty="0" smtClean="0"/>
              <a:t>-This study states that despite these case reports, this study did not find more bleeding with NOACs</a:t>
            </a:r>
          </a:p>
          <a:p>
            <a:r>
              <a:rPr lang="en-US" b="1" baseline="0" dirty="0" smtClean="0"/>
              <a:t>--Only trial that was looked at associated with controversy, caution given bleeding risks in older adults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772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While</a:t>
            </a:r>
            <a:r>
              <a:rPr lang="en-US" b="1" baseline="0" dirty="0" smtClean="0"/>
              <a:t> this study not showing more bleeding, need to weigh the risks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020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 STUDIES THAT ARE THE AF (non-valvular) STUDIES</a:t>
            </a:r>
          </a:p>
          <a:p>
            <a:r>
              <a:rPr lang="en-US" b="1" dirty="0" smtClean="0"/>
              <a:t>--</a:t>
            </a:r>
            <a:r>
              <a:rPr lang="en-US" b="1" baseline="0" dirty="0" smtClean="0"/>
              <a:t>FOR RIVAROXABAN AND APIXABAN, CI DOES JUST CROSS 1. </a:t>
            </a:r>
          </a:p>
          <a:p>
            <a:r>
              <a:rPr lang="en-US" b="1" baseline="0" dirty="0" smtClean="0"/>
              <a:t>--HOWEVER </a:t>
            </a:r>
            <a:r>
              <a:rPr lang="en-US" b="1" dirty="0" smtClean="0"/>
              <a:t>ALL</a:t>
            </a:r>
            <a:r>
              <a:rPr lang="en-US" b="1" baseline="0" dirty="0" smtClean="0"/>
              <a:t> THE ODDS RATIONS ARE &lt;1, INDICATING THAT NOACS ARE OVERALL FAVORED</a:t>
            </a:r>
            <a:endParaRPr lang="en-US" b="1" dirty="0" smtClean="0"/>
          </a:p>
          <a:p>
            <a:r>
              <a:rPr lang="en-US" dirty="0" smtClean="0"/>
              <a:t>----------------------------------------------</a:t>
            </a:r>
          </a:p>
          <a:p>
            <a:r>
              <a:rPr lang="en-US" dirty="0" smtClean="0"/>
              <a:t>All seem</a:t>
            </a:r>
            <a:r>
              <a:rPr lang="en-US" baseline="0" dirty="0" smtClean="0"/>
              <a:t> to slightly favor NOACs</a:t>
            </a:r>
            <a:endParaRPr lang="en-US" dirty="0" smtClean="0"/>
          </a:p>
          <a:p>
            <a:r>
              <a:rPr lang="en-US" dirty="0" smtClean="0"/>
              <a:t>rIVAROXABAN:</a:t>
            </a:r>
            <a:r>
              <a:rPr lang="en-US" baseline="0" dirty="0" smtClean="0"/>
              <a:t> equal if not slightly better (odds ratio is 0.8, favoring NOAC, but the CI does cross 1) </a:t>
            </a:r>
          </a:p>
          <a:p>
            <a:r>
              <a:rPr lang="en-US" baseline="0" dirty="0" smtClean="0"/>
              <a:t>aPIXABAN: similarly equal if not better, Dabigatran (MORE effective than warfarin)</a:t>
            </a:r>
          </a:p>
          <a:p>
            <a:r>
              <a:rPr lang="en-US" baseline="0" dirty="0" smtClean="0"/>
              <a:t>ARISTOTLE: WARFARIN; AVERROES ASA</a:t>
            </a:r>
            <a:endParaRPr lang="en-US" dirty="0" smtClean="0"/>
          </a:p>
          <a:p>
            <a:r>
              <a:rPr lang="en-US" baseline="0" dirty="0" smtClean="0"/>
              <a:t>Analysis of RIVAROXABAN, Apixaban, and dabigartran studies indicated that each agent, and collectively, NOACs were favored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555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May be true, certainly </a:t>
            </a:r>
            <a:r>
              <a:rPr lang="en-US" b="1" dirty="0" err="1" smtClean="0"/>
              <a:t>didn</a:t>
            </a:r>
            <a:r>
              <a:rPr lang="fr-FR" b="1" dirty="0" smtClean="0"/>
              <a:t>’</a:t>
            </a:r>
            <a:r>
              <a:rPr lang="en-US" b="1" dirty="0" smtClean="0"/>
              <a:t>t</a:t>
            </a:r>
            <a:r>
              <a:rPr lang="en-US" b="1" baseline="0" dirty="0" smtClean="0"/>
              <a:t> seem to be worse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WHEN</a:t>
            </a:r>
            <a:r>
              <a:rPr lang="en-US" baseline="0" dirty="0" smtClean="0"/>
              <a:t> YOU LOOK AT OVERALL ODDS RATIO, THIS IS TRUE, BUT SEEMS TO BE SOME VARIABILITY DEPENDING ON THE DRUG, </a:t>
            </a:r>
          </a:p>
          <a:p>
            <a:r>
              <a:rPr lang="en-US" b="1" baseline="0" dirty="0" smtClean="0"/>
              <a:t>WITH SOME OF THE ORS closer to 1 with CI crossing 1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738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---The 6</a:t>
            </a:r>
            <a:r>
              <a:rPr lang="en-US" baseline="0" dirty="0" smtClean="0"/>
              <a:t> STUDIES (6/10) included in this trial are those that looked at VTE/VTE-related death as outcome. </a:t>
            </a:r>
            <a:endParaRPr lang="en-US" dirty="0" smtClean="0"/>
          </a:p>
          <a:p>
            <a:r>
              <a:rPr lang="en-US" dirty="0" smtClean="0"/>
              <a:t>--Again,</a:t>
            </a:r>
            <a:r>
              <a:rPr lang="en-US" baseline="0" dirty="0" smtClean="0"/>
              <a:t> </a:t>
            </a:r>
            <a:r>
              <a:rPr lang="en-US" b="1" baseline="0" dirty="0" smtClean="0"/>
              <a:t>Einstein-extension is study of medication vs. placebo</a:t>
            </a:r>
            <a:r>
              <a:rPr lang="en-US" baseline="0" dirty="0" smtClean="0"/>
              <a:t>, so we would </a:t>
            </a:r>
            <a:r>
              <a:rPr lang="en-US" b="1" baseline="0" dirty="0" smtClean="0"/>
              <a:t>expect NOAC to be favored </a:t>
            </a:r>
            <a:r>
              <a:rPr lang="en-US" baseline="0" dirty="0" smtClean="0"/>
              <a:t>over placebo in VTE prevention</a:t>
            </a:r>
          </a:p>
          <a:p>
            <a:r>
              <a:rPr lang="en-US" baseline="0" dirty="0" smtClean="0"/>
              <a:t>FOR APIXABAN, NO RCT EVALUATED THAT COMPARED IT WITH ANOTHER ACTIVE AGENT. </a:t>
            </a:r>
          </a:p>
          <a:p>
            <a:r>
              <a:rPr lang="en-US" baseline="0" dirty="0" smtClean="0"/>
              <a:t>	</a:t>
            </a:r>
            <a:r>
              <a:rPr lang="en-US" b="1" baseline="0" dirty="0" smtClean="0"/>
              <a:t>AMPLIFY STUDY WAS APIXABAN VERSUS PLACEBO, so would expect VTE rate to be lower.</a:t>
            </a:r>
          </a:p>
          <a:p>
            <a:r>
              <a:rPr lang="en-US" baseline="0" dirty="0" smtClean="0"/>
              <a:t>--</a:t>
            </a:r>
            <a:r>
              <a:rPr lang="en-US" b="1" baseline="0" dirty="0" smtClean="0"/>
              <a:t>DABIGATRAN</a:t>
            </a:r>
            <a:r>
              <a:rPr lang="en-US" baseline="0" dirty="0" smtClean="0"/>
              <a:t>: 1 small study, VERSUS WARFARIN. No EVENTS SO </a:t>
            </a:r>
            <a:r>
              <a:rPr lang="en-US" b="1" baseline="0" dirty="0" smtClean="0"/>
              <a:t>CANNOT ASSESS WHETHER FAVORABLE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9439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--Given that apixaban RCT</a:t>
            </a:r>
            <a:r>
              <a:rPr lang="en-US" baseline="0" dirty="0" smtClean="0"/>
              <a:t> compared with placebo (not comparing it to another active agent) and no events for dabigatran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697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942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Renal</a:t>
            </a:r>
            <a:r>
              <a:rPr lang="en-US" baseline="0" dirty="0" smtClean="0"/>
              <a:t> clearance: Dabigatran 80%, Rivaroxaban 33%, apixaban 27%</a:t>
            </a:r>
          </a:p>
          <a:p>
            <a:r>
              <a:rPr lang="en-US" baseline="0" dirty="0" smtClean="0"/>
              <a:t>All have some degree hepatic clearance</a:t>
            </a:r>
          </a:p>
          <a:p>
            <a:r>
              <a:rPr lang="en-US" baseline="0" dirty="0" smtClean="0"/>
              <a:t>Use with caution if crCL &lt;30, not IF &lt;15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Weren’t enough studies to do metanalysis on each NOAC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to lump together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one study enough?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May be differences depending on which medication is</a:t>
            </a:r>
            <a:r>
              <a:rPr lang="en-US" baseline="0" dirty="0" smtClean="0"/>
              <a:t> the control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--Only 2 trials that looked at dabigatran; much smaller number of patients looked at with use of dabigatran and apixaban in comparison to rivaroxaban in analysis of VTE risk</a:t>
            </a:r>
          </a:p>
          <a:p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388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cause </a:t>
            </a:r>
            <a:r>
              <a:rPr lang="en-US" b="1" dirty="0" smtClean="0"/>
              <a:t>less</a:t>
            </a:r>
            <a:r>
              <a:rPr lang="en-US" dirty="0" smtClean="0"/>
              <a:t> major bleeding</a:t>
            </a:r>
          </a:p>
          <a:p>
            <a:r>
              <a:rPr lang="en-US" dirty="0" smtClean="0"/>
              <a:t>As discussed earlier, limits</a:t>
            </a:r>
            <a:r>
              <a:rPr lang="en-US" baseline="0" dirty="0" smtClean="0"/>
              <a:t> in the number of RCTs and by their study design</a:t>
            </a:r>
          </a:p>
          <a:p>
            <a:r>
              <a:rPr lang="en-US" baseline="0" smtClean="0"/>
              <a:t>DRUGS NEED TO BE LOOKED AT INDIVIDUALLY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1149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 head-to-head trials of the NOACs—need</a:t>
            </a:r>
            <a:r>
              <a:rPr lang="en-US" baseline="0" dirty="0" smtClean="0"/>
              <a:t> to look at existing RCTs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(Less GI side effects than with dabigatran, and once daily dosing vs BID with apixaban)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hEME Onc,</a:t>
            </a:r>
            <a:r>
              <a:rPr lang="en-US" baseline="0" dirty="0" smtClean="0"/>
              <a:t> </a:t>
            </a:r>
            <a:r>
              <a:rPr lang="en-US" dirty="0" smtClean="0"/>
              <a:t>Same</a:t>
            </a:r>
            <a:r>
              <a:rPr lang="en-US" baseline="0" dirty="0" smtClean="0"/>
              <a:t> rate of bleeding but less</a:t>
            </a:r>
            <a:r>
              <a:rPr lang="en-US" b="1" baseline="0" dirty="0" smtClean="0"/>
              <a:t> major </a:t>
            </a:r>
            <a:r>
              <a:rPr lang="en-US" baseline="0" dirty="0" smtClean="0"/>
              <a:t>bleeding than conventional therapy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data in this study was pooled for major and clinically significant bleeding so cant decipher from the figure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(RIVAROXABAN) IN ADDITION TO SIDE EFFECT PROFILE MAKE IT A 1</a:t>
            </a:r>
            <a:r>
              <a:rPr lang="en-US" baseline="30000" dirty="0" smtClean="0"/>
              <a:t>ST</a:t>
            </a:r>
            <a:r>
              <a:rPr lang="en-US" baseline="0" dirty="0" smtClean="0"/>
              <a:t> CHOICE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Still consider what plan is</a:t>
            </a:r>
            <a:r>
              <a:rPr lang="en-US" baseline="0" dirty="0" smtClean="0"/>
              <a:t> for continued anticoagulation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29A4-4D67-7147-A7E0-81124333B8B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276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1/9/2015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1/9/2015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1/9/2015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22375" y="2819400"/>
            <a:ext cx="6921499" cy="1752600"/>
          </a:xfrm>
        </p:spPr>
        <p:txBody>
          <a:bodyPr/>
          <a:lstStyle/>
          <a:p>
            <a:r>
              <a:rPr lang="en-US" sz="1500" dirty="0"/>
              <a:t>Partha Sardar, MD</a:t>
            </a:r>
            <a:r>
              <a:rPr lang="en-US" sz="1500" dirty="0" smtClean="0"/>
              <a:t>, </a:t>
            </a:r>
            <a:r>
              <a:rPr lang="en-US" sz="1500" dirty="0"/>
              <a:t>Saurav </a:t>
            </a:r>
            <a:r>
              <a:rPr lang="en-US" sz="1500" dirty="0" smtClean="0"/>
              <a:t>Chatterjee,MD, </a:t>
            </a:r>
            <a:r>
              <a:rPr lang="en-US" sz="1500" dirty="0"/>
              <a:t>Shobhana Chaudhari, MD</a:t>
            </a:r>
            <a:r>
              <a:rPr lang="en-US" sz="1500" dirty="0" smtClean="0"/>
              <a:t>, </a:t>
            </a:r>
            <a:r>
              <a:rPr lang="en-US" sz="1500" dirty="0"/>
              <a:t>and </a:t>
            </a:r>
            <a:endParaRPr lang="en-US" sz="1500" dirty="0" smtClean="0"/>
          </a:p>
          <a:p>
            <a:r>
              <a:rPr lang="en-US" sz="1500" dirty="0" smtClean="0"/>
              <a:t>Gregory </a:t>
            </a:r>
            <a:r>
              <a:rPr lang="en-US" sz="1500" dirty="0"/>
              <a:t>Y. H. Lip, </a:t>
            </a:r>
            <a:r>
              <a:rPr lang="en-US" sz="1500" dirty="0" smtClean="0"/>
              <a:t>MD</a:t>
            </a:r>
          </a:p>
          <a:p>
            <a:r>
              <a:rPr lang="en-US" dirty="0" smtClean="0"/>
              <a:t> </a:t>
            </a:r>
            <a:r>
              <a:rPr lang="de-DE" cap="none" dirty="0"/>
              <a:t>J Am Geriatr Soc </a:t>
            </a:r>
            <a:r>
              <a:rPr lang="de-DE" dirty="0"/>
              <a:t>62:857–864, 2014.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Oral Anticoagulants in Elderly Adults: Evidence from a Meta-Analysis of Randomized Trials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7802" y="5028313"/>
            <a:ext cx="271706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Shereen Mohiuddin, MD</a:t>
            </a:r>
          </a:p>
          <a:p>
            <a:pPr algn="r"/>
            <a:r>
              <a:rPr lang="en-US" dirty="0" smtClean="0"/>
              <a:t>Geriatrics Fellow</a:t>
            </a:r>
          </a:p>
          <a:p>
            <a:pPr algn="r"/>
            <a:endParaRPr lang="en-US" sz="1000" dirty="0" smtClean="0"/>
          </a:p>
          <a:p>
            <a:pPr algn="r"/>
            <a:r>
              <a:rPr lang="en-US" dirty="0" smtClean="0"/>
              <a:t>Journal Club</a:t>
            </a:r>
          </a:p>
          <a:p>
            <a:pPr algn="r"/>
            <a:r>
              <a:rPr lang="en-US" dirty="0" smtClean="0"/>
              <a:t>January 9,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51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34400" cy="472770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73 y/o F </a:t>
            </a:r>
          </a:p>
          <a:p>
            <a:r>
              <a:rPr lang="en-US" dirty="0" smtClean="0"/>
              <a:t>PMHx: </a:t>
            </a:r>
            <a:r>
              <a:rPr lang="en-US" dirty="0"/>
              <a:t>DM</a:t>
            </a:r>
            <a:r>
              <a:rPr lang="en-US" dirty="0" smtClean="0"/>
              <a:t>, HLD</a:t>
            </a:r>
            <a:r>
              <a:rPr lang="en-US" dirty="0"/>
              <a:t>, morbid </a:t>
            </a:r>
            <a:r>
              <a:rPr lang="en-US" dirty="0" smtClean="0"/>
              <a:t>obesity, dHF (EF 50%), chronic pain 2/2 knee OA, stg III endometrial cancer, s/p TAH in 2013</a:t>
            </a:r>
          </a:p>
          <a:p>
            <a:r>
              <a:rPr lang="en-US" dirty="0"/>
              <a:t>A</a:t>
            </a:r>
            <a:r>
              <a:rPr lang="en-US" dirty="0" smtClean="0"/>
              <a:t>dmitted to BMC 3/14-4/14 in the setting of shock 2/2 massive PE. </a:t>
            </a:r>
          </a:p>
          <a:p>
            <a:r>
              <a:rPr lang="en-US" dirty="0" smtClean="0"/>
              <a:t>No </a:t>
            </a:r>
            <a:r>
              <a:rPr lang="en-US" dirty="0"/>
              <a:t>evidence of recurrence or metastasis on 9/14 CT A/</a:t>
            </a:r>
            <a:r>
              <a:rPr lang="en-US" dirty="0" smtClean="0"/>
              <a:t>P. </a:t>
            </a:r>
          </a:p>
          <a:p>
            <a:r>
              <a:rPr lang="en-US" dirty="0" smtClean="0"/>
              <a:t>She has been on long-term anticoagulation with enoxaparin since hospital discharge and has diffuse injection site reactions characterized by palpable tender nodules. </a:t>
            </a:r>
          </a:p>
          <a:p>
            <a:r>
              <a:rPr lang="en-US" dirty="0" smtClean="0"/>
              <a:t>Due to enoxaparin intolerance, oral anticoagulation is being considered.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3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an older adult considering oral anticoagulation, do the new oral anticoagulants, in comparison with warfarin or conventional injectable anticoagulants, have a similar—or improved—efficacy and safety profile?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0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/>
          <a:lstStyle/>
          <a:p>
            <a:r>
              <a:rPr lang="en-US" dirty="0" smtClean="0"/>
              <a:t>NOACs and anticoagulation</a:t>
            </a:r>
            <a:endParaRPr lang="en-US" dirty="0"/>
          </a:p>
        </p:txBody>
      </p:sp>
      <p:pic>
        <p:nvPicPr>
          <p:cNvPr id="5" name="Content Placeholder 4" descr="F2.large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511" r="-22511"/>
          <a:stretch>
            <a:fillRect/>
          </a:stretch>
        </p:blipFill>
        <p:spPr>
          <a:xfrm>
            <a:off x="-1524034" y="225050"/>
            <a:ext cx="10765026" cy="5787003"/>
          </a:xfrm>
        </p:spPr>
      </p:pic>
      <p:cxnSp>
        <p:nvCxnSpPr>
          <p:cNvPr id="7" name="Straight Arrow Connector 6"/>
          <p:cNvCxnSpPr/>
          <p:nvPr/>
        </p:nvCxnSpPr>
        <p:spPr>
          <a:xfrm flipV="1">
            <a:off x="6784642" y="2732358"/>
            <a:ext cx="996801" cy="354044"/>
          </a:xfrm>
          <a:prstGeom prst="straightConnector1">
            <a:avLst/>
          </a:prstGeom>
          <a:ln w="12700" cmpd="sng">
            <a:solidFill>
              <a:srgbClr val="00009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765366" y="2523776"/>
            <a:ext cx="1254034" cy="738664"/>
          </a:xfrm>
          <a:prstGeom prst="rect">
            <a:avLst/>
          </a:prstGeom>
          <a:solidFill>
            <a:srgbClr val="3366FF"/>
          </a:solidFill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Rivaroxaban</a:t>
            </a:r>
          </a:p>
          <a:p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Apixaban</a:t>
            </a:r>
          </a:p>
          <a:p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(Edoxaban)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363435" y="4131277"/>
            <a:ext cx="434088" cy="337575"/>
          </a:xfrm>
          <a:prstGeom prst="straightConnector1">
            <a:avLst/>
          </a:prstGeom>
          <a:ln>
            <a:solidFill>
              <a:srgbClr val="00009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797523" y="4324177"/>
            <a:ext cx="1093260" cy="307777"/>
          </a:xfrm>
          <a:prstGeom prst="rect">
            <a:avLst/>
          </a:prstGeom>
          <a:solidFill>
            <a:srgbClr val="3366FF"/>
          </a:solidFill>
          <a:ln w="1270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dabigatran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2935" y="6343993"/>
            <a:ext cx="47750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FFFFFF"/>
                </a:solidFill>
              </a:rPr>
              <a:t>Image adapted from </a:t>
            </a:r>
            <a:r>
              <a:rPr lang="en-US" sz="1500" i="1" dirty="0" smtClean="0">
                <a:solidFill>
                  <a:srgbClr val="FFFFFF"/>
                </a:solidFill>
              </a:rPr>
              <a:t>Neurology </a:t>
            </a:r>
            <a:r>
              <a:rPr lang="en-US" sz="1500" dirty="0" smtClean="0">
                <a:solidFill>
                  <a:srgbClr val="FFFFFF"/>
                </a:solidFill>
              </a:rPr>
              <a:t>(www.neurology.org).</a:t>
            </a:r>
            <a:endParaRPr lang="en-US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0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some clinical contexts, NOACs have begun to be used as first-line anticoagulants due to: 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tudies indicating their favorable safety and efficacy profiles—in general population, less major bleeds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ase of administration</a:t>
            </a:r>
          </a:p>
          <a:p>
            <a:pPr lvl="1"/>
            <a:r>
              <a:rPr lang="en-US" dirty="0"/>
              <a:t>Inhibit only single factor—leads to shorter onset and </a:t>
            </a:r>
            <a:r>
              <a:rPr lang="en-US" dirty="0" smtClean="0"/>
              <a:t>offset</a:t>
            </a:r>
          </a:p>
          <a:p>
            <a:pPr lvl="1"/>
            <a:r>
              <a:rPr lang="en-US" dirty="0" smtClean="0"/>
              <a:t>[Marketed as] </a:t>
            </a:r>
            <a:r>
              <a:rPr lang="en-US" dirty="0"/>
              <a:t>N</a:t>
            </a:r>
            <a:r>
              <a:rPr lang="en-US" dirty="0" smtClean="0"/>
              <a:t>o need for lab monitoring and no “therapeutic window”</a:t>
            </a:r>
          </a:p>
          <a:p>
            <a:pPr lvl="1"/>
            <a:r>
              <a:rPr lang="en-US" dirty="0" smtClean="0"/>
              <a:t>No </a:t>
            </a:r>
            <a:r>
              <a:rPr lang="en-US" dirty="0"/>
              <a:t>dietary restrictions </a:t>
            </a:r>
            <a:r>
              <a:rPr lang="en-US" dirty="0" smtClean="0"/>
              <a:t>(Rivaroxaban with </a:t>
            </a:r>
            <a:r>
              <a:rPr lang="en-US" dirty="0"/>
              <a:t>meal for maximal absorption)</a:t>
            </a:r>
          </a:p>
          <a:p>
            <a:pPr lvl="1"/>
            <a:r>
              <a:rPr lang="en-US" dirty="0"/>
              <a:t>Fewer drug-drug interactions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15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Existing studies of NOACs have looked at efficacy and safety profiles but no RCTs have focused on older adults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03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Of the article: </a:t>
            </a:r>
            <a:r>
              <a:rPr lang="en-US" dirty="0"/>
              <a:t>To evaluate safety and efficacy of NOACs in older adults by reviewing existing </a:t>
            </a:r>
            <a:r>
              <a:rPr lang="en-US" dirty="0" smtClean="0"/>
              <a:t>RCTs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Of this journal club: To better understand what the existing data are regarding NOACs in older adults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0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1850" dirty="0"/>
              <a:t>Systematic search of major databases (PubMed, Cochrane Library, EMBASE, Web of Science, and CINAHL) for relevant articles published through 3/30/</a:t>
            </a:r>
            <a:r>
              <a:rPr lang="en-US" sz="1850" dirty="0" smtClean="0"/>
              <a:t>13</a:t>
            </a:r>
            <a:endParaRPr lang="en-US" sz="1850" dirty="0"/>
          </a:p>
          <a:p>
            <a:r>
              <a:rPr lang="en-US" sz="1850" dirty="0"/>
              <a:t>Included </a:t>
            </a:r>
            <a:r>
              <a:rPr lang="en-US" sz="1850" dirty="0" smtClean="0"/>
              <a:t>RCTs </a:t>
            </a:r>
            <a:r>
              <a:rPr lang="en-US" sz="1850" dirty="0"/>
              <a:t>which compared NOACs with conventional therapy (vitamin K antagonists, LMWH, aspirin</a:t>
            </a:r>
            <a:r>
              <a:rPr lang="en-US" sz="1850" b="1" dirty="0"/>
              <a:t>, placebo</a:t>
            </a:r>
            <a:r>
              <a:rPr lang="en-US" sz="1850" dirty="0"/>
              <a:t>) AND included specific data for older </a:t>
            </a:r>
            <a:r>
              <a:rPr lang="en-US" sz="1850" dirty="0" smtClean="0"/>
              <a:t>adults</a:t>
            </a:r>
            <a:endParaRPr lang="en-US" sz="1850" dirty="0"/>
          </a:p>
          <a:p>
            <a:r>
              <a:rPr lang="en-US" sz="1850" dirty="0"/>
              <a:t>Safety outcome: major or clinically relevant </a:t>
            </a:r>
            <a:r>
              <a:rPr lang="en-US" sz="1850" dirty="0" smtClean="0"/>
              <a:t>bleeding</a:t>
            </a:r>
            <a:endParaRPr lang="en-US" sz="1850" dirty="0"/>
          </a:p>
          <a:p>
            <a:r>
              <a:rPr lang="en-US" sz="1850" dirty="0"/>
              <a:t>Efficacy outcome: </a:t>
            </a:r>
            <a:endParaRPr lang="en-US" sz="1850" dirty="0" smtClean="0"/>
          </a:p>
          <a:p>
            <a:pPr lvl="1"/>
            <a:r>
              <a:rPr lang="en-US" sz="1550" dirty="0" smtClean="0"/>
              <a:t>stroke </a:t>
            </a:r>
            <a:r>
              <a:rPr lang="en-US" sz="1550" dirty="0"/>
              <a:t>or systemic </a:t>
            </a:r>
            <a:r>
              <a:rPr lang="en-US" sz="1550" dirty="0" smtClean="0"/>
              <a:t>embolism</a:t>
            </a:r>
          </a:p>
          <a:p>
            <a:pPr lvl="1"/>
            <a:r>
              <a:rPr lang="en-US" sz="1600" dirty="0" smtClean="0"/>
              <a:t>VTE/VTE</a:t>
            </a:r>
            <a:r>
              <a:rPr lang="en-US" sz="1600" dirty="0"/>
              <a:t>-related death </a:t>
            </a:r>
            <a:endParaRPr lang="en-US" sz="155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8822" b="-8822"/>
          <a:stretch>
            <a:fillRect/>
          </a:stretch>
        </p:blipFill>
        <p:spPr>
          <a:xfrm>
            <a:off x="4603750" y="1164334"/>
            <a:ext cx="4349750" cy="5042427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874" y="5812027"/>
            <a:ext cx="4365625" cy="25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Analysis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Odds ratios and 95% confidence intervals were calculated for each trial and were pooled</a:t>
            </a:r>
          </a:p>
          <a:p>
            <a:r>
              <a:rPr lang="en-US" dirty="0" smtClean="0"/>
              <a:t>Publication bias was evaluated </a:t>
            </a:r>
          </a:p>
          <a:p>
            <a:pPr lvl="1"/>
            <a:r>
              <a:rPr lang="en-US" dirty="0" smtClean="0"/>
              <a:t>(By using Egger regression test and funnel plots, findings not reported in study)</a:t>
            </a:r>
          </a:p>
          <a:p>
            <a:r>
              <a:rPr lang="en-US" dirty="0" smtClean="0"/>
              <a:t>Accounted for </a:t>
            </a:r>
            <a:r>
              <a:rPr lang="en-US" dirty="0"/>
              <a:t>v</a:t>
            </a:r>
            <a:r>
              <a:rPr lang="en-US" dirty="0" smtClean="0"/>
              <a:t>ariable length of follow-up </a:t>
            </a:r>
          </a:p>
          <a:p>
            <a:pPr lvl="1"/>
            <a:r>
              <a:rPr lang="en-US" dirty="0" smtClean="0"/>
              <a:t>(By using rate of bleeding as person years to calculate log rate ratio and by using random effects regression model)</a:t>
            </a:r>
          </a:p>
          <a:p>
            <a:r>
              <a:rPr lang="en-US" dirty="0"/>
              <a:t>Degree of heterogeneity between trials determined using I</a:t>
            </a:r>
            <a:r>
              <a:rPr lang="en-US" baseline="30000" dirty="0"/>
              <a:t>2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25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53" y="202036"/>
            <a:ext cx="7832508" cy="6081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89" y="6283925"/>
            <a:ext cx="3651543" cy="52936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455626" y="493847"/>
            <a:ext cx="1070058" cy="7054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16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93" y="126872"/>
            <a:ext cx="8098119" cy="633833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131673" y="1808703"/>
            <a:ext cx="1077651" cy="179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6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53" y="935853"/>
            <a:ext cx="8070446" cy="54312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926" y="98590"/>
            <a:ext cx="8671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Appendix </a:t>
            </a:r>
            <a:r>
              <a:rPr lang="en-US" dirty="0"/>
              <a:t>Figure 1: NOAC versus </a:t>
            </a:r>
            <a:r>
              <a:rPr lang="en-US" u="sng" dirty="0"/>
              <a:t>pharmacologically active comparator</a:t>
            </a:r>
            <a:r>
              <a:rPr lang="en-US" dirty="0"/>
              <a:t> for patients aged more than 75 years</a:t>
            </a:r>
            <a:r>
              <a:rPr lang="en-US" dirty="0" smtClean="0"/>
              <a:t>: </a:t>
            </a:r>
            <a:r>
              <a:rPr lang="en-US" b="1" u="sng" dirty="0" smtClean="0"/>
              <a:t>Major </a:t>
            </a:r>
            <a:r>
              <a:rPr lang="en-US" b="1" u="sng" dirty="0"/>
              <a:t>or clinically relevant bleeding</a:t>
            </a:r>
            <a:r>
              <a:rPr lang="en-US" b="1" dirty="0"/>
              <a:t> </a:t>
            </a:r>
          </a:p>
        </p:txBody>
      </p:sp>
      <p:sp>
        <p:nvSpPr>
          <p:cNvPr id="6" name="Oval 5"/>
          <p:cNvSpPr/>
          <p:nvPr/>
        </p:nvSpPr>
        <p:spPr>
          <a:xfrm>
            <a:off x="4985084" y="2108160"/>
            <a:ext cx="1123156" cy="1987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53742" y="4504227"/>
            <a:ext cx="1123156" cy="1987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4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Dabigatran and monitoring</a:t>
            </a:r>
            <a:endParaRPr lang="en-US" dirty="0"/>
          </a:p>
        </p:txBody>
      </p:sp>
      <p:pic>
        <p:nvPicPr>
          <p:cNvPr id="4" name="Content Placeholder 3" descr="Screen Shot 2015-01-07 at 11.21.49 PM.png"/>
          <p:cNvPicPr>
            <a:picLocks noGrp="1" noChangeAspect="1"/>
          </p:cNvPicPr>
          <p:nvPr>
            <p:ph sz="quarter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50" b="586"/>
          <a:stretch/>
        </p:blipFill>
        <p:spPr>
          <a:xfrm>
            <a:off x="47751" y="128285"/>
            <a:ext cx="9096733" cy="2009094"/>
          </a:xfrm>
        </p:spPr>
      </p:pic>
      <p:pic>
        <p:nvPicPr>
          <p:cNvPr id="7" name="Picture 6" descr="Screen Shot 2015-01-07 at 11.26.27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7375" y="-3175"/>
            <a:ext cx="921234" cy="6516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84627" y="6350000"/>
            <a:ext cx="2889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BMJ 2014;349</a:t>
            </a:r>
            <a:r>
              <a:rPr lang="en-US" dirty="0">
                <a:solidFill>
                  <a:srgbClr val="FFFFFF"/>
                </a:solidFill>
              </a:rPr>
              <a:t>:g4670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9" name="Picture 8" descr="Screen Shot 2015-01-07 at 11.29.52 PM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94"/>
          <a:stretch/>
        </p:blipFill>
        <p:spPr>
          <a:xfrm>
            <a:off x="762127" y="2174874"/>
            <a:ext cx="3430539" cy="2870200"/>
          </a:xfrm>
          <a:prstGeom prst="rect">
            <a:avLst/>
          </a:prstGeom>
        </p:spPr>
      </p:pic>
      <p:pic>
        <p:nvPicPr>
          <p:cNvPr id="10" name="Picture 9" descr="Screen Shot 2015-01-07 at 11.29.52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4875291" y="2174874"/>
            <a:ext cx="3692258" cy="3132680"/>
          </a:xfrm>
          <a:prstGeom prst="rect">
            <a:avLst/>
          </a:prstGeom>
        </p:spPr>
      </p:pic>
      <p:pic>
        <p:nvPicPr>
          <p:cNvPr id="13" name="Picture 12" descr="Screen Shot 2015-01-07 at 11.38.1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05" y="4482054"/>
            <a:ext cx="4404320" cy="1460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13" descr="Screen Shot 2015-01-07 at 11.47.18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2096">
            <a:off x="3913244" y="4517875"/>
            <a:ext cx="4888493" cy="1889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297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conclusion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“NOACs did NOT lead to greater </a:t>
            </a:r>
            <a:r>
              <a:rPr lang="en-US" i="1" dirty="0"/>
              <a:t>m</a:t>
            </a:r>
            <a:r>
              <a:rPr lang="en-US" i="1" dirty="0" smtClean="0"/>
              <a:t>ajor or clinically relevant bleeding than conventional therapy and pharmacologically active agents in elderly adults”</a:t>
            </a:r>
          </a:p>
          <a:p>
            <a:r>
              <a:rPr lang="en-US" dirty="0" smtClean="0"/>
              <a:t>Issues to consider:</a:t>
            </a:r>
          </a:p>
          <a:p>
            <a:pPr lvl="1"/>
            <a:r>
              <a:rPr lang="en-US" dirty="0" smtClean="0"/>
              <a:t>Dabigatran—only one RCT included that looked at bleeding, although similar sample size. RE-MEDY RCT not included</a:t>
            </a:r>
          </a:p>
          <a:p>
            <a:pPr lvl="1"/>
            <a:r>
              <a:rPr lang="en-US" dirty="0" smtClean="0"/>
              <a:t>Older age associated with increased renal disease, more comorbidities, which may increase risk for bleeding	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84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37" y="103829"/>
            <a:ext cx="8590553" cy="632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4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conclusion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 smtClean="0"/>
              <a:t>“NOACs significantly reduced the risk of stroke or systemic embolism in elderly adults with AF”</a:t>
            </a:r>
          </a:p>
        </p:txBody>
      </p:sp>
    </p:spTree>
    <p:extLst>
      <p:ext uri="{BB962C8B-B14F-4D97-AF65-F5344CB8AC3E}">
        <p14:creationId xmlns:p14="http://schemas.microsoft.com/office/powerpoint/2010/main" val="180156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35" y="30113"/>
            <a:ext cx="8371209" cy="628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2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conclusion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 smtClean="0"/>
              <a:t>“NOACs were also more effective than conventional therapy for the reduction of the risk of VTE or VTE-associated death”</a:t>
            </a:r>
          </a:p>
          <a:p>
            <a:r>
              <a:rPr lang="en-US" dirty="0" smtClean="0"/>
              <a:t>Issues to consider:</a:t>
            </a:r>
          </a:p>
          <a:p>
            <a:pPr lvl="1"/>
            <a:r>
              <a:rPr lang="en-US" dirty="0" smtClean="0"/>
              <a:t>The evidence presented supports that this may be true for rivaroxaban, but, based on RCTs reviewed in this meta-analysis, questionable whether sufficient evidence to make general statement about NOACs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7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 </a:t>
            </a:r>
            <a:r>
              <a:rPr lang="en-US" dirty="0"/>
              <a:t>population overall healthier, less </a:t>
            </a:r>
            <a:r>
              <a:rPr lang="en-US" dirty="0" smtClean="0"/>
              <a:t>comorbidities</a:t>
            </a:r>
          </a:p>
          <a:p>
            <a:r>
              <a:rPr lang="en-US" dirty="0" smtClean="0"/>
              <a:t>Pharmacologic </a:t>
            </a:r>
            <a:r>
              <a:rPr lang="en-US" dirty="0"/>
              <a:t>d</a:t>
            </a:r>
            <a:r>
              <a:rPr lang="en-US" dirty="0" smtClean="0"/>
              <a:t>ifferences between classes of NOACs but grouped together</a:t>
            </a:r>
          </a:p>
          <a:p>
            <a:r>
              <a:rPr lang="en-US" dirty="0" smtClean="0"/>
              <a:t>Wide CIs and high heterogeneity</a:t>
            </a:r>
            <a:endParaRPr lang="en-US" dirty="0"/>
          </a:p>
          <a:p>
            <a:r>
              <a:rPr lang="en-US" dirty="0" smtClean="0"/>
              <a:t>Safety </a:t>
            </a:r>
            <a:r>
              <a:rPr lang="en-US" dirty="0"/>
              <a:t>data for dabigatran were inconsistently </a:t>
            </a:r>
            <a:r>
              <a:rPr lang="en-US" dirty="0" smtClean="0"/>
              <a:t>reported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43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limitations/considerations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One of the authors has been consultant/speaker’s bureau for pharmaceutical companies responsible for these drugs</a:t>
            </a:r>
          </a:p>
          <a:p>
            <a:r>
              <a:rPr lang="en-US" dirty="0" smtClean="0"/>
              <a:t>Grouping </a:t>
            </a:r>
            <a:r>
              <a:rPr lang="en-US" dirty="0"/>
              <a:t>all NOACs together but when look at each individual drug, some were evaluated by only 1 </a:t>
            </a:r>
            <a:r>
              <a:rPr lang="en-US" dirty="0" smtClean="0"/>
              <a:t>RCT </a:t>
            </a:r>
          </a:p>
          <a:p>
            <a:r>
              <a:rPr lang="en-US" dirty="0" smtClean="0"/>
              <a:t>Does not </a:t>
            </a:r>
            <a:r>
              <a:rPr lang="en-US" dirty="0"/>
              <a:t>consider other factors influencing </a:t>
            </a:r>
            <a:r>
              <a:rPr lang="en-US" dirty="0" smtClean="0"/>
              <a:t>other issues of safety and tolerability </a:t>
            </a:r>
            <a:r>
              <a:rPr lang="en-US" dirty="0"/>
              <a:t>in older </a:t>
            </a:r>
            <a:r>
              <a:rPr lang="en-US" dirty="0" smtClean="0"/>
              <a:t>adults (GI </a:t>
            </a:r>
            <a:r>
              <a:rPr lang="en-US" dirty="0"/>
              <a:t>side </a:t>
            </a:r>
            <a:r>
              <a:rPr lang="en-US" dirty="0" smtClean="0"/>
              <a:t>effects, more MIs with dabigatran)</a:t>
            </a:r>
          </a:p>
          <a:p>
            <a:r>
              <a:rPr lang="en-US" dirty="0"/>
              <a:t>(lack of) </a:t>
            </a:r>
            <a:r>
              <a:rPr lang="en-US" dirty="0" smtClean="0"/>
              <a:t>Reversibility</a:t>
            </a:r>
          </a:p>
          <a:p>
            <a:r>
              <a:rPr lang="en-US" dirty="0" smtClean="0"/>
              <a:t>Variable degree of renal clearance	</a:t>
            </a:r>
          </a:p>
          <a:p>
            <a:r>
              <a:rPr lang="en-US" dirty="0" smtClean="0"/>
              <a:t>Cost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75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Safety: The NOACs seem to be a reasonable alternative to conventional therapy in older adults </a:t>
            </a:r>
          </a:p>
          <a:p>
            <a:pPr lvl="1"/>
            <a:r>
              <a:rPr lang="en-US" dirty="0" smtClean="0"/>
              <a:t>They do not seem to cause more major/clinically significant bleeding. </a:t>
            </a:r>
          </a:p>
          <a:p>
            <a:pPr lvl="1"/>
            <a:r>
              <a:rPr lang="en-US" dirty="0" smtClean="0"/>
              <a:t>However, must consider comorbidities. </a:t>
            </a:r>
          </a:p>
          <a:p>
            <a:pPr lvl="1"/>
            <a:r>
              <a:rPr lang="en-US" dirty="0" smtClean="0"/>
              <a:t>Maybe these drugs do need to be monitored??</a:t>
            </a:r>
          </a:p>
          <a:p>
            <a:r>
              <a:rPr lang="en-US" dirty="0" smtClean="0"/>
              <a:t>Efficacy: </a:t>
            </a:r>
          </a:p>
          <a:p>
            <a:pPr lvl="1"/>
            <a:r>
              <a:rPr lang="en-US" dirty="0" smtClean="0"/>
              <a:t>The NOACs in general do seem to decrease risk of stroke/ systemic embolism/VTE in older adults in comparison to conventional therapy, however, strength of the findings may be limited</a:t>
            </a:r>
          </a:p>
        </p:txBody>
      </p:sp>
    </p:spTree>
    <p:extLst>
      <p:ext uri="{BB962C8B-B14F-4D97-AF65-F5344CB8AC3E}">
        <p14:creationId xmlns:p14="http://schemas.microsoft.com/office/powerpoint/2010/main" val="348160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Case for a NOAC (if continue anticoagulation):</a:t>
            </a:r>
          </a:p>
          <a:p>
            <a:pPr lvl="1"/>
            <a:r>
              <a:rPr lang="en-US" dirty="0" smtClean="0"/>
              <a:t>Not tolerating enoxaparin </a:t>
            </a:r>
          </a:p>
          <a:p>
            <a:pPr lvl="1"/>
            <a:r>
              <a:rPr lang="en-US" dirty="0" smtClean="0"/>
              <a:t>Evidence supports that not greater risk of major bleeding </a:t>
            </a:r>
            <a:r>
              <a:rPr lang="en-US" dirty="0"/>
              <a:t>(May be less risk of major bleeding than with warfarin)</a:t>
            </a:r>
            <a:endParaRPr lang="en-US" dirty="0" smtClean="0"/>
          </a:p>
          <a:p>
            <a:r>
              <a:rPr lang="en-US" dirty="0" smtClean="0"/>
              <a:t>Which One?</a:t>
            </a:r>
          </a:p>
          <a:p>
            <a:pPr lvl="1"/>
            <a:r>
              <a:rPr lang="en-US" dirty="0" smtClean="0"/>
              <a:t>The results regarding VTE/VTE-related death outcomes in this analysis have most supporting evidence for rivaroxaban</a:t>
            </a:r>
          </a:p>
          <a:p>
            <a:pPr lvl="1"/>
            <a:r>
              <a:rPr lang="en-US" dirty="0" smtClean="0"/>
              <a:t>Better side effect profile than other NOACs and once daily dosing</a:t>
            </a:r>
          </a:p>
          <a:p>
            <a:r>
              <a:rPr lang="en-US" dirty="0" smtClean="0"/>
              <a:t>But</a:t>
            </a:r>
            <a:r>
              <a:rPr lang="en-US" dirty="0"/>
              <a:t>, patient has to be comfortable with the risks/benefits and fact that there is not yet a therapy for reversal…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02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/>
              <a:t>Cohen D. Dabigatran: how the drug company withheld important </a:t>
            </a:r>
            <a:r>
              <a:rPr lang="en-US" sz="1400" dirty="0" smtClean="0"/>
              <a:t>analyses. </a:t>
            </a:r>
            <a:r>
              <a:rPr lang="en-US" sz="1400" dirty="0"/>
              <a:t>BMJ 2014;349:</a:t>
            </a:r>
            <a:r>
              <a:rPr lang="en-US" sz="1400" dirty="0" smtClean="0"/>
              <a:t>g4670. </a:t>
            </a: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EINSTEIN-PE Investigators. Oral rivaroxaban for the treatment of symptomatic pulmonary embolism. N Engl J Med 2012;366:1287-97.</a:t>
            </a:r>
          </a:p>
          <a:p>
            <a:pPr marL="0" indent="0">
              <a:buNone/>
            </a:pPr>
            <a:r>
              <a:rPr lang="en-US" sz="1400" dirty="0" smtClean="0"/>
              <a:t>Connolly SJ et al. Dabigatran versus warfarin in patients with atrial fibrillation. N Engl J Med 2009; 361:1139-51.</a:t>
            </a:r>
          </a:p>
          <a:p>
            <a:pPr marL="0" indent="0">
              <a:buNone/>
            </a:pPr>
            <a:r>
              <a:rPr lang="en-US" sz="1400" dirty="0" smtClean="0"/>
              <a:t>Halperin JL, Malhotra JK. Implications of new oral anticoagulants for stroke prophylaxis in elderly patients with atrial fibrillation. Annals of Long Term Care </a:t>
            </a:r>
            <a:r>
              <a:rPr lang="en-US" sz="1400" dirty="0"/>
              <a:t>2014;22. </a:t>
            </a:r>
            <a:r>
              <a:rPr lang="en-US" sz="1400" dirty="0" smtClean="0"/>
              <a:t>www.annalsoflongtermcare.com</a:t>
            </a:r>
            <a:r>
              <a:rPr lang="en-US" sz="1400" dirty="0"/>
              <a:t>/article/implications-new-oral-anticoagulants-stroke-prophylaxis-atrial-fibrillation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b="1" dirty="0" smtClean="0"/>
              <a:t>Sardar P et al. New oral anticoagulants in elderly adults: evidence from a meta-analysis of randomized trials. J Am Geriatr Soc 2014;62:857-864.</a:t>
            </a:r>
          </a:p>
          <a:p>
            <a:pPr marL="0" indent="0">
              <a:buNone/>
            </a:pPr>
            <a:r>
              <a:rPr lang="en-US" sz="1400" dirty="0" smtClean="0"/>
              <a:t>Yeh C et al. Evolving use of new oral anticoagulants for treatment of venous thromboembolism. Blood 2014;124:1020-1028.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8388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4684</TotalTime>
  <Words>2274</Words>
  <Application>Microsoft Office PowerPoint</Application>
  <PresentationFormat>On-screen Show (4:3)</PresentationFormat>
  <Paragraphs>226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Georgia</vt:lpstr>
      <vt:lpstr>Wingdings</vt:lpstr>
      <vt:lpstr>Wingdings 2</vt:lpstr>
      <vt:lpstr>Civic</vt:lpstr>
      <vt:lpstr>New Oral Anticoagulants in Elderly Adults: Evidence from a Meta-Analysis of Randomized Trials </vt:lpstr>
      <vt:lpstr>Case</vt:lpstr>
      <vt:lpstr>Clinical Question</vt:lpstr>
      <vt:lpstr>NOACs and anticoagulation</vt:lpstr>
      <vt:lpstr>Background</vt:lpstr>
      <vt:lpstr>Background</vt:lpstr>
      <vt:lpstr>Objectives</vt:lpstr>
      <vt:lpstr>Methods</vt:lpstr>
      <vt:lpstr>Statistical Analysis</vt:lpstr>
      <vt:lpstr>PowerPoint Presentation</vt:lpstr>
      <vt:lpstr>PowerPoint Presentation</vt:lpstr>
      <vt:lpstr>PowerPoint Presentation</vt:lpstr>
      <vt:lpstr>Dabigatran and monitoring</vt:lpstr>
      <vt:lpstr>Study conclusion #1</vt:lpstr>
      <vt:lpstr>PowerPoint Presentation</vt:lpstr>
      <vt:lpstr>Study conclusion #2</vt:lpstr>
      <vt:lpstr>PowerPoint Presentation</vt:lpstr>
      <vt:lpstr>Study conclusion #3</vt:lpstr>
      <vt:lpstr>Limitations</vt:lpstr>
      <vt:lpstr>Other limitations/considerations</vt:lpstr>
      <vt:lpstr>Summary</vt:lpstr>
      <vt:lpstr>Case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Schwartzapfel</dc:creator>
  <cp:lastModifiedBy>Seo, Janet</cp:lastModifiedBy>
  <cp:revision>132</cp:revision>
  <cp:lastPrinted>2015-01-08T05:52:33Z</cp:lastPrinted>
  <dcterms:created xsi:type="dcterms:W3CDTF">2015-01-02T21:11:19Z</dcterms:created>
  <dcterms:modified xsi:type="dcterms:W3CDTF">2015-01-09T13:33:46Z</dcterms:modified>
</cp:coreProperties>
</file>