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3"/>
  </p:notesMasterIdLst>
  <p:sldIdLst>
    <p:sldId id="256" r:id="rId2"/>
    <p:sldId id="278" r:id="rId3"/>
    <p:sldId id="279" r:id="rId4"/>
    <p:sldId id="281" r:id="rId5"/>
    <p:sldId id="292" r:id="rId6"/>
    <p:sldId id="293" r:id="rId7"/>
    <p:sldId id="280" r:id="rId8"/>
    <p:sldId id="257" r:id="rId9"/>
    <p:sldId id="258" r:id="rId10"/>
    <p:sldId id="259" r:id="rId11"/>
    <p:sldId id="260" r:id="rId12"/>
    <p:sldId id="282" r:id="rId13"/>
    <p:sldId id="261" r:id="rId14"/>
    <p:sldId id="262" r:id="rId15"/>
    <p:sldId id="285" r:id="rId16"/>
    <p:sldId id="289" r:id="rId17"/>
    <p:sldId id="283" r:id="rId18"/>
    <p:sldId id="273" r:id="rId19"/>
    <p:sldId id="272" r:id="rId20"/>
    <p:sldId id="274" r:id="rId21"/>
    <p:sldId id="264" r:id="rId22"/>
    <p:sldId id="265" r:id="rId23"/>
    <p:sldId id="266" r:id="rId24"/>
    <p:sldId id="267" r:id="rId25"/>
    <p:sldId id="275" r:id="rId26"/>
    <p:sldId id="276" r:id="rId27"/>
    <p:sldId id="268" r:id="rId28"/>
    <p:sldId id="270" r:id="rId29"/>
    <p:sldId id="291" r:id="rId30"/>
    <p:sldId id="271" r:id="rId31"/>
    <p:sldId id="290" r:id="rId32"/>
  </p:sldIdLst>
  <p:sldSz cx="9144000" cy="6858000" type="screen4x3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9" autoAdjust="0"/>
    <p:restoredTop sz="82222" autoAdjust="0"/>
  </p:normalViewPr>
  <p:slideViewPr>
    <p:cSldViewPr>
      <p:cViewPr varScale="1">
        <p:scale>
          <a:sx n="69" d="100"/>
          <a:sy n="69" d="100"/>
        </p:scale>
        <p:origin x="132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12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130F4A2C-C9D5-458C-9742-5470012E6756}" type="datetimeFigureOut">
              <a:rPr lang="en-US" smtClean="0"/>
              <a:pPr/>
              <a:t>10/10/2014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</p:spPr>
        <p:txBody>
          <a:bodyPr vert="horz" lIns="93287" tIns="46644" rIns="93287" bIns="4664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EB911330-D6BD-42EA-93A0-42B77809ED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161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-ncbi-nlm-nih-gov.ezproxy.bu.edu/pubmed?term=21328305%5buid%5d%20AND%20CD008191%5bpg%5d" TargetMode="External"/><Relationship Id="rId3" Type="http://schemas.openxmlformats.org/officeDocument/2006/relationships/hyperlink" Target="http://www-ncbi-nlm-nih-gov.ezproxy.bu.edu/pubmed?term=Sink%20KM%5bAuthor%5d&amp;cauthor=true&amp;cauthor_uid=15687315" TargetMode="External"/><Relationship Id="rId7" Type="http://schemas.openxmlformats.org/officeDocument/2006/relationships/hyperlink" Target="http://www.epnet.com.ezproxy.bu.edu/dynamed/levels.php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-ncbi-nlm-nih-gov.ezproxy.bu.edu/pubmed/15687315?dopt=Abstract" TargetMode="External"/><Relationship Id="rId5" Type="http://schemas.openxmlformats.org/officeDocument/2006/relationships/hyperlink" Target="http://www-ncbi-nlm-nih-gov.ezproxy.bu.edu/pubmed?term=Yaffe%20K%5bAuthor%5d&amp;cauthor=true&amp;cauthor_uid=15687315" TargetMode="External"/><Relationship Id="rId4" Type="http://schemas.openxmlformats.org/officeDocument/2006/relationships/hyperlink" Target="http://www-ncbi-nlm-nih-gov.ezproxy.bu.edu/pubmed?term=Holden%20KF%5bAuthor%5d&amp;cauthor=true&amp;cauthor_uid=15687315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621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759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239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050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615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Pharmacological treatment of neuropsychiatric symptoms of dementia: a review of the evidence.</a:t>
            </a:r>
          </a:p>
          <a:p>
            <a:r>
              <a:rPr lang="en-US" dirty="0" smtClean="0">
                <a:hlinkClick r:id="rId3"/>
              </a:rPr>
              <a:t>Sink KM</a:t>
            </a:r>
            <a:r>
              <a:rPr lang="en-US" baseline="30000" dirty="0" smtClean="0"/>
              <a:t>1</a:t>
            </a:r>
            <a:r>
              <a:rPr lang="en-US" dirty="0" smtClean="0"/>
              <a:t>, </a:t>
            </a:r>
            <a:r>
              <a:rPr lang="en-US" dirty="0" smtClean="0">
                <a:hlinkClick r:id="rId4"/>
              </a:rPr>
              <a:t>Holden KF</a:t>
            </a:r>
            <a:r>
              <a:rPr lang="en-US" dirty="0" smtClean="0"/>
              <a:t>, </a:t>
            </a:r>
            <a:r>
              <a:rPr lang="en-US" dirty="0" smtClean="0">
                <a:hlinkClick r:id="rId5"/>
              </a:rPr>
              <a:t>Yaffe K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>
                <a:hlinkClick r:id="rId6" tooltip="JAMA."/>
              </a:rPr>
              <a:t>JAMA.</a:t>
            </a:r>
            <a:r>
              <a:rPr lang="en-US" dirty="0" smtClean="0"/>
              <a:t> 2005 Feb 2;293(5):596-608.</a:t>
            </a:r>
          </a:p>
          <a:p>
            <a:endParaRPr lang="en-US" dirty="0" smtClean="0"/>
          </a:p>
          <a:p>
            <a:r>
              <a:rPr lang="en-US" b="1" dirty="0" smtClean="0"/>
              <a:t>sertraline and possibly citalopram appear to reduce agitation in patients with dementia (</a:t>
            </a:r>
            <a:r>
              <a:rPr lang="en-US" b="1" dirty="0" smtClean="0">
                <a:hlinkClick r:id="rId7"/>
              </a:rPr>
              <a:t>level 2 [mid-level] evidence</a:t>
            </a:r>
            <a:r>
              <a:rPr lang="en-US" b="1" dirty="0" smtClean="0"/>
              <a:t>)</a:t>
            </a:r>
            <a:endParaRPr lang="en-US" dirty="0" smtClean="0"/>
          </a:p>
          <a:p>
            <a:pPr lvl="1"/>
            <a:r>
              <a:rPr lang="en-US" dirty="0" smtClean="0"/>
              <a:t>based on Cochrane review of trials with methodologic limitations</a:t>
            </a:r>
          </a:p>
          <a:p>
            <a:pPr lvl="1"/>
            <a:r>
              <a:rPr lang="en-US" dirty="0" smtClean="0"/>
              <a:t>systematic review of 9 randomized trials comparing antidepressants vs. placebo, other antidepressants or other active treatments for treatment of agitation and psychosis in 692 patients with dementia</a:t>
            </a:r>
          </a:p>
          <a:p>
            <a:pPr lvl="1"/>
            <a:r>
              <a:rPr lang="en-US" dirty="0" smtClean="0"/>
              <a:t>methodologic limitations included</a:t>
            </a:r>
          </a:p>
          <a:p>
            <a:pPr lvl="2"/>
            <a:r>
              <a:rPr lang="en-US" dirty="0" smtClean="0"/>
              <a:t>unclear allocation concealment</a:t>
            </a:r>
          </a:p>
          <a:p>
            <a:pPr lvl="2"/>
            <a:r>
              <a:rPr lang="en-US" dirty="0" smtClean="0"/>
              <a:t>unclear blinding</a:t>
            </a:r>
          </a:p>
          <a:p>
            <a:pPr lvl="2"/>
            <a:r>
              <a:rPr lang="en-US" dirty="0" smtClean="0"/>
              <a:t>lack of intention-to-treat analysis</a:t>
            </a:r>
          </a:p>
          <a:p>
            <a:pPr lvl="1"/>
            <a:r>
              <a:rPr lang="en-US" dirty="0" smtClean="0"/>
              <a:t>comparing sertraline 200 mg daily to placebo in 1 trial with 244 patients</a:t>
            </a:r>
          </a:p>
          <a:p>
            <a:pPr lvl="2"/>
            <a:r>
              <a:rPr lang="en-US" dirty="0" smtClean="0"/>
              <a:t>sertraline associated with significant improvement in agitation (Cohen-Mansfield Agitation Inventory scores) (p &lt; 0.05)</a:t>
            </a:r>
          </a:p>
          <a:p>
            <a:pPr lvl="2"/>
            <a:r>
              <a:rPr lang="en-US" dirty="0" smtClean="0"/>
              <a:t>no significant difference in total Neuropsychiatric Inventory scores (including agitation, delusion, and hallucination subscales) </a:t>
            </a:r>
          </a:p>
          <a:p>
            <a:pPr lvl="1"/>
            <a:r>
              <a:rPr lang="en-US" dirty="0" smtClean="0"/>
              <a:t>citalopram associated with significant improvement in Neurobehavioral Rating Scale total score after adjustment for baseline scores compared to placebo in one 3-arm trial with 52 patients analyzed (p &lt; 0.05)</a:t>
            </a:r>
          </a:p>
          <a:p>
            <a:pPr lvl="1"/>
            <a:r>
              <a:rPr lang="en-US" dirty="0" smtClean="0"/>
              <a:t>no significant differences in measurements of behavioral disturbance or in trial withdrawals in comparisons of</a:t>
            </a:r>
          </a:p>
          <a:p>
            <a:pPr lvl="2"/>
            <a:r>
              <a:rPr lang="en-US" dirty="0" smtClean="0"/>
              <a:t>citalopram vs. risperidone</a:t>
            </a:r>
          </a:p>
          <a:p>
            <a:pPr lvl="2"/>
            <a:r>
              <a:rPr lang="en-US" dirty="0" smtClean="0"/>
              <a:t>selective serotonin reuptake inhibitors vs. typical antipsychotics</a:t>
            </a:r>
          </a:p>
          <a:p>
            <a:pPr lvl="2"/>
            <a:r>
              <a:rPr lang="en-US" dirty="0" smtClean="0"/>
              <a:t>trazodone vs. placebo</a:t>
            </a:r>
          </a:p>
          <a:p>
            <a:pPr lvl="2"/>
            <a:r>
              <a:rPr lang="en-US" dirty="0" smtClean="0"/>
              <a:t>trazodone vs. haloperidol</a:t>
            </a:r>
          </a:p>
          <a:p>
            <a:pPr lvl="1"/>
            <a:r>
              <a:rPr lang="en-US" dirty="0" smtClean="0"/>
              <a:t>Reference - </a:t>
            </a:r>
            <a:r>
              <a:rPr lang="en-US" dirty="0" smtClean="0">
                <a:hlinkClick r:id="rId8"/>
              </a:rPr>
              <a:t>Cochrane Database Syst Rev 2011 Feb 16;(2):CD008191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80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65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5976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Safety</a:t>
            </a:r>
            <a:r>
              <a:rPr lang="en-US" baseline="0" dirty="0" smtClean="0"/>
              <a:t> was assessed in terms of effects on vital signs, weight, gait stability, cognitive effects, electrolyte panels, adverse event reports, electocardiogram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1370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Details outlined in: Drye LT, Ismail Z, Porsteinsson AP, et al; CitAD</a:t>
            </a:r>
          </a:p>
          <a:p>
            <a:r>
              <a:rPr lang="en-US" dirty="0"/>
              <a:t>Research Group. Citalopram for agitation in Alzheimer’s disease. </a:t>
            </a:r>
            <a:r>
              <a:rPr lang="en-US" i="1" dirty="0"/>
              <a:t>Alzheimers Dement. </a:t>
            </a:r>
            <a:r>
              <a:rPr lang="en-US" dirty="0"/>
              <a:t>2012;8(2):121-130.</a:t>
            </a:r>
          </a:p>
          <a:p>
            <a:endParaRPr lang="en-US" dirty="0"/>
          </a:p>
          <a:p>
            <a:r>
              <a:rPr lang="en-US" dirty="0"/>
              <a:t>Randomization was stratified by clinical center</a:t>
            </a:r>
          </a:p>
          <a:p>
            <a:endParaRPr lang="en-US" dirty="0"/>
          </a:p>
          <a:p>
            <a:r>
              <a:rPr lang="en-US" dirty="0"/>
              <a:t>- Generic citalopram was purchased and over encapsulated for use in study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4564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Inclusion criteria</a:t>
            </a:r>
          </a:p>
          <a:p>
            <a:pPr>
              <a:buFontTx/>
              <a:buChar char="-"/>
            </a:pPr>
            <a:r>
              <a:rPr lang="en-US" dirty="0"/>
              <a:t>Alzheimers dz as defined by criteria from National Institute of Neurological and Communication Disorders and Stroke-Alzheimer Disease and Related Disorders Association</a:t>
            </a:r>
          </a:p>
          <a:p>
            <a:r>
              <a:rPr lang="en-US" dirty="0"/>
              <a:t>NINCDS-ADRDA criteria for probable dementia - Dementia established by clinical examination and standardized brief mental status examination and confirmed by neuropsychological tests; Deficits in two or more areas of cognition;Progressive worsening of memory and</a:t>
            </a:r>
          </a:p>
          <a:p>
            <a:r>
              <a:rPr lang="en-US" dirty="0"/>
              <a:t>other cognitive function; No disturbance of consciousness; Onset between 40 and 90 years; Absence of other systemic or neurologic</a:t>
            </a:r>
          </a:p>
          <a:p>
            <a:r>
              <a:rPr lang="en-US" dirty="0"/>
              <a:t>disorder sufficient to account for the progressive cognitive defects</a:t>
            </a:r>
          </a:p>
          <a:p>
            <a:endParaRPr lang="en-US" dirty="0"/>
          </a:p>
          <a:p>
            <a:r>
              <a:rPr lang="en-US" dirty="0"/>
              <a:t>*Clinically significant agitation  defined as </a:t>
            </a:r>
          </a:p>
          <a:p>
            <a:r>
              <a:rPr lang="en-US" dirty="0"/>
              <a:t>(1) the frequency of agitation as assessed by the NPI is “Very</a:t>
            </a:r>
          </a:p>
          <a:p>
            <a:r>
              <a:rPr lang="en-US" dirty="0"/>
              <a:t>frequently” or</a:t>
            </a:r>
          </a:p>
          <a:p>
            <a:r>
              <a:rPr lang="en-US" dirty="0"/>
              <a:t>(2) the frequency of agitation as assessed by the NPI is “Frequently”</a:t>
            </a:r>
          </a:p>
          <a:p>
            <a:r>
              <a:rPr lang="en-US" dirty="0"/>
              <a:t>AND the severity of the agitation as assessed by the NPI is “Moderate” or “Marked”</a:t>
            </a:r>
          </a:p>
          <a:p>
            <a:r>
              <a:rPr lang="en-US" dirty="0"/>
              <a:t>*Provision of informed consent for participation in the study by patient</a:t>
            </a:r>
          </a:p>
          <a:p>
            <a:r>
              <a:rPr lang="en-US" dirty="0"/>
              <a:t>or surrogate (if necessary) and caregiver</a:t>
            </a:r>
          </a:p>
          <a:p>
            <a:r>
              <a:rPr lang="en-US" dirty="0"/>
              <a:t>*Availability of primary caregiver, who spends several hours</a:t>
            </a:r>
          </a:p>
          <a:p>
            <a:r>
              <a:rPr lang="en-US" dirty="0"/>
              <a:t>a week with the patient and supervises his or her care, to</a:t>
            </a:r>
          </a:p>
          <a:p>
            <a:r>
              <a:rPr lang="en-US" dirty="0"/>
              <a:t>accompany the patient to study visits and to participate in</a:t>
            </a:r>
          </a:p>
          <a:p>
            <a:r>
              <a:rPr lang="en-US" dirty="0"/>
              <a:t>the study</a:t>
            </a:r>
          </a:p>
          <a:p>
            <a:r>
              <a:rPr lang="en-US" dirty="0"/>
              <a:t>*No change to AD medications within the month preceding randomization, including starting, stopping, or dosage modifications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5167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Exclusion criteria</a:t>
            </a:r>
          </a:p>
          <a:p>
            <a:r>
              <a:rPr lang="en-US" dirty="0"/>
              <a:t>*Meets criteria for Major Depressive Episode by DSM-IV (TR) criteria</a:t>
            </a:r>
          </a:p>
          <a:p>
            <a:r>
              <a:rPr lang="en-US" dirty="0"/>
              <a:t>*Presence of a brain disease that might otherwise explain the presence of dementia, such as extensive brain vascular disease, Parkinson’s disease, dementia with Lewy bodies, traumatic brain injury, or multiple sclerosis</a:t>
            </a:r>
          </a:p>
          <a:p>
            <a:r>
              <a:rPr lang="en-US" dirty="0"/>
              <a:t>*Psychosis (delusions or hallucinations requiring antipsychotic</a:t>
            </a:r>
          </a:p>
          <a:p>
            <a:r>
              <a:rPr lang="en-US" dirty="0"/>
              <a:t>treatment in the opinion of the study physician)</a:t>
            </a:r>
          </a:p>
          <a:p>
            <a:r>
              <a:rPr lang="en-US" dirty="0"/>
              <a:t>*Treatment with citalopram is contraindicated in the opinion of the</a:t>
            </a:r>
          </a:p>
          <a:p>
            <a:r>
              <a:rPr lang="en-US" dirty="0"/>
              <a:t>study physician</a:t>
            </a:r>
          </a:p>
          <a:p>
            <a:r>
              <a:rPr lang="en-US" dirty="0"/>
              <a:t>*Failure of past treatment with citalopram for agitation after adequate</a:t>
            </a:r>
          </a:p>
          <a:p>
            <a:r>
              <a:rPr lang="en-US" dirty="0"/>
              <a:t>trial at a minimally accepted dose (_20 mg/d)</a:t>
            </a:r>
          </a:p>
          <a:p>
            <a:r>
              <a:rPr lang="en-US" dirty="0"/>
              <a:t>*Treatment with a medication that would prohibit the safe concurrent</a:t>
            </a:r>
          </a:p>
          <a:p>
            <a:r>
              <a:rPr lang="en-US" dirty="0"/>
              <a:t>use of citalopram, such as monoamine oxidase inhibitors</a:t>
            </a:r>
          </a:p>
          <a:p>
            <a:r>
              <a:rPr lang="en-US" dirty="0"/>
              <a:t>*Need for psychiatric hospitalization, or is suicidal</a:t>
            </a:r>
          </a:p>
          <a:p>
            <a:r>
              <a:rPr lang="en-US" dirty="0"/>
              <a:t>*Current participation in a clinical trial or in any study that may add</a:t>
            </a:r>
          </a:p>
          <a:p>
            <a:r>
              <a:rPr lang="en-US" dirty="0"/>
              <a:t>a significant burden or affect neuropsychological or other study</a:t>
            </a:r>
          </a:p>
          <a:p>
            <a:r>
              <a:rPr lang="en-US" dirty="0"/>
              <a:t>outcomes</a:t>
            </a:r>
          </a:p>
          <a:p>
            <a:r>
              <a:rPr lang="en-US" dirty="0"/>
              <a:t>*Current treatment with antipsychotics, anticonvulsants (other than</a:t>
            </a:r>
          </a:p>
          <a:p>
            <a:r>
              <a:rPr lang="en-US" dirty="0"/>
              <a:t>dilantin), other antidepressants (other than trazodone, _50 mg per</a:t>
            </a:r>
          </a:p>
          <a:p>
            <a:r>
              <a:rPr lang="en-US" dirty="0"/>
              <a:t>day at bedtime), benzodiazepines (other than lorazepam), or</a:t>
            </a:r>
          </a:p>
          <a:p>
            <a:r>
              <a:rPr lang="en-US" dirty="0"/>
              <a:t>psychostimulants</a:t>
            </a:r>
          </a:p>
          <a:p>
            <a:r>
              <a:rPr lang="en-US" dirty="0"/>
              <a:t>*Any condition that, in the opinion of the study physician, makes it</a:t>
            </a:r>
          </a:p>
          <a:p>
            <a:r>
              <a:rPr lang="en-US" dirty="0"/>
              <a:t>medically inappropriate for the patient to enroll in the trial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3491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Citalopram, target dose 30 mg/d (range: 10–30 mg/d),</a:t>
            </a:r>
          </a:p>
          <a:p>
            <a:r>
              <a:rPr lang="en-US" dirty="0"/>
              <a:t>given orally + standardized psychosocial intervention</a:t>
            </a:r>
          </a:p>
          <a:p>
            <a:r>
              <a:rPr lang="en-US" dirty="0"/>
              <a:t>Placebo + standardized psychosocial intervention</a:t>
            </a:r>
            <a:endParaRPr lang="en-US" dirty="0" smtClean="0"/>
          </a:p>
          <a:p>
            <a:pPr defTabSz="932871">
              <a:defRPr/>
            </a:pPr>
            <a:endParaRPr lang="en-US" dirty="0" smtClean="0">
              <a:solidFill>
                <a:schemeClr val="bg1"/>
              </a:solidFill>
            </a:endParaRPr>
          </a:p>
          <a:p>
            <a:pPr defTabSz="932871">
              <a:defRPr/>
            </a:pPr>
            <a:endParaRPr lang="en-US" dirty="0" smtClean="0">
              <a:solidFill>
                <a:schemeClr val="bg1"/>
              </a:solidFill>
            </a:endParaRPr>
          </a:p>
          <a:p>
            <a:pPr defTabSz="932871">
              <a:defRPr/>
            </a:pPr>
            <a:r>
              <a:rPr lang="en-US" dirty="0" smtClean="0">
                <a:solidFill>
                  <a:schemeClr val="bg1"/>
                </a:solidFill>
              </a:rPr>
              <a:t>**Both groups received standardized psychosocial intervention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-</a:t>
            </a:r>
            <a:r>
              <a:rPr lang="en-US" dirty="0"/>
              <a:t>a 20 to 30-minute counseling session at each of the scheduled study visits, provision of educational materials, and 24-hour availability for crisis management assistance.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  <a:p>
            <a:r>
              <a:rPr lang="en-US" dirty="0"/>
              <a:t>Rescue medication: </a:t>
            </a:r>
          </a:p>
          <a:p>
            <a:r>
              <a:rPr lang="en-US" dirty="0"/>
              <a:t>Lorazepam (0.5 mg daily) is permitted as a rescue medication for clinically significant agitation. Trazodone (50 mg nightly) is also allowed to treat sleep disturbance for patients with clinically significant sleep disturbance</a:t>
            </a:r>
          </a:p>
          <a:p>
            <a:endParaRPr lang="en-US" dirty="0"/>
          </a:p>
          <a:p>
            <a:r>
              <a:rPr lang="en-US" dirty="0"/>
              <a:t>In person assessments</a:t>
            </a:r>
          </a:p>
          <a:p>
            <a:r>
              <a:rPr lang="en-US" dirty="0"/>
              <a:t>-Assess med adherence, reported side effects</a:t>
            </a:r>
          </a:p>
          <a:p>
            <a:pPr>
              <a:buFontTx/>
              <a:buChar char="-"/>
            </a:pPr>
            <a:r>
              <a:rPr lang="en-US" dirty="0"/>
              <a:t>Perform cognitive, behavioral, functional assessments</a:t>
            </a:r>
          </a:p>
          <a:p>
            <a:pPr>
              <a:buFontTx/>
              <a:buNone/>
            </a:pPr>
            <a:r>
              <a:rPr lang="en-US" dirty="0"/>
              <a:t>- Perform psychosocial therapy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575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NBRS, NeuroBehavioral Rating Scale – The NBRS is a 28-item observer-rated instrument derived from the Brief Psychiatric Rating Scale. The agitation subscale includes the NBRS items regarding</a:t>
            </a:r>
          </a:p>
          <a:p>
            <a:r>
              <a:rPr lang="en-US" dirty="0"/>
              <a:t>disinhibition, agitation, and hostility/uncooperativeness. The NBRS will be assessed at baseline and weeks 3, 6, and 9. Longitudinal analyses of NBRS scores are assessed with linear mixed effects model</a:t>
            </a:r>
          </a:p>
          <a:p>
            <a:endParaRPr lang="en-US" dirty="0"/>
          </a:p>
          <a:p>
            <a:r>
              <a:rPr lang="en-US" dirty="0"/>
              <a:t>ADCS-CGI, Alzheimer’s Disease Cooperative Study—Clinical Global Impression - focuses on change since baseline. Ratings on the ADCS-CGIC at week 9 will be compared between treatments. </a:t>
            </a:r>
          </a:p>
          <a:p>
            <a:endParaRPr lang="en-US" dirty="0"/>
          </a:p>
          <a:p>
            <a:r>
              <a:rPr lang="en-US" dirty="0"/>
              <a:t>CMAI, Cohen-Mansfield Agitation Inventory - CMAI, which was developed for use in nursing homes to observe agitated behaviors in the older population </a:t>
            </a:r>
          </a:p>
          <a:p>
            <a:endParaRPr lang="en-US" dirty="0"/>
          </a:p>
          <a:p>
            <a:r>
              <a:rPr lang="en-US" dirty="0"/>
              <a:t>NPI, Neuropsychiatric Inventory (only parts of this) –  the NPI domain ratings (overall and agitation specific ratings) from baseline to 9 weeks will be compared between the treatment groups; and (3) the NPI caregiver distress ratings from baseline to 9weekswill be compared</a:t>
            </a:r>
          </a:p>
          <a:p>
            <a:r>
              <a:rPr lang="en-US" dirty="0"/>
              <a:t>by treatment group.</a:t>
            </a:r>
          </a:p>
          <a:p>
            <a:endParaRPr lang="en-US" dirty="0"/>
          </a:p>
          <a:p>
            <a:r>
              <a:rPr lang="en-US" dirty="0"/>
              <a:t>ADCS-ADL, Alzheimer’s Disease Cooperative Study—activities of daily</a:t>
            </a:r>
          </a:p>
          <a:p>
            <a:r>
              <a:rPr lang="en-US" dirty="0"/>
              <a:t>living; MMSE, Mini-Mental State Examination; DSM-IV, Diagnostic and</a:t>
            </a:r>
          </a:p>
          <a:p>
            <a:r>
              <a:rPr lang="en-US" dirty="0"/>
              <a:t>Statistical Manual of Mental Disorders-IV.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6698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4633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29 items</a:t>
            </a:r>
          </a:p>
          <a:p>
            <a:r>
              <a:rPr lang="en-US" dirty="0" smtClean="0"/>
              <a:t>Developed</a:t>
            </a:r>
            <a:r>
              <a:rPr lang="en-US" baseline="0" dirty="0" smtClean="0"/>
              <a:t> for nursing home residents, although there is a version for community dwellers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5685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Study group determined that a 3 to 5 -point difference on the NBRS was felt to be clinically meaningful</a:t>
            </a:r>
          </a:p>
          <a:p>
            <a:endParaRPr lang="en-US" dirty="0"/>
          </a:p>
          <a:p>
            <a:r>
              <a:rPr lang="en-US" dirty="0"/>
              <a:t>Study group were trying to detect a difference of 20% between the proportion of participants who improve (or worsen) in the citalopram group as compared with the placebo group.</a:t>
            </a:r>
          </a:p>
          <a:p>
            <a:endParaRPr lang="en-US" dirty="0"/>
          </a:p>
          <a:p>
            <a:r>
              <a:rPr lang="en-US" dirty="0"/>
              <a:t>For the NBRS-A, the study was designed to have 85% power to detect a standardized difference at week</a:t>
            </a:r>
          </a:p>
          <a:p>
            <a:r>
              <a:rPr lang="en-US" dirty="0"/>
              <a:t>9 of 40% for citalopram compared with placebo. For the mADCS-CGIC proportional odds analysis, the study was designed</a:t>
            </a:r>
          </a:p>
          <a:p>
            <a:r>
              <a:rPr lang="en-US" dirty="0"/>
              <a:t>to have power greater than 80% to detect a difference of 20% between citalopram and placebo in the proportions of</a:t>
            </a:r>
          </a:p>
          <a:p>
            <a:r>
              <a:rPr lang="en-US" dirty="0"/>
              <a:t>patients who improved (or worsened).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7850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Main</a:t>
            </a:r>
            <a:r>
              <a:rPr lang="en-US" baseline="0" dirty="0" smtClean="0"/>
              <a:t> Talking Points</a:t>
            </a:r>
            <a:endParaRPr lang="en-US" baseline="0" dirty="0"/>
          </a:p>
          <a:p>
            <a:r>
              <a:rPr lang="en-US" baseline="0" dirty="0" smtClean="0"/>
              <a:t>Randomization was successful</a:t>
            </a:r>
          </a:p>
          <a:p>
            <a:r>
              <a:rPr lang="en-US" baseline="0" dirty="0" smtClean="0"/>
              <a:t>That a large proportion of groups completed week 9 visit</a:t>
            </a:r>
          </a:p>
          <a:p>
            <a:r>
              <a:rPr lang="en-US" baseline="0" dirty="0" smtClean="0"/>
              <a:t>A fair number of people did take 9 weeks of medication:: </a:t>
            </a:r>
            <a:r>
              <a:rPr lang="en-US" dirty="0"/>
              <a:t>At week 9, 78%of the sample were receiving 30 mg citalopram daily and 15% were receiving 20 mg citalopram daily.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1964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-NBRS-A range, 0 to 18 (higher scores indicate more severe symptoms).</a:t>
            </a:r>
          </a:p>
          <a:p>
            <a:r>
              <a:rPr lang="en-US" dirty="0"/>
              <a:t>-CMAI range, 14 to 70 (higher scores indicate more severe symptoms).</a:t>
            </a:r>
          </a:p>
          <a:p>
            <a:r>
              <a:rPr lang="en-US" dirty="0"/>
              <a:t>-NPI total frequency by severity range, 0 to 144 (higher scores indicate more severe symptoms; 2 of the 12 NPI domains are shown [0-12 range for each]).</a:t>
            </a:r>
          </a:p>
          <a:p>
            <a:r>
              <a:rPr lang="en-US" dirty="0"/>
              <a:t>-ADCS-ADL range, 0 to 78 (higher scores indicate better functioning).</a:t>
            </a:r>
          </a:p>
          <a:p>
            <a:r>
              <a:rPr lang="en-US" dirty="0"/>
              <a:t>-Caregiver distress – scale of 0-60, higher scores indicate more distress </a:t>
            </a:r>
          </a:p>
          <a:p>
            <a:endParaRPr lang="en-US" dirty="0"/>
          </a:p>
          <a:p>
            <a:r>
              <a:rPr lang="en-US" dirty="0"/>
              <a:t>89% of study members were community dwelling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6830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Primary Outcome: </a:t>
            </a:r>
          </a:p>
          <a:p>
            <a:endParaRPr lang="en-US" dirty="0" smtClean="0"/>
          </a:p>
          <a:p>
            <a:r>
              <a:rPr lang="en-US" dirty="0" smtClean="0"/>
              <a:t>NBRS-A:</a:t>
            </a:r>
            <a:r>
              <a:rPr lang="en-US" baseline="0" dirty="0" smtClean="0"/>
              <a:t> </a:t>
            </a:r>
            <a:r>
              <a:rPr lang="en-US" dirty="0"/>
              <a:t>difference in week-9 scores between citalopram and placebo on the Neurobehavioral Rating</a:t>
            </a:r>
          </a:p>
          <a:p>
            <a:r>
              <a:rPr lang="en-US" dirty="0"/>
              <a:t>Scale-agitation subscale (NBRS-A) calculated using mixed-effects regression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ADCS-CGIC:  </a:t>
            </a:r>
            <a:r>
              <a:rPr lang="en-US" dirty="0"/>
              <a:t>The treatment effect estimate is the OR (calculated using proportional odds logistic regression) of being at</a:t>
            </a:r>
          </a:p>
          <a:p>
            <a:r>
              <a:rPr lang="en-US" dirty="0"/>
              <a:t>or better than a given ADCS-CGIC category for citalopram vs placebo.</a:t>
            </a:r>
          </a:p>
          <a:p>
            <a:endParaRPr lang="en-US" dirty="0" smtClean="0"/>
          </a:p>
          <a:p>
            <a:r>
              <a:rPr lang="en-US" dirty="0" smtClean="0"/>
              <a:t>A little unusual that there was similar %</a:t>
            </a:r>
            <a:r>
              <a:rPr lang="en-US" baseline="0" dirty="0" smtClean="0"/>
              <a:t> for both groups in terms of moderate improvement, minimal improvement and no change between the groups.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8562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was no significant difference between groups on the ADCS-ADL scale. </a:t>
            </a:r>
          </a:p>
          <a:p>
            <a:r>
              <a:rPr lang="en-US" dirty="0"/>
              <a:t>There was no difference between the 2 treatment groups in the use of rescue lorazepam.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3510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Greater cognitive worsening in</a:t>
            </a:r>
            <a:r>
              <a:rPr lang="en-US" baseline="0" dirty="0" smtClean="0"/>
              <a:t> patients taking citalopram. (b) </a:t>
            </a:r>
            <a:r>
              <a:rPr lang="en-US" dirty="0"/>
              <a:t>The treatment effect is the</a:t>
            </a:r>
          </a:p>
          <a:p>
            <a:r>
              <a:rPr lang="en-US" dirty="0"/>
              <a:t>difference in scores at week 9, controlling for baseline score and MMSE.</a:t>
            </a:r>
            <a:r>
              <a:rPr lang="en-US" baseline="0" dirty="0" smtClean="0"/>
              <a:t>  (h) </a:t>
            </a:r>
            <a:r>
              <a:rPr lang="en-US" dirty="0"/>
              <a:t>A positive treatment effect value</a:t>
            </a:r>
          </a:p>
          <a:p>
            <a:r>
              <a:rPr lang="en-US" dirty="0"/>
              <a:t>favors citalopram for MMSE and ADCS-ADL.</a:t>
            </a:r>
          </a:p>
          <a:p>
            <a:endParaRPr lang="en-US" dirty="0"/>
          </a:p>
          <a:p>
            <a:r>
              <a:rPr lang="en-US" dirty="0"/>
              <a:t>Decrease in MMSE is below minimum clinically significant change of 1.4 points, considered</a:t>
            </a:r>
          </a:p>
          <a:p>
            <a:r>
              <a:rPr lang="en-US" dirty="0"/>
              <a:t>by many experts.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3157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ECG</a:t>
            </a:r>
            <a:r>
              <a:rPr lang="en-US" baseline="0" dirty="0" smtClean="0"/>
              <a:t> data </a:t>
            </a:r>
            <a:r>
              <a:rPr lang="en-US" dirty="0"/>
              <a:t>was available for 48 patients (24 citalopram and 24 placebo).</a:t>
            </a:r>
          </a:p>
          <a:p>
            <a:r>
              <a:rPr lang="en-US" dirty="0"/>
              <a:t>Citalopram was associated with greater increase in QTc interval than placebo (18.1 ms; 95%CI,</a:t>
            </a:r>
          </a:p>
          <a:p>
            <a:r>
              <a:rPr lang="en-US" dirty="0"/>
              <a:t>6.1-30.1; </a:t>
            </a:r>
            <a:r>
              <a:rPr lang="en-US" i="1" dirty="0"/>
              <a:t>P = .004), and more participants in the citalopram </a:t>
            </a:r>
            <a:r>
              <a:rPr lang="en-US" dirty="0"/>
              <a:t>group showed a QTc increase of greater than 30 ms from enrollment</a:t>
            </a:r>
          </a:p>
          <a:p>
            <a:r>
              <a:rPr lang="en-US" dirty="0"/>
              <a:t>to week 3 than participants in the placebo group (7 vs 1; Fisher exact </a:t>
            </a:r>
            <a:r>
              <a:rPr lang="en-US" i="1" dirty="0"/>
              <a:t>P = .05). </a:t>
            </a:r>
          </a:p>
          <a:p>
            <a:r>
              <a:rPr lang="en-US" i="1" dirty="0"/>
              <a:t>Four participants (3 citalopram and </a:t>
            </a:r>
            <a:r>
              <a:rPr lang="en-US" dirty="0"/>
              <a:t>1 placebo) showed QTc prolongation (&gt;450 ms for men and&gt;475 ms for women).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696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Falls were more frequent in the citalopram group and remained so even after controlling for baseline differences.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6320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5036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resulting in a study population that is broadly representative of Alzheimer disease patients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5377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2037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5092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8416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2880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All patients are followed up via in-person study visits and</a:t>
            </a:r>
          </a:p>
          <a:p>
            <a:r>
              <a:rPr lang="en-US" dirty="0"/>
              <a:t>telephone contacts even if no longer adherent to the assigned</a:t>
            </a:r>
          </a:p>
          <a:p>
            <a:r>
              <a:rPr lang="en-US" dirty="0"/>
              <a:t>study treatment</a:t>
            </a:r>
          </a:p>
          <a:p>
            <a:endParaRPr lang="en-US" dirty="0"/>
          </a:p>
          <a:p>
            <a:r>
              <a:rPr lang="en-US" dirty="0"/>
              <a:t>Yes to all questions!  This is a valid study!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1330-D6BD-42EA-93A0-42B77809EDE3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541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B4BBF-EC1C-498B-94C5-B4915CB58198}" type="datetimeFigureOut">
              <a:rPr lang="en-US" smtClean="0"/>
              <a:pPr/>
              <a:t>10/10/2014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8E57-1FF0-446F-B0F7-4F7536E9570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B4BBF-EC1C-498B-94C5-B4915CB58198}" type="datetimeFigureOut">
              <a:rPr lang="en-US" smtClean="0"/>
              <a:pPr/>
              <a:t>10/10/2014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8E57-1FF0-446F-B0F7-4F7536E9570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B4BBF-EC1C-498B-94C5-B4915CB58198}" type="datetimeFigureOut">
              <a:rPr lang="en-US" smtClean="0"/>
              <a:pPr/>
              <a:t>10/10/2014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8E57-1FF0-446F-B0F7-4F7536E9570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B4BBF-EC1C-498B-94C5-B4915CB58198}" type="datetimeFigureOut">
              <a:rPr lang="en-US" smtClean="0"/>
              <a:pPr/>
              <a:t>10/10/2014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8E57-1FF0-446F-B0F7-4F7536E9570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B4BBF-EC1C-498B-94C5-B4915CB58198}" type="datetimeFigureOut">
              <a:rPr lang="en-US" smtClean="0"/>
              <a:pPr/>
              <a:t>10/10/2014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8E57-1FF0-446F-B0F7-4F7536E9570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B4BBF-EC1C-498B-94C5-B4915CB58198}" type="datetimeFigureOut">
              <a:rPr lang="en-US" smtClean="0"/>
              <a:pPr/>
              <a:t>10/10/2014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8E57-1FF0-446F-B0F7-4F7536E9570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B4BBF-EC1C-498B-94C5-B4915CB58198}" type="datetimeFigureOut">
              <a:rPr lang="en-US" smtClean="0"/>
              <a:pPr/>
              <a:t>10/10/2014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8E57-1FF0-446F-B0F7-4F7536E9570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B4BBF-EC1C-498B-94C5-B4915CB58198}" type="datetimeFigureOut">
              <a:rPr lang="en-US" smtClean="0"/>
              <a:pPr/>
              <a:t>10/10/2014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8E57-1FF0-446F-B0F7-4F7536E9570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B4BBF-EC1C-498B-94C5-B4915CB58198}" type="datetimeFigureOut">
              <a:rPr lang="en-US" smtClean="0"/>
              <a:pPr/>
              <a:t>10/10/2014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84B8E57-1FF0-446F-B0F7-4F7536E9570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B4BBF-EC1C-498B-94C5-B4915CB58198}" type="datetimeFigureOut">
              <a:rPr lang="en-US" smtClean="0"/>
              <a:pPr/>
              <a:t>10/10/2014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8E57-1FF0-446F-B0F7-4F7536E9570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B4BBF-EC1C-498B-94C5-B4915CB58198}" type="datetimeFigureOut">
              <a:rPr lang="en-US" smtClean="0"/>
              <a:pPr/>
              <a:t>10/10/2014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8E57-1FF0-446F-B0F7-4F7536E9570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58B4BBF-EC1C-498B-94C5-B4915CB58198}" type="datetimeFigureOut">
              <a:rPr lang="en-US" smtClean="0"/>
              <a:pPr/>
              <a:t>10/10/2014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4B8E57-1FF0-446F-B0F7-4F7536E95700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Journal Club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Anitha Bhat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October 10, 2014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Case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88 yo man with hx of CAD, CHF (EF 60%, but with hypokinesis), afib, dementia, COPD seen as new patient in clinic with daughter.  </a:t>
            </a:r>
          </a:p>
          <a:p>
            <a:r>
              <a:rPr lang="en-US" dirty="0" smtClean="0"/>
              <a:t>Recently hospitalized for dyspnea.</a:t>
            </a:r>
          </a:p>
          <a:p>
            <a:pPr lvl="1"/>
            <a:r>
              <a:rPr lang="en-US" dirty="0" smtClean="0"/>
              <a:t> incidentally, was observed to have episodes of agitation and was started on haldol in the hospital. </a:t>
            </a:r>
          </a:p>
          <a:p>
            <a:r>
              <a:rPr lang="en-US" dirty="0" smtClean="0"/>
              <a:t>Spoke to wife on the phone.  She requested medication for his mood – says that at times he can be “snappy, rude, irritable.” Not physically aggressive.  Does not have weight loss, changes </a:t>
            </a:r>
            <a:r>
              <a:rPr lang="en-US" dirty="0" smtClean="0"/>
              <a:t>in </a:t>
            </a:r>
            <a:r>
              <a:rPr lang="en-US" dirty="0" smtClean="0"/>
              <a:t>appetite, sleep problems, anhedonia</a:t>
            </a:r>
            <a:r>
              <a:rPr lang="en-US" dirty="0" smtClean="0"/>
              <a:t>. Haldol has not improved these symptoms.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Case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Meds: ASA, lisinopril, digoxin, metoprolol, lasix, duonebs, advair, prednisone (10 mg)</a:t>
            </a:r>
          </a:p>
          <a:p>
            <a:r>
              <a:rPr lang="en-US" dirty="0" smtClean="0"/>
              <a:t>Social Hx: Worked in construction, lives with wife, who still works.  Has 3</a:t>
            </a:r>
            <a:r>
              <a:rPr lang="en-US" baseline="30000" dirty="0" smtClean="0"/>
              <a:t>rd</a:t>
            </a:r>
            <a:r>
              <a:rPr lang="en-US" dirty="0" smtClean="0"/>
              <a:t> grade education – cannot read</a:t>
            </a:r>
          </a:p>
          <a:p>
            <a:r>
              <a:rPr lang="en-US" dirty="0" smtClean="0"/>
              <a:t>MMSE in hospital 16/30</a:t>
            </a:r>
          </a:p>
          <a:p>
            <a:r>
              <a:rPr lang="en-US" dirty="0" smtClean="0"/>
              <a:t>GDS: pending</a:t>
            </a:r>
          </a:p>
          <a:p>
            <a:r>
              <a:rPr lang="en-US" dirty="0" smtClean="0"/>
              <a:t>Able to do most ADLS </a:t>
            </a:r>
            <a:r>
              <a:rPr lang="en-US" dirty="0" smtClean="0"/>
              <a:t>independently (needs help with bathin</a:t>
            </a:r>
            <a:r>
              <a:rPr lang="en-US" dirty="0" smtClean="0"/>
              <a:t>g and dressing)</a:t>
            </a:r>
            <a:r>
              <a:rPr lang="en-US" dirty="0" smtClean="0"/>
              <a:t>.  </a:t>
            </a:r>
            <a:r>
              <a:rPr lang="en-US" dirty="0" smtClean="0"/>
              <a:t>Needs assistance with medications, travel, finances</a:t>
            </a:r>
            <a:r>
              <a:rPr lang="en-US" dirty="0" smtClean="0"/>
              <a:t>, housekeeping.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Background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800" dirty="0" smtClean="0"/>
              <a:t>Agitation</a:t>
            </a:r>
          </a:p>
          <a:p>
            <a:pPr lvl="1">
              <a:buFontTx/>
              <a:buChar char="-"/>
            </a:pPr>
            <a:r>
              <a:rPr lang="en-US" sz="3300" dirty="0" smtClean="0"/>
              <a:t>emotional distress, excessive psychomotor activity, aggressive behavior, irritability, disinhibition</a:t>
            </a:r>
          </a:p>
          <a:p>
            <a:pPr lvl="1">
              <a:buNone/>
            </a:pPr>
            <a:endParaRPr lang="en-US" sz="3300" dirty="0" smtClean="0"/>
          </a:p>
          <a:p>
            <a:pPr lvl="1">
              <a:buFontTx/>
              <a:buChar char="-"/>
            </a:pPr>
            <a:r>
              <a:rPr lang="en-US" sz="3300" dirty="0" smtClean="0"/>
              <a:t> Can result in:</a:t>
            </a:r>
          </a:p>
          <a:p>
            <a:pPr>
              <a:buNone/>
            </a:pPr>
            <a:r>
              <a:rPr lang="en-US" sz="3300" dirty="0" smtClean="0"/>
              <a:t>		- impaired quality of life</a:t>
            </a:r>
          </a:p>
          <a:p>
            <a:pPr>
              <a:buNone/>
            </a:pPr>
            <a:r>
              <a:rPr lang="en-US" sz="3300" dirty="0" smtClean="0"/>
              <a:t>		- caregiver burden</a:t>
            </a:r>
          </a:p>
          <a:p>
            <a:pPr>
              <a:buNone/>
            </a:pPr>
            <a:r>
              <a:rPr lang="en-US" sz="3300" dirty="0" smtClean="0"/>
              <a:t>		- dangerous behaviors</a:t>
            </a:r>
          </a:p>
          <a:p>
            <a:pPr>
              <a:buNone/>
            </a:pPr>
            <a:r>
              <a:rPr lang="en-US" sz="3300" dirty="0" smtClean="0"/>
              <a:t>		- institutionalization</a:t>
            </a:r>
          </a:p>
          <a:p>
            <a:pPr>
              <a:buNone/>
            </a:pPr>
            <a:r>
              <a:rPr lang="en-US" sz="3300" dirty="0" smtClean="0"/>
              <a:t>		- restraint use</a:t>
            </a:r>
          </a:p>
          <a:p>
            <a:pPr>
              <a:buNone/>
            </a:pPr>
            <a:r>
              <a:rPr lang="en-US" sz="3300" dirty="0" smtClean="0"/>
              <a:t>		- psychiatric admission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Background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 pharmacologic</a:t>
            </a:r>
          </a:p>
          <a:p>
            <a:endParaRPr lang="en-US" dirty="0" smtClean="0"/>
          </a:p>
          <a:p>
            <a:r>
              <a:rPr lang="en-US" dirty="0" smtClean="0"/>
              <a:t>Pharmacologic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Antipsychotics (not recommended)</a:t>
            </a:r>
          </a:p>
          <a:p>
            <a:pPr lvl="1"/>
            <a:r>
              <a:rPr lang="en-US" dirty="0" smtClean="0"/>
              <a:t>Other </a:t>
            </a:r>
            <a:r>
              <a:rPr lang="en-US" dirty="0" err="1" smtClean="0"/>
              <a:t>Psychotropics</a:t>
            </a:r>
            <a:r>
              <a:rPr lang="en-US" dirty="0" smtClean="0"/>
              <a:t>?</a:t>
            </a: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Background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600" dirty="0" smtClean="0"/>
              <a:t>systematic review of 29 English-language meta-analyses and double-blind, placebo-controlled randomized trials of any drug (in clinical use in United States) used in treatment of neuropsychiatric symptoms of dementia (other than depression)</a:t>
            </a:r>
          </a:p>
          <a:p>
            <a:pPr lvl="1"/>
            <a:r>
              <a:rPr lang="en-US" dirty="0" smtClean="0"/>
              <a:t>cholinesterase inhibitors had small benefit in 2 meta-analyses and 6 randomized trials; benefit mainly shown with metrifonate which was not FDA approved due to toxicities</a:t>
            </a:r>
          </a:p>
          <a:p>
            <a:pPr lvl="1"/>
            <a:r>
              <a:rPr lang="en-US" dirty="0" smtClean="0"/>
              <a:t>valproate had no efficacy in 3 randomized trials</a:t>
            </a:r>
          </a:p>
          <a:p>
            <a:pPr lvl="1"/>
            <a:r>
              <a:rPr lang="en-US" dirty="0" smtClean="0"/>
              <a:t>carbamazepine had conflicting results in 2 small randomized trials</a:t>
            </a:r>
          </a:p>
          <a:p>
            <a:pPr lvl="1"/>
            <a:r>
              <a:rPr lang="en-US" dirty="0" smtClean="0"/>
              <a:t>Memantine had conflicting results in 2 small randomized trials</a:t>
            </a:r>
          </a:p>
          <a:p>
            <a:pPr lvl="1"/>
            <a:r>
              <a:rPr lang="en-US" dirty="0" smtClean="0"/>
              <a:t>**antidepressants which were included had no efficacy for symptoms other than depression in 5 randomized trials, except for 1 trial of citalopram finding reduction in agitation and lability</a:t>
            </a:r>
          </a:p>
          <a:p>
            <a:pPr lvl="1">
              <a:buNone/>
            </a:pPr>
            <a:endParaRPr lang="en-US" dirty="0" smtClean="0"/>
          </a:p>
          <a:p>
            <a:endParaRPr lang="en-US" sz="1800" dirty="0"/>
          </a:p>
        </p:txBody>
      </p:sp>
      <p:sp>
        <p:nvSpPr>
          <p:cNvPr id="4" name="Rectangle 3"/>
          <p:cNvSpPr/>
          <p:nvPr/>
        </p:nvSpPr>
        <p:spPr>
          <a:xfrm>
            <a:off x="3962400" y="58674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JAMA.  2005 Feb 2;293(5):596-608.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Question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In older patients with Alzheimer’s Disease, is citalopram an effective medication for reducing symptoms of agitation?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447800"/>
            <a:ext cx="872470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343400" y="5257800"/>
            <a:ext cx="3802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JAMA, 2014; 311(7): 682-691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Aims of Study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Primary</a:t>
            </a:r>
          </a:p>
          <a:p>
            <a:pPr lvl="1"/>
            <a:r>
              <a:rPr lang="en-US" dirty="0" smtClean="0"/>
              <a:t>Efficacy of citalopram  for managing agitation in patients with Alzheimer’s disease</a:t>
            </a:r>
          </a:p>
          <a:p>
            <a:r>
              <a:rPr lang="en-US" dirty="0" smtClean="0"/>
              <a:t>Secondary</a:t>
            </a:r>
          </a:p>
          <a:p>
            <a:pPr lvl="1"/>
            <a:r>
              <a:rPr lang="en-US" dirty="0" smtClean="0"/>
              <a:t>Effect of citalopram on patient’s function and caregiver distress</a:t>
            </a:r>
          </a:p>
          <a:p>
            <a:pPr lvl="1"/>
            <a:r>
              <a:rPr lang="en-US" dirty="0" smtClean="0"/>
              <a:t>Safety of citalopram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Study Design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Randomized Controlled Trial</a:t>
            </a:r>
          </a:p>
          <a:p>
            <a:r>
              <a:rPr lang="en-US" dirty="0" smtClean="0"/>
              <a:t>Multicenter Study</a:t>
            </a:r>
          </a:p>
          <a:p>
            <a:pPr lvl="1"/>
            <a:r>
              <a:rPr lang="en-US" dirty="0" smtClean="0"/>
              <a:t>8 US and Canadian Academic Centers</a:t>
            </a:r>
          </a:p>
          <a:p>
            <a:r>
              <a:rPr lang="en-US" dirty="0" smtClean="0"/>
              <a:t>Double Blind</a:t>
            </a:r>
          </a:p>
          <a:p>
            <a:r>
              <a:rPr lang="en-US" dirty="0" smtClean="0"/>
              <a:t>Placebo Controlled </a:t>
            </a:r>
          </a:p>
          <a:p>
            <a:endParaRPr lang="en-US" dirty="0" smtClean="0"/>
          </a:p>
          <a:p>
            <a:r>
              <a:rPr lang="en-US" dirty="0" smtClean="0"/>
              <a:t>Funded by National Institute of Aging and National Institute of Mental Health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Study Population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Inclusion Criteria:</a:t>
            </a:r>
          </a:p>
          <a:p>
            <a:pPr lvl="1"/>
            <a:r>
              <a:rPr lang="en-US" dirty="0" smtClean="0"/>
              <a:t>Probable Alzheimer’s disease, MMSE score of 5–28  (</a:t>
            </a:r>
            <a:r>
              <a:rPr lang="en-US" sz="1200" dirty="0" smtClean="0"/>
              <a:t>based on criteria from  National Institute of Neurological and Communicative Disorders and Stroke and the Alzheimer’s Disease and Related Disorders Association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Medication for agitation is appropriate, in the opinion of the study physician (based on assessment  on the Neuropsychiatric Inventory)</a:t>
            </a:r>
          </a:p>
          <a:p>
            <a:pPr lvl="1"/>
            <a:r>
              <a:rPr lang="en-US" dirty="0" smtClean="0"/>
              <a:t>Primary Caregiver willing to participate in study</a:t>
            </a:r>
          </a:p>
          <a:p>
            <a:pPr lvl="1"/>
            <a:r>
              <a:rPr lang="en-US" dirty="0" smtClean="0"/>
              <a:t>No prior change to AD medications in month prior to study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Study Population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Exclusion Criteria</a:t>
            </a:r>
          </a:p>
          <a:p>
            <a:pPr lvl="1"/>
            <a:r>
              <a:rPr lang="en-US" dirty="0" smtClean="0"/>
              <a:t>Have </a:t>
            </a:r>
            <a:r>
              <a:rPr lang="en-US" dirty="0" smtClean="0"/>
              <a:t>a diagnosis of </a:t>
            </a:r>
            <a:r>
              <a:rPr lang="en-US" dirty="0" smtClean="0"/>
              <a:t>depression (DSM IV)</a:t>
            </a:r>
            <a:endParaRPr lang="en-US" dirty="0" smtClean="0"/>
          </a:p>
          <a:p>
            <a:pPr lvl="1"/>
            <a:r>
              <a:rPr lang="en-US" dirty="0" smtClean="0"/>
              <a:t>Psychosis  requiring antipsychotic therapy</a:t>
            </a:r>
          </a:p>
          <a:p>
            <a:pPr lvl="1"/>
            <a:r>
              <a:rPr lang="en-US" dirty="0" smtClean="0"/>
              <a:t>Failure of past treatment with citalopram  or contraindication to treatment with citalopram</a:t>
            </a:r>
          </a:p>
          <a:p>
            <a:pPr lvl="1"/>
            <a:r>
              <a:rPr lang="en-US" dirty="0" smtClean="0"/>
              <a:t>Current treatment with psychotropic medications (with exception of lorazepam and trazodone)</a:t>
            </a:r>
          </a:p>
          <a:p>
            <a:pPr lvl="1"/>
            <a:r>
              <a:rPr lang="en-US" dirty="0" smtClean="0"/>
              <a:t> Prolonged QTC (added later 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Study Methods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Between August 2009 and January 2013</a:t>
            </a:r>
          </a:p>
          <a:p>
            <a:r>
              <a:rPr lang="en-US" dirty="0" smtClean="0"/>
              <a:t>Citalopram group – started on 10 mg/day, uptitrated to 30 mg/day as tolerated over 3 weeks.    </a:t>
            </a:r>
          </a:p>
          <a:p>
            <a:r>
              <a:rPr lang="en-US" dirty="0" smtClean="0"/>
              <a:t>Scheduled in-person visits (weeks 3, 6, and 9 after randomization)</a:t>
            </a:r>
          </a:p>
          <a:p>
            <a:r>
              <a:rPr lang="en-US" dirty="0" smtClean="0"/>
              <a:t>Trial conducted over 9 weeks </a:t>
            </a:r>
          </a:p>
          <a:p>
            <a:r>
              <a:rPr lang="en-US" dirty="0" smtClean="0"/>
              <a:t>Rescue medication (lorazepam and/or trazodone) were permitted 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Outcomes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Agitation over 9 weeks as measured by different scales</a:t>
            </a:r>
          </a:p>
          <a:p>
            <a:pPr lvl="1"/>
            <a:r>
              <a:rPr lang="en-US" dirty="0" smtClean="0"/>
              <a:t> </a:t>
            </a:r>
            <a:r>
              <a:rPr lang="en-US" sz="1900" dirty="0" smtClean="0"/>
              <a:t>NBRS -A – Neurobehavioral Rating Scale with focus on agitation</a:t>
            </a:r>
          </a:p>
          <a:p>
            <a:pPr lvl="1"/>
            <a:r>
              <a:rPr lang="en-US" sz="1900" dirty="0" smtClean="0"/>
              <a:t>mADCS-CGIC  - modified Alzheimer’s Dz Cooperative Study – Clinical Global Impression of Change</a:t>
            </a:r>
          </a:p>
          <a:p>
            <a:pPr lvl="1"/>
            <a:r>
              <a:rPr lang="en-US" sz="1900" dirty="0" smtClean="0"/>
              <a:t>CMAI – Cohen Mansfield Agitation Inventory</a:t>
            </a:r>
          </a:p>
          <a:p>
            <a:pPr lvl="1"/>
            <a:r>
              <a:rPr lang="en-US" sz="1900" dirty="0" smtClean="0"/>
              <a:t> NPI agitation sub category – Neuropsychiatric Inventory</a:t>
            </a:r>
          </a:p>
          <a:p>
            <a:r>
              <a:rPr lang="en-US" dirty="0" smtClean="0"/>
              <a:t>Cumulative lorazepam dose</a:t>
            </a:r>
          </a:p>
          <a:p>
            <a:r>
              <a:rPr lang="en-US" dirty="0" smtClean="0"/>
              <a:t>Functional performance as assessed by ADCS-ADL</a:t>
            </a:r>
          </a:p>
          <a:p>
            <a:r>
              <a:rPr lang="en-US" dirty="0" smtClean="0"/>
              <a:t>Cognition as assessed by MMSE</a:t>
            </a:r>
          </a:p>
          <a:p>
            <a:r>
              <a:rPr lang="en-US" dirty="0" smtClean="0"/>
              <a:t>Caregiver distress (</a:t>
            </a:r>
            <a:r>
              <a:rPr lang="en-US" sz="2100" dirty="0" smtClean="0"/>
              <a:t>assessed by caregiver distress ratings on NPI</a:t>
            </a:r>
            <a:r>
              <a:rPr lang="en-US" dirty="0" smtClean="0"/>
              <a:t>)</a:t>
            </a:r>
          </a:p>
          <a:p>
            <a:r>
              <a:rPr lang="en-US" dirty="0" smtClean="0"/>
              <a:t>Adverse events and side effects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0"/>
            <a:ext cx="6019800" cy="6917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3400" y="5486400"/>
            <a:ext cx="8386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NPI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440511"/>
            <a:ext cx="7010400" cy="6248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Statistical Analysis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Intention to treat Principle</a:t>
            </a:r>
          </a:p>
          <a:p>
            <a:r>
              <a:rPr lang="en-US" dirty="0" smtClean="0"/>
              <a:t>Linear mixed effects regression model for NBRS rating</a:t>
            </a:r>
          </a:p>
          <a:p>
            <a:r>
              <a:rPr lang="en-US" dirty="0" smtClean="0"/>
              <a:t>Proportional odds regression for ADCS-CGIC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b="25556"/>
          <a:stretch>
            <a:fillRect/>
          </a:stretch>
        </p:blipFill>
        <p:spPr bwMode="auto">
          <a:xfrm>
            <a:off x="2057400" y="0"/>
            <a:ext cx="6471622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04800" y="609600"/>
            <a:ext cx="1462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Results</a:t>
            </a:r>
            <a:endParaRPr lang="en-US" sz="3200" dirty="0"/>
          </a:p>
        </p:txBody>
      </p:sp>
      <p:sp>
        <p:nvSpPr>
          <p:cNvPr id="11" name="Rectangle 10"/>
          <p:cNvSpPr/>
          <p:nvPr/>
        </p:nvSpPr>
        <p:spPr>
          <a:xfrm>
            <a:off x="2209800" y="2133600"/>
            <a:ext cx="6400800" cy="533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133600" y="4495800"/>
            <a:ext cx="6400800" cy="228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data:image/jpeg;base64,/9j/4AAQSkZJRgABAQAAAQABAAD/2wCEAAkGBxITEhUUExIUFhQXGBgXFxgUGBscFxgZFxoWHBcYFxoYHCggGholGxcVIjEhJSkrLi4uGR8zODMsNygtLisBCgoKBQUFDgUFDisZExkrKysrKysrKysrKysrKysrKysrKysrKysrKysrKysrKysrKysrKysrKysrKysrKysrK//AABEIAKsBJwMBIgACEQEDEQH/xAAbAAACAwEBAQAAAAAAAAAAAAAABAIDBQEHBv/EAEcQAAECAwQFBwcKBgMAAwEAAAECEQADIQQSMVEFExQiQTJTYXGRktIzQmOBk7HRBiNSYnKUoaLT8BUkQ4KywTRE8RZz4aP/xAAUAQEAAAAAAAAAAAAAAAAAAAAA/8QAFBEBAAAAAAAAAAAAAAAAAAAAAP/aAAwDAQACEQMRAD8A9OmaMtmtKkzgElUyusWXCiLjS1JKEFCd1g4LXjUmKplg0mZZSJ8oKLuoKNAdY7fNXgXUguFBroAAbe+oggPmpujreJi1S56EoUollKUstvsUhaCEMFIF0U3AXqQYK0fpQpI2qUCwDhId3VePksiGp5o6b31EEB8xP0Xb1omINoSkEpMsoWoKDJmXgpSUpLFRl5iho27Epdh0lfvKtEtq0FQzkpS2qAwugnFnZsT9LBAfLybLb5iJBmEpUkrM1OsuOL/zbqkipCbqmAY3SkneMU2PQtvQpClT7wGrBQJsxWB+cUSsAKBO8xDgKugsll/XRjf/ACSQGvXgDgSN0itXfIEwCk6yaSN67OlMVbtWZOsJYjUuTq7qXBDMcXcamhZNoSgi0LStV43Sn6FLoLgOcfiYUT8p5FCy2JZ7tAwdQPSMg/Q8W2bTqZiwiXLmKJDl2TdF5KSTeNWvHB+SeiA1oIIIAggggCCCCAIIIIAggggCCCCAIIIIAggggCCCCAIIIIAggggCCCCAIIIIAggggPl5VutF1Baatw5IVLTk2Kaku70GI4R1GkbQQFCXNYt56Bi9WMsFqPh5w6W+Ksui13UkTUhJSC2rSSAXIDl826gIds9hIO8UKH2EirjIZPx49EB6BKQSkEzpgJAJBKKE8OTEtT6dfajwx5sdGzH8ohm5pDvTobOOz9HTCXStAFWGrSc2BLZNAekan06+1Hhg1Pp19qPDHnVlsKwQVlCg1QEJxbgQkPXqwwhzZkfQT3R8ID7O3JKZa1C0LcJURVGIBbzYmbIkkEzlUw8nTq3I+DttnRq17ieSrzRkYRlSEgEbRKNQxKUO1aF8evo4QHpgswH9ZX/8/BAmzgYTlDhTV4dyPMkycHtErp3JYwZ2pSnXi/BjxcsYifJTQOLqGe6HIfg4f1wHpMtKytQM5YSGul0VfHzf364u1Pp19qPDHmU5CCVAT5Q3h5qKJN4hL54Vfh23aPs4c3lylluSkJphgwHBuHHpgPR9T6dfajwxTbgUy1qFoW4SoiqMQC3mx8ZsyPoJ7o+EUW6zo1a9xPJV5oyPRAeg6n06+1Hhjmp9OvtR4Y8xMkBgJ8kf2oL5kkknM4tVqNHBZ87RK4HkIBqxGODpb3wHpsyWQCROWSxYOgOeAe7C1hMxRN+apIZLHcDkvecFNOFKs+MecTJDmlolAF/NQ4xuhiOp8MOmlk6R9CdK3lFnSgsMS1C7eqA9O1Pp19qPDBqfTr7UeGPLxZmd7RKq7OlGJZvVT8TD1jsZD3yhYOBCEjPIVBBHZAfdrB1qE69d0omE8jFKpQHm/WVF+p9OvtR4Y810pZUlSAFIl7syrCvIDcK1JHU8U7OX/wCRJqCwuS+AJ/Ae7poHqGp9OvtR4YNT6dfajwx5iqSAkDaJIVmUy6vdZx6jXp6IFybrPPlPjVEscW4DB/d2B6XPlqCSUzllQBYEoqeA5MT1Pp19qPDHmZlAKJ10m65LXUYEkgXuqnqfoiK5QcgWiSOPIl0d2GH79cB6dqfTr7UeGDU+nX2o8MeY2uSKkT5SUkltxBYVAAPFj7okbNi8+U7gg3UAAMqjcXCgf7RAeman06+1HhimygqvPaF0WoCqMAaebHwsvU0DyiWFd2vTTNiYRVZ03lETJaGJcKSk8SxY0yr7uIenan06+1Hhg1Pp19qPDHmSJIq8+UXBYhEujMXwbAHHOI6nH+Yk9yXgeT68Ov1vAenLlMC09btmjwxCzIUUJKpywogEjcoWqKpjzaZJFCJ0ocOSgvvKbEYsQHHFPYTZYLNOkhgARdRvKfHBwDSnSMeIem6n06+1Hhg1Pp19qPDHmU2yusBM6UMAU3UOCKFg3FQw6T1QxZTJCQFrkqNa7mDlvWzP0vAfafKKauVZ1rl2hYULreTOKkg0KMiYI+D02mUqzzLoQWuYAcVJbCCA07H5NH2U+4RdCljTLupDIIYMdrUCzBt3Xf7HUImSgVKJbM5a2LLUJLfOuo4Bm6eiAYgim0CWDuJlkcSbYoDAUHzr4vVuHriCVIIcIR1KtiwWrVtZSgFPrdFQZghqXZ7GQHmJBYONqXQ8R5WJbNYudH3lf6sBmW7ya/sq9xjmwyvoJ7P3kOwZQ7b7NYtVMaYHuK/7K8j6SLzZrFzo+8r/AFYDKGj5VPm00wpl/wCmBdglkNcDM1KFugjCNXZrFzo+8r/Vg2axc6PvK/1YDKFglU+bTTCkSk2OWgulCQcKDgW+AjT2axc6PvK/1YNmsXOj7yv9WATii3eTX9lXuMaezWLnR95X+rC+kLNYtVMaYHuK/wCyvI+kgMFUtrwNkdsSC4UASAz1NC9cz67Sl0hezjzQAHvXQCzFg1boA4dHD6E2axc6PvK/1YNmsXOj7yv9WA+YSz0slPOI+rRhQPg3bnW1KjQGynrBDVDHhlTt6z9Fs1i50feV/qwbNYudH3lf6sBlCwSubTg2HAVEXy0BIAAYDAZQ9s1i50feV/qwbNYudH3lf6sBh6Ta8h5es3V7vrlVwhZiK7I7veY8GI49BPbG6uzWLWo+cDXJn/ZX9KS39TrhjZrFzo+8r/VgMeRY5ZSCZISSGZqisWLsMos6ElgwerDLq+AyEamzWLnR95X+rBs1i50feV/qwGYLFLZrgbh+PxMR/h8rm04EYcDiI1dmsXOj7yv9WDZrFzo+8r/VgMo2CVT5tNHamDly3rjq7BKJcy0k0xGTN+AHZGps1i50feV/qwbNYudH3lf6sBlHR8p3uBwq8/S95+2M+eBeJ2fWG8pldILgGmeHTkHMfS7NYudH3lf6sUWSzWLe+cHLV/2V5/8A2QGHLGJ2YAv2g3gOGO7+Izhmy2SWoXjJCSTgccB+/VG1s1i50feV/qwbNYudH3lf6sBlbBKYDVpYYU6/iY4NHSgzS0gigIoR1EdZ7TGts1i50feV/qwbNYudH3lf6sBmGxSyq8UJvOFO1XDseupiCtHSSXMtJPVGts1i50feV/qwbNYudH3lf6sB89puQlNnm3UgPdJbjvJgh/5SWex7NMuzA+638ws+enhrIIDdRIUuTKAmKQyUFw/0RkRXrcVNIrXo2cQwtUwerhwFCIc0f5KX9hH+Ii+AWskhaSSqapYZmOAwbj19sNXjnHIIDt45wXjnHIICjSKjqpn2Fe4wsiwTEqSRPWQlhdPEOLz5ksep+1jSXkpn2Fe4wyYDMOjpx/7UzAgsMcuLjh2dJhmw2daHvTVTHbGjNeyLcfwhmCA7eOcF45xyCA7eOcL6RUdVM+wr3GL4X0l5KZ9hXuMBk2e0J1iQm1qNxqEEAgEX3OCiWPU79fNYCm/t6gmqTgKm8zOX4UbG70mNjYZXNS+6PhALFK5tDUpdDUdmHBnPaYDJE7d/5ygVYKKfo3gQxpitJw4DGOqmgEE210moA4tulmU5Dgk5EcA4jW2SXT5tFHbdFHZ2p0DsgVZJZDGWggYOkU45ZwGQuekyw1tIqSDnyQAz5j13sGaG9ETRhtGsUoOzmjE3mc4OoD1CGxYZTNqpbZXR8I7LsstJvJQkE8QA9cfdAIabS65bzlStybvAsa6sEY5E+sA8IUE0OT/EDVw1GBq3HEOOwYuSXNLrIXLuyhNN2YyTgKyquQW6+mFlLmb38ijdAOKWL4sbtTjhkMxAcUgLSEbYtxvE1SopKEkYEFgFAvUurOJIU9y7bcKJGDlSaPWu7UCLLswhT2WW9xgxTWoZB6AGp0RFCZgwsUoGvnID8AzDj/rpgOCakrvm2ljeUlLsLjkMACLwDKDkE0fhBInJSK20kAEGtC4YF34Y0jixNoNillI6UMMSwfpc4cfXFk5MygFjlqDOd5OLkABxkAX6YCqQCd4W5SmSThw+kQD6o6DyiLaS13pupJAdgfrCvbxicozhhY5aRgwWnLGicODQ7Y7MkpdUlCFEEKSGIx6Axdgf/IDuj7YkgIE4TFAOSDUgUch6QhMO+o7VqjeXu0qxNanCo4RqyrMhPJQlPDdAGWXUOwRkTAorU1lRNF5TqVdBqrDeGABV+zAcTNF2Z/OqUySCW5NU1F1iTwpxV6ogClKSBbiAouSTUPixKqf64NGlY7KkpN+QhDki6GIIcEEsGqwPqEXixSubR3R8IDIVOC2G2qoFOlGJa+pyRvURTpYcTEp0wOf51SXSkjKgYqqWrdPVGqLHLd9Wh61ujiCDw4gkeuO7JL5tGDckYVphhU9sBkaQWLzm2qQF7yRiAk1xBwwqcxmItTLUsgC2KLgkMMcQCK1YpNOgxpKscs4y0HhVIwd26niSZCAQQlIIDAgBwMhlie2AxdNyZiLJNvzSt7mPDfRhXCCGflT/AMWb/b/miOwFlgt8rVS/nEchPnD6Ihjb5XOI7wimXIK5MoBakMlJdOPJb/cUJ0Qve/mZwcullGjuS7li5OX41gHdvlc4jvCDb5XOI7whdWjFMAJ84VUSQqpcABycmcDCsRXookEa+aAzUUcGq9ak1/8A2Aa2+VziO8INvlc4jvCFpWjCCTr5xd2BUWF4HgOkv6hHDopVf5ic543uzsr0VPQwd0jbpWqmfOI5CvOGRhk2+VziO8Irny1Js6gpV4hCnNa0OZJ7TGMqbIALWqcGBISkKBALlmboJPHdVWhYN3b5XOI7wg2+VziO8IyFzZZSGtk5gLt4Es7kgkt9dIfjdAfOqZMlnC2zUqqEl1HgM8asT1gUDQG5t8rnEd4QbfK5xHeEZFpmyi5Nqm13wElfJvOlh2DsgkTJUtTKtU50russqbdJ3WAZmHYRg4gNfb5XOI7whbSNulaqZ84jkK84ZGKNF3NYwtE2YoJJIWSwBIqxwxA9XBy+hpE/NTPsK9xgA2+VziO8INvlc4jvCMCaJI/7UxKKuwUljgC9ABWrvVsy7e5MUblqmh7ymBWA1eS9KfHjUBqbfK5xHeEG3yucR3hGJrpIA/m5/SXUxABfgzU4YRdZJ8oKSnaZpVfcBRU5vXd3DkkjqqcqBq7fK5xHeEc2+VziO8IykIl39XtU5SwQkh1O6TVy3SzvxTxLnYsUlSEBKllZD7xdy5JGJOAIHq4QCi7dK1yPnEcib5w+lJhnb5XOI7wjP08lBVL1kxSBdm1Tj/TBGGBSVQkqZKBJ2ye5BblZHAM9ATjwAOZIbu3yucR3hBt8rnEd4RjCXJmS22qaUoBWqpcJIAY9XbUxGYqVdvC0zrqAliL3nvdOGSertEBt7fK5xHeEG3yucR3hGRItcgpD2maXCkkKvOb17lMMU3vUwwjiZctd7+bnKuusuVUAGLNw/wB9TBsbfK5xHeEG3yucR3hGMmajDa5pBUyWK3dVy6m8TXH1hQPFzEmUlVbXP4kgFWLihID4rHHiM6htbfK5xHeEUWO3SmV84jlr84ZxzR1vllpYmmYpyxIU/EsokcGI/DGEZ5l6xTz1y1XlPcBdnUz0NHc5UrwgNfb5XOI7wg2+VziO8IxEz5QY7XOLEE3iogCmJ4bt4P0+qLZ2ruhQtc1KV3gCCrEGt0YAAPw6esNbb5XOI7wg2+VziO8IxDOlINbRPIIYPe3QFJc9FU14gEYPWap8kqcWyaGFQCpibvKNMheyoTnAbG3yucR3hBt8rnEd4RjoShKQpNqmXTfTW+QSUEBgGqDvdPYRKVIRMXdRap94C9iXagfezJ+DcQl8p7dKNlmATEeb5w+mmCIaesZRZpp1sxQZAZZJ89NQ5oY5AbOj/JS/sI/xEXxn2C2o1Uui+Qn+nM+iPqwxtqcpns5nhgGIIX21GS/ZzPDBtqMl+zmeGAYghfbUZL9nM8MG2oyX7OZ4YA0j5KZ9hXuMZ4Rab1ZMlicGG6zscd44H/ebGkLanVTKL5Cv6czI/VhVdikkBN6eAHZkLGXG5hQUgLZiZ5LCRJusCSTW8Ui9TBsRiYjaFT8USEFINHAchiBR6VataZxWuwyTdcz2AZghYBqom8yN57xx6cy5sMhiHn1cPdW4BAFNymHvOJeAvQifeAVJkhO6CRxS4cAPSj9nF2EZarQopJkSwCQ5LXgH3i17Fm7T9EBUrNLlIVeBnEsQxRMIq31Ogftoc21GUz2czwwChE9IBTKlXnYtTdo3+6e6KrRMtOrXfQgC6p2OAbAVP7HTTQ21GS/ZzPDC2kbanVTKL5Cv6czI/VgFpcq0g+SkXRQBgLoDtUE8C3/tLFbQwaRJf1U/Hqh7bUZL9nM8MG2oyX7OZ4YC0yU4XUt1COGQg4pT2D98BFe2oyX7OZ4YNtRkv2czwwFuqS73Q7u7DHPricL7ajJfs5nhg21GS/ZzPDALaTv30XEJWq5Nopmxk1r+6xWDPvAmTKAcA4E1ICiOgCvS0WTLajXIovyc3+nM+lJ+rDO2oyX7OZ4YBFaLRwkycDX1UGNcv20c/mW8hJx6MA7FnYmuD+sPR/bUZL9nM8MG2oyX7OZ4YCcuUGDpS9HYDFqx0SEfQT2DJvdSK9tRkv2czwwbajKZ7OZ4YCzUI+inPAfvie2ImyS6biaVFBQ4RHbUZL9nM8MG2oymezmeGAuEtIqEjsjIKp16ZclIUL53iz0O8GcE0w9fUdHbUZL9nM8ML2O2o36L5a/6czP7MAu1pakiTUE14FqAh8eGPHorbO1wJuSJZDm67CuZrkBDe2pymezmeGDbUZL9nM8MAlKTPYPKlAjdORDA06HJHqJiCTaT/QlYJLFnelCxLN+346G2oyX7OZ4YNtRlM9nM8MB2zyRdTeQm8wvMkM7VzzPExaiUkYJA6gIp21GS/ZzPDBtqMl+zmeGAS+VP/Fm/2/5ojsL/ACntiTZZlF+b/TX9NOaYIB2VZRMkynJDITg30R9IFj0isR/g6eEycDnfr11GJ49UNaP8lL+wj/ERfAZw0Qly0yaLybp3q4hi+YAI/uMRkaEloIKVzAAxCbwuhiDgBxOPWY04IAggggF9IeSmfYV7jGGmXZlklM6cm4A9aAEp4Nhh0VPTG5pHyUz7CvcYTu2sCgs9Awa8A9ewYU6/WGWVWUhIM+0A0IBUq87HEtjyuPDqhharNdKtbMSE7pZwd5SiPNcspSmyh1rU53ZNCACp3NKlwaYngOpoYsCJm8ZiZYUSOQKkMOVmaQGTLmWdG9rZ1FKYZlISVUCfrAVbGK1WizICU6+eGBYhy5JJcsmpdRGXZH0sEB84s2ZIbXT3A1jgkK+cSGqwaiQQDxxh61aMSiWohUwlKZhqp3KkgVzokdpjVhfSXkpn2Fe4wHzpFlJpOmlLKJAGJFAzAMzngxpWkO2dEmeo6ubNBqpQDih4Bw1HGGbcY3TBAZqdDIAA1k6nG/UtnnEv4QhikqWQU3S5+tefDF+MaEEAhZ9FJQsLEyaTkpbp48PXD8EEBkacMu/L1ilJTdmAFOLkyg2B4ExnGbZQoLM2fU06LhLCgdsR2xs2/WayXq7j3Jr33Znk4Nxdv3WOSdq88STulrt4bzUBfzX44wGZNnWYatOsnG86k3cbpKQQaOEvLFMY7JmWa+lInTipRGeNQCo3fqf7MOBVt+jZ+ON71MxNH/10tYtFpYECQZgvByFYFmY4ioqOo9EBnqTZ1KAE6cFbxAr1ml2ophhSKQqzN5W0Mkg3iok7wU1eVglWFd7pMaykWokPqWF8ggF3ukIoX4mpy/Hsw2ql0SfrPe/D906YDNv2ZN8a6aAq6/KpeCFJqUtyQOkB+iIImWVR3Js5yxZLpGCQCd0DAfiY0yi0qBvCQ95JSC5DAKqaPee4xGFfXWhFrYsmzpJc0Be9WuVaVgHtGlOqRcKlJahW94sSKvWMedMkInKWta0zLxDJdlAKDOGq3uJx4bNj1tdbc4Ncfpd39UJStffXcMu5eW957wVVmajO2MBmINmUWE60EpAJIJqCq64YZkUHABoYlmzKNwTpx1m6HKm4uzpbiYek7XeF7UXbxdrzhNGA6aGvT0R0i1MljJeoLgs24ys3oulBUQGVaptlUSTOnILqYJehchwEh2N4ENiCnKnSbKpKjr590EEl1cVMG3cLwamHUY00ItV8EiQxZ6F2beA7Bj/qOL2x6ahv7v3/AOwGfKm2UpBEyc15TKL3lbsorc3XusEYs9Y7ZzZitKUzpylKLY8cAVG7mMeo9MaKRaroB1T7zkPkLvBne8/qiCEWp0qUJDuAq6C9wkXmJrQVbMCAo07a0zbHMUk03RUYG+in4wRd8qP+LM/t/wA0QQFthtyBKl+U5CP6U3IfUhjbUZTPYzfBFEuxomSZQWHZCCOgsmv4REaEkh2vB0lJZR4kEnrpjAMbcjBpj/8A1TfBALeg4az2U3wdI7YXOhZORxBxwKXb3mhxBbCkV/8Ax+Qzb4AyUcm9fD9vAO7ajKZ7Gb4INtRlM9jN8EMQQGfpG2o1UykzkK/pTcj9SLxb0HDWHqlTeOHmR3SHkpn2Fe4xgrmWdy6J7qTdJ+qwqGyCRXtrAbotyMpnsZvgg25GUz2M3wRizDZVMSiZgkAfSupSlLgdDBjkHG6GlNVZ2EtSJxCb7HEsTvgHFnS9a5cIDYFuRlM9lN8EdNuRlM9jN8EYMmXZakJnC5v5eekUA+sRwwoKAAXLmWcKEwpnXlLfkk7yLr4UAciA2NtRlM9jN8ELaRtqNVMpM5Cv6U3I/Uh2zTr6QpiHDscR1xXpHyUz7CvcYDgt6DhrD1SpvHDzIBbkZTPYzfBGEuZZwS6J7qTdJ+qAK0yCQH7ax1ZspbcmeakBsWSEpcDBgwL5Bxuhg3NuRlM9jN8EAtyMpnspvgjGnKs7XFInEJvsWcsTvgHEij1rlgIrkS7LUpTOF3eyffSKDDlEcMKYAABum3Iymexm+CO7ajKZ7Gb4Iwtqs97WFE4m8FKOISUi8XGNGBYB6x9LAZs63oE1BN8DVzcZU3OSfoZAwyLfLOGs9Uqb4IR06iWVyxMSpSbs3k8PJ1NcGcHryhWTKsyt0JmiilhwxIZLscSSEimNOFIDY2+X6T2U3jh5kAtyMpnspvgjGEqzFYJRNcsKigowcDiz+roaK5CrOygZc0IJBdRcEpeorhUn8RxMBvbajKZ7Gb4IDbkZTPYzfBGCmTZgElSJpdL1IoLxAcPnx9Z4xMCygLVcm7oq7uyiAwr0iA2hbkZTKehm+CAW5GUz2M3wRiTF2ZVbk2l0UZnASAcWO6A+IIB4ExZZkWYq1aUzQVC66t1gUkhic6Uxw+iWDX25GUz2M3wRlCVZpilFaVlV5R8nN5INHFzB/wDeZhmz6UlJCUBEwAAJDpwG6A9ekddcSCylqVJC1axMwm+pro3SXbtqOiA0bIqVLBShM0AkltVOOQ4owwi7bkZTPZTfBGHNXZwBeTOJus/F0ChNaKLveNMasDErlnRuFE43lVo4JDigwAN80AAHQIDb21GUz2M3wQbanKb7Gb4IxrCLMVgpE0EbwKjQkBJbGuA634kvFCZdlYUnUDEgtQO6ixbi9KNdahDh9AbajKZ7Gb4INtRlM9jN8EY8xFnSsG5OCgQwxDitAXAPTTsJiMqfZwu8EzgQbxoSKuAMaB2LdAgLvlPbEmyzKTPNxlTR56c0QRLT88LscxQBAN3HomJHDqggNPR/kpf2Ef4iL4zrJbbsqU6Fh0pAcoDm6MHXDG1+jX+TxwDMELbZ6Nf5PH0GO7Seamfk8UAxBC+0nmpn5fFBtJ5qZ+XxQBpHyUz7CvcYVXJtb+Vlsxq1X4cGiWkLQdVM+amchX0cj9aLU6QBZkKLuQxRUDEjfrALTJNsIpNlh34GmTFsfVkWxB1IVVbWqULAGNUeOA26j3Fs7Yoxwbl4vANQQrt1WuLfFnQ7Djy8I6LUebX+TxwDML6S8lM+wr3GDaTzUz8vihfSNoOqmfNTOQr6OR+tAQVKteAmS2zIOdRQfj1+q+xy54V84tKksQLoarhiaZA8eOEdTpAFmQou5DFFQMSN+vCOqtrByhYAxcop+eAajrwobbR7i2dsUY4Ny8Xg22rXFuzs6HYceXhAM3RkK4x2Fhajza/yeOO7Seamfl8UBRbgszZerIBuTccnk9Bq7cIq1Nr5yXwLszmrgULDBiX9cSn2xp0t0LDomgOUBy8k03sgYY2yratbmoG4/D6/SO2AWRJtb702WzuwFQHFAbuXvxjhs9rfy0vs+1UgJxqnA4jg7BvbPRr/ACeOOJtr4S1nhQox7/QeyAoEu1XR85KvOXN0szC6GbG879H4cMm1NSah+kPm70FOpoa2k81M/L4oNpPNTPy+KAWkyrVeF6ZLKXDgBiQ9eGLdUQRJtj1mym40PQzbtMPxPQA5tJ5qZ+XxQbSeamfl8UAkZFsYATZb4FxXDEG7jjwbCmILlgdlfbV747tJ5qZ+XxQrZLcHWm4q9eUWdDs+LX8IDTeOQttno1/k8cBtno1/k8cAyYCOEKi2ejX2o8cBtrYy14tijHBuXi8A1BC22ejX+Txx0Wk81M/J4oBL5U/8Wb/b/miOwv8AKe0HZZnzaxycbv00/WggHpNkRMkywtIULiceDpALZFuMQToOzjCW3UpWTZ4txiVht0oSpbzZfIT56fojpi/b5POy++n4wC69CyCADLokMBeUzYYP+MPSpYSkJSGAAAGQFAIp2+Tzsvvp+MG3yedl99PxgGIIX2+Tzsvvp+MG3yedl99PxgDSPkpn2Fe4xV/CZIUFBDFN1mJpcZqYcB1+sxDSFtlGVMAmy3uK89OR6YYNvk87L76fjAJq+T9nJJKDUActXm4cYvlaJkpLhDG8FYnEMxx6BFu3yedl99Pxg2+Tzsvvp+MAvK0LIS92WzsDVXBmatGYRbY9GSpSipCGUQxLkkh34nOJ7fJ52X30/GDb5POy++n4wDEL6S8lM+wr3GDb5POy++n4wvpC2yjKmATZb3FeenI9MBP+EyQoKCGKbrMTS6zUw4Dr9ZilXyfs5JJQagDlq4YcemGzb5POy++n4wbfJ52X30/GAqlaJkpYhDMoKxPKDMcegRCVoWQl7stnABqrAMQ1aYCGNvk87L76fjBt8nnZffT8YCFj0ZKlKKkIZRDEuSSHfic4bhfb5POy++n4wbfJ52X30/GAot9kRNmITMTeTcmFq4hUnLrMRl6Cs6WKZbEOxBVRwx4x1dtla1B1strkzz08VSW49B7IY2+Tzsvvp+MAt/BJDeTzq5cPiccemJydESULStCbqklRoTW8Lpd3o0XbfJ52X30/GDb5POy++n4wDEEL7fJ52X30/GDb5POy++n4wDEEL7fJ52X30/GDb5POy++n4wDEfO2wyApapshamWplp9dMRh/vONrb5POy++n4xRZLdK3vnZfLV56c+uAy7JZbMopSbLOS6mvLCmBSGd71OAFB+EVrFnUSVWSfeW5U4UxUReI5XScBwEb+3yudl99Pxg2+Vzsvvp+MBiy5FnU4FmmuVJSoEqpeYbxvFgBXqiWtkK/6s5iUqe6WJAJSeVUVPRnGxt8nnZffT8YNvlc7L76fjAYSbNZwktZJwF12ZT7zJAAvMSxc5dsOaP0hdQhGoniqUm8HZ+L0cA9AjR2+Vzsvvp+MG3yudl99PxgEvlT/AMWb/b/miOxR8pbZLNmmATEE7tAoE8tORggPq16SlAspYSa0Vu4FQLXsapP4HiIj/F7Pz0vLlCLrRZJa3voSpw1RVsnitOjJABAkywDiyE/CAJek5KiAJqC5ADEVJdgDnQ0iCdMWcpKhOQwZ61Dlg4xFYtFglBvm0UII3RQp5J6xEf4bJqNVLYs+6Ktg9ICH8Xs/PS8H5QZi+BwOESGlZDtrUAhRQxLG8CQQx6RHf4ZI5mX3R8IkbDKd9Whzxuh6lzwzrAQTpWQX+dRTFyARUJqDhvED1iInS9nr88ijvXJwevCLTo+TX5pFaHdFag1pWoBisaJs4/oy8uSG7P28BMaRksDrEAEsHLFw7hjVwxccGMR/ish21qMsaPSj4PUUiS9HSTjKQak1SMSznroOyOJ0ZIAYSZbO/IGOeEBxOlJBqJqS6ggMXdRu0DY8pPU8RGl7Oz61DMDjVlMzjEYjti5NhlBmloDG8GSKKLOeugr0CIDRkjmZfcHFn4dA7BAcGlZHPS+8IchNeipBF3VIboAGBfEVxJ7TnDkAQQQQBBBBAEEEEAQQQQBBBBAEEEEAQQQQBBBBAEEEEAQQQQBBBBAEEEEB/9k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Results: Baseline Characteristics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flipV="1">
            <a:off x="6019800" y="6248400"/>
            <a:ext cx="2133600" cy="1981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762000" y="1063823"/>
            <a:ext cx="7543800" cy="5794177"/>
            <a:chOff x="762000" y="838200"/>
            <a:chExt cx="7543800" cy="5794177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2000" y="838200"/>
              <a:ext cx="7543800" cy="5753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1676400" y="4953000"/>
              <a:ext cx="10456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Range  0-18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676400" y="5181600"/>
              <a:ext cx="113697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/>
                <a:t>Range  14-70</a:t>
              </a:r>
              <a:endParaRPr lang="en-US" sz="14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905000" y="5486400"/>
              <a:ext cx="10969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Range 0-144</a:t>
              </a:r>
              <a:endParaRPr lang="en-US" sz="1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514600" y="5638800"/>
              <a:ext cx="10055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Range 0-12</a:t>
              </a:r>
              <a:endParaRPr lang="en-US" sz="1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362200" y="6019800"/>
              <a:ext cx="10055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Range 0-60</a:t>
              </a:r>
              <a:endParaRPr lang="en-US" sz="14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05000" y="6324600"/>
              <a:ext cx="10055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Range 0-78</a:t>
              </a:r>
              <a:endParaRPr lang="en-US" sz="1400" dirty="0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4800600" y="1600200"/>
            <a:ext cx="3352800" cy="152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4953000" y="3886200"/>
            <a:ext cx="3276600" cy="152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953000" y="4191000"/>
            <a:ext cx="32004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019800" y="6477000"/>
            <a:ext cx="2286000" cy="152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" y="685800"/>
            <a:ext cx="825119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962400" y="2895600"/>
            <a:ext cx="4114800" cy="228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038600" y="5943600"/>
            <a:ext cx="35052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Results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371600"/>
            <a:ext cx="8203052" cy="5029200"/>
          </a:xfrm>
          <a:prstGeom prst="rect">
            <a:avLst/>
          </a:prstGeom>
          <a:noFill/>
          <a:ln w="9525">
            <a:solidFill>
              <a:srgbClr val="960000"/>
            </a:solidFill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886200" y="2438400"/>
            <a:ext cx="4648200" cy="762000"/>
          </a:xfrm>
          <a:prstGeom prst="rect">
            <a:avLst/>
          </a:prstGeom>
          <a:noFill/>
          <a:ln>
            <a:solidFill>
              <a:srgbClr val="9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886200" y="5943600"/>
            <a:ext cx="46482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886200" y="4495800"/>
            <a:ext cx="4648200" cy="381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62400" y="1295400"/>
            <a:ext cx="1186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citalopram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086600" y="1295400"/>
            <a:ext cx="926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placebo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Results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371600"/>
            <a:ext cx="8610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810000" y="2362200"/>
            <a:ext cx="4800600" cy="685800"/>
          </a:xfrm>
          <a:prstGeom prst="rect">
            <a:avLst/>
          </a:prstGeom>
          <a:noFill/>
          <a:ln>
            <a:solidFill>
              <a:srgbClr val="9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657600" y="3657600"/>
            <a:ext cx="5029200" cy="762000"/>
          </a:xfrm>
          <a:prstGeom prst="rect">
            <a:avLst/>
          </a:prstGeom>
          <a:noFill/>
          <a:ln>
            <a:solidFill>
              <a:srgbClr val="9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810000" y="1447800"/>
            <a:ext cx="1186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citalopram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162800" y="1447800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placebo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Results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24000"/>
            <a:ext cx="9144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038600" y="3200400"/>
            <a:ext cx="27432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886200" y="3581400"/>
            <a:ext cx="33528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267200" y="3962400"/>
            <a:ext cx="29718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  <a:noFill/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Results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688" y="838200"/>
            <a:ext cx="8338312" cy="579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09600" y="1828800"/>
            <a:ext cx="8077200" cy="152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09600" y="2590800"/>
            <a:ext cx="8077200" cy="152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85800" y="2895600"/>
            <a:ext cx="8001000" cy="152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85800" y="3962400"/>
            <a:ext cx="8001000" cy="381000"/>
          </a:xfrm>
          <a:prstGeom prst="rect">
            <a:avLst/>
          </a:prstGeom>
          <a:noFill/>
          <a:ln>
            <a:solidFill>
              <a:srgbClr val="9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85800" y="5257800"/>
            <a:ext cx="8001000" cy="152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85800" y="4572000"/>
            <a:ext cx="8001000" cy="228600"/>
          </a:xfrm>
          <a:prstGeom prst="rect">
            <a:avLst/>
          </a:prstGeom>
          <a:noFill/>
          <a:ln>
            <a:solidFill>
              <a:srgbClr val="9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Study Conclusions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30 mg citalopram daily was associated with</a:t>
            </a:r>
          </a:p>
          <a:p>
            <a:pPr>
              <a:buNone/>
            </a:pPr>
            <a:r>
              <a:rPr lang="en-US" dirty="0" smtClean="0"/>
              <a:t>	decreased agitation in patients with Alzheimer Disease over the course of 9 weeks 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r>
              <a:rPr lang="en-US" dirty="0" smtClean="0"/>
              <a:t>This particular regimen was also associated with mild cognitive decline and QTC prolongation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Strengths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Randomized, double blind, placebo controlled study</a:t>
            </a:r>
          </a:p>
          <a:p>
            <a:r>
              <a:rPr lang="en-US" dirty="0" smtClean="0"/>
              <a:t>Large proportion of participants completed the study</a:t>
            </a:r>
          </a:p>
          <a:p>
            <a:r>
              <a:rPr lang="en-US" dirty="0" smtClean="0"/>
              <a:t>Relatively few medical/medication exclusions for both participants </a:t>
            </a:r>
          </a:p>
          <a:p>
            <a:r>
              <a:rPr lang="en-US" dirty="0" smtClean="0"/>
              <a:t>psychosocial intervention administered to both groups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Limitations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Majority of participants were community dwelling</a:t>
            </a:r>
          </a:p>
          <a:p>
            <a:r>
              <a:rPr lang="en-US" dirty="0" smtClean="0"/>
              <a:t>Study conducted in academic medical centers</a:t>
            </a:r>
          </a:p>
          <a:p>
            <a:r>
              <a:rPr lang="en-US" dirty="0" smtClean="0"/>
              <a:t>Duration of treatment was only 9 weeks</a:t>
            </a:r>
          </a:p>
          <a:p>
            <a:r>
              <a:rPr lang="en-US" dirty="0" smtClean="0"/>
              <a:t>Patients were on high dose of citalopram </a:t>
            </a:r>
          </a:p>
          <a:p>
            <a:r>
              <a:rPr lang="en-US" dirty="0" smtClean="0"/>
              <a:t>Only included patients with probable Alzheimer’s disease</a:t>
            </a:r>
          </a:p>
          <a:p>
            <a:r>
              <a:rPr lang="en-US" dirty="0" smtClean="0"/>
              <a:t>MMSE was used to measure cognition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Discussion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Thank You!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996" y="609600"/>
            <a:ext cx="8886318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Is this study valid?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Was the assignment of patients to treatment randomized?</a:t>
            </a:r>
          </a:p>
          <a:p>
            <a:r>
              <a:rPr lang="en-US" dirty="0" smtClean="0"/>
              <a:t>Was randomization concealed?</a:t>
            </a:r>
          </a:p>
          <a:p>
            <a:r>
              <a:rPr lang="en-US" dirty="0" smtClean="0"/>
              <a:t>Were the groups similar at the start of the trial?</a:t>
            </a:r>
          </a:p>
          <a:p>
            <a:r>
              <a:rPr lang="en-US" dirty="0" smtClean="0"/>
              <a:t>Was follow-up of patients sufficiently long and complete?</a:t>
            </a:r>
          </a:p>
          <a:p>
            <a:r>
              <a:rPr lang="en-US" dirty="0" smtClean="0"/>
              <a:t>Were all patients analyzed in the groups to which they were randomized?</a:t>
            </a:r>
          </a:p>
          <a:p>
            <a:r>
              <a:rPr lang="en-US" dirty="0" smtClean="0"/>
              <a:t>Were patients, clinicians, study personnel blinded?</a:t>
            </a:r>
          </a:p>
          <a:p>
            <a:r>
              <a:rPr lang="en-US" dirty="0" smtClean="0"/>
              <a:t>Were groups treated equally, apart from experimental therapy?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1688</TotalTime>
  <Words>2614</Words>
  <Application>Microsoft Office PowerPoint</Application>
  <PresentationFormat>On-screen Show (4:3)</PresentationFormat>
  <Paragraphs>315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Calibri</vt:lpstr>
      <vt:lpstr>Constantia</vt:lpstr>
      <vt:lpstr>Wingdings 2</vt:lpstr>
      <vt:lpstr>Flow</vt:lpstr>
      <vt:lpstr>Journal Club</vt:lpstr>
      <vt:lpstr>Case</vt:lpstr>
      <vt:lpstr>Case </vt:lpstr>
      <vt:lpstr>Background</vt:lpstr>
      <vt:lpstr>Background</vt:lpstr>
      <vt:lpstr>Background</vt:lpstr>
      <vt:lpstr>Question</vt:lpstr>
      <vt:lpstr>PowerPoint Presentation</vt:lpstr>
      <vt:lpstr>Aims of Study</vt:lpstr>
      <vt:lpstr>Study Design</vt:lpstr>
      <vt:lpstr>Study Population</vt:lpstr>
      <vt:lpstr>Study Population</vt:lpstr>
      <vt:lpstr>Study Methods</vt:lpstr>
      <vt:lpstr>Outcomes</vt:lpstr>
      <vt:lpstr>PowerPoint Presentation</vt:lpstr>
      <vt:lpstr>PowerPoint Presentation</vt:lpstr>
      <vt:lpstr>Statistical Analysis</vt:lpstr>
      <vt:lpstr>PowerPoint Presentation</vt:lpstr>
      <vt:lpstr>Results: Baseline Characteristics</vt:lpstr>
      <vt:lpstr>PowerPoint Presentation</vt:lpstr>
      <vt:lpstr>Results</vt:lpstr>
      <vt:lpstr>Results</vt:lpstr>
      <vt:lpstr>Results</vt:lpstr>
      <vt:lpstr>Results</vt:lpstr>
      <vt:lpstr>Study Conclusions</vt:lpstr>
      <vt:lpstr>Strengths</vt:lpstr>
      <vt:lpstr>Limitations</vt:lpstr>
      <vt:lpstr>Discussion</vt:lpstr>
      <vt:lpstr>PowerPoint Presentation</vt:lpstr>
      <vt:lpstr>PowerPoint Presentation</vt:lpstr>
      <vt:lpstr>Is this study valid?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 Club</dc:title>
  <dc:creator>Anitha Bhat</dc:creator>
  <cp:lastModifiedBy>Bhat, Anitha</cp:lastModifiedBy>
  <cp:revision>105</cp:revision>
  <cp:lastPrinted>2014-10-10T12:46:54Z</cp:lastPrinted>
  <dcterms:created xsi:type="dcterms:W3CDTF">2013-12-19T05:13:18Z</dcterms:created>
  <dcterms:modified xsi:type="dcterms:W3CDTF">2014-10-10T13:01:34Z</dcterms:modified>
</cp:coreProperties>
</file>