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2"/>
  </p:sldMasterIdLst>
  <p:notesMasterIdLst>
    <p:notesMasterId r:id="rId23"/>
  </p:notesMasterIdLst>
  <p:handoutMasterIdLst>
    <p:handoutMasterId r:id="rId24"/>
  </p:handoutMasterIdLst>
  <p:sldIdLst>
    <p:sldId id="265" r:id="rId3"/>
    <p:sldId id="266" r:id="rId4"/>
    <p:sldId id="278" r:id="rId5"/>
    <p:sldId id="279" r:id="rId6"/>
    <p:sldId id="281" r:id="rId7"/>
    <p:sldId id="282" r:id="rId8"/>
    <p:sldId id="284" r:id="rId9"/>
    <p:sldId id="285" r:id="rId10"/>
    <p:sldId id="272" r:id="rId11"/>
    <p:sldId id="273" r:id="rId12"/>
    <p:sldId id="274" r:id="rId13"/>
    <p:sldId id="275" r:id="rId14"/>
    <p:sldId id="276" r:id="rId15"/>
    <p:sldId id="277" r:id="rId16"/>
    <p:sldId id="286" r:id="rId17"/>
    <p:sldId id="288" r:id="rId18"/>
    <p:sldId id="287" r:id="rId19"/>
    <p:sldId id="280" r:id="rId20"/>
    <p:sldId id="289" r:id="rId21"/>
    <p:sldId id="2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739" autoAdjust="0"/>
  </p:normalViewPr>
  <p:slideViewPr>
    <p:cSldViewPr snapToGrid="0" showGuides="1">
      <p:cViewPr varScale="1">
        <p:scale>
          <a:sx n="96" d="100"/>
          <a:sy n="96" d="100"/>
        </p:scale>
        <p:origin x="1092" y="90"/>
      </p:cViewPr>
      <p:guideLst>
        <p:guide orient="horz" pos="2160"/>
        <p:guide pos="3840"/>
      </p:guideLst>
    </p:cSldViewPr>
  </p:slideViewPr>
  <p:notesTextViewPr>
    <p:cViewPr>
      <p:scale>
        <a:sx n="1" d="1"/>
        <a:sy n="1" d="1"/>
      </p:scale>
      <p:origin x="0" y="0"/>
    </p:cViewPr>
  </p:notesTextViewPr>
  <p:notesViewPr>
    <p:cSldViewPr snapToGrid="0">
      <p:cViewPr varScale="1">
        <p:scale>
          <a:sx n="76" d="100"/>
          <a:sy n="76" d="100"/>
        </p:scale>
        <p:origin x="24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9/11/2015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9/11/2015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Cancer is a disease associated with aging. As well as Alzheimer’s dementia and atherosclerosis. This population of older adults is</a:t>
            </a:r>
            <a:r>
              <a:rPr lang="en-US" baseline="0" dirty="0" smtClean="0"/>
              <a:t> </a:t>
            </a:r>
            <a:r>
              <a:rPr lang="en-US" dirty="0" smtClean="0"/>
              <a:t>growing rapidly. By 2030, 20% of the population in</a:t>
            </a:r>
            <a:r>
              <a:rPr lang="en-US" baseline="0" dirty="0" smtClean="0"/>
              <a:t> </a:t>
            </a:r>
            <a:r>
              <a:rPr lang="en-US" dirty="0" smtClean="0"/>
              <a:t>the United States will be older than age 65 years.</a:t>
            </a:r>
          </a:p>
          <a:p>
            <a:r>
              <a:rPr lang="en-US" dirty="0" smtClean="0"/>
              <a:t>Cancer in the elderly is</a:t>
            </a:r>
            <a:r>
              <a:rPr lang="en-US" baseline="0" dirty="0" smtClean="0"/>
              <a:t> a huge healthcare issue. </a:t>
            </a:r>
          </a:p>
          <a:p>
            <a:r>
              <a:rPr lang="en-US" baseline="0" dirty="0" smtClean="0"/>
              <a:t>- </a:t>
            </a:r>
            <a:r>
              <a:rPr lang="en-US" dirty="0" smtClean="0"/>
              <a:t>The available data suggest that older adults</a:t>
            </a:r>
            <a:r>
              <a:rPr lang="en-US" baseline="0" dirty="0" smtClean="0"/>
              <a:t> </a:t>
            </a:r>
            <a:r>
              <a:rPr lang="en-US" dirty="0" smtClean="0"/>
              <a:t>derive benefit from chemotherapy similar to that</a:t>
            </a:r>
            <a:r>
              <a:rPr lang="en-US" baseline="0" dirty="0" smtClean="0"/>
              <a:t> </a:t>
            </a:r>
            <a:r>
              <a:rPr lang="en-US" dirty="0" smtClean="0"/>
              <a:t>derived by younger adults</a:t>
            </a:r>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2</a:t>
            </a:fld>
            <a:endParaRPr lang="en-US"/>
          </a:p>
        </p:txBody>
      </p:sp>
    </p:spTree>
    <p:extLst>
      <p:ext uri="{BB962C8B-B14F-4D97-AF65-F5344CB8AC3E}">
        <p14:creationId xmlns:p14="http://schemas.microsoft.com/office/powerpoint/2010/main" val="254180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Case</a:t>
            </a:r>
            <a:r>
              <a:rPr lang="en-US" baseline="0" dirty="0" smtClean="0"/>
              <a:t> – VR</a:t>
            </a:r>
          </a:p>
          <a:p>
            <a:r>
              <a:rPr lang="en-US" baseline="0" dirty="0" smtClean="0"/>
              <a:t>Case - JB</a:t>
            </a:r>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3</a:t>
            </a:fld>
            <a:endParaRPr lang="en-US"/>
          </a:p>
        </p:txBody>
      </p:sp>
    </p:spTree>
    <p:extLst>
      <p:ext uri="{BB962C8B-B14F-4D97-AF65-F5344CB8AC3E}">
        <p14:creationId xmlns:p14="http://schemas.microsoft.com/office/powerpoint/2010/main" val="1228450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Currently, there is no consensus within the geriatric or oncology communities regarding a standard assessment that can identify those older adults at risk for chemotherapy toxicity. These tools were validated in younger patients and do not address the heterogeneity in the aging process.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Reflects the limitations using one global assessment measure of functional status in the geriatric population.</a:t>
            </a:r>
          </a:p>
          <a:p>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4</a:t>
            </a:fld>
            <a:endParaRPr lang="en-US"/>
          </a:p>
        </p:txBody>
      </p:sp>
    </p:spTree>
    <p:extLst>
      <p:ext uri="{BB962C8B-B14F-4D97-AF65-F5344CB8AC3E}">
        <p14:creationId xmlns:p14="http://schemas.microsoft.com/office/powerpoint/2010/main" val="3825587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a:t>
            </a:r>
            <a:r>
              <a:rPr lang="en-US" baseline="0" dirty="0" smtClean="0"/>
              <a:t> grades of chemotherapy toxicity</a:t>
            </a:r>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5</a:t>
            </a:fld>
            <a:endParaRPr lang="en-US"/>
          </a:p>
        </p:txBody>
      </p:sp>
    </p:spTree>
    <p:extLst>
      <p:ext uri="{BB962C8B-B14F-4D97-AF65-F5344CB8AC3E}">
        <p14:creationId xmlns:p14="http://schemas.microsoft.com/office/powerpoint/2010/main" val="585753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 done before initiation of the chemo regimen.</a:t>
            </a:r>
            <a:r>
              <a:rPr lang="en-US" baseline="0" dirty="0" smtClean="0"/>
              <a:t> Provider portion – KPS, timed get up and go, Blessed orientation memory concentration test. </a:t>
            </a:r>
            <a:endParaRPr lang="en-US" baseline="0" dirty="0" smtClean="0"/>
          </a:p>
          <a:p>
            <a:endParaRPr lang="en-US" baseline="0" dirty="0" smtClean="0"/>
          </a:p>
          <a:p>
            <a:endParaRPr lang="en-US" dirty="0" smtClean="0"/>
          </a:p>
          <a:p>
            <a:r>
              <a:rPr lang="en-US" dirty="0" smtClean="0"/>
              <a:t>Assuming a prevalence rate of 30% for grade 3 to 5 toxicity, 500 patients would provide 80% power to detect a prevalence difference of 11% for a dichotomous predictor in logistic regression. </a:t>
            </a:r>
          </a:p>
          <a:p>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7</a:t>
            </a:fld>
            <a:endParaRPr lang="en-US"/>
          </a:p>
        </p:txBody>
      </p:sp>
    </p:spTree>
    <p:extLst>
      <p:ext uri="{BB962C8B-B14F-4D97-AF65-F5344CB8AC3E}">
        <p14:creationId xmlns:p14="http://schemas.microsoft.com/office/powerpoint/2010/main" val="2433325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 followed from beginning to end of chemo course. </a:t>
            </a:r>
            <a:r>
              <a:rPr lang="en-US" baseline="0" dirty="0" smtClean="0"/>
              <a:t> </a:t>
            </a:r>
            <a:r>
              <a:rPr lang="en-US" dirty="0" smtClean="0"/>
              <a:t>Toxicities evaluated at each clinical encounter by two physicians </a:t>
            </a:r>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8</a:t>
            </a:fld>
            <a:endParaRPr lang="en-US"/>
          </a:p>
        </p:txBody>
      </p:sp>
    </p:spTree>
    <p:extLst>
      <p:ext uri="{BB962C8B-B14F-4D97-AF65-F5344CB8AC3E}">
        <p14:creationId xmlns:p14="http://schemas.microsoft.com/office/powerpoint/2010/main" val="1058344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 squared -</a:t>
            </a:r>
            <a:r>
              <a:rPr lang="en-US" baseline="0" dirty="0" smtClean="0"/>
              <a:t> </a:t>
            </a:r>
            <a:r>
              <a:rPr lang="en-US" dirty="0" smtClean="0"/>
              <a:t>Does the number of individuals or objects that fall in each category differ significantly from the number you would expect? Is this difference between the expected and observed due to sampling variation, or is it a real difference?</a:t>
            </a:r>
          </a:p>
          <a:p>
            <a:endParaRPr lang="en-US" dirty="0" smtClean="0"/>
          </a:p>
          <a:p>
            <a:r>
              <a:rPr lang="en-US" b="1" dirty="0" smtClean="0"/>
              <a:t>null hypothesis</a:t>
            </a:r>
            <a:r>
              <a:rPr lang="en-US" dirty="0" smtClean="0"/>
              <a:t> usually refers to a general statement or default position that there is no relationship between two measured phenomena, or no difference among groups.</a:t>
            </a:r>
            <a:r>
              <a:rPr lang="en-US" baseline="30000" dirty="0" smtClean="0"/>
              <a:t>[</a:t>
            </a:r>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10</a:t>
            </a:fld>
            <a:endParaRPr lang="en-US"/>
          </a:p>
        </p:txBody>
      </p:sp>
    </p:spTree>
    <p:extLst>
      <p:ext uri="{BB962C8B-B14F-4D97-AF65-F5344CB8AC3E}">
        <p14:creationId xmlns:p14="http://schemas.microsoft.com/office/powerpoint/2010/main" val="3118034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12</a:t>
            </a:fld>
            <a:endParaRPr lang="en-US"/>
          </a:p>
        </p:txBody>
      </p:sp>
    </p:spTree>
    <p:extLst>
      <p:ext uri="{BB962C8B-B14F-4D97-AF65-F5344CB8AC3E}">
        <p14:creationId xmlns:p14="http://schemas.microsoft.com/office/powerpoint/2010/main" val="1032544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10E1E9A-E921-4174-A0FC-51868D7AC568}" type="slidenum">
              <a:rPr lang="en-US" smtClean="0"/>
              <a:t>13</a:t>
            </a:fld>
            <a:endParaRPr lang="en-US"/>
          </a:p>
        </p:txBody>
      </p:sp>
    </p:spTree>
    <p:extLst>
      <p:ext uri="{BB962C8B-B14F-4D97-AF65-F5344CB8AC3E}">
        <p14:creationId xmlns:p14="http://schemas.microsoft.com/office/powerpoint/2010/main" val="1506809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Exploratory analyses were performed to calculate the ROC of</a:t>
            </a:r>
          </a:p>
          <a:p>
            <a:r>
              <a:rPr lang="en-US" dirty="0" smtClean="0"/>
              <a:t>the model by using the total risk score for each tumor type: GI</a:t>
            </a:r>
          </a:p>
          <a:p>
            <a:r>
              <a:rPr lang="en-US" dirty="0" smtClean="0"/>
              <a:t>(0.72),GU(0.76), breast (0.66), lung (0.68),GYN(0.66), and other</a:t>
            </a:r>
          </a:p>
          <a:p>
            <a:r>
              <a:rPr lang="en-US" dirty="0" smtClean="0"/>
              <a:t>(0.81) cancers</a:t>
            </a:r>
            <a:r>
              <a:rPr lang="en-US" dirty="0" smtClean="0"/>
              <a:t>.</a:t>
            </a:r>
          </a:p>
          <a:p>
            <a:endParaRPr lang="en-US" dirty="0" smtClean="0"/>
          </a:p>
          <a:p>
            <a:r>
              <a:rPr lang="en-US" dirty="0" smtClean="0"/>
              <a:t>low risk (0 to 5 points, 30%),</a:t>
            </a:r>
          </a:p>
          <a:p>
            <a:r>
              <a:rPr lang="en-US" dirty="0" smtClean="0"/>
              <a:t>intermediate risk (6 to 9 points, 52%), and high risk (10 to 19 points,</a:t>
            </a:r>
          </a:p>
          <a:p>
            <a:r>
              <a:rPr lang="en-US" dirty="0" smtClean="0"/>
              <a:t>83%). There was a significant difference in toxicity among the risk</a:t>
            </a:r>
          </a:p>
          <a:p>
            <a:r>
              <a:rPr lang="en-US" dirty="0" smtClean="0"/>
              <a:t>groups (</a:t>
            </a:r>
            <a:r>
              <a:rPr lang="en-US" i="1" dirty="0" smtClean="0"/>
              <a:t>P</a:t>
            </a:r>
            <a:r>
              <a:rPr lang="en-US" dirty="0" smtClean="0"/>
              <a:t>.001; Fig 1 and Table 6).</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10E1E9A-E921-4174-A0FC-51868D7AC568}" type="slidenum">
              <a:rPr lang="en-US" smtClean="0"/>
              <a:t>14</a:t>
            </a:fld>
            <a:endParaRPr lang="en-US"/>
          </a:p>
        </p:txBody>
      </p:sp>
    </p:spTree>
    <p:extLst>
      <p:ext uri="{BB962C8B-B14F-4D97-AF65-F5344CB8AC3E}">
        <p14:creationId xmlns:p14="http://schemas.microsoft.com/office/powerpoint/2010/main" val="1274389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smtClean="0"/>
              <a:t>Click to edit Master title style</a:t>
            </a:r>
            <a:endParaRPr lang="en-US" dirty="0"/>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2" name="Title 1"/>
          <p:cNvSpPr>
            <a:spLocks noGrp="1"/>
          </p:cNvSpPr>
          <p:nvPr>
            <p:ph type="title"/>
          </p:nvPr>
        </p:nvSpPr>
        <p:spPr>
          <a:xfrm>
            <a:off x="1241658" y="1709738"/>
            <a:ext cx="10105791" cy="2862262"/>
          </a:xfrm>
        </p:spPr>
        <p:txBody>
          <a:bodyPr anchor="b"/>
          <a:lstStyle>
            <a:lvl1pPr>
              <a:defRPr sz="6000"/>
            </a:lvl1pPr>
          </a:lstStyle>
          <a:p>
            <a:r>
              <a:rPr lang="en-US" smtClean="0"/>
              <a:t>Click to edit Master title style</a:t>
            </a:r>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9/11/2015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84EAB7D7-3608-4730-B2E2-670834DF882C}" type="datetimeFigureOut">
              <a:rPr lang="en-US" smtClean="0"/>
              <a:t>9/11/2015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2324100" y="274638"/>
            <a:ext cx="9023350" cy="1143000"/>
          </a:xfrm>
        </p:spPr>
        <p:txBody>
          <a:bodyPr/>
          <a:lstStyle/>
          <a:p>
            <a:r>
              <a:rPr lang="en-US" smtClean="0"/>
              <a:t>Click to edit Master title style</a:t>
            </a:r>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EAB7D7-3608-4730-B2E2-670834DF882C}" type="datetimeFigureOut">
              <a:rPr lang="en-US" smtClean="0"/>
              <a:t>9/11/2015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9/11/2015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9/11/2015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9/11/2015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
        <p:nvSpPr>
          <p:cNvPr id="3" name="Picture Placeholder 2"/>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9/11/2015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9/11/2015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
        <p:nvSpPr>
          <p:cNvPr id="3" name="Picture Placeholder 2"/>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AB7D7-3608-4730-B2E2-670834DF882C}" type="datetimeFigureOut">
              <a:rPr lang="en-US" smtClean="0"/>
              <a:pPr/>
              <a:t>9/11/2015</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7BAC7-FE87-40F6-AA24-4F4685D1B022}" type="slidenum">
              <a:rPr lang="en-US" smtClean="0"/>
              <a:t>‹#›</a:t>
            </a:fld>
            <a:endParaRPr lang="en-US"/>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4648243"/>
            <a:ext cx="9144000" cy="1655762"/>
          </a:xfrm>
        </p:spPr>
        <p:txBody>
          <a:bodyPr/>
          <a:lstStyle/>
          <a:p>
            <a:r>
              <a:rPr lang="en-US" dirty="0" smtClean="0"/>
              <a:t>Geriatrics Grand Rounds - Journal Club </a:t>
            </a:r>
          </a:p>
          <a:p>
            <a:r>
              <a:rPr lang="en-US" dirty="0" smtClean="0"/>
              <a:t>Michael Voisine, DO  </a:t>
            </a:r>
          </a:p>
          <a:p>
            <a:r>
              <a:rPr lang="en-US" dirty="0" smtClean="0"/>
              <a:t>September 11, 2015 </a:t>
            </a:r>
          </a:p>
          <a:p>
            <a:endParaRPr lang="en-US" dirty="0"/>
          </a:p>
        </p:txBody>
      </p:sp>
      <p:sp>
        <p:nvSpPr>
          <p:cNvPr id="2" name="Title 1"/>
          <p:cNvSpPr>
            <a:spLocks noGrp="1"/>
          </p:cNvSpPr>
          <p:nvPr>
            <p:ph type="ctrTitle"/>
          </p:nvPr>
        </p:nvSpPr>
        <p:spPr>
          <a:xfrm>
            <a:off x="1524000" y="1708665"/>
            <a:ext cx="9144000" cy="2387600"/>
          </a:xfrm>
        </p:spPr>
        <p:txBody>
          <a:bodyPr>
            <a:noAutofit/>
          </a:bodyPr>
          <a:lstStyle/>
          <a:p>
            <a:pPr algn="l"/>
            <a:r>
              <a:rPr lang="en-US" sz="4400" dirty="0"/>
              <a:t>Predicting Chemotherapy Toxicity in Older Adults </a:t>
            </a:r>
            <a:r>
              <a:rPr lang="en-US" sz="4400" dirty="0" smtClean="0"/>
              <a:t>With Cancer</a:t>
            </a:r>
            <a:r>
              <a:rPr lang="en-US" sz="4400" dirty="0"/>
              <a:t>: </a:t>
            </a:r>
            <a:r>
              <a:rPr lang="en-US" sz="4400" dirty="0" smtClean="0"/>
              <a:t> </a:t>
            </a:r>
            <a:br>
              <a:rPr lang="en-US" sz="4400" dirty="0" smtClean="0"/>
            </a:br>
            <a:r>
              <a:rPr lang="en-US" sz="4400" dirty="0" smtClean="0"/>
              <a:t>A </a:t>
            </a:r>
            <a:r>
              <a:rPr lang="en-US" sz="4400" dirty="0"/>
              <a:t>Prospective Multicenter </a:t>
            </a:r>
            <a:r>
              <a:rPr lang="en-US" sz="4400" dirty="0" smtClean="0"/>
              <a:t>Study</a:t>
            </a:r>
            <a:br>
              <a:rPr lang="en-US" sz="4400" dirty="0" smtClean="0"/>
            </a:br>
            <a:r>
              <a:rPr lang="en-US" sz="4400" dirty="0" smtClean="0"/>
              <a:t/>
            </a:r>
            <a:br>
              <a:rPr lang="en-US" sz="4400" dirty="0" smtClean="0"/>
            </a:br>
            <a:r>
              <a:rPr lang="en-US" sz="3200" b="1" dirty="0" err="1" smtClean="0"/>
              <a:t>Hurria</a:t>
            </a:r>
            <a:r>
              <a:rPr lang="en-US" sz="3200" b="1" dirty="0" smtClean="0"/>
              <a:t>, A., et al. </a:t>
            </a:r>
            <a:r>
              <a:rPr lang="en-US" sz="3200" b="1" i="1" dirty="0"/>
              <a:t>J </a:t>
            </a:r>
            <a:r>
              <a:rPr lang="en-US" sz="3200" b="1" i="1" dirty="0" err="1"/>
              <a:t>Clin</a:t>
            </a:r>
            <a:r>
              <a:rPr lang="en-US" sz="3200" b="1" i="1" dirty="0"/>
              <a:t> </a:t>
            </a:r>
            <a:r>
              <a:rPr lang="en-US" sz="3200" b="1" i="1" dirty="0" err="1"/>
              <a:t>Oncol</a:t>
            </a:r>
            <a:r>
              <a:rPr lang="en-US" sz="3200" b="1" i="1" dirty="0"/>
              <a:t> </a:t>
            </a:r>
            <a:r>
              <a:rPr lang="en-US" sz="3200" b="1" dirty="0"/>
              <a:t>29:3457-3465.</a:t>
            </a:r>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62100" y="1552575"/>
            <a:ext cx="9791700" cy="5200650"/>
          </a:xfrm>
        </p:spPr>
        <p:txBody>
          <a:bodyPr>
            <a:normAutofit/>
          </a:bodyPr>
          <a:lstStyle/>
          <a:p>
            <a:r>
              <a:rPr lang="en-US" dirty="0" smtClean="0"/>
              <a:t>&gt; 1/2 of patients with newly diagnosed cancer are &gt; 65</a:t>
            </a:r>
            <a:endParaRPr lang="en-US" dirty="0"/>
          </a:p>
          <a:p>
            <a:r>
              <a:rPr lang="en-US" dirty="0" smtClean="0"/>
              <a:t>11-fold </a:t>
            </a:r>
            <a:r>
              <a:rPr lang="en-US" dirty="0"/>
              <a:t>increase </a:t>
            </a:r>
            <a:r>
              <a:rPr lang="en-US" dirty="0" smtClean="0"/>
              <a:t>in cancer </a:t>
            </a:r>
            <a:r>
              <a:rPr lang="en-US" dirty="0"/>
              <a:t>incidence </a:t>
            </a:r>
            <a:endParaRPr lang="en-US" dirty="0" smtClean="0"/>
          </a:p>
          <a:p>
            <a:r>
              <a:rPr lang="en-US" dirty="0" smtClean="0"/>
              <a:t>16-fold </a:t>
            </a:r>
            <a:r>
              <a:rPr lang="en-US" dirty="0"/>
              <a:t>increase in </a:t>
            </a:r>
            <a:r>
              <a:rPr lang="en-US" dirty="0" smtClean="0"/>
              <a:t>cancer mortality </a:t>
            </a:r>
          </a:p>
          <a:p>
            <a:pPr marL="0" indent="0">
              <a:buNone/>
            </a:pPr>
            <a:endParaRPr lang="en-US" dirty="0" smtClean="0"/>
          </a:p>
          <a:p>
            <a:pPr marL="0" indent="0">
              <a:buNone/>
            </a:pPr>
            <a:r>
              <a:rPr lang="en-US" u="sng" dirty="0" smtClean="0"/>
              <a:t>Concerns specific to geriatric oncology</a:t>
            </a:r>
            <a:r>
              <a:rPr lang="en-US" dirty="0" smtClean="0"/>
              <a:t> - </a:t>
            </a:r>
            <a:endParaRPr lang="en-US" dirty="0"/>
          </a:p>
          <a:p>
            <a:r>
              <a:rPr lang="en-US" dirty="0" smtClean="0"/>
              <a:t>Elders are underrepresented in </a:t>
            </a:r>
            <a:r>
              <a:rPr lang="en-US" dirty="0"/>
              <a:t>oncology clinical </a:t>
            </a:r>
            <a:r>
              <a:rPr lang="en-US" dirty="0" smtClean="0"/>
              <a:t>trials</a:t>
            </a:r>
          </a:p>
          <a:p>
            <a:r>
              <a:rPr lang="en-US" dirty="0" smtClean="0"/>
              <a:t>older </a:t>
            </a:r>
            <a:r>
              <a:rPr lang="en-US" dirty="0"/>
              <a:t>age is a risk </a:t>
            </a:r>
            <a:r>
              <a:rPr lang="en-US" dirty="0" smtClean="0"/>
              <a:t>factor for </a:t>
            </a:r>
            <a:r>
              <a:rPr lang="en-US" dirty="0"/>
              <a:t>chemotherapy </a:t>
            </a:r>
            <a:r>
              <a:rPr lang="en-US" dirty="0" smtClean="0"/>
              <a:t>toxicity</a:t>
            </a:r>
          </a:p>
          <a:p>
            <a:r>
              <a:rPr lang="en-US" dirty="0" smtClean="0"/>
              <a:t>older </a:t>
            </a:r>
            <a:r>
              <a:rPr lang="en-US" dirty="0"/>
              <a:t>adults are </a:t>
            </a:r>
            <a:r>
              <a:rPr lang="en-US" dirty="0" smtClean="0"/>
              <a:t>less likely </a:t>
            </a:r>
            <a:r>
              <a:rPr lang="en-US" dirty="0"/>
              <a:t>to be offered chemotherapy because of </a:t>
            </a:r>
            <a:r>
              <a:rPr lang="en-US" dirty="0" smtClean="0"/>
              <a:t>concerns regarding </a:t>
            </a:r>
            <a:r>
              <a:rPr lang="en-US" dirty="0"/>
              <a:t>their ability to tolerate the treatment</a:t>
            </a:r>
            <a:r>
              <a:rPr lang="en-US" dirty="0" smtClean="0"/>
              <a:t>.</a:t>
            </a:r>
          </a:p>
          <a:p>
            <a:r>
              <a:rPr lang="en-US" dirty="0"/>
              <a:t>chronologic age does not equate to physiologic age</a:t>
            </a:r>
          </a:p>
        </p:txBody>
      </p:sp>
      <p:sp>
        <p:nvSpPr>
          <p:cNvPr id="13" name="Title 12"/>
          <p:cNvSpPr>
            <a:spLocks noGrp="1"/>
          </p:cNvSpPr>
          <p:nvPr>
            <p:ph type="title"/>
          </p:nvPr>
        </p:nvSpPr>
        <p:spPr>
          <a:xfrm>
            <a:off x="1771650" y="307975"/>
            <a:ext cx="9029700" cy="1325563"/>
          </a:xfrm>
        </p:spPr>
        <p:txBody>
          <a:bodyPr>
            <a:normAutofit/>
          </a:bodyPr>
          <a:lstStyle/>
          <a:p>
            <a:r>
              <a:rPr lang="en-US" sz="5400" b="1" dirty="0" smtClean="0"/>
              <a:t>Background </a:t>
            </a:r>
            <a:endParaRPr lang="en-US" sz="5400" b="1" dirty="0"/>
          </a:p>
        </p:txBody>
      </p:sp>
    </p:spTree>
    <p:extLst>
      <p:ext uri="{BB962C8B-B14F-4D97-AF65-F5344CB8AC3E}">
        <p14:creationId xmlns:p14="http://schemas.microsoft.com/office/powerpoint/2010/main" val="2364934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3600" dirty="0" smtClean="0"/>
              <a:t>In frail elders with multiple medical comorbidities and new cancer diagnoses, are there useful prognostic tools clinicians can use to help guide shared decision making with patients’ regarding their cancer management plan? </a:t>
            </a:r>
            <a:endParaRPr lang="en-US" sz="3600" dirty="0"/>
          </a:p>
        </p:txBody>
      </p:sp>
      <p:sp>
        <p:nvSpPr>
          <p:cNvPr id="3" name="Title 2"/>
          <p:cNvSpPr>
            <a:spLocks noGrp="1"/>
          </p:cNvSpPr>
          <p:nvPr>
            <p:ph type="title"/>
          </p:nvPr>
        </p:nvSpPr>
        <p:spPr>
          <a:xfrm>
            <a:off x="1781175" y="384175"/>
            <a:ext cx="9029700" cy="1325563"/>
          </a:xfrm>
        </p:spPr>
        <p:txBody>
          <a:bodyPr>
            <a:normAutofit/>
          </a:bodyPr>
          <a:lstStyle/>
          <a:p>
            <a:r>
              <a:rPr lang="en-US" sz="5400" b="1" dirty="0" smtClean="0"/>
              <a:t>Clinical question </a:t>
            </a:r>
            <a:endParaRPr lang="en-US" sz="5400" b="1" dirty="0"/>
          </a:p>
        </p:txBody>
      </p:sp>
    </p:spTree>
    <p:extLst>
      <p:ext uri="{BB962C8B-B14F-4D97-AF65-F5344CB8AC3E}">
        <p14:creationId xmlns:p14="http://schemas.microsoft.com/office/powerpoint/2010/main" val="69650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456090" y="2976877"/>
            <a:ext cx="5273501" cy="2786556"/>
          </a:xfrm>
          <a:prstGeom prst="rect">
            <a:avLst/>
          </a:prstGeom>
        </p:spPr>
      </p:pic>
      <p:sp>
        <p:nvSpPr>
          <p:cNvPr id="3" name="Title 2"/>
          <p:cNvSpPr>
            <a:spLocks noGrp="1"/>
          </p:cNvSpPr>
          <p:nvPr>
            <p:ph type="title"/>
          </p:nvPr>
        </p:nvSpPr>
        <p:spPr>
          <a:xfrm>
            <a:off x="7331629" y="-74540"/>
            <a:ext cx="11656155" cy="1325563"/>
          </a:xfrm>
        </p:spPr>
        <p:txBody>
          <a:bodyPr/>
          <a:lstStyle/>
          <a:p>
            <a:r>
              <a:rPr lang="en-US" b="1" dirty="0" smtClean="0"/>
              <a:t>Typical practice </a:t>
            </a:r>
            <a:endParaRPr lang="en-US" b="1" dirty="0"/>
          </a:p>
        </p:txBody>
      </p:sp>
      <p:sp>
        <p:nvSpPr>
          <p:cNvPr id="5" name="TextBox 4"/>
          <p:cNvSpPr txBox="1"/>
          <p:nvPr/>
        </p:nvSpPr>
        <p:spPr>
          <a:xfrm>
            <a:off x="456091" y="945552"/>
            <a:ext cx="5267325" cy="2031325"/>
          </a:xfrm>
          <a:prstGeom prst="rect">
            <a:avLst/>
          </a:prstGeom>
          <a:solidFill>
            <a:schemeClr val="accent6">
              <a:lumMod val="40000"/>
              <a:lumOff val="60000"/>
            </a:schemeClr>
          </a:solidFill>
          <a:ln>
            <a:solidFill>
              <a:schemeClr val="accent1"/>
            </a:solidFill>
          </a:ln>
        </p:spPr>
        <p:txBody>
          <a:bodyPr wrap="square" rtlCol="0" anchor="ctr" anchorCtr="1">
            <a:spAutoFit/>
          </a:bodyPr>
          <a:lstStyle/>
          <a:p>
            <a:r>
              <a:rPr lang="en-US" dirty="0" smtClean="0"/>
              <a:t>Oncology</a:t>
            </a:r>
            <a:r>
              <a:rPr lang="en-US" dirty="0"/>
              <a:t> </a:t>
            </a:r>
            <a:r>
              <a:rPr lang="en-US" dirty="0" smtClean="0"/>
              <a:t>performance </a:t>
            </a:r>
            <a:r>
              <a:rPr lang="en-US" dirty="0"/>
              <a:t>status measures </a:t>
            </a:r>
            <a:r>
              <a:rPr lang="en-US" dirty="0" smtClean="0"/>
              <a:t>– </a:t>
            </a:r>
          </a:p>
          <a:p>
            <a:pPr marL="285750" indent="-285750">
              <a:buFontTx/>
              <a:buChar char="-"/>
            </a:pPr>
            <a:r>
              <a:rPr lang="en-US" dirty="0" err="1" smtClean="0"/>
              <a:t>Karnofsky</a:t>
            </a:r>
            <a:r>
              <a:rPr lang="en-US" dirty="0" smtClean="0"/>
              <a:t> performance </a:t>
            </a:r>
            <a:r>
              <a:rPr lang="en-US" dirty="0"/>
              <a:t>status [</a:t>
            </a:r>
            <a:r>
              <a:rPr lang="en-US" dirty="0" smtClean="0"/>
              <a:t>KPS]</a:t>
            </a:r>
          </a:p>
          <a:p>
            <a:pPr marL="285750" indent="-285750">
              <a:buFontTx/>
              <a:buChar char="-"/>
            </a:pPr>
            <a:r>
              <a:rPr lang="en-US" dirty="0" smtClean="0"/>
              <a:t> Eastern Cooperative Oncology Group [ECOG]</a:t>
            </a:r>
            <a:endParaRPr lang="en-US" dirty="0"/>
          </a:p>
          <a:p>
            <a:r>
              <a:rPr lang="en-US" dirty="0" smtClean="0"/>
              <a:t>Use in all adults regardless </a:t>
            </a:r>
            <a:r>
              <a:rPr lang="en-US" dirty="0"/>
              <a:t>of age </a:t>
            </a:r>
            <a:r>
              <a:rPr lang="en-US" dirty="0" smtClean="0"/>
              <a:t>to estimate </a:t>
            </a:r>
            <a:r>
              <a:rPr lang="en-US" dirty="0"/>
              <a:t>functional status, assess eligibility for clinical</a:t>
            </a:r>
          </a:p>
          <a:p>
            <a:r>
              <a:rPr lang="en-US" dirty="0"/>
              <a:t>trials, and predict treatment toxicity and</a:t>
            </a:r>
          </a:p>
          <a:p>
            <a:r>
              <a:rPr lang="en-US" dirty="0"/>
              <a:t>s</a:t>
            </a:r>
            <a:r>
              <a:rPr lang="en-US" dirty="0" smtClean="0"/>
              <a:t>urvival</a:t>
            </a:r>
            <a:r>
              <a:rPr lang="en-US" dirty="0"/>
              <a:t>. </a:t>
            </a:r>
          </a:p>
        </p:txBody>
      </p:sp>
      <p:sp>
        <p:nvSpPr>
          <p:cNvPr id="6" name="TextBox 5"/>
          <p:cNvSpPr txBox="1"/>
          <p:nvPr/>
        </p:nvSpPr>
        <p:spPr>
          <a:xfrm>
            <a:off x="6264613" y="1222550"/>
            <a:ext cx="5097294" cy="1477328"/>
          </a:xfrm>
          <a:prstGeom prst="rect">
            <a:avLst/>
          </a:prstGeom>
          <a:solidFill>
            <a:schemeClr val="accent6">
              <a:lumMod val="40000"/>
              <a:lumOff val="60000"/>
            </a:schemeClr>
          </a:solidFill>
          <a:ln>
            <a:solidFill>
              <a:schemeClr val="accent1"/>
            </a:solidFill>
          </a:ln>
        </p:spPr>
        <p:txBody>
          <a:bodyPr wrap="square" rtlCol="0" anchor="ctr" anchorCtr="1">
            <a:spAutoFit/>
          </a:bodyPr>
          <a:lstStyle/>
          <a:p>
            <a:r>
              <a:rPr lang="en-US" dirty="0"/>
              <a:t>G</a:t>
            </a:r>
            <a:r>
              <a:rPr lang="en-US" dirty="0" smtClean="0"/>
              <a:t>eriatric assessments measure</a:t>
            </a:r>
            <a:r>
              <a:rPr lang="en-US" dirty="0"/>
              <a:t> </a:t>
            </a:r>
            <a:r>
              <a:rPr lang="en-US" dirty="0" smtClean="0"/>
              <a:t>independent </a:t>
            </a:r>
            <a:r>
              <a:rPr lang="en-US" dirty="0"/>
              <a:t>clinical predictors of morbidity and mortality in older</a:t>
            </a:r>
          </a:p>
          <a:p>
            <a:r>
              <a:rPr lang="en-US" dirty="0"/>
              <a:t>a</a:t>
            </a:r>
            <a:r>
              <a:rPr lang="en-US" dirty="0" smtClean="0"/>
              <a:t>dults</a:t>
            </a:r>
            <a:r>
              <a:rPr lang="en-US" dirty="0"/>
              <a:t>. </a:t>
            </a:r>
            <a:endParaRPr lang="en-US" dirty="0" smtClean="0"/>
          </a:p>
          <a:p>
            <a:r>
              <a:rPr lang="en-US" dirty="0" smtClean="0"/>
              <a:t>- Not </a:t>
            </a:r>
            <a:r>
              <a:rPr lang="en-US" dirty="0"/>
              <a:t>typically </a:t>
            </a:r>
            <a:r>
              <a:rPr lang="en-US" dirty="0" smtClean="0"/>
              <a:t>used </a:t>
            </a:r>
            <a:r>
              <a:rPr lang="en-US" dirty="0"/>
              <a:t>in </a:t>
            </a:r>
            <a:r>
              <a:rPr lang="en-US" dirty="0" smtClean="0"/>
              <a:t>daily oncology </a:t>
            </a:r>
            <a:r>
              <a:rPr lang="en-US" dirty="0"/>
              <a:t>practice to assist in decision making</a:t>
            </a:r>
          </a:p>
        </p:txBody>
      </p:sp>
      <p:sp>
        <p:nvSpPr>
          <p:cNvPr id="7" name="TextBox 6"/>
          <p:cNvSpPr txBox="1"/>
          <p:nvPr/>
        </p:nvSpPr>
        <p:spPr>
          <a:xfrm>
            <a:off x="525294" y="2351969"/>
            <a:ext cx="184731" cy="369332"/>
          </a:xfrm>
          <a:prstGeom prst="rect">
            <a:avLst/>
          </a:prstGeom>
          <a:noFill/>
          <a:ln>
            <a:solidFill>
              <a:schemeClr val="bg2"/>
            </a:solidFill>
          </a:ln>
        </p:spPr>
        <p:txBody>
          <a:bodyPr wrap="none" rtlCol="0" anchor="ctr" anchorCtr="1">
            <a:spAutoFit/>
          </a:bodyPr>
          <a:lstStyle/>
          <a:p>
            <a:endParaRPr lang="en-US" dirty="0"/>
          </a:p>
        </p:txBody>
      </p:sp>
      <p:sp>
        <p:nvSpPr>
          <p:cNvPr id="8" name="TextBox 7"/>
          <p:cNvSpPr txBox="1"/>
          <p:nvPr/>
        </p:nvSpPr>
        <p:spPr>
          <a:xfrm>
            <a:off x="6799635" y="4286105"/>
            <a:ext cx="4182891" cy="1477328"/>
          </a:xfrm>
          <a:prstGeom prst="rect">
            <a:avLst/>
          </a:prstGeom>
          <a:solidFill>
            <a:schemeClr val="accent2">
              <a:lumMod val="40000"/>
              <a:lumOff val="60000"/>
            </a:schemeClr>
          </a:solidFill>
          <a:ln w="76200">
            <a:solidFill>
              <a:schemeClr val="accent1"/>
            </a:solidFill>
          </a:ln>
        </p:spPr>
        <p:txBody>
          <a:bodyPr wrap="square" rtlCol="0" anchor="ctr" anchorCtr="1">
            <a:spAutoFit/>
          </a:bodyPr>
          <a:lstStyle/>
          <a:p>
            <a:r>
              <a:rPr lang="en-US" dirty="0" smtClean="0"/>
              <a:t>A </a:t>
            </a:r>
            <a:r>
              <a:rPr lang="en-US" u="sng" dirty="0"/>
              <a:t>predictive model </a:t>
            </a:r>
            <a:r>
              <a:rPr lang="en-US" dirty="0"/>
              <a:t>that incorporates geriatric </a:t>
            </a:r>
            <a:r>
              <a:rPr lang="en-US" dirty="0" smtClean="0"/>
              <a:t>+ oncologic</a:t>
            </a:r>
            <a:r>
              <a:rPr lang="en-US" dirty="0"/>
              <a:t> </a:t>
            </a:r>
            <a:r>
              <a:rPr lang="en-US" dirty="0" smtClean="0"/>
              <a:t>correlates </a:t>
            </a:r>
            <a:r>
              <a:rPr lang="en-US" dirty="0"/>
              <a:t>of vulnerability to </a:t>
            </a:r>
            <a:r>
              <a:rPr lang="en-US" dirty="0" smtClean="0"/>
              <a:t>chemo </a:t>
            </a:r>
            <a:r>
              <a:rPr lang="en-US" dirty="0"/>
              <a:t>toxicity in older </a:t>
            </a:r>
            <a:r>
              <a:rPr lang="en-US" dirty="0" smtClean="0"/>
              <a:t>adults to help the clinician and </a:t>
            </a:r>
            <a:r>
              <a:rPr lang="en-US" dirty="0"/>
              <a:t>patient weigh </a:t>
            </a:r>
            <a:r>
              <a:rPr lang="en-US" dirty="0" smtClean="0"/>
              <a:t>the benefits/risks </a:t>
            </a:r>
            <a:r>
              <a:rPr lang="en-US" dirty="0"/>
              <a:t>of </a:t>
            </a:r>
            <a:r>
              <a:rPr lang="en-US" dirty="0" smtClean="0"/>
              <a:t>chemotherapy</a:t>
            </a:r>
            <a:endParaRPr lang="en-US" dirty="0"/>
          </a:p>
        </p:txBody>
      </p:sp>
      <p:sp>
        <p:nvSpPr>
          <p:cNvPr id="2" name="Down Arrow 1"/>
          <p:cNvSpPr/>
          <p:nvPr/>
        </p:nvSpPr>
        <p:spPr>
          <a:xfrm>
            <a:off x="8701923" y="2976877"/>
            <a:ext cx="369651" cy="994665"/>
          </a:xfrm>
          <a:prstGeom prst="downArrow">
            <a:avLst/>
          </a:prstGeom>
          <a:solidFill>
            <a:schemeClr val="accent4">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9" name="Down Arrow 8"/>
          <p:cNvSpPr/>
          <p:nvPr/>
        </p:nvSpPr>
        <p:spPr>
          <a:xfrm rot="19074658">
            <a:off x="6048647" y="2983262"/>
            <a:ext cx="460615" cy="1147651"/>
          </a:xfrm>
          <a:prstGeom prst="downArrow">
            <a:avLst/>
          </a:prstGeom>
          <a:solidFill>
            <a:schemeClr val="accent4">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16060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2100" y="1971675"/>
            <a:ext cx="9791700" cy="4886325"/>
          </a:xfrm>
        </p:spPr>
        <p:txBody>
          <a:bodyPr>
            <a:normAutofit/>
          </a:bodyPr>
          <a:lstStyle/>
          <a:p>
            <a:r>
              <a:rPr lang="en-US" sz="4000" b="1" dirty="0"/>
              <a:t>D</a:t>
            </a:r>
            <a:r>
              <a:rPr lang="en-US" sz="4000" b="1" dirty="0" smtClean="0"/>
              <a:t>evelop</a:t>
            </a:r>
            <a:r>
              <a:rPr lang="en-US" sz="4000" dirty="0" smtClean="0"/>
              <a:t> </a:t>
            </a:r>
            <a:r>
              <a:rPr lang="en-US" sz="4000" dirty="0"/>
              <a:t>a predictive model for grade 3 to 5 toxicity in </a:t>
            </a:r>
            <a:r>
              <a:rPr lang="en-US" sz="4000" dirty="0" smtClean="0"/>
              <a:t>older </a:t>
            </a:r>
            <a:r>
              <a:rPr lang="en-US" sz="4000" dirty="0"/>
              <a:t>adults with cancer that uses age, </a:t>
            </a:r>
            <a:r>
              <a:rPr lang="en-US" sz="4000" dirty="0" err="1"/>
              <a:t>sociodemographic</a:t>
            </a:r>
            <a:r>
              <a:rPr lang="en-US" sz="4000" dirty="0"/>
              <a:t> </a:t>
            </a:r>
            <a:r>
              <a:rPr lang="en-US" sz="4000" dirty="0" smtClean="0"/>
              <a:t>factors, tumor </a:t>
            </a:r>
            <a:r>
              <a:rPr lang="en-US" sz="4000" dirty="0"/>
              <a:t>and treatment characteristics, laboratory data, and </a:t>
            </a:r>
            <a:r>
              <a:rPr lang="en-US" sz="4000" dirty="0" smtClean="0"/>
              <a:t>geriatric assessment </a:t>
            </a:r>
            <a:r>
              <a:rPr lang="en-US" sz="4000" dirty="0" smtClean="0"/>
              <a:t>variables</a:t>
            </a:r>
            <a:endParaRPr lang="en-US" sz="4000" dirty="0" smtClean="0"/>
          </a:p>
          <a:p>
            <a:r>
              <a:rPr lang="en-US" sz="4000" b="1" dirty="0" smtClean="0"/>
              <a:t>Assess</a:t>
            </a:r>
            <a:r>
              <a:rPr lang="en-US" sz="4000" dirty="0" smtClean="0"/>
              <a:t> the </a:t>
            </a:r>
            <a:r>
              <a:rPr lang="en-US" sz="4000" dirty="0"/>
              <a:t>predictive </a:t>
            </a:r>
            <a:r>
              <a:rPr lang="en-US" sz="4000" dirty="0" smtClean="0"/>
              <a:t>capability of the </a:t>
            </a:r>
            <a:r>
              <a:rPr lang="en-US" sz="4000" dirty="0"/>
              <a:t>model for </a:t>
            </a:r>
            <a:r>
              <a:rPr lang="en-US" sz="4000" dirty="0" smtClean="0"/>
              <a:t>chemo </a:t>
            </a:r>
            <a:r>
              <a:rPr lang="en-US" sz="4000" dirty="0"/>
              <a:t>toxicity </a:t>
            </a:r>
            <a:r>
              <a:rPr lang="en-US" sz="4000" dirty="0" smtClean="0"/>
              <a:t>in </a:t>
            </a:r>
            <a:r>
              <a:rPr lang="en-US" sz="4000" dirty="0"/>
              <a:t>comparison to </a:t>
            </a:r>
            <a:r>
              <a:rPr lang="en-US" sz="4000" dirty="0" smtClean="0"/>
              <a:t>KPS </a:t>
            </a:r>
            <a:endParaRPr lang="en-US" sz="4000" dirty="0"/>
          </a:p>
        </p:txBody>
      </p:sp>
      <p:sp>
        <p:nvSpPr>
          <p:cNvPr id="3" name="Title 2"/>
          <p:cNvSpPr>
            <a:spLocks noGrp="1"/>
          </p:cNvSpPr>
          <p:nvPr>
            <p:ph type="title"/>
          </p:nvPr>
        </p:nvSpPr>
        <p:spPr>
          <a:xfrm>
            <a:off x="1943100" y="374650"/>
            <a:ext cx="9029700" cy="1325563"/>
          </a:xfrm>
        </p:spPr>
        <p:txBody>
          <a:bodyPr/>
          <a:lstStyle/>
          <a:p>
            <a:pPr algn="ctr"/>
            <a:r>
              <a:rPr lang="en-US" b="1" dirty="0" smtClean="0"/>
              <a:t>Study Objective </a:t>
            </a:r>
            <a:endParaRPr lang="en-US" b="1" dirty="0"/>
          </a:p>
        </p:txBody>
      </p:sp>
    </p:spTree>
    <p:extLst>
      <p:ext uri="{BB962C8B-B14F-4D97-AF65-F5344CB8AC3E}">
        <p14:creationId xmlns:p14="http://schemas.microsoft.com/office/powerpoint/2010/main" val="204153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Enrollment </a:t>
            </a:r>
            <a:r>
              <a:rPr lang="en-US" dirty="0"/>
              <a:t>November 2006 </a:t>
            </a:r>
            <a:r>
              <a:rPr lang="en-US" dirty="0" smtClean="0"/>
              <a:t>to </a:t>
            </a:r>
            <a:r>
              <a:rPr lang="en-US" dirty="0"/>
              <a:t>November </a:t>
            </a:r>
            <a:r>
              <a:rPr lang="en-US" dirty="0" smtClean="0"/>
              <a:t>2009</a:t>
            </a:r>
          </a:p>
          <a:p>
            <a:pPr marL="0" indent="0">
              <a:buNone/>
            </a:pPr>
            <a:r>
              <a:rPr lang="en-US" dirty="0" smtClean="0"/>
              <a:t>500 </a:t>
            </a:r>
            <a:r>
              <a:rPr lang="en-US" dirty="0"/>
              <a:t>patients </a:t>
            </a:r>
            <a:r>
              <a:rPr lang="en-US" dirty="0" smtClean="0"/>
              <a:t>were </a:t>
            </a:r>
            <a:r>
              <a:rPr lang="en-US" dirty="0"/>
              <a:t>recruited from the outpatient oncology practices of 7 participating institutions. </a:t>
            </a:r>
            <a:endParaRPr lang="en-US" dirty="0" smtClean="0"/>
          </a:p>
          <a:p>
            <a:endParaRPr lang="en-US" dirty="0"/>
          </a:p>
          <a:p>
            <a:pPr marL="0" indent="0">
              <a:buNone/>
            </a:pPr>
            <a:r>
              <a:rPr lang="en-US" u="sng" dirty="0" smtClean="0"/>
              <a:t>Inclusion Criteria</a:t>
            </a:r>
            <a:r>
              <a:rPr lang="en-US" dirty="0" smtClean="0"/>
              <a:t> – </a:t>
            </a:r>
          </a:p>
          <a:p>
            <a:r>
              <a:rPr lang="en-US" dirty="0" smtClean="0"/>
              <a:t>&gt; age 65</a:t>
            </a:r>
            <a:endParaRPr lang="en-US" dirty="0"/>
          </a:p>
          <a:p>
            <a:r>
              <a:rPr lang="en-US" dirty="0" smtClean="0"/>
              <a:t>diagnosis </a:t>
            </a:r>
            <a:r>
              <a:rPr lang="en-US" dirty="0"/>
              <a:t>of </a:t>
            </a:r>
            <a:r>
              <a:rPr lang="en-US" dirty="0" smtClean="0"/>
              <a:t>cancer</a:t>
            </a:r>
          </a:p>
          <a:p>
            <a:r>
              <a:rPr lang="en-US" dirty="0" smtClean="0"/>
              <a:t>scheduled </a:t>
            </a:r>
            <a:r>
              <a:rPr lang="en-US" dirty="0"/>
              <a:t>to receive a new </a:t>
            </a:r>
            <a:r>
              <a:rPr lang="en-US" dirty="0" smtClean="0"/>
              <a:t>chemotherapy regimen</a:t>
            </a:r>
          </a:p>
          <a:p>
            <a:r>
              <a:rPr lang="en-US" dirty="0" smtClean="0"/>
              <a:t>fluent </a:t>
            </a:r>
            <a:r>
              <a:rPr lang="en-US" dirty="0"/>
              <a:t>in English </a:t>
            </a:r>
            <a:endParaRPr lang="en-US" dirty="0" smtClean="0"/>
          </a:p>
        </p:txBody>
      </p:sp>
      <p:sp>
        <p:nvSpPr>
          <p:cNvPr id="3" name="Title 2"/>
          <p:cNvSpPr>
            <a:spLocks noGrp="1"/>
          </p:cNvSpPr>
          <p:nvPr>
            <p:ph type="title"/>
          </p:nvPr>
        </p:nvSpPr>
        <p:spPr/>
        <p:txBody>
          <a:bodyPr/>
          <a:lstStyle/>
          <a:p>
            <a:r>
              <a:rPr lang="en-US" b="1" dirty="0" smtClean="0"/>
              <a:t>Study Design </a:t>
            </a:r>
            <a:endParaRPr lang="en-US" b="1" dirty="0"/>
          </a:p>
        </p:txBody>
      </p:sp>
    </p:spTree>
    <p:extLst>
      <p:ext uri="{BB962C8B-B14F-4D97-AF65-F5344CB8AC3E}">
        <p14:creationId xmlns:p14="http://schemas.microsoft.com/office/powerpoint/2010/main" val="35620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495299" y="657502"/>
            <a:ext cx="3752849" cy="5462588"/>
          </a:xfrm>
          <a:prstGeom prst="rect">
            <a:avLst/>
          </a:prstGeom>
          <a:ln w="12700">
            <a:solidFill>
              <a:schemeClr val="accent1"/>
            </a:solidFill>
          </a:ln>
        </p:spPr>
      </p:pic>
      <p:sp>
        <p:nvSpPr>
          <p:cNvPr id="3" name="Title 2"/>
          <p:cNvSpPr>
            <a:spLocks noGrp="1"/>
          </p:cNvSpPr>
          <p:nvPr>
            <p:ph type="title"/>
          </p:nvPr>
        </p:nvSpPr>
        <p:spPr>
          <a:xfrm>
            <a:off x="5486400" y="365125"/>
            <a:ext cx="5867400" cy="1325563"/>
          </a:xfrm>
        </p:spPr>
        <p:txBody>
          <a:bodyPr>
            <a:normAutofit fontScale="90000"/>
          </a:bodyPr>
          <a:lstStyle/>
          <a:p>
            <a:r>
              <a:rPr lang="en-US" b="1" dirty="0" smtClean="0"/>
              <a:t>Methods: </a:t>
            </a:r>
            <a:br>
              <a:rPr lang="en-US" b="1" dirty="0" smtClean="0"/>
            </a:br>
            <a:r>
              <a:rPr lang="en-US" b="1" dirty="0" smtClean="0"/>
              <a:t>Pretreatment Data</a:t>
            </a:r>
            <a:endParaRPr lang="en-US" b="1" dirty="0"/>
          </a:p>
        </p:txBody>
      </p:sp>
      <p:sp>
        <p:nvSpPr>
          <p:cNvPr id="5" name="TextBox 4"/>
          <p:cNvSpPr txBox="1"/>
          <p:nvPr/>
        </p:nvSpPr>
        <p:spPr>
          <a:xfrm>
            <a:off x="495299" y="288170"/>
            <a:ext cx="4171951" cy="369332"/>
          </a:xfrm>
          <a:prstGeom prst="rect">
            <a:avLst/>
          </a:prstGeom>
          <a:solidFill>
            <a:schemeClr val="bg2"/>
          </a:solidFill>
          <a:ln>
            <a:solidFill>
              <a:schemeClr val="bg2"/>
            </a:solidFill>
          </a:ln>
        </p:spPr>
        <p:txBody>
          <a:bodyPr wrap="square" rtlCol="0" anchor="ctr" anchorCtr="1">
            <a:spAutoFit/>
          </a:bodyPr>
          <a:lstStyle/>
          <a:p>
            <a:r>
              <a:rPr lang="en-US" b="1" dirty="0" smtClean="0"/>
              <a:t>Geriatric Assessment  </a:t>
            </a:r>
            <a:endParaRPr lang="en-US" b="1" dirty="0"/>
          </a:p>
        </p:txBody>
      </p:sp>
      <p:sp>
        <p:nvSpPr>
          <p:cNvPr id="6" name="TextBox 5"/>
          <p:cNvSpPr txBox="1"/>
          <p:nvPr/>
        </p:nvSpPr>
        <p:spPr>
          <a:xfrm>
            <a:off x="495298" y="6120090"/>
            <a:ext cx="4171952" cy="523220"/>
          </a:xfrm>
          <a:prstGeom prst="rect">
            <a:avLst/>
          </a:prstGeom>
          <a:solidFill>
            <a:schemeClr val="bg1"/>
          </a:solidFill>
          <a:ln>
            <a:solidFill>
              <a:schemeClr val="bg2"/>
            </a:solidFill>
          </a:ln>
        </p:spPr>
        <p:txBody>
          <a:bodyPr wrap="square" rtlCol="0" anchor="ctr" anchorCtr="1">
            <a:spAutoFit/>
          </a:bodyPr>
          <a:lstStyle/>
          <a:p>
            <a:r>
              <a:rPr lang="en-US" sz="1400" dirty="0" smtClean="0"/>
              <a:t>Timed get up &amp; go measure</a:t>
            </a:r>
          </a:p>
          <a:p>
            <a:r>
              <a:rPr lang="en-US" sz="1400" dirty="0" smtClean="0"/>
              <a:t>Blessed Orientation Memory Concentration test </a:t>
            </a:r>
            <a:endParaRPr lang="en-US" sz="1400" dirty="0"/>
          </a:p>
        </p:txBody>
      </p:sp>
      <p:sp>
        <p:nvSpPr>
          <p:cNvPr id="7" name="TextBox 6"/>
          <p:cNvSpPr txBox="1"/>
          <p:nvPr/>
        </p:nvSpPr>
        <p:spPr>
          <a:xfrm>
            <a:off x="5162550" y="2728600"/>
            <a:ext cx="5924550" cy="2308324"/>
          </a:xfrm>
          <a:prstGeom prst="rect">
            <a:avLst/>
          </a:prstGeom>
          <a:solidFill>
            <a:schemeClr val="bg1"/>
          </a:solidFill>
          <a:ln>
            <a:solidFill>
              <a:schemeClr val="bg2"/>
            </a:solidFill>
          </a:ln>
        </p:spPr>
        <p:txBody>
          <a:bodyPr wrap="square" rtlCol="0" anchor="ctr" anchorCtr="1">
            <a:spAutoFit/>
          </a:bodyPr>
          <a:lstStyle/>
          <a:p>
            <a:pPr marL="285750" indent="-285750">
              <a:buFont typeface="Arial" panose="020B0604020202020204" pitchFamily="34" charset="0"/>
              <a:buChar char="•"/>
            </a:pPr>
            <a:r>
              <a:rPr lang="en-US" dirty="0" err="1" smtClean="0"/>
              <a:t>Sociodemographic</a:t>
            </a:r>
            <a:r>
              <a:rPr lang="en-US" dirty="0" smtClean="0"/>
              <a:t> factors</a:t>
            </a:r>
          </a:p>
          <a:p>
            <a:pPr marL="285750" indent="-285750">
              <a:buFont typeface="Arial" panose="020B0604020202020204" pitchFamily="34" charset="0"/>
              <a:buChar char="•"/>
            </a:pPr>
            <a:r>
              <a:rPr lang="en-US" dirty="0" smtClean="0"/>
              <a:t>Tumor </a:t>
            </a:r>
            <a:r>
              <a:rPr lang="en-US" dirty="0"/>
              <a:t>characteristics (tumor type and stage) </a:t>
            </a:r>
            <a:endParaRPr lang="en-US" dirty="0" smtClean="0"/>
          </a:p>
          <a:p>
            <a:pPr marL="285750" indent="-285750">
              <a:buFont typeface="Arial" panose="020B0604020202020204" pitchFamily="34" charset="0"/>
              <a:buChar char="•"/>
            </a:pPr>
            <a:r>
              <a:rPr lang="en-US" dirty="0" smtClean="0"/>
              <a:t>pretreatment laboratory data (WBC, </a:t>
            </a:r>
            <a:r>
              <a:rPr lang="en-US" dirty="0"/>
              <a:t>hemoglobin, </a:t>
            </a:r>
            <a:r>
              <a:rPr lang="en-US" dirty="0" smtClean="0"/>
              <a:t>BUN, </a:t>
            </a:r>
            <a:r>
              <a:rPr lang="en-US" dirty="0"/>
              <a:t>creatinine, </a:t>
            </a:r>
            <a:r>
              <a:rPr lang="en-US" dirty="0" smtClean="0"/>
              <a:t>albumin, and LFTs) </a:t>
            </a:r>
          </a:p>
          <a:p>
            <a:pPr marL="285750" indent="-285750">
              <a:buFont typeface="Arial" panose="020B0604020202020204" pitchFamily="34" charset="0"/>
              <a:buChar char="•"/>
            </a:pPr>
            <a:r>
              <a:rPr lang="en-US" dirty="0" smtClean="0"/>
              <a:t>chemotherapy regimen</a:t>
            </a:r>
          </a:p>
          <a:p>
            <a:pPr marL="285750" indent="-285750">
              <a:buFont typeface="Arial" panose="020B0604020202020204" pitchFamily="34" charset="0"/>
              <a:buChar char="•"/>
            </a:pPr>
            <a:r>
              <a:rPr lang="en-US" dirty="0" smtClean="0"/>
              <a:t>line </a:t>
            </a:r>
            <a:r>
              <a:rPr lang="en-US" dirty="0"/>
              <a:t>of chemotherapy (first line </a:t>
            </a:r>
            <a:r>
              <a:rPr lang="en-US" dirty="0" smtClean="0"/>
              <a:t>or greater)</a:t>
            </a:r>
          </a:p>
          <a:p>
            <a:pPr marL="285750" indent="-285750">
              <a:buFont typeface="Arial" panose="020B0604020202020204" pitchFamily="34" charset="0"/>
              <a:buChar char="•"/>
            </a:pPr>
            <a:r>
              <a:rPr lang="en-US" dirty="0" smtClean="0"/>
              <a:t>use of WBC or RBC growth factors</a:t>
            </a:r>
          </a:p>
          <a:p>
            <a:pPr marL="285750" indent="-285750">
              <a:buFont typeface="Arial" panose="020B0604020202020204" pitchFamily="34" charset="0"/>
              <a:buChar char="•"/>
            </a:pPr>
            <a:r>
              <a:rPr lang="en-US" dirty="0" smtClean="0"/>
              <a:t>Standard vs reduced dose chemo </a:t>
            </a:r>
            <a:endParaRPr lang="en-US" dirty="0"/>
          </a:p>
        </p:txBody>
      </p:sp>
      <p:pic>
        <p:nvPicPr>
          <p:cNvPr id="8" name="Picture 7"/>
          <p:cNvPicPr>
            <a:picLocks noChangeAspect="1"/>
          </p:cNvPicPr>
          <p:nvPr/>
        </p:nvPicPr>
        <p:blipFill>
          <a:blip r:embed="rId4"/>
          <a:stretch>
            <a:fillRect/>
          </a:stretch>
        </p:blipFill>
        <p:spPr>
          <a:xfrm>
            <a:off x="4230658" y="657502"/>
            <a:ext cx="436592" cy="5462588"/>
          </a:xfrm>
          <a:prstGeom prst="rect">
            <a:avLst/>
          </a:prstGeom>
        </p:spPr>
      </p:pic>
      <p:sp>
        <p:nvSpPr>
          <p:cNvPr id="9" name="TextBox 8"/>
          <p:cNvSpPr txBox="1"/>
          <p:nvPr/>
        </p:nvSpPr>
        <p:spPr>
          <a:xfrm>
            <a:off x="5162550" y="2359268"/>
            <a:ext cx="5924550" cy="369332"/>
          </a:xfrm>
          <a:prstGeom prst="rect">
            <a:avLst/>
          </a:prstGeom>
          <a:solidFill>
            <a:schemeClr val="bg2"/>
          </a:solidFill>
          <a:ln>
            <a:solidFill>
              <a:schemeClr val="bg2"/>
            </a:solidFill>
          </a:ln>
        </p:spPr>
        <p:txBody>
          <a:bodyPr wrap="square" rtlCol="0" anchor="ctr" anchorCtr="1">
            <a:spAutoFit/>
          </a:bodyPr>
          <a:lstStyle/>
          <a:p>
            <a:r>
              <a:rPr lang="en-US" b="1" dirty="0" smtClean="0"/>
              <a:t>Oncology</a:t>
            </a:r>
            <a:endParaRPr lang="en-US" b="1" dirty="0"/>
          </a:p>
        </p:txBody>
      </p:sp>
    </p:spTree>
    <p:extLst>
      <p:ext uri="{BB962C8B-B14F-4D97-AF65-F5344CB8AC3E}">
        <p14:creationId xmlns:p14="http://schemas.microsoft.com/office/powerpoint/2010/main" val="65949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27921" y="1416077"/>
            <a:ext cx="9401175" cy="4832092"/>
          </a:xfrm>
          <a:prstGeom prst="rect">
            <a:avLst/>
          </a:prstGeom>
          <a:noFill/>
          <a:ln>
            <a:solidFill>
              <a:schemeClr val="bg2"/>
            </a:solidFill>
          </a:ln>
        </p:spPr>
        <p:txBody>
          <a:bodyPr wrap="square" rtlCol="0" anchor="ctr" anchorCtr="1">
            <a:spAutoFit/>
          </a:bodyPr>
          <a:lstStyle/>
          <a:p>
            <a:endParaRPr lang="en-US" sz="4400" i="1" dirty="0"/>
          </a:p>
          <a:p>
            <a:r>
              <a:rPr lang="en-US" sz="4400" i="1" dirty="0"/>
              <a:t>73 y </a:t>
            </a:r>
            <a:r>
              <a:rPr lang="en-US" sz="4400" i="1" dirty="0" smtClean="0"/>
              <a:t>retired, college-educated, white </a:t>
            </a:r>
            <a:r>
              <a:rPr lang="en-US" sz="4400" i="1" dirty="0"/>
              <a:t>married </a:t>
            </a:r>
            <a:r>
              <a:rPr lang="en-US" sz="4400" i="1" dirty="0" smtClean="0"/>
              <a:t>female </a:t>
            </a:r>
            <a:r>
              <a:rPr lang="en-US" sz="4400" i="1" dirty="0"/>
              <a:t>with HTN and </a:t>
            </a:r>
            <a:r>
              <a:rPr lang="en-US" sz="4400" i="1" dirty="0" smtClean="0"/>
              <a:t>arthritis with </a:t>
            </a:r>
            <a:r>
              <a:rPr lang="en-US" sz="4400" i="1" dirty="0" err="1"/>
              <a:t>iADL</a:t>
            </a:r>
            <a:r>
              <a:rPr lang="en-US" sz="4400" i="1" dirty="0"/>
              <a:t> score of 13 and KPS of </a:t>
            </a:r>
            <a:r>
              <a:rPr lang="en-US" sz="4400" i="1" dirty="0" smtClean="0"/>
              <a:t>80</a:t>
            </a:r>
            <a:r>
              <a:rPr lang="en-US" sz="4400" i="1" dirty="0" smtClean="0"/>
              <a:t>% </a:t>
            </a:r>
            <a:r>
              <a:rPr lang="en-US" sz="4400" i="1" dirty="0"/>
              <a:t>now with metastatic lung cancer treated with 1</a:t>
            </a:r>
            <a:r>
              <a:rPr lang="en-US" sz="4400" i="1" baseline="30000" dirty="0"/>
              <a:t>st</a:t>
            </a:r>
            <a:r>
              <a:rPr lang="en-US" sz="4400" i="1" dirty="0"/>
              <a:t> line, standard doses of </a:t>
            </a:r>
            <a:r>
              <a:rPr lang="en-US" sz="4400" i="1" dirty="0" err="1"/>
              <a:t>polychemotherapy</a:t>
            </a:r>
            <a:r>
              <a:rPr lang="en-US" sz="4400" i="1" dirty="0"/>
              <a:t> </a:t>
            </a:r>
            <a:r>
              <a:rPr lang="en-US" sz="4400" i="1" dirty="0" smtClean="0"/>
              <a:t>.  </a:t>
            </a:r>
            <a:endParaRPr lang="en-US" sz="4400" i="1" dirty="0"/>
          </a:p>
        </p:txBody>
      </p:sp>
      <p:sp>
        <p:nvSpPr>
          <p:cNvPr id="8" name="Title 2"/>
          <p:cNvSpPr txBox="1">
            <a:spLocks/>
          </p:cNvSpPr>
          <p:nvPr/>
        </p:nvSpPr>
        <p:spPr>
          <a:xfrm>
            <a:off x="2181225" y="334278"/>
            <a:ext cx="9029700" cy="132556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accent1"/>
                </a:solidFill>
                <a:latin typeface="+mj-lt"/>
                <a:ea typeface="+mj-ea"/>
                <a:cs typeface="+mj-cs"/>
              </a:defRPr>
            </a:lvl1pPr>
          </a:lstStyle>
          <a:p>
            <a:r>
              <a:rPr lang="en-US" sz="5400" b="1" dirty="0" smtClean="0"/>
              <a:t>Demographics</a:t>
            </a:r>
            <a:r>
              <a:rPr lang="en-US" dirty="0" smtClean="0"/>
              <a:t> </a:t>
            </a:r>
            <a:endParaRPr lang="en-US" dirty="0"/>
          </a:p>
        </p:txBody>
      </p:sp>
    </p:spTree>
    <p:extLst>
      <p:ext uri="{BB962C8B-B14F-4D97-AF65-F5344CB8AC3E}">
        <p14:creationId xmlns:p14="http://schemas.microsoft.com/office/powerpoint/2010/main" val="246745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0041" y="1169471"/>
            <a:ext cx="5490183" cy="5475773"/>
          </a:xfrm>
          <a:prstGeom prst="rect">
            <a:avLst/>
          </a:prstGeom>
        </p:spPr>
      </p:pic>
      <p:sp>
        <p:nvSpPr>
          <p:cNvPr id="3" name="Title 2"/>
          <p:cNvSpPr>
            <a:spLocks noGrp="1"/>
          </p:cNvSpPr>
          <p:nvPr>
            <p:ph type="title"/>
          </p:nvPr>
        </p:nvSpPr>
        <p:spPr>
          <a:xfrm>
            <a:off x="2564296" y="142875"/>
            <a:ext cx="8687364" cy="1325563"/>
          </a:xfrm>
        </p:spPr>
        <p:txBody>
          <a:bodyPr/>
          <a:lstStyle/>
          <a:p>
            <a:r>
              <a:rPr lang="en-US" b="1" dirty="0" smtClean="0"/>
              <a:t>Results </a:t>
            </a:r>
            <a:endParaRPr lang="en-US" b="1" dirty="0"/>
          </a:p>
        </p:txBody>
      </p:sp>
      <p:sp>
        <p:nvSpPr>
          <p:cNvPr id="2" name="TextBox 1"/>
          <p:cNvSpPr txBox="1"/>
          <p:nvPr/>
        </p:nvSpPr>
        <p:spPr>
          <a:xfrm>
            <a:off x="5934075" y="1354137"/>
            <a:ext cx="5715000" cy="4893647"/>
          </a:xfrm>
          <a:prstGeom prst="rect">
            <a:avLst/>
          </a:prstGeom>
          <a:noFill/>
          <a:ln>
            <a:solidFill>
              <a:schemeClr val="bg2"/>
            </a:solidFill>
          </a:ln>
        </p:spPr>
        <p:txBody>
          <a:bodyPr wrap="square" rtlCol="0" anchor="ctr" anchorCtr="1">
            <a:spAutoFit/>
          </a:bodyPr>
          <a:lstStyle/>
          <a:p>
            <a:r>
              <a:rPr lang="en-US" sz="2400" i="1" u="sng" dirty="0"/>
              <a:t>National Cancer Institute Common Terminology Criteria for Adverse Events </a:t>
            </a:r>
            <a:r>
              <a:rPr lang="en-US" sz="2400" u="sng" dirty="0"/>
              <a:t>(NCI CTCAE</a:t>
            </a:r>
            <a:r>
              <a:rPr lang="en-US" sz="2400" u="sng" dirty="0" smtClean="0"/>
              <a:t>)</a:t>
            </a:r>
          </a:p>
          <a:p>
            <a:endParaRPr lang="en-US" sz="2400" u="sng" dirty="0" smtClean="0"/>
          </a:p>
          <a:p>
            <a:r>
              <a:rPr lang="en-US" sz="2400" b="1" dirty="0" smtClean="0"/>
              <a:t>Grade 3 – </a:t>
            </a:r>
            <a:r>
              <a:rPr lang="en-US" sz="2400" dirty="0" smtClean="0"/>
              <a:t>severe</a:t>
            </a:r>
          </a:p>
          <a:p>
            <a:r>
              <a:rPr lang="en-US" sz="2400" b="1" dirty="0" smtClean="0"/>
              <a:t>Grade 4 – </a:t>
            </a:r>
            <a:r>
              <a:rPr lang="en-US" sz="2400" dirty="0" smtClean="0"/>
              <a:t>life threatening</a:t>
            </a:r>
            <a:endParaRPr lang="en-US" sz="2400" b="1" dirty="0"/>
          </a:p>
          <a:p>
            <a:r>
              <a:rPr lang="en-US" sz="2400" b="1" dirty="0" smtClean="0"/>
              <a:t>Grade </a:t>
            </a:r>
            <a:r>
              <a:rPr lang="en-US" sz="2400" b="1" dirty="0"/>
              <a:t>5 </a:t>
            </a:r>
            <a:r>
              <a:rPr lang="en-US" sz="2400" b="1" dirty="0" smtClean="0"/>
              <a:t>- </a:t>
            </a:r>
            <a:r>
              <a:rPr lang="en-US" sz="2400" dirty="0" smtClean="0"/>
              <a:t>cardiac </a:t>
            </a:r>
            <a:r>
              <a:rPr lang="en-US" sz="2400" dirty="0"/>
              <a:t>ischemia/infarction,</a:t>
            </a:r>
          </a:p>
          <a:p>
            <a:r>
              <a:rPr lang="en-US" sz="2400" dirty="0"/>
              <a:t>liver </a:t>
            </a:r>
            <a:r>
              <a:rPr lang="en-US" sz="2400" dirty="0" smtClean="0"/>
              <a:t>failure</a:t>
            </a:r>
            <a:r>
              <a:rPr lang="en-US" sz="2400" dirty="0"/>
              <a:t>, pneumonitis/pulmonary infiltrate, and sudden death</a:t>
            </a:r>
            <a:r>
              <a:rPr lang="en-US" sz="2400" dirty="0" smtClean="0"/>
              <a:t>.</a:t>
            </a:r>
          </a:p>
          <a:p>
            <a:endParaRPr lang="en-US" sz="2400" dirty="0"/>
          </a:p>
          <a:p>
            <a:r>
              <a:rPr lang="en-US" sz="2400" dirty="0" smtClean="0"/>
              <a:t>31% required dose reduction</a:t>
            </a:r>
          </a:p>
          <a:p>
            <a:r>
              <a:rPr lang="en-US" sz="2400" dirty="0" smtClean="0"/>
              <a:t>31% had a dose delay</a:t>
            </a:r>
          </a:p>
          <a:p>
            <a:r>
              <a:rPr lang="en-US" sz="2400" dirty="0" smtClean="0"/>
              <a:t>23% were hospitalized during treatment </a:t>
            </a:r>
            <a:endParaRPr lang="en-US" sz="2400" dirty="0"/>
          </a:p>
        </p:txBody>
      </p:sp>
      <p:sp>
        <p:nvSpPr>
          <p:cNvPr id="5" name="Rectangle 4"/>
          <p:cNvSpPr/>
          <p:nvPr/>
        </p:nvSpPr>
        <p:spPr>
          <a:xfrm>
            <a:off x="219075" y="2371725"/>
            <a:ext cx="5305425" cy="2381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219075" y="2609850"/>
            <a:ext cx="3248025" cy="86794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19075" y="3943350"/>
            <a:ext cx="3248025" cy="87630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60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828053" y="4506092"/>
            <a:ext cx="10820608" cy="1814431"/>
          </a:xfrm>
          <a:prstGeom prst="rect">
            <a:avLst/>
          </a:prstGeom>
        </p:spPr>
      </p:pic>
      <p:pic>
        <p:nvPicPr>
          <p:cNvPr id="3" name="Picture 2"/>
          <p:cNvPicPr>
            <a:picLocks noChangeAspect="1"/>
          </p:cNvPicPr>
          <p:nvPr/>
        </p:nvPicPr>
        <p:blipFill>
          <a:blip r:embed="rId4"/>
          <a:stretch>
            <a:fillRect/>
          </a:stretch>
        </p:blipFill>
        <p:spPr>
          <a:xfrm>
            <a:off x="828053" y="554313"/>
            <a:ext cx="10820608" cy="3951779"/>
          </a:xfrm>
          <a:prstGeom prst="rect">
            <a:avLst/>
          </a:prstGeom>
        </p:spPr>
      </p:pic>
      <p:sp>
        <p:nvSpPr>
          <p:cNvPr id="6" name="Rectangle 5"/>
          <p:cNvSpPr/>
          <p:nvPr/>
        </p:nvSpPr>
        <p:spPr>
          <a:xfrm>
            <a:off x="7573618" y="1823715"/>
            <a:ext cx="755374" cy="86794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9730409" y="1823715"/>
            <a:ext cx="735495" cy="86794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482983" y="1823715"/>
            <a:ext cx="755374" cy="86794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9730409" y="3288026"/>
            <a:ext cx="755374" cy="76407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7573618" y="3288026"/>
            <a:ext cx="755374" cy="75560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482983" y="3314176"/>
            <a:ext cx="755374" cy="72180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2688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440035" y="132710"/>
            <a:ext cx="10999490" cy="116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Content Placeholder 6"/>
          <p:cNvPicPr>
            <a:picLocks noGrp="1" noChangeAspect="1"/>
          </p:cNvPicPr>
          <p:nvPr>
            <p:ph idx="1"/>
          </p:nvPr>
        </p:nvPicPr>
        <p:blipFill>
          <a:blip r:embed="rId3"/>
          <a:stretch>
            <a:fillRect/>
          </a:stretch>
        </p:blipFill>
        <p:spPr>
          <a:xfrm>
            <a:off x="440035" y="1298685"/>
            <a:ext cx="10999490" cy="53804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5214937" y="3830744"/>
            <a:ext cx="4873280" cy="41326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5214937" y="3123402"/>
            <a:ext cx="4873280" cy="39724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9521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 name="Picture 5"/>
          <p:cNvPicPr>
            <a:picLocks noChangeAspect="1"/>
          </p:cNvPicPr>
          <p:nvPr/>
        </p:nvPicPr>
        <p:blipFill>
          <a:blip r:embed="rId3"/>
          <a:stretch>
            <a:fillRect/>
          </a:stretch>
        </p:blipFill>
        <p:spPr>
          <a:xfrm>
            <a:off x="857457" y="109330"/>
            <a:ext cx="10588204" cy="4144618"/>
          </a:xfrm>
          <a:prstGeom prst="rect">
            <a:avLst/>
          </a:prstGeom>
        </p:spPr>
      </p:pic>
      <p:pic>
        <p:nvPicPr>
          <p:cNvPr id="9" name="Picture 8"/>
          <p:cNvPicPr>
            <a:picLocks noChangeAspect="1"/>
          </p:cNvPicPr>
          <p:nvPr/>
        </p:nvPicPr>
        <p:blipFill>
          <a:blip r:embed="rId4"/>
          <a:stretch>
            <a:fillRect/>
          </a:stretch>
        </p:blipFill>
        <p:spPr>
          <a:xfrm>
            <a:off x="857457" y="4253948"/>
            <a:ext cx="10588204" cy="2447925"/>
          </a:xfrm>
          <a:prstGeom prst="rect">
            <a:avLst/>
          </a:prstGeom>
        </p:spPr>
      </p:pic>
      <p:sp>
        <p:nvSpPr>
          <p:cNvPr id="10" name="Rectangle 9"/>
          <p:cNvSpPr/>
          <p:nvPr/>
        </p:nvSpPr>
        <p:spPr>
          <a:xfrm>
            <a:off x="10704443" y="1351722"/>
            <a:ext cx="695288" cy="535015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974242" y="1252331"/>
            <a:ext cx="2653541" cy="487017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616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974035" y="257538"/>
            <a:ext cx="5615608" cy="6521831"/>
          </a:xfrm>
          <a:prstGeom prst="rect">
            <a:avLst/>
          </a:prstGeom>
        </p:spPr>
      </p:pic>
      <p:sp>
        <p:nvSpPr>
          <p:cNvPr id="2" name="TextBox 1"/>
          <p:cNvSpPr txBox="1"/>
          <p:nvPr/>
        </p:nvSpPr>
        <p:spPr>
          <a:xfrm>
            <a:off x="7245626" y="1502518"/>
            <a:ext cx="4482548" cy="4031873"/>
          </a:xfrm>
          <a:prstGeom prst="rect">
            <a:avLst/>
          </a:prstGeom>
          <a:noFill/>
          <a:ln>
            <a:solidFill>
              <a:schemeClr val="bg2"/>
            </a:solidFill>
          </a:ln>
        </p:spPr>
        <p:txBody>
          <a:bodyPr wrap="square" rtlCol="0" anchor="ctr" anchorCtr="1">
            <a:spAutoFit/>
          </a:bodyPr>
          <a:lstStyle/>
          <a:p>
            <a:r>
              <a:rPr lang="en-US" sz="3200" dirty="0" smtClean="0"/>
              <a:t>The median risk score was 7, range (0 to 19)</a:t>
            </a:r>
          </a:p>
          <a:p>
            <a:endParaRPr lang="en-US" sz="3200" dirty="0"/>
          </a:p>
          <a:p>
            <a:r>
              <a:rPr lang="en-US" sz="3200" dirty="0"/>
              <a:t>The sample was divided into </a:t>
            </a:r>
            <a:r>
              <a:rPr lang="en-US" sz="3200" dirty="0" smtClean="0"/>
              <a:t>3 risk strata:</a:t>
            </a:r>
          </a:p>
          <a:p>
            <a:pPr marL="457200" indent="-457200">
              <a:buFont typeface="Arial" panose="020B0604020202020204" pitchFamily="34" charset="0"/>
              <a:buChar char="•"/>
            </a:pPr>
            <a:r>
              <a:rPr lang="en-US" sz="3200" b="1" dirty="0" smtClean="0"/>
              <a:t>low 0-5</a:t>
            </a:r>
          </a:p>
          <a:p>
            <a:pPr marL="457200" indent="-457200">
              <a:buFont typeface="Arial" panose="020B0604020202020204" pitchFamily="34" charset="0"/>
              <a:buChar char="•"/>
            </a:pPr>
            <a:r>
              <a:rPr lang="en-US" sz="3200" b="1" dirty="0" smtClean="0"/>
              <a:t>medium 6-9</a:t>
            </a:r>
          </a:p>
          <a:p>
            <a:pPr marL="457200" indent="-457200">
              <a:buFont typeface="Arial" panose="020B0604020202020204" pitchFamily="34" charset="0"/>
              <a:buChar char="•"/>
            </a:pPr>
            <a:r>
              <a:rPr lang="en-US" sz="3200" b="1" dirty="0" smtClean="0"/>
              <a:t>high 10-19</a:t>
            </a:r>
            <a:endParaRPr lang="en-US" sz="3200" dirty="0" smtClean="0"/>
          </a:p>
        </p:txBody>
      </p:sp>
      <p:sp>
        <p:nvSpPr>
          <p:cNvPr id="5" name="Rectangle 4"/>
          <p:cNvSpPr/>
          <p:nvPr/>
        </p:nvSpPr>
        <p:spPr>
          <a:xfrm>
            <a:off x="4641574" y="1321904"/>
            <a:ext cx="457200" cy="545746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6033052" y="1252331"/>
            <a:ext cx="467139" cy="552703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3352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76718" y="1291759"/>
            <a:ext cx="6852517" cy="46220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itle 2"/>
          <p:cNvSpPr>
            <a:spLocks noGrp="1"/>
          </p:cNvSpPr>
          <p:nvPr>
            <p:ph type="title"/>
          </p:nvPr>
        </p:nvSpPr>
        <p:spPr>
          <a:xfrm>
            <a:off x="2614385" y="29394"/>
            <a:ext cx="9029700" cy="1325563"/>
          </a:xfrm>
        </p:spPr>
        <p:txBody>
          <a:bodyPr/>
          <a:lstStyle/>
          <a:p>
            <a:r>
              <a:rPr lang="en-US" b="1" dirty="0" smtClean="0"/>
              <a:t>Results</a:t>
            </a:r>
            <a:r>
              <a:rPr lang="en-US" dirty="0" smtClean="0"/>
              <a:t> </a:t>
            </a:r>
            <a:endParaRPr lang="en-US" dirty="0"/>
          </a:p>
        </p:txBody>
      </p:sp>
      <p:pic>
        <p:nvPicPr>
          <p:cNvPr id="6" name="Content Placeholder 3"/>
          <p:cNvPicPr>
            <a:picLocks noChangeAspect="1"/>
          </p:cNvPicPr>
          <p:nvPr/>
        </p:nvPicPr>
        <p:blipFill>
          <a:blip r:embed="rId4"/>
          <a:stretch>
            <a:fillRect/>
          </a:stretch>
        </p:blipFill>
        <p:spPr>
          <a:xfrm>
            <a:off x="7394713" y="1414755"/>
            <a:ext cx="4501818" cy="4667993"/>
          </a:xfrm>
          <a:prstGeom prst="rect">
            <a:avLst/>
          </a:prstGeom>
        </p:spPr>
      </p:pic>
      <p:sp>
        <p:nvSpPr>
          <p:cNvPr id="2" name="TextBox 1"/>
          <p:cNvSpPr txBox="1"/>
          <p:nvPr/>
        </p:nvSpPr>
        <p:spPr>
          <a:xfrm>
            <a:off x="7394713" y="996164"/>
            <a:ext cx="2693504" cy="400110"/>
          </a:xfrm>
          <a:prstGeom prst="rect">
            <a:avLst/>
          </a:prstGeom>
          <a:solidFill>
            <a:schemeClr val="bg2"/>
          </a:solidFill>
          <a:ln>
            <a:solidFill>
              <a:schemeClr val="bg2"/>
            </a:solidFill>
          </a:ln>
        </p:spPr>
        <p:txBody>
          <a:bodyPr wrap="square" rtlCol="0" anchor="ctr" anchorCtr="1">
            <a:spAutoFit/>
          </a:bodyPr>
          <a:lstStyle/>
          <a:p>
            <a:r>
              <a:rPr lang="en-US" sz="2000" dirty="0" smtClean="0"/>
              <a:t>Example ROC Curve </a:t>
            </a:r>
            <a:endParaRPr lang="en-US" sz="2000" dirty="0"/>
          </a:p>
        </p:txBody>
      </p:sp>
      <p:sp>
        <p:nvSpPr>
          <p:cNvPr id="7" name="Rectangle 6"/>
          <p:cNvSpPr/>
          <p:nvPr/>
        </p:nvSpPr>
        <p:spPr>
          <a:xfrm>
            <a:off x="6410739" y="2743718"/>
            <a:ext cx="648922" cy="22860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39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4000" dirty="0"/>
              <a:t>53% </a:t>
            </a:r>
            <a:r>
              <a:rPr lang="en-US" sz="4000" dirty="0" smtClean="0"/>
              <a:t>w/ grade 3 to 5 </a:t>
            </a:r>
            <a:r>
              <a:rPr lang="en-US" sz="4000" dirty="0" err="1" smtClean="0"/>
              <a:t>chemotoxicity</a:t>
            </a:r>
            <a:r>
              <a:rPr lang="en-US" sz="4000" dirty="0" smtClean="0"/>
              <a:t> </a:t>
            </a:r>
          </a:p>
          <a:p>
            <a:r>
              <a:rPr lang="en-US" sz="4000" dirty="0" smtClean="0"/>
              <a:t>2% w/ treatment related mortality in 2%</a:t>
            </a:r>
          </a:p>
          <a:p>
            <a:endParaRPr lang="en-US" sz="4000" dirty="0" smtClean="0"/>
          </a:p>
          <a:p>
            <a:pPr marL="0" indent="0">
              <a:buNone/>
            </a:pPr>
            <a:r>
              <a:rPr lang="en-US" sz="4000" dirty="0" smtClean="0"/>
              <a:t>Patient age (&gt; 72), tumor type (GI/GU), treatment, labs (</a:t>
            </a:r>
            <a:r>
              <a:rPr lang="en-US" sz="4000" dirty="0" err="1" smtClean="0"/>
              <a:t>Hgb</a:t>
            </a:r>
            <a:r>
              <a:rPr lang="en-US" sz="4000" dirty="0" smtClean="0"/>
              <a:t>, </a:t>
            </a:r>
            <a:r>
              <a:rPr lang="en-US" sz="4000" dirty="0" err="1" smtClean="0"/>
              <a:t>CrCl</a:t>
            </a:r>
            <a:r>
              <a:rPr lang="en-US" sz="4000" dirty="0" smtClean="0"/>
              <a:t>), fall </a:t>
            </a:r>
            <a:r>
              <a:rPr lang="en-US" sz="4000" dirty="0" err="1" smtClean="0"/>
              <a:t>hx</a:t>
            </a:r>
            <a:r>
              <a:rPr lang="en-US" sz="4000" dirty="0" smtClean="0"/>
              <a:t>, hearing, TUG, and all geriatric assessment variables are risk factors for chemotherapy toxicity.</a:t>
            </a:r>
            <a:endParaRPr lang="en-US" sz="4000" dirty="0"/>
          </a:p>
        </p:txBody>
      </p:sp>
      <p:sp>
        <p:nvSpPr>
          <p:cNvPr id="3" name="Title 2"/>
          <p:cNvSpPr>
            <a:spLocks noGrp="1"/>
          </p:cNvSpPr>
          <p:nvPr>
            <p:ph type="title"/>
          </p:nvPr>
        </p:nvSpPr>
        <p:spPr/>
        <p:txBody>
          <a:bodyPr/>
          <a:lstStyle/>
          <a:p>
            <a:r>
              <a:rPr lang="en-US" b="1" dirty="0" smtClean="0"/>
              <a:t>Discussion</a:t>
            </a:r>
            <a:r>
              <a:rPr lang="en-US" dirty="0" smtClean="0"/>
              <a:t> </a:t>
            </a:r>
            <a:endParaRPr lang="en-US" dirty="0"/>
          </a:p>
        </p:txBody>
      </p:sp>
    </p:spTree>
    <p:extLst>
      <p:ext uri="{BB962C8B-B14F-4D97-AF65-F5344CB8AC3E}">
        <p14:creationId xmlns:p14="http://schemas.microsoft.com/office/powerpoint/2010/main" val="2825200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dirty="0" smtClean="0"/>
              <a:t>Toxicities &lt; grade 3</a:t>
            </a:r>
          </a:p>
          <a:p>
            <a:r>
              <a:rPr lang="en-US" sz="4000" dirty="0" smtClean="0"/>
              <a:t>External validity </a:t>
            </a:r>
          </a:p>
          <a:p>
            <a:r>
              <a:rPr lang="en-US" sz="4000" dirty="0" smtClean="0"/>
              <a:t>Heterogeneous tumor types and/or </a:t>
            </a:r>
            <a:r>
              <a:rPr lang="en-US" sz="4000" dirty="0"/>
              <a:t>treatment </a:t>
            </a:r>
            <a:r>
              <a:rPr lang="en-US" sz="4000" dirty="0" smtClean="0"/>
              <a:t>regimens</a:t>
            </a:r>
            <a:endParaRPr lang="en-US" sz="4000" dirty="0"/>
          </a:p>
        </p:txBody>
      </p:sp>
      <p:sp>
        <p:nvSpPr>
          <p:cNvPr id="3" name="Title 2"/>
          <p:cNvSpPr>
            <a:spLocks noGrp="1"/>
          </p:cNvSpPr>
          <p:nvPr>
            <p:ph type="title"/>
          </p:nvPr>
        </p:nvSpPr>
        <p:spPr/>
        <p:txBody>
          <a:bodyPr/>
          <a:lstStyle/>
          <a:p>
            <a:r>
              <a:rPr lang="en-US" b="1" dirty="0" smtClean="0"/>
              <a:t>Limitations</a:t>
            </a:r>
            <a:endParaRPr lang="en-US" b="1" dirty="0"/>
          </a:p>
        </p:txBody>
      </p:sp>
    </p:spTree>
    <p:extLst>
      <p:ext uri="{BB962C8B-B14F-4D97-AF65-F5344CB8AC3E}">
        <p14:creationId xmlns:p14="http://schemas.microsoft.com/office/powerpoint/2010/main" val="29015414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2100" y="1690688"/>
            <a:ext cx="9791700" cy="4486275"/>
          </a:xfrm>
        </p:spPr>
        <p:txBody>
          <a:bodyPr>
            <a:normAutofit/>
          </a:bodyPr>
          <a:lstStyle/>
          <a:p>
            <a:r>
              <a:rPr lang="en-US" sz="3600" dirty="0" smtClean="0"/>
              <a:t>Predictive model had a greater ability </a:t>
            </a:r>
            <a:r>
              <a:rPr lang="en-US" sz="3600" dirty="0"/>
              <a:t>to discriminate risk of chemotherapy toxicity than the </a:t>
            </a:r>
            <a:r>
              <a:rPr lang="en-US" sz="3600" dirty="0" smtClean="0"/>
              <a:t>KPS.</a:t>
            </a:r>
          </a:p>
          <a:p>
            <a:pPr marL="0" indent="0">
              <a:buNone/>
            </a:pPr>
            <a:endParaRPr lang="en-US" sz="3600" dirty="0"/>
          </a:p>
          <a:p>
            <a:r>
              <a:rPr lang="en-US" sz="3600" dirty="0"/>
              <a:t>Geriatric assessment has not been routinely incorporated into oncology care because of the time and resource requirements. </a:t>
            </a:r>
            <a:endParaRPr lang="en-US" dirty="0"/>
          </a:p>
        </p:txBody>
      </p:sp>
      <p:sp>
        <p:nvSpPr>
          <p:cNvPr id="3" name="Title 2"/>
          <p:cNvSpPr>
            <a:spLocks noGrp="1"/>
          </p:cNvSpPr>
          <p:nvPr>
            <p:ph type="title"/>
          </p:nvPr>
        </p:nvSpPr>
        <p:spPr/>
        <p:txBody>
          <a:bodyPr/>
          <a:lstStyle/>
          <a:p>
            <a:r>
              <a:rPr lang="en-US" b="1" dirty="0" smtClean="0"/>
              <a:t>Conclusion</a:t>
            </a:r>
            <a:endParaRPr lang="en-US" b="1" dirty="0"/>
          </a:p>
        </p:txBody>
      </p:sp>
    </p:spTree>
    <p:extLst>
      <p:ext uri="{BB962C8B-B14F-4D97-AF65-F5344CB8AC3E}">
        <p14:creationId xmlns:p14="http://schemas.microsoft.com/office/powerpoint/2010/main" val="24084082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060536" y="0"/>
            <a:ext cx="6645438" cy="6410462"/>
          </a:xfrm>
          <a:prstGeom prst="rect">
            <a:avLst/>
          </a:prstGeom>
        </p:spPr>
      </p:pic>
      <p:sp>
        <p:nvSpPr>
          <p:cNvPr id="5" name="TextBox 4"/>
          <p:cNvSpPr txBox="1"/>
          <p:nvPr/>
        </p:nvSpPr>
        <p:spPr>
          <a:xfrm>
            <a:off x="0" y="6375898"/>
            <a:ext cx="5284956" cy="369332"/>
          </a:xfrm>
          <a:prstGeom prst="rect">
            <a:avLst/>
          </a:prstGeom>
          <a:noFill/>
          <a:ln>
            <a:solidFill>
              <a:schemeClr val="bg2"/>
            </a:solidFill>
          </a:ln>
        </p:spPr>
        <p:txBody>
          <a:bodyPr wrap="square" rtlCol="0" anchor="ctr" anchorCtr="1">
            <a:spAutoFit/>
          </a:bodyPr>
          <a:lstStyle/>
          <a:p>
            <a:r>
              <a:rPr lang="en-US" dirty="0"/>
              <a:t>http://www.mycarg.org/Chemo_Toxicity_Calculator</a:t>
            </a:r>
          </a:p>
        </p:txBody>
      </p:sp>
    </p:spTree>
    <p:extLst>
      <p:ext uri="{BB962C8B-B14F-4D97-AF65-F5344CB8AC3E}">
        <p14:creationId xmlns:p14="http://schemas.microsoft.com/office/powerpoint/2010/main" val="1553571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50674" y="126034"/>
            <a:ext cx="9443830" cy="6450806"/>
          </a:xfrm>
          <a:prstGeom prst="rect">
            <a:avLst/>
          </a:prstGeom>
        </p:spPr>
      </p:pic>
    </p:spTree>
    <p:extLst>
      <p:ext uri="{BB962C8B-B14F-4D97-AF65-F5344CB8AC3E}">
        <p14:creationId xmlns:p14="http://schemas.microsoft.com/office/powerpoint/2010/main" val="16835687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9147" y="546653"/>
            <a:ext cx="11628783" cy="5759520"/>
          </a:xfrm>
          <a:prstGeom prst="rect">
            <a:avLst/>
          </a:prstGeom>
        </p:spPr>
      </p:pic>
      <p:sp>
        <p:nvSpPr>
          <p:cNvPr id="3" name="Title 2"/>
          <p:cNvSpPr>
            <a:spLocks noGrp="1"/>
          </p:cNvSpPr>
          <p:nvPr>
            <p:ph type="title"/>
          </p:nvPr>
        </p:nvSpPr>
        <p:spPr>
          <a:xfrm>
            <a:off x="1213579" y="546653"/>
            <a:ext cx="9029700" cy="1325563"/>
          </a:xfrm>
        </p:spPr>
        <p:txBody>
          <a:bodyPr>
            <a:normAutofit fontScale="90000"/>
          </a:bodyPr>
          <a:lstStyle/>
          <a:p>
            <a:r>
              <a:rPr lang="en-US" b="1" dirty="0" smtClean="0">
                <a:solidFill>
                  <a:schemeClr val="bg1"/>
                </a:solidFill>
              </a:rPr>
              <a:t>Questions?                              Thank you! </a:t>
            </a:r>
            <a:endParaRPr lang="en-US" b="1" dirty="0">
              <a:solidFill>
                <a:schemeClr val="bg1"/>
              </a:solidFill>
            </a:endParaRPr>
          </a:p>
        </p:txBody>
      </p:sp>
    </p:spTree>
    <p:extLst>
      <p:ext uri="{BB962C8B-B14F-4D97-AF65-F5344CB8AC3E}">
        <p14:creationId xmlns:p14="http://schemas.microsoft.com/office/powerpoint/2010/main" val="16624196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Cloud skipper design template" id="{30DBBF30-EDA2-4408-9702-3B0A8AED6F12}" vid="{0F128B79-39D4-4007-9EC6-E245A2CC91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A1AFEDE-5CAF-4D05-AC35-0F55C5366E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Cloud skipper design slides</Template>
  <TotalTime>0</TotalTime>
  <Words>1036</Words>
  <Application>Microsoft Office PowerPoint</Application>
  <PresentationFormat>Widescreen</PresentationFormat>
  <Paragraphs>125</Paragraphs>
  <Slides>20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Cambria</vt:lpstr>
      <vt:lpstr>Cloud skipper design template</vt:lpstr>
      <vt:lpstr>Predicting Chemotherapy Toxicity in Older Adults With Cancer:   A Prospective Multicenter Study  Hurria, A., et al. J Clin Oncol 29:3457-3465.</vt:lpstr>
      <vt:lpstr>Background </vt:lpstr>
      <vt:lpstr>Clinical question </vt:lpstr>
      <vt:lpstr>Typical practice </vt:lpstr>
      <vt:lpstr>Study Objective </vt:lpstr>
      <vt:lpstr>Study Design </vt:lpstr>
      <vt:lpstr>Methods:  Pretreatment Data</vt:lpstr>
      <vt:lpstr>PowerPoint Presentation</vt:lpstr>
      <vt:lpstr>Results </vt:lpstr>
      <vt:lpstr>PowerPoint Presentation</vt:lpstr>
      <vt:lpstr>PowerPoint Presentation</vt:lpstr>
      <vt:lpstr>PowerPoint Presentation</vt:lpstr>
      <vt:lpstr>PowerPoint Presentation</vt:lpstr>
      <vt:lpstr>Results </vt:lpstr>
      <vt:lpstr>Discussion </vt:lpstr>
      <vt:lpstr>Limitations</vt:lpstr>
      <vt:lpstr>Conclusion</vt:lpstr>
      <vt:lpstr>PowerPoint Presentation</vt:lpstr>
      <vt:lpstr>PowerPoint Presentation</vt:lpstr>
      <vt:lpstr>Questions?                              Thank you! </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2015-09-10T10:38:27Z</dcterms:created>
  <dcterms:modified xsi:type="dcterms:W3CDTF">2015-09-11T12:19:41Z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TC034605089991</vt:lpwstr>
  </property>
</Properties>
</file>