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4"/>
  </p:notesMasterIdLst>
  <p:handoutMasterIdLst>
    <p:handoutMasterId r:id="rId55"/>
  </p:handoutMasterIdLst>
  <p:sldIdLst>
    <p:sldId id="256" r:id="rId3"/>
    <p:sldId id="257" r:id="rId4"/>
    <p:sldId id="285" r:id="rId5"/>
    <p:sldId id="267" r:id="rId6"/>
    <p:sldId id="268" r:id="rId7"/>
    <p:sldId id="274" r:id="rId8"/>
    <p:sldId id="273" r:id="rId9"/>
    <p:sldId id="275" r:id="rId10"/>
    <p:sldId id="316" r:id="rId11"/>
    <p:sldId id="276" r:id="rId12"/>
    <p:sldId id="278" r:id="rId13"/>
    <p:sldId id="277" r:id="rId14"/>
    <p:sldId id="284" r:id="rId15"/>
    <p:sldId id="281" r:id="rId16"/>
    <p:sldId id="280" r:id="rId17"/>
    <p:sldId id="282" r:id="rId18"/>
    <p:sldId id="286" r:id="rId19"/>
    <p:sldId id="288" r:id="rId20"/>
    <p:sldId id="299" r:id="rId21"/>
    <p:sldId id="289" r:id="rId22"/>
    <p:sldId id="290" r:id="rId23"/>
    <p:sldId id="292" r:id="rId24"/>
    <p:sldId id="291" r:id="rId25"/>
    <p:sldId id="293" r:id="rId26"/>
    <p:sldId id="294" r:id="rId27"/>
    <p:sldId id="297" r:id="rId28"/>
    <p:sldId id="307" r:id="rId29"/>
    <p:sldId id="300" r:id="rId30"/>
    <p:sldId id="317" r:id="rId31"/>
    <p:sldId id="318" r:id="rId32"/>
    <p:sldId id="319" r:id="rId33"/>
    <p:sldId id="308" r:id="rId34"/>
    <p:sldId id="309" r:id="rId35"/>
    <p:sldId id="302" r:id="rId36"/>
    <p:sldId id="303" r:id="rId37"/>
    <p:sldId id="304" r:id="rId38"/>
    <p:sldId id="305" r:id="rId39"/>
    <p:sldId id="306" r:id="rId40"/>
    <p:sldId id="310" r:id="rId41"/>
    <p:sldId id="311" r:id="rId42"/>
    <p:sldId id="312" r:id="rId43"/>
    <p:sldId id="313" r:id="rId44"/>
    <p:sldId id="314" r:id="rId45"/>
    <p:sldId id="315" r:id="rId46"/>
    <p:sldId id="320" r:id="rId47"/>
    <p:sldId id="325" r:id="rId48"/>
    <p:sldId id="323" r:id="rId49"/>
    <p:sldId id="324" r:id="rId50"/>
    <p:sldId id="326" r:id="rId51"/>
    <p:sldId id="283" r:id="rId52"/>
    <p:sldId id="32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2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47" autoAdjust="0"/>
    <p:restoredTop sz="83774" autoAdjust="0"/>
  </p:normalViewPr>
  <p:slideViewPr>
    <p:cSldViewPr>
      <p:cViewPr varScale="1">
        <p:scale>
          <a:sx n="66" d="100"/>
          <a:sy n="66" d="100"/>
        </p:scale>
        <p:origin x="960" y="60"/>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en-US"/>
              <a:t>6/12/2015</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a:t>‹#›</a:t>
            </a:fld>
            <a:endParaRPr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en-US"/>
              <a:t>6/12/2015</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a:t>‹#›</a:t>
            </a:fld>
            <a:endParaRPr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4</a:t>
            </a:fld>
            <a:endParaRPr lang="en-US" dirty="0"/>
          </a:p>
        </p:txBody>
      </p:sp>
    </p:spTree>
    <p:extLst>
      <p:ext uri="{BB962C8B-B14F-4D97-AF65-F5344CB8AC3E}">
        <p14:creationId xmlns:p14="http://schemas.microsoft.com/office/powerpoint/2010/main" val="1241342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5</a:t>
            </a:fld>
            <a:endParaRPr lang="en-US" dirty="0"/>
          </a:p>
        </p:txBody>
      </p:sp>
    </p:spTree>
    <p:extLst>
      <p:ext uri="{BB962C8B-B14F-4D97-AF65-F5344CB8AC3E}">
        <p14:creationId xmlns:p14="http://schemas.microsoft.com/office/powerpoint/2010/main" val="1808928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6</a:t>
            </a:fld>
            <a:endParaRPr lang="en-US" dirty="0"/>
          </a:p>
        </p:txBody>
      </p:sp>
    </p:spTree>
    <p:extLst>
      <p:ext uri="{BB962C8B-B14F-4D97-AF65-F5344CB8AC3E}">
        <p14:creationId xmlns:p14="http://schemas.microsoft.com/office/powerpoint/2010/main" val="355445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7</a:t>
            </a:fld>
            <a:endParaRPr lang="en-US" dirty="0"/>
          </a:p>
        </p:txBody>
      </p:sp>
    </p:spTree>
    <p:extLst>
      <p:ext uri="{BB962C8B-B14F-4D97-AF65-F5344CB8AC3E}">
        <p14:creationId xmlns:p14="http://schemas.microsoft.com/office/powerpoint/2010/main" val="1679218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8</a:t>
            </a:fld>
            <a:endParaRPr lang="en-US" dirty="0"/>
          </a:p>
        </p:txBody>
      </p:sp>
    </p:spTree>
    <p:extLst>
      <p:ext uri="{BB962C8B-B14F-4D97-AF65-F5344CB8AC3E}">
        <p14:creationId xmlns:p14="http://schemas.microsoft.com/office/powerpoint/2010/main" val="1868984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Elephantiasis </a:t>
            </a:r>
            <a:r>
              <a:rPr lang="en-US" dirty="0" err="1" smtClean="0"/>
              <a:t>verrucosa</a:t>
            </a:r>
            <a:r>
              <a:rPr lang="en-US" dirty="0" smtClean="0"/>
              <a:t> nostra</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9</a:t>
            </a:fld>
            <a:endParaRPr lang="en-US" dirty="0"/>
          </a:p>
        </p:txBody>
      </p:sp>
    </p:spTree>
    <p:extLst>
      <p:ext uri="{BB962C8B-B14F-4D97-AF65-F5344CB8AC3E}">
        <p14:creationId xmlns:p14="http://schemas.microsoft.com/office/powerpoint/2010/main" val="234346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18</a:t>
            </a:fld>
            <a:endParaRPr lang="en-US" dirty="0"/>
          </a:p>
        </p:txBody>
      </p:sp>
    </p:spTree>
    <p:extLst>
      <p:ext uri="{BB962C8B-B14F-4D97-AF65-F5344CB8AC3E}">
        <p14:creationId xmlns:p14="http://schemas.microsoft.com/office/powerpoint/2010/main" val="3824487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19</a:t>
            </a:fld>
            <a:endParaRPr lang="en-US" dirty="0"/>
          </a:p>
        </p:txBody>
      </p:sp>
    </p:spTree>
    <p:extLst>
      <p:ext uri="{BB962C8B-B14F-4D97-AF65-F5344CB8AC3E}">
        <p14:creationId xmlns:p14="http://schemas.microsoft.com/office/powerpoint/2010/main" val="4055047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24</a:t>
            </a:fld>
            <a:endParaRPr lang="en-US" dirty="0"/>
          </a:p>
        </p:txBody>
      </p:sp>
    </p:spTree>
    <p:extLst>
      <p:ext uri="{BB962C8B-B14F-4D97-AF65-F5344CB8AC3E}">
        <p14:creationId xmlns:p14="http://schemas.microsoft.com/office/powerpoint/2010/main" val="4040606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Thiazides</a:t>
            </a:r>
            <a:r>
              <a:rPr lang="en-US" baseline="0" dirty="0" smtClean="0"/>
              <a:t> are still first line in both black and nonblack patients.</a:t>
            </a:r>
          </a:p>
          <a:p>
            <a:r>
              <a:rPr lang="en-US" baseline="0" dirty="0" smtClean="0"/>
              <a:t>The desirability of thiazides are not part of the new age stratification guidelines</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25</a:t>
            </a:fld>
            <a:endParaRPr lang="en-US" dirty="0"/>
          </a:p>
        </p:txBody>
      </p:sp>
    </p:spTree>
    <p:extLst>
      <p:ext uri="{BB962C8B-B14F-4D97-AF65-F5344CB8AC3E}">
        <p14:creationId xmlns:p14="http://schemas.microsoft.com/office/powerpoint/2010/main" val="3286516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27</a:t>
            </a:fld>
            <a:endParaRPr lang="en-US" dirty="0"/>
          </a:p>
        </p:txBody>
      </p:sp>
    </p:spTree>
    <p:extLst>
      <p:ext uri="{BB962C8B-B14F-4D97-AF65-F5344CB8AC3E}">
        <p14:creationId xmlns:p14="http://schemas.microsoft.com/office/powerpoint/2010/main" val="132406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No one would do a randomized control trial on these old, off-patent drugs.</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28</a:t>
            </a:fld>
            <a:endParaRPr lang="en-US" dirty="0"/>
          </a:p>
        </p:txBody>
      </p:sp>
    </p:spTree>
    <p:extLst>
      <p:ext uri="{BB962C8B-B14F-4D97-AF65-F5344CB8AC3E}">
        <p14:creationId xmlns:p14="http://schemas.microsoft.com/office/powerpoint/2010/main" val="1649158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control group are men who bear a diagnosis of “essential hypertension” but are on no treatment whatsoever.</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32</a:t>
            </a:fld>
            <a:endParaRPr lang="en-US" dirty="0"/>
          </a:p>
        </p:txBody>
      </p:sp>
    </p:spTree>
    <p:extLst>
      <p:ext uri="{BB962C8B-B14F-4D97-AF65-F5344CB8AC3E}">
        <p14:creationId xmlns:p14="http://schemas.microsoft.com/office/powerpoint/2010/main" val="1648018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control group are men who bear a diagnosis of “essential hypertension” but are on no treatment whatsoever.</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33</a:t>
            </a:fld>
            <a:endParaRPr lang="en-US" dirty="0"/>
          </a:p>
        </p:txBody>
      </p:sp>
    </p:spTree>
    <p:extLst>
      <p:ext uri="{BB962C8B-B14F-4D97-AF65-F5344CB8AC3E}">
        <p14:creationId xmlns:p14="http://schemas.microsoft.com/office/powerpoint/2010/main" val="2461581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Ideally I would like to see Mexican American</a:t>
            </a:r>
            <a:r>
              <a:rPr lang="en-US" baseline="0" dirty="0" smtClean="0"/>
              <a:t> and American Indian guys included in significant numbers and disaggregated, both because they are significant subgroups of the veteran population out west and because we all know that their BP profiles and responses to medications are quite distinct.</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34</a:t>
            </a:fld>
            <a:endParaRPr lang="en-US" dirty="0"/>
          </a:p>
        </p:txBody>
      </p:sp>
    </p:spTree>
    <p:extLst>
      <p:ext uri="{BB962C8B-B14F-4D97-AF65-F5344CB8AC3E}">
        <p14:creationId xmlns:p14="http://schemas.microsoft.com/office/powerpoint/2010/main" val="2935646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Roughly</a:t>
            </a:r>
            <a:r>
              <a:rPr lang="en-US" baseline="0" dirty="0" smtClean="0"/>
              <a:t> two-thirds fall in the middle 2 SD: 68 – 80, only a handful of women</a:t>
            </a:r>
          </a:p>
          <a:p>
            <a:r>
              <a:rPr lang="en-US" dirty="0" smtClean="0"/>
              <a:t>Did experimental and control groups start out with similar prognosis?</a:t>
            </a:r>
          </a:p>
          <a:p>
            <a:pPr lvl="1"/>
            <a:r>
              <a:rPr lang="en-US" dirty="0" smtClean="0">
                <a:solidFill>
                  <a:srgbClr val="B22C2D"/>
                </a:solidFill>
              </a:rPr>
              <a:t>Unknown. How advanced was their hypertensive disease? </a:t>
            </a:r>
          </a:p>
          <a:p>
            <a:pPr lvl="1"/>
            <a:r>
              <a:rPr lang="en-US" dirty="0" smtClean="0">
                <a:solidFill>
                  <a:srgbClr val="B22C2D"/>
                </a:solidFill>
              </a:rPr>
              <a:t>Arrhythmias?</a:t>
            </a:r>
          </a:p>
          <a:p>
            <a:pPr lvl="1"/>
            <a:r>
              <a:rPr lang="en-US" dirty="0" smtClean="0">
                <a:solidFill>
                  <a:srgbClr val="B22C2D"/>
                </a:solidFill>
              </a:rPr>
              <a:t>Potassium supplementation?</a:t>
            </a:r>
            <a:endParaRPr lang="en-US" dirty="0">
              <a:solidFill>
                <a:srgbClr val="B22C2D"/>
              </a:solidFill>
            </a:endParaRPr>
          </a:p>
        </p:txBody>
      </p:sp>
      <p:sp>
        <p:nvSpPr>
          <p:cNvPr id="4" name="Slide Number Placeholder 3"/>
          <p:cNvSpPr>
            <a:spLocks noGrp="1"/>
          </p:cNvSpPr>
          <p:nvPr>
            <p:ph type="sldNum" sz="quarter" idx="10"/>
          </p:nvPr>
        </p:nvSpPr>
        <p:spPr/>
        <p:txBody>
          <a:bodyPr/>
          <a:lstStyle/>
          <a:p>
            <a:fld id="{9555D449-B875-4B8D-8E66-224D27E54C9A}" type="slidenum">
              <a:rPr lang="en-US" smtClean="0"/>
              <a:t>35</a:t>
            </a:fld>
            <a:endParaRPr lang="en-US" dirty="0"/>
          </a:p>
        </p:txBody>
      </p:sp>
    </p:spTree>
    <p:extLst>
      <p:ext uri="{BB962C8B-B14F-4D97-AF65-F5344CB8AC3E}">
        <p14:creationId xmlns:p14="http://schemas.microsoft.com/office/powerpoint/2010/main" val="2368966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Across the board, grossly increased risks of hyponatremia,</a:t>
            </a:r>
            <a:r>
              <a:rPr lang="en-US" baseline="0" dirty="0" smtClean="0"/>
              <a:t> hypokalemia, AKI, severe metabolic events and hospitalizations.</a:t>
            </a:r>
          </a:p>
          <a:p>
            <a:r>
              <a:rPr lang="en-US" baseline="0" dirty="0" smtClean="0"/>
              <a:t>The number needed to harm for the composite variable primary outcome was 12, which is a pretty serious burden of risk.</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39</a:t>
            </a:fld>
            <a:endParaRPr lang="en-US" dirty="0"/>
          </a:p>
        </p:txBody>
      </p:sp>
    </p:spTree>
    <p:extLst>
      <p:ext uri="{BB962C8B-B14F-4D97-AF65-F5344CB8AC3E}">
        <p14:creationId xmlns:p14="http://schemas.microsoft.com/office/powerpoint/2010/main" val="383607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Multiple comorbidities</a:t>
            </a:r>
            <a:r>
              <a:rPr lang="en-US" baseline="0" dirty="0" smtClean="0"/>
              <a:t> confer a lot of added risk from thiazides</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41</a:t>
            </a:fld>
            <a:endParaRPr lang="en-US" dirty="0"/>
          </a:p>
        </p:txBody>
      </p:sp>
    </p:spTree>
    <p:extLst>
      <p:ext uri="{BB962C8B-B14F-4D97-AF65-F5344CB8AC3E}">
        <p14:creationId xmlns:p14="http://schemas.microsoft.com/office/powerpoint/2010/main" val="4232898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low NORMAL</a:t>
            </a:r>
            <a:r>
              <a:rPr lang="en-US" baseline="0" dirty="0" smtClean="0"/>
              <a:t> sodium (not just hyponatremia) at baseline confers a lot of added risk</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42</a:t>
            </a:fld>
            <a:endParaRPr lang="en-US" dirty="0"/>
          </a:p>
        </p:txBody>
      </p:sp>
    </p:spTree>
    <p:extLst>
      <p:ext uri="{BB962C8B-B14F-4D97-AF65-F5344CB8AC3E}">
        <p14:creationId xmlns:p14="http://schemas.microsoft.com/office/powerpoint/2010/main" val="3458315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low NORMAL</a:t>
            </a:r>
            <a:r>
              <a:rPr lang="en-US" baseline="0" dirty="0" smtClean="0"/>
              <a:t> potassium (not just hypokalemia) at baseline confers a lot of added risk</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43</a:t>
            </a:fld>
            <a:endParaRPr lang="en-US" dirty="0"/>
          </a:p>
        </p:txBody>
      </p:sp>
    </p:spTree>
    <p:extLst>
      <p:ext uri="{BB962C8B-B14F-4D97-AF65-F5344CB8AC3E}">
        <p14:creationId xmlns:p14="http://schemas.microsoft.com/office/powerpoint/2010/main" val="999044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then a category I call past crises,</a:t>
            </a:r>
            <a:r>
              <a:rPr lang="en-US" baseline="0" dirty="0" smtClean="0"/>
              <a:t> especially those requiring hospitalizations</a:t>
            </a:r>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49</a:t>
            </a:fld>
            <a:endParaRPr lang="en-US" dirty="0"/>
          </a:p>
        </p:txBody>
      </p:sp>
    </p:spTree>
    <p:extLst>
      <p:ext uri="{BB962C8B-B14F-4D97-AF65-F5344CB8AC3E}">
        <p14:creationId xmlns:p14="http://schemas.microsoft.com/office/powerpoint/2010/main" val="31163799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pic>
        <p:nvPicPr>
          <p:cNvPr id="7" name="Picture 6" descr="EKG line"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smtClean="0"/>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7CC0096-1860-4642-9CD2-0079EA5E7CD1}" type="datetimeFigureOut">
              <a:rPr lang="en-US"/>
              <a:t>6/12/2015</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smtClean="0"/>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7CC0096-1860-4642-9CD2-0079EA5E7CD1}" type="datetimeFigureOut">
              <a:rPr lang="en-US"/>
              <a:t>6/12/2015</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7CC0096-1860-4642-9CD2-0079EA5E7CD1}" type="datetimeFigureOut">
              <a:rPr lang="en-US"/>
              <a:t>6/12/2015</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7CC0096-1860-4642-9CD2-0079EA5E7CD1}" type="datetimeFigureOut">
              <a:rPr lang="en-US"/>
              <a:t>6/12/2015</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a:t>6/12/2015</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smtClean="0"/>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smtClean="0"/>
              <a:t>Click to edit Master title style</a:t>
            </a:r>
            <a:endParaRPr/>
          </a:p>
        </p:txBody>
      </p:sp>
      <p:sp>
        <p:nvSpPr>
          <p:cNvPr id="3" name="Picture Placeholder 2"/>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7CC0096-1860-4642-9CD2-0079EA5E7CD1}" type="datetimeFigureOut">
              <a:rPr lang="en-US"/>
              <a:t>6/12/2015</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Vertical Title 1"/>
          <p:cNvSpPr>
            <a:spLocks noGrp="1"/>
          </p:cNvSpPr>
          <p:nvPr>
            <p:ph type="title" orient="vert"/>
          </p:nvPr>
        </p:nvSpPr>
        <p:spPr>
          <a:xfrm>
            <a:off x="10058399" y="457201"/>
            <a:ext cx="2057401" cy="59436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7CC0096-1860-4642-9CD2-0079EA5E7CD1}" type="datetimeFigureOut">
              <a:rPr lang="en-US"/>
              <a:t>6/12/2015</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9067800" y="6481760"/>
            <a:ext cx="1066800" cy="239715"/>
          </a:xfrm>
          <a:prstGeom prst="rect">
            <a:avLst/>
          </a:prstGeom>
        </p:spPr>
        <p:txBody>
          <a:bodyPr vert="horz" lIns="91440" tIns="45720" rIns="91440" bIns="45720" rtlCol="0" anchor="ctr"/>
          <a:lstStyle>
            <a:lvl1pPr algn="r">
              <a:defRPr sz="900">
                <a:solidFill>
                  <a:schemeClr val="tx1"/>
                </a:solidFill>
              </a:defRPr>
            </a:lvl1pPr>
          </a:lstStyle>
          <a:p>
            <a:fld id="{37CC0096-1860-4642-9CD2-0079EA5E7CD1}" type="datetimeFigureOut">
              <a:rPr lang="en-US"/>
              <a:pPr/>
              <a:t>6/12/2015</a:t>
            </a:fld>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900">
                <a:solidFill>
                  <a:schemeClr val="tx1"/>
                </a:solidFill>
              </a:defRPr>
            </a:lvl1pPr>
          </a:lstStyle>
          <a:p>
            <a:endParaRPr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900">
                <a:solidFill>
                  <a:schemeClr val="tx1"/>
                </a:solidFill>
              </a:defRPr>
            </a:lvl1pPr>
          </a:lstStyle>
          <a:p>
            <a:fld id="{E31375A4-56A4-47D6-9801-1991572033F7}" type="slidenum">
              <a:rPr/>
              <a:pPr/>
              <a:t>‹#›</a:t>
            </a:fld>
            <a:endParaRPr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5254" y="838200"/>
            <a:ext cx="4098175" cy="3177380"/>
          </a:xfrm>
        </p:spPr>
        <p:txBody>
          <a:bodyPr/>
          <a:lstStyle/>
          <a:p>
            <a:r>
              <a:rPr lang="en-US" dirty="0" smtClean="0"/>
              <a:t>Risk of Thiazides in Older Adults</a:t>
            </a:r>
            <a:endParaRPr lang="en-US" dirty="0"/>
          </a:p>
        </p:txBody>
      </p:sp>
      <p:sp>
        <p:nvSpPr>
          <p:cNvPr id="3" name="Subtitle 2"/>
          <p:cNvSpPr>
            <a:spLocks noGrp="1"/>
          </p:cNvSpPr>
          <p:nvPr>
            <p:ph type="subTitle" idx="1"/>
          </p:nvPr>
        </p:nvSpPr>
        <p:spPr>
          <a:xfrm>
            <a:off x="2209800" y="5181600"/>
            <a:ext cx="2543629" cy="1524000"/>
          </a:xfrm>
        </p:spPr>
        <p:txBody>
          <a:bodyPr>
            <a:normAutofit fontScale="70000" lnSpcReduction="20000"/>
          </a:bodyPr>
          <a:lstStyle/>
          <a:p>
            <a:pPr>
              <a:lnSpc>
                <a:spcPct val="120000"/>
              </a:lnSpc>
              <a:spcBef>
                <a:spcPts val="0"/>
              </a:spcBef>
            </a:pPr>
            <a:r>
              <a:rPr lang="en-US" dirty="0" smtClean="0"/>
              <a:t>Matthew t. Corey, </a:t>
            </a:r>
            <a:r>
              <a:rPr lang="en-US" dirty="0" err="1" smtClean="0"/>
              <a:t>mD</a:t>
            </a:r>
            <a:endParaRPr lang="en-US" dirty="0" smtClean="0"/>
          </a:p>
          <a:p>
            <a:pPr>
              <a:lnSpc>
                <a:spcPct val="120000"/>
              </a:lnSpc>
              <a:spcBef>
                <a:spcPts val="0"/>
              </a:spcBef>
            </a:pPr>
            <a:r>
              <a:rPr lang="en-US" dirty="0" smtClean="0"/>
              <a:t>Pgy-4</a:t>
            </a:r>
          </a:p>
          <a:p>
            <a:pPr>
              <a:lnSpc>
                <a:spcPct val="120000"/>
              </a:lnSpc>
              <a:spcBef>
                <a:spcPts val="0"/>
              </a:spcBef>
            </a:pPr>
            <a:r>
              <a:rPr lang="en-US" dirty="0" smtClean="0"/>
              <a:t>Geriatrics section</a:t>
            </a:r>
          </a:p>
          <a:p>
            <a:pPr>
              <a:lnSpc>
                <a:spcPct val="120000"/>
              </a:lnSpc>
              <a:spcBef>
                <a:spcPts val="0"/>
              </a:spcBef>
            </a:pPr>
            <a:r>
              <a:rPr lang="en-US" dirty="0" smtClean="0"/>
              <a:t>department of medicine</a:t>
            </a:r>
          </a:p>
          <a:p>
            <a:pPr>
              <a:lnSpc>
                <a:spcPct val="120000"/>
              </a:lnSpc>
              <a:spcBef>
                <a:spcPts val="0"/>
              </a:spcBef>
            </a:pPr>
            <a:r>
              <a:rPr lang="en-US" dirty="0" smtClean="0"/>
              <a:t>Boston medical </a:t>
            </a:r>
            <a:r>
              <a:rPr lang="en-US" dirty="0" smtClean="0"/>
              <a:t>center</a:t>
            </a:r>
          </a:p>
          <a:p>
            <a:pPr>
              <a:lnSpc>
                <a:spcPct val="120000"/>
              </a:lnSpc>
              <a:spcBef>
                <a:spcPts val="0"/>
              </a:spcBef>
            </a:pPr>
            <a:r>
              <a:rPr lang="en-US" dirty="0" smtClean="0"/>
              <a:t>12 </a:t>
            </a:r>
            <a:r>
              <a:rPr lang="en-US" dirty="0" err="1" smtClean="0"/>
              <a:t>june</a:t>
            </a:r>
            <a:r>
              <a:rPr lang="en-US" dirty="0" smtClean="0"/>
              <a:t> 2015</a:t>
            </a:r>
            <a:endParaRPr lang="en-US" dirty="0"/>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3000" dirty="0" smtClean="0"/>
              <a:t>Present a case of thiazide use in an older adult with refractory hypertension</a:t>
            </a:r>
          </a:p>
          <a:p>
            <a:r>
              <a:rPr lang="en-US" sz="3000" dirty="0" smtClean="0"/>
              <a:t>Evaluate a recent observational cohort study on the safety of thiazide diuretics in older adults </a:t>
            </a:r>
          </a:p>
          <a:p>
            <a:r>
              <a:rPr lang="en-US" sz="3000" dirty="0" smtClean="0"/>
              <a:t>Explore a protocol for safer thiazide use in the geriatric population</a:t>
            </a:r>
            <a:endParaRPr lang="en-US" sz="3000" dirty="0"/>
          </a:p>
        </p:txBody>
      </p:sp>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3000" dirty="0" smtClean="0">
                <a:solidFill>
                  <a:srgbClr val="B22C2D"/>
                </a:solidFill>
              </a:rPr>
              <a:t>Present a case of thiazide use in an older adult with refractory hypertension</a:t>
            </a:r>
          </a:p>
          <a:p>
            <a:r>
              <a:rPr lang="en-US" sz="3000" dirty="0" smtClean="0"/>
              <a:t>Evaluate a recent observational cohort study on the safety of thiazide diuretics in older adults </a:t>
            </a:r>
          </a:p>
          <a:p>
            <a:r>
              <a:rPr lang="en-US" sz="3000" dirty="0" smtClean="0"/>
              <a:t>Explore a protocol for safer thiazide use in the geriatric population</a:t>
            </a:r>
            <a:endParaRPr lang="en-US" sz="3000" dirty="0"/>
          </a:p>
        </p:txBody>
      </p:sp>
    </p:spTree>
    <p:extLst>
      <p:ext uri="{BB962C8B-B14F-4D97-AF65-F5344CB8AC3E}">
        <p14:creationId xmlns:p14="http://schemas.microsoft.com/office/powerpoint/2010/main" val="50075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An 83-year-old African-American woman, retired Harvard administrator, lives at home in Cambridge. </a:t>
            </a:r>
            <a:endParaRPr lang="en-US" sz="3000" dirty="0"/>
          </a:p>
        </p:txBody>
      </p:sp>
    </p:spTree>
    <p:extLst>
      <p:ext uri="{BB962C8B-B14F-4D97-AF65-F5344CB8AC3E}">
        <p14:creationId xmlns:p14="http://schemas.microsoft.com/office/powerpoint/2010/main" val="217908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Comorbidities</a:t>
            </a:r>
          </a:p>
          <a:p>
            <a:pPr lvl="1"/>
            <a:r>
              <a:rPr lang="en-US" sz="3000" dirty="0" smtClean="0"/>
              <a:t>Obesity</a:t>
            </a:r>
          </a:p>
          <a:p>
            <a:pPr lvl="1"/>
            <a:endParaRPr lang="en-US" sz="3000" dirty="0" smtClean="0"/>
          </a:p>
          <a:p>
            <a:pPr marL="0" indent="0">
              <a:buNone/>
            </a:pPr>
            <a:r>
              <a:rPr lang="en-US" sz="3000" dirty="0" smtClean="0"/>
              <a:t> </a:t>
            </a:r>
            <a:endParaRPr lang="en-US" sz="3000" dirty="0"/>
          </a:p>
        </p:txBody>
      </p:sp>
    </p:spTree>
    <p:extLst>
      <p:ext uri="{BB962C8B-B14F-4D97-AF65-F5344CB8AC3E}">
        <p14:creationId xmlns:p14="http://schemas.microsoft.com/office/powerpoint/2010/main" val="401109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Comorbidities</a:t>
            </a:r>
          </a:p>
          <a:p>
            <a:pPr lvl="1"/>
            <a:r>
              <a:rPr lang="en-US" sz="3000" dirty="0" smtClean="0"/>
              <a:t>Obesity</a:t>
            </a:r>
          </a:p>
          <a:p>
            <a:pPr lvl="1"/>
            <a:r>
              <a:rPr lang="en-US" sz="3000" dirty="0" smtClean="0"/>
              <a:t>Difficult-to-manage hypertension</a:t>
            </a:r>
          </a:p>
          <a:p>
            <a:pPr marL="0" indent="0">
              <a:buNone/>
            </a:pPr>
            <a:r>
              <a:rPr lang="en-US" sz="3000" dirty="0" smtClean="0"/>
              <a:t> </a:t>
            </a:r>
            <a:endParaRPr lang="en-US" sz="3000" dirty="0"/>
          </a:p>
        </p:txBody>
      </p:sp>
    </p:spTree>
    <p:extLst>
      <p:ext uri="{BB962C8B-B14F-4D97-AF65-F5344CB8AC3E}">
        <p14:creationId xmlns:p14="http://schemas.microsoft.com/office/powerpoint/2010/main" val="344532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Comorbidities</a:t>
            </a:r>
          </a:p>
          <a:p>
            <a:pPr lvl="1"/>
            <a:r>
              <a:rPr lang="en-US" sz="3000" dirty="0" smtClean="0"/>
              <a:t>Obesity</a:t>
            </a:r>
          </a:p>
          <a:p>
            <a:pPr lvl="1"/>
            <a:r>
              <a:rPr lang="en-US" sz="3000" dirty="0" smtClean="0"/>
              <a:t>Difficult-to-manage hypertension</a:t>
            </a:r>
          </a:p>
          <a:p>
            <a:pPr lvl="1"/>
            <a:r>
              <a:rPr lang="en-US" sz="3000" dirty="0" smtClean="0"/>
              <a:t>Dyslipidemia</a:t>
            </a:r>
          </a:p>
          <a:p>
            <a:pPr marL="0" indent="0">
              <a:buNone/>
            </a:pPr>
            <a:r>
              <a:rPr lang="en-US" sz="3000" dirty="0" smtClean="0"/>
              <a:t> </a:t>
            </a:r>
            <a:endParaRPr lang="en-US" sz="3000" dirty="0"/>
          </a:p>
        </p:txBody>
      </p:sp>
    </p:spTree>
    <p:extLst>
      <p:ext uri="{BB962C8B-B14F-4D97-AF65-F5344CB8AC3E}">
        <p14:creationId xmlns:p14="http://schemas.microsoft.com/office/powerpoint/2010/main" val="219319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35782" b="42667"/>
          <a:stretch/>
        </p:blipFill>
        <p:spPr>
          <a:xfrm>
            <a:off x="3372173" y="4418308"/>
            <a:ext cx="4762500" cy="457200"/>
          </a:xfrm>
          <a:prstGeom prst="rect">
            <a:avLst/>
          </a:prstGeom>
        </p:spPr>
      </p:pic>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On the phone with the patient, granddaughter became concerned: </a:t>
            </a:r>
          </a:p>
          <a:p>
            <a:pPr marL="0" indent="0">
              <a:buNone/>
            </a:pPr>
            <a:endParaRPr lang="en-US" sz="3000" dirty="0"/>
          </a:p>
          <a:p>
            <a:pPr marL="0" indent="0">
              <a:buNone/>
            </a:pPr>
            <a:r>
              <a:rPr lang="en-US" sz="3000" dirty="0" smtClean="0"/>
              <a:t> </a:t>
            </a:r>
            <a:endParaRPr lang="en-US" sz="30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8243" y="3438880"/>
            <a:ext cx="2167860" cy="2901950"/>
          </a:xfrm>
          <a:prstGeom prst="rect">
            <a:avLst/>
          </a:prstGeom>
          <a:ln>
            <a:solidFill>
              <a:schemeClr val="tx1"/>
            </a:solidFill>
          </a:ln>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44664"/>
          <a:stretch/>
        </p:blipFill>
        <p:spPr>
          <a:xfrm>
            <a:off x="7132449" y="3437588"/>
            <a:ext cx="3337302" cy="2878424"/>
          </a:xfrm>
          <a:prstGeom prst="rect">
            <a:avLst/>
          </a:prstGeom>
          <a:ln>
            <a:solidFill>
              <a:schemeClr val="tx1"/>
            </a:solidFill>
          </a:ln>
        </p:spPr>
      </p:pic>
    </p:spTree>
    <p:extLst>
      <p:ext uri="{BB962C8B-B14F-4D97-AF65-F5344CB8AC3E}">
        <p14:creationId xmlns:p14="http://schemas.microsoft.com/office/powerpoint/2010/main" val="414826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35782" b="42667"/>
          <a:stretch/>
        </p:blipFill>
        <p:spPr>
          <a:xfrm>
            <a:off x="3372173" y="4418308"/>
            <a:ext cx="4762500" cy="457200"/>
          </a:xfrm>
          <a:prstGeom prst="rect">
            <a:avLst/>
          </a:prstGeom>
        </p:spPr>
      </p:pic>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On the phone with the patient, granddaughter became concerned: </a:t>
            </a:r>
          </a:p>
          <a:p>
            <a:r>
              <a:rPr lang="en-US" sz="3000" dirty="0" smtClean="0"/>
              <a:t>Pt was confused, speaking nonsense. </a:t>
            </a:r>
          </a:p>
          <a:p>
            <a:pPr marL="0" indent="0">
              <a:buNone/>
            </a:pPr>
            <a:endParaRPr lang="en-US" sz="3000" dirty="0"/>
          </a:p>
          <a:p>
            <a:pPr marL="0" indent="0">
              <a:buNone/>
            </a:pPr>
            <a:r>
              <a:rPr lang="en-US" sz="3000" dirty="0" smtClean="0"/>
              <a:t> </a:t>
            </a:r>
            <a:endParaRPr lang="en-US" sz="30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8243" y="3438880"/>
            <a:ext cx="2167860" cy="2901950"/>
          </a:xfrm>
          <a:prstGeom prst="rect">
            <a:avLst/>
          </a:prstGeom>
          <a:ln>
            <a:solidFill>
              <a:schemeClr val="tx1"/>
            </a:solidFill>
          </a:ln>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44664"/>
          <a:stretch/>
        </p:blipFill>
        <p:spPr>
          <a:xfrm>
            <a:off x="7132449" y="3437588"/>
            <a:ext cx="3337302" cy="2878424"/>
          </a:xfrm>
          <a:prstGeom prst="rect">
            <a:avLst/>
          </a:prstGeom>
          <a:ln>
            <a:solidFill>
              <a:schemeClr val="tx1"/>
            </a:solidFill>
          </a:ln>
        </p:spPr>
      </p:pic>
    </p:spTree>
    <p:extLst>
      <p:ext uri="{BB962C8B-B14F-4D97-AF65-F5344CB8AC3E}">
        <p14:creationId xmlns:p14="http://schemas.microsoft.com/office/powerpoint/2010/main" val="188842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In the ED: </a:t>
            </a:r>
            <a:r>
              <a:rPr lang="en-US" sz="3000" dirty="0" err="1" smtClean="0"/>
              <a:t>pt</a:t>
            </a:r>
            <a:r>
              <a:rPr lang="en-US" sz="3000" dirty="0" smtClean="0"/>
              <a:t> </a:t>
            </a:r>
            <a:r>
              <a:rPr lang="en-US" sz="3000" dirty="0" smtClean="0">
                <a:latin typeface="+mj-lt"/>
              </a:rPr>
              <a:t>febrile to 102°F / 38.9</a:t>
            </a:r>
            <a:r>
              <a:rPr lang="en-US" sz="3000" dirty="0" smtClean="0"/>
              <a:t>°C, </a:t>
            </a:r>
            <a:r>
              <a:rPr lang="en-US" sz="3000" dirty="0" smtClean="0">
                <a:latin typeface="+mj-lt"/>
              </a:rPr>
              <a:t>hypotensive to 84/52, with a new 2L oxygen requirement. </a:t>
            </a:r>
          </a:p>
          <a:p>
            <a:endParaRPr lang="en-US" sz="3000" dirty="0" smtClean="0">
              <a:latin typeface="+mj-lt"/>
            </a:endParaRPr>
          </a:p>
        </p:txBody>
      </p:sp>
    </p:spTree>
    <p:extLst>
      <p:ext uri="{BB962C8B-B14F-4D97-AF65-F5344CB8AC3E}">
        <p14:creationId xmlns:p14="http://schemas.microsoft.com/office/powerpoint/2010/main" val="233185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In the ED: </a:t>
            </a:r>
            <a:r>
              <a:rPr lang="en-US" sz="3000" dirty="0" err="1" smtClean="0"/>
              <a:t>pt</a:t>
            </a:r>
            <a:r>
              <a:rPr lang="en-US" sz="3000" dirty="0" smtClean="0"/>
              <a:t> </a:t>
            </a:r>
            <a:r>
              <a:rPr lang="en-US" sz="3000" dirty="0" smtClean="0">
                <a:latin typeface="+mj-lt"/>
              </a:rPr>
              <a:t>febrile to </a:t>
            </a:r>
            <a:r>
              <a:rPr lang="en-US" sz="3000" dirty="0"/>
              <a:t>102°F / 38.9°C, </a:t>
            </a:r>
            <a:r>
              <a:rPr lang="en-US" sz="3000" dirty="0" smtClean="0">
                <a:latin typeface="+mj-lt"/>
              </a:rPr>
              <a:t>hypotensive to 84/52, with a new 2L oxygen requirement. </a:t>
            </a:r>
          </a:p>
          <a:p>
            <a:r>
              <a:rPr lang="en-US" sz="3000" dirty="0" smtClean="0">
                <a:latin typeface="+mj-lt"/>
              </a:rPr>
              <a:t>CXR: Left lower lobe consolidation.</a:t>
            </a:r>
          </a:p>
          <a:p>
            <a:endParaRPr lang="en-US" sz="3000" dirty="0" smtClean="0">
              <a:latin typeface="+mj-lt"/>
            </a:endParaRPr>
          </a:p>
        </p:txBody>
      </p:sp>
    </p:spTree>
    <p:extLst>
      <p:ext uri="{BB962C8B-B14F-4D97-AF65-F5344CB8AC3E}">
        <p14:creationId xmlns:p14="http://schemas.microsoft.com/office/powerpoint/2010/main" val="308748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of Sepsis</a:t>
            </a:r>
            <a:endParaRPr lang="en-US" dirty="0"/>
          </a:p>
        </p:txBody>
      </p:sp>
      <p:sp>
        <p:nvSpPr>
          <p:cNvPr id="3" name="Content Placeholder 2"/>
          <p:cNvSpPr>
            <a:spLocks noGrp="1"/>
          </p:cNvSpPr>
          <p:nvPr>
            <p:ph idx="1"/>
          </p:nvPr>
        </p:nvSpPr>
        <p:spPr/>
        <p:txBody>
          <a:bodyPr>
            <a:normAutofit/>
          </a:bodyPr>
          <a:lstStyle/>
          <a:p>
            <a:r>
              <a:rPr lang="en-US" sz="3000" dirty="0" smtClean="0"/>
              <a:t>In the ED: </a:t>
            </a:r>
            <a:r>
              <a:rPr lang="en-US" sz="3000" dirty="0" err="1" smtClean="0"/>
              <a:t>pt</a:t>
            </a:r>
            <a:r>
              <a:rPr lang="en-US" sz="3000" dirty="0" smtClean="0"/>
              <a:t> </a:t>
            </a:r>
            <a:r>
              <a:rPr lang="en-US" sz="3000" dirty="0" smtClean="0">
                <a:latin typeface="+mj-lt"/>
              </a:rPr>
              <a:t>febrile to </a:t>
            </a:r>
            <a:r>
              <a:rPr lang="en-US" sz="3000" dirty="0"/>
              <a:t>102°F / 38.9°C, </a:t>
            </a:r>
            <a:r>
              <a:rPr lang="en-US" sz="3000" dirty="0" smtClean="0">
                <a:latin typeface="+mj-lt"/>
              </a:rPr>
              <a:t>hypotensive to 84/52, with a new 2L oxygen requirement. </a:t>
            </a:r>
          </a:p>
          <a:p>
            <a:r>
              <a:rPr lang="en-US" sz="3000" dirty="0" smtClean="0">
                <a:latin typeface="+mj-lt"/>
              </a:rPr>
              <a:t>CXR: Left lower lobe consolidation.</a:t>
            </a:r>
          </a:p>
          <a:p>
            <a:r>
              <a:rPr lang="en-US" sz="3000" dirty="0" smtClean="0">
                <a:latin typeface="+mj-lt"/>
              </a:rPr>
              <a:t>Admitted to MICU for CAP sepsis, IV antibiotics and fluid support.</a:t>
            </a:r>
          </a:p>
          <a:p>
            <a:endParaRPr lang="en-US" sz="3000" dirty="0" smtClean="0">
              <a:latin typeface="+mj-lt"/>
            </a:endParaRPr>
          </a:p>
        </p:txBody>
      </p:sp>
    </p:spTree>
    <p:extLst>
      <p:ext uri="{BB962C8B-B14F-4D97-AF65-F5344CB8AC3E}">
        <p14:creationId xmlns:p14="http://schemas.microsoft.com/office/powerpoint/2010/main" val="223138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Case of Sepsis</a:t>
            </a:r>
          </a:p>
        </p:txBody>
      </p:sp>
      <p:sp>
        <p:nvSpPr>
          <p:cNvPr id="3" name="Content Placeholder 2"/>
          <p:cNvSpPr>
            <a:spLocks noGrp="1"/>
          </p:cNvSpPr>
          <p:nvPr>
            <p:ph idx="1"/>
          </p:nvPr>
        </p:nvSpPr>
        <p:spPr/>
        <p:txBody>
          <a:bodyPr>
            <a:normAutofit/>
          </a:bodyPr>
          <a:lstStyle/>
          <a:p>
            <a:r>
              <a:rPr lang="en-US" sz="3000" dirty="0" smtClean="0"/>
              <a:t>Notable Labs</a:t>
            </a:r>
            <a:endParaRPr lang="en-US" sz="3000" dirty="0" smtClean="0"/>
          </a:p>
          <a:p>
            <a:pPr lvl="1"/>
            <a:r>
              <a:rPr lang="en-US" sz="3000" dirty="0" smtClean="0"/>
              <a:t>WBC 19, PMN 90%</a:t>
            </a:r>
          </a:p>
          <a:p>
            <a:pPr lvl="1"/>
            <a:r>
              <a:rPr lang="en-US" sz="3000" dirty="0" smtClean="0"/>
              <a:t>K 3.1</a:t>
            </a:r>
            <a:endParaRPr lang="en-US" sz="3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4154" y="1828799"/>
            <a:ext cx="5540311" cy="3276601"/>
          </a:xfrm>
          <a:prstGeom prst="rect">
            <a:avLst/>
          </a:prstGeom>
        </p:spPr>
      </p:pic>
    </p:spTree>
    <p:extLst>
      <p:ext uri="{BB962C8B-B14F-4D97-AF65-F5344CB8AC3E}">
        <p14:creationId xmlns:p14="http://schemas.microsoft.com/office/powerpoint/2010/main" val="89192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Mild Hypokalemia … Requiring Oral Repletion in Outpatient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669" t="14066" r="1669" b="10284"/>
          <a:stretch/>
        </p:blipFill>
        <p:spPr>
          <a:xfrm>
            <a:off x="1752600" y="1828800"/>
            <a:ext cx="8686800" cy="4572000"/>
          </a:xfrm>
          <a:prstGeom prst="rect">
            <a:avLst/>
          </a:prstGeom>
          <a:ln>
            <a:solidFill>
              <a:schemeClr val="tx1"/>
            </a:solidFill>
          </a:ln>
        </p:spPr>
      </p:pic>
    </p:spTree>
    <p:extLst>
      <p:ext uri="{BB962C8B-B14F-4D97-AF65-F5344CB8AC3E}">
        <p14:creationId xmlns:p14="http://schemas.microsoft.com/office/powerpoint/2010/main" val="295062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Rule of Geriatrics: Drugs, Drugs, Drugs</a:t>
            </a:r>
            <a:endParaRPr lang="en-US" dirty="0"/>
          </a:p>
        </p:txBody>
      </p:sp>
      <p:sp>
        <p:nvSpPr>
          <p:cNvPr id="3" name="Content Placeholder 2"/>
          <p:cNvSpPr>
            <a:spLocks noGrp="1"/>
          </p:cNvSpPr>
          <p:nvPr>
            <p:ph idx="1"/>
          </p:nvPr>
        </p:nvSpPr>
        <p:spPr>
          <a:xfrm>
            <a:off x="685800" y="1828799"/>
            <a:ext cx="10820400" cy="4114801"/>
          </a:xfrm>
        </p:spPr>
        <p:txBody>
          <a:bodyPr numCol="2">
            <a:noAutofit/>
          </a:bodyPr>
          <a:lstStyle/>
          <a:p>
            <a:r>
              <a:rPr lang="en-US" sz="3000" dirty="0" smtClean="0">
                <a:solidFill>
                  <a:srgbClr val="B22C2D"/>
                </a:solidFill>
              </a:rPr>
              <a:t>Patient’s home meds:</a:t>
            </a:r>
          </a:p>
          <a:p>
            <a:pPr lvl="1"/>
            <a:r>
              <a:rPr lang="en-US" sz="3000" dirty="0" smtClean="0"/>
              <a:t>HYDROCHLOROTHIAZIDE </a:t>
            </a:r>
            <a:r>
              <a:rPr lang="en-US" sz="3000" dirty="0"/>
              <a:t>25mg PO daily</a:t>
            </a:r>
          </a:p>
          <a:p>
            <a:pPr lvl="1"/>
            <a:r>
              <a:rPr lang="en-US" sz="3000" dirty="0"/>
              <a:t>LABETALOL 400mg PO BID</a:t>
            </a:r>
          </a:p>
          <a:p>
            <a:pPr lvl="1"/>
            <a:r>
              <a:rPr lang="en-US" sz="3000" dirty="0"/>
              <a:t>CALCIUM 600 + D 600-200 mg-IU PO daily</a:t>
            </a:r>
          </a:p>
          <a:p>
            <a:pPr lvl="1"/>
            <a:r>
              <a:rPr lang="en-US" sz="3000" dirty="0"/>
              <a:t>LOVASTATIN 40mg PO daily</a:t>
            </a:r>
          </a:p>
          <a:p>
            <a:pPr lvl="1"/>
            <a:r>
              <a:rPr lang="en-US" sz="3000" dirty="0"/>
              <a:t>ASA </a:t>
            </a:r>
            <a:r>
              <a:rPr lang="en-US" sz="3000" dirty="0" smtClean="0"/>
              <a:t>81mg </a:t>
            </a:r>
            <a:r>
              <a:rPr lang="en-US" sz="3000" dirty="0"/>
              <a:t>PO daily</a:t>
            </a:r>
          </a:p>
          <a:p>
            <a:pPr lvl="1"/>
            <a:endParaRPr lang="en-US" sz="3000" dirty="0" smtClean="0"/>
          </a:p>
          <a:p>
            <a:pPr lvl="1"/>
            <a:r>
              <a:rPr lang="en-US" sz="3000" dirty="0" smtClean="0"/>
              <a:t>NIFEDIPINE </a:t>
            </a:r>
            <a:r>
              <a:rPr lang="en-US" sz="3000" dirty="0"/>
              <a:t>CR 90mg PO daily</a:t>
            </a:r>
          </a:p>
          <a:p>
            <a:pPr lvl="1"/>
            <a:r>
              <a:rPr lang="en-US" sz="3000" dirty="0" err="1"/>
              <a:t>KCl</a:t>
            </a:r>
            <a:r>
              <a:rPr lang="en-US" sz="3000" dirty="0"/>
              <a:t> crystals 20 </a:t>
            </a:r>
            <a:r>
              <a:rPr lang="en-US" sz="3000" dirty="0" err="1"/>
              <a:t>MEq</a:t>
            </a:r>
            <a:r>
              <a:rPr lang="en-US" sz="3000" dirty="0"/>
              <a:t> PO daily</a:t>
            </a:r>
          </a:p>
          <a:p>
            <a:pPr lvl="1"/>
            <a:r>
              <a:rPr lang="en-US" sz="3000" dirty="0"/>
              <a:t>CHLORHEXIDINE GLUCONATE 4 % LIQD wash </a:t>
            </a:r>
            <a:r>
              <a:rPr lang="en-US" sz="3000" dirty="0" smtClean="0"/>
              <a:t>daily</a:t>
            </a:r>
            <a:endParaRPr lang="en-US" sz="3000" dirty="0"/>
          </a:p>
          <a:p>
            <a:r>
              <a:rPr lang="en-US" sz="3000" dirty="0">
                <a:solidFill>
                  <a:srgbClr val="B22C2D"/>
                </a:solidFill>
              </a:rPr>
              <a:t>Allergies:                                                     </a:t>
            </a:r>
          </a:p>
          <a:p>
            <a:pPr lvl="1"/>
            <a:r>
              <a:rPr lang="en-US" sz="3000" dirty="0"/>
              <a:t>LISINOPRIL (cough)</a:t>
            </a:r>
          </a:p>
          <a:p>
            <a:pPr lvl="1"/>
            <a:endParaRPr lang="en-US" sz="3000" dirty="0"/>
          </a:p>
        </p:txBody>
      </p:sp>
    </p:spTree>
    <p:extLst>
      <p:ext uri="{BB962C8B-B14F-4D97-AF65-F5344CB8AC3E}">
        <p14:creationId xmlns:p14="http://schemas.microsoft.com/office/powerpoint/2010/main" val="357562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Discontinue Hydrochlorothiazide?</a:t>
            </a:r>
            <a:endParaRPr lang="en-US" dirty="0"/>
          </a:p>
        </p:txBody>
      </p:sp>
      <p:sp>
        <p:nvSpPr>
          <p:cNvPr id="3" name="Content Placeholder 2"/>
          <p:cNvSpPr>
            <a:spLocks noGrp="1"/>
          </p:cNvSpPr>
          <p:nvPr>
            <p:ph idx="1"/>
          </p:nvPr>
        </p:nvSpPr>
        <p:spPr>
          <a:xfrm>
            <a:off x="1524000" y="1905000"/>
            <a:ext cx="9144000" cy="4572001"/>
          </a:xfrm>
        </p:spPr>
        <p:txBody>
          <a:bodyPr>
            <a:normAutofit/>
          </a:bodyPr>
          <a:lstStyle/>
          <a:p>
            <a:r>
              <a:rPr lang="en-US" sz="3000" dirty="0" smtClean="0"/>
              <a:t>What is the evidence?</a:t>
            </a:r>
            <a:endParaRPr lang="de-DE" sz="3000" dirty="0" smtClean="0"/>
          </a:p>
        </p:txBody>
      </p:sp>
    </p:spTree>
    <p:extLst>
      <p:ext uri="{BB962C8B-B14F-4D97-AF65-F5344CB8AC3E}">
        <p14:creationId xmlns:p14="http://schemas.microsoft.com/office/powerpoint/2010/main" val="377823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3000" dirty="0" smtClean="0">
                <a:solidFill>
                  <a:schemeClr val="tx1"/>
                </a:solidFill>
              </a:rPr>
              <a:t>Present a case of thiazide use in an older adult with refractory hypertension</a:t>
            </a:r>
          </a:p>
          <a:p>
            <a:r>
              <a:rPr lang="en-US" sz="3000" dirty="0" smtClean="0">
                <a:solidFill>
                  <a:srgbClr val="B22C2D"/>
                </a:solidFill>
              </a:rPr>
              <a:t>Evaluate a recent observational cohort study on the safety of thiazide diuretics in older adults </a:t>
            </a:r>
          </a:p>
          <a:p>
            <a:r>
              <a:rPr lang="en-US" sz="3000" dirty="0" smtClean="0"/>
              <a:t>Explore a protocol for safer thiazide use in the geriatric population</a:t>
            </a:r>
            <a:endParaRPr lang="en-US" sz="3000" dirty="0"/>
          </a:p>
        </p:txBody>
      </p:sp>
    </p:spTree>
    <p:extLst>
      <p:ext uri="{BB962C8B-B14F-4D97-AF65-F5344CB8AC3E}">
        <p14:creationId xmlns:p14="http://schemas.microsoft.com/office/powerpoint/2010/main" val="413919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AGS Geriatrics Literature Update 2015, courtesy </a:t>
            </a:r>
            <a:r>
              <a:rPr lang="en-US" dirty="0" err="1" smtClean="0"/>
              <a:t>Dr</a:t>
            </a:r>
            <a:r>
              <a:rPr lang="en-US" dirty="0" smtClean="0"/>
              <a:t> William J. Hall, University of Rochester</a:t>
            </a:r>
            <a:endParaRPr lang="en-US" dirty="0"/>
          </a:p>
        </p:txBody>
      </p:sp>
      <p:sp>
        <p:nvSpPr>
          <p:cNvPr id="4" name="Content Placeholder 3"/>
          <p:cNvSpPr>
            <a:spLocks noGrp="1"/>
          </p:cNvSpPr>
          <p:nvPr>
            <p:ph sz="half" idx="1"/>
          </p:nvPr>
        </p:nvSpPr>
        <p:spPr>
          <a:xfrm>
            <a:off x="838200" y="1825624"/>
            <a:ext cx="7162800" cy="4803776"/>
          </a:xfrm>
        </p:spPr>
        <p:txBody>
          <a:bodyPr>
            <a:normAutofit fontScale="62500" lnSpcReduction="20000"/>
          </a:bodyPr>
          <a:lstStyle/>
          <a:p>
            <a:pPr marL="0" indent="0">
              <a:lnSpc>
                <a:spcPct val="120000"/>
              </a:lnSpc>
              <a:spcBef>
                <a:spcPts val="0"/>
              </a:spcBef>
              <a:buNone/>
            </a:pPr>
            <a:r>
              <a:rPr lang="en-US" b="1" dirty="0">
                <a:solidFill>
                  <a:srgbClr val="000000"/>
                </a:solidFill>
                <a:latin typeface="Franklin Gothic Medium (Body)"/>
              </a:rPr>
              <a:t>Parekh </a:t>
            </a:r>
            <a:r>
              <a:rPr lang="en-US" b="1" dirty="0" smtClean="0">
                <a:solidFill>
                  <a:srgbClr val="000000"/>
                </a:solidFill>
                <a:latin typeface="Franklin Gothic Medium (Body)"/>
              </a:rPr>
              <a:t>TM et al. </a:t>
            </a:r>
            <a:r>
              <a:rPr lang="en-US" b="1" dirty="0">
                <a:solidFill>
                  <a:srgbClr val="000000"/>
                </a:solidFill>
                <a:latin typeface="Franklin Gothic Medium (Body)"/>
              </a:rPr>
              <a:t>Hypoglycemia After Antimicrobial Drug Prescription for </a:t>
            </a:r>
            <a:r>
              <a:rPr lang="en-US" b="1" dirty="0">
                <a:solidFill>
                  <a:schemeClr val="tx1"/>
                </a:solidFill>
                <a:latin typeface="Franklin Gothic Medium (Body)"/>
              </a:rPr>
              <a:t>Older Patients Using Sulfonylureas. JAMA Intern Med. 2014 Oct;174(10):1605-12.</a:t>
            </a:r>
            <a:br>
              <a:rPr lang="en-US" b="1" dirty="0">
                <a:solidFill>
                  <a:schemeClr val="tx1"/>
                </a:solidFill>
                <a:latin typeface="Franklin Gothic Medium (Body)"/>
              </a:rPr>
            </a:br>
            <a:r>
              <a:rPr lang="en-US" b="1" dirty="0">
                <a:solidFill>
                  <a:schemeClr val="tx1"/>
                </a:solidFill>
                <a:latin typeface="Franklin Gothic Medium (Body)"/>
              </a:rPr>
              <a:t/>
            </a:r>
            <a:br>
              <a:rPr lang="en-US" b="1" dirty="0">
                <a:solidFill>
                  <a:schemeClr val="tx1"/>
                </a:solidFill>
                <a:latin typeface="Franklin Gothic Medium (Body)"/>
              </a:rPr>
            </a:br>
            <a:r>
              <a:rPr lang="en-US" b="1" dirty="0" err="1">
                <a:solidFill>
                  <a:schemeClr val="tx1"/>
                </a:solidFill>
                <a:latin typeface="Franklin Gothic Medium (Body)"/>
              </a:rPr>
              <a:t>Kesselheim</a:t>
            </a:r>
            <a:r>
              <a:rPr lang="en-US" b="1" dirty="0">
                <a:solidFill>
                  <a:schemeClr val="tx1"/>
                </a:solidFill>
                <a:latin typeface="Franklin Gothic Medium (Body)"/>
              </a:rPr>
              <a:t> </a:t>
            </a:r>
            <a:r>
              <a:rPr lang="en-US" b="1" dirty="0" smtClean="0">
                <a:solidFill>
                  <a:schemeClr val="tx1"/>
                </a:solidFill>
                <a:latin typeface="Franklin Gothic Medium (Body)"/>
              </a:rPr>
              <a:t>AS et al. </a:t>
            </a:r>
            <a:r>
              <a:rPr lang="en-US" b="1" dirty="0">
                <a:solidFill>
                  <a:schemeClr val="tx1"/>
                </a:solidFill>
                <a:latin typeface="Franklin Gothic Medium (Body)"/>
              </a:rPr>
              <a:t>Burden of changes in pill appearance for patients receiving generic cardiovascular medications after myocardial infarction: cohort and nested case-control studies. Ann Intern Med. 2014 Jul 15;161(2):96-103. </a:t>
            </a:r>
            <a:br>
              <a:rPr lang="en-US" b="1" dirty="0">
                <a:solidFill>
                  <a:schemeClr val="tx1"/>
                </a:solidFill>
                <a:latin typeface="Franklin Gothic Medium (Body)"/>
              </a:rPr>
            </a:br>
            <a:r>
              <a:rPr lang="en-US" b="1" dirty="0">
                <a:solidFill>
                  <a:schemeClr val="tx1"/>
                </a:solidFill>
                <a:latin typeface="Franklin Gothic Medium (Body)"/>
              </a:rPr>
              <a:t/>
            </a:r>
            <a:br>
              <a:rPr lang="en-US" b="1" dirty="0">
                <a:solidFill>
                  <a:schemeClr val="tx1"/>
                </a:solidFill>
                <a:latin typeface="Franklin Gothic Medium (Body)"/>
              </a:rPr>
            </a:br>
            <a:r>
              <a:rPr lang="en-US" b="1" dirty="0" err="1">
                <a:solidFill>
                  <a:schemeClr val="tx1"/>
                </a:solidFill>
                <a:latin typeface="Franklin Gothic Medium (Body)"/>
              </a:rPr>
              <a:t>Makam</a:t>
            </a:r>
            <a:r>
              <a:rPr lang="en-US" b="1" dirty="0">
                <a:solidFill>
                  <a:schemeClr val="tx1"/>
                </a:solidFill>
                <a:latin typeface="Franklin Gothic Medium (Body)"/>
              </a:rPr>
              <a:t> </a:t>
            </a:r>
            <a:r>
              <a:rPr lang="en-US" b="1" dirty="0" smtClean="0">
                <a:solidFill>
                  <a:schemeClr val="tx1"/>
                </a:solidFill>
                <a:latin typeface="Franklin Gothic Medium (Body)"/>
              </a:rPr>
              <a:t>AN et al. </a:t>
            </a:r>
            <a:r>
              <a:rPr lang="en-US" b="1" dirty="0">
                <a:solidFill>
                  <a:schemeClr val="tx1"/>
                </a:solidFill>
                <a:latin typeface="Franklin Gothic Medium (Body)"/>
              </a:rPr>
              <a:t>Risk of thiazide-induced metabolic adverse events in older adults. J Am </a:t>
            </a:r>
            <a:r>
              <a:rPr lang="en-US" b="1" dirty="0" err="1">
                <a:solidFill>
                  <a:schemeClr val="tx1"/>
                </a:solidFill>
                <a:latin typeface="Franklin Gothic Medium (Body)"/>
              </a:rPr>
              <a:t>Geriatr</a:t>
            </a:r>
            <a:r>
              <a:rPr lang="en-US" b="1" dirty="0">
                <a:solidFill>
                  <a:schemeClr val="tx1"/>
                </a:solidFill>
                <a:latin typeface="Franklin Gothic Medium (Body)"/>
              </a:rPr>
              <a:t> Soc. 2014 Jun;62(6):1039-45.</a:t>
            </a:r>
            <a:br>
              <a:rPr lang="en-US" b="1" dirty="0">
                <a:solidFill>
                  <a:schemeClr val="tx1"/>
                </a:solidFill>
                <a:latin typeface="Franklin Gothic Medium (Body)"/>
              </a:rPr>
            </a:br>
            <a:r>
              <a:rPr lang="en-US" b="1" dirty="0">
                <a:solidFill>
                  <a:schemeClr val="tx1"/>
                </a:solidFill>
                <a:latin typeface="Franklin Gothic Medium (Body)"/>
              </a:rPr>
              <a:t/>
            </a:r>
            <a:br>
              <a:rPr lang="en-US" b="1" dirty="0">
                <a:solidFill>
                  <a:schemeClr val="tx1"/>
                </a:solidFill>
                <a:latin typeface="Franklin Gothic Medium (Body)"/>
              </a:rPr>
            </a:br>
            <a:r>
              <a:rPr lang="en-US" b="1" dirty="0" err="1">
                <a:solidFill>
                  <a:schemeClr val="tx1"/>
                </a:solidFill>
                <a:latin typeface="Franklin Gothic Medium (Body)"/>
              </a:rPr>
              <a:t>Porsteinsson</a:t>
            </a:r>
            <a:r>
              <a:rPr lang="en-US" b="1" dirty="0">
                <a:solidFill>
                  <a:schemeClr val="tx1"/>
                </a:solidFill>
                <a:latin typeface="Franklin Gothic Medium (Body)"/>
              </a:rPr>
              <a:t> </a:t>
            </a:r>
            <a:r>
              <a:rPr lang="en-US" b="1" dirty="0" smtClean="0">
                <a:solidFill>
                  <a:schemeClr val="tx1"/>
                </a:solidFill>
                <a:latin typeface="Franklin Gothic Medium (Body)"/>
              </a:rPr>
              <a:t>AP et al. </a:t>
            </a:r>
            <a:r>
              <a:rPr lang="en-US" b="1" dirty="0">
                <a:solidFill>
                  <a:schemeClr val="tx1"/>
                </a:solidFill>
                <a:latin typeface="Franklin Gothic Medium (Body)"/>
              </a:rPr>
              <a:t>Effect of citalopram on agitation in Alzheimer disease: the </a:t>
            </a:r>
            <a:r>
              <a:rPr lang="en-US" b="1" dirty="0" err="1">
                <a:solidFill>
                  <a:schemeClr val="tx1"/>
                </a:solidFill>
                <a:latin typeface="Franklin Gothic Medium (Body)"/>
              </a:rPr>
              <a:t>CitAD</a:t>
            </a:r>
            <a:r>
              <a:rPr lang="en-US" b="1" dirty="0">
                <a:solidFill>
                  <a:schemeClr val="tx1"/>
                </a:solidFill>
                <a:latin typeface="Franklin Gothic Medium (Body)"/>
              </a:rPr>
              <a:t> </a:t>
            </a:r>
            <a:r>
              <a:rPr lang="en-US" b="1" dirty="0">
                <a:solidFill>
                  <a:srgbClr val="000000"/>
                </a:solidFill>
                <a:latin typeface="Franklin Gothic Medium (Body)"/>
              </a:rPr>
              <a:t>randomized clinical trial. JAMA. 2014 Feb 19;311(7):682-91. </a:t>
            </a:r>
            <a:r>
              <a:rPr lang="en-US" b="1" dirty="0">
                <a:latin typeface="Franklin Gothic Medium (Body)"/>
              </a:rPr>
              <a:t/>
            </a:r>
            <a:br>
              <a:rPr lang="en-US" b="1" dirty="0">
                <a:latin typeface="Franklin Gothic Medium (Body)"/>
              </a:rPr>
            </a:br>
            <a:r>
              <a:rPr lang="en-US" b="1" dirty="0">
                <a:latin typeface="Franklin Gothic Medium (Body)"/>
              </a:rPr>
              <a:t/>
            </a:r>
            <a:br>
              <a:rPr lang="en-US" b="1" dirty="0">
                <a:latin typeface="Franklin Gothic Medium (Body)"/>
              </a:rPr>
            </a:br>
            <a:r>
              <a:rPr lang="en-US" b="1" dirty="0" err="1">
                <a:solidFill>
                  <a:srgbClr val="000000"/>
                </a:solidFill>
                <a:latin typeface="Franklin Gothic Medium (Body)"/>
              </a:rPr>
              <a:t>Valls-Pedret</a:t>
            </a:r>
            <a:r>
              <a:rPr lang="en-US" b="1" dirty="0">
                <a:solidFill>
                  <a:srgbClr val="000000"/>
                </a:solidFill>
                <a:latin typeface="Franklin Gothic Medium (Body)"/>
              </a:rPr>
              <a:t> </a:t>
            </a:r>
            <a:r>
              <a:rPr lang="en-US" b="1" dirty="0" smtClean="0">
                <a:solidFill>
                  <a:srgbClr val="000000"/>
                </a:solidFill>
                <a:latin typeface="Franklin Gothic Medium (Body)"/>
              </a:rPr>
              <a:t>C et al. </a:t>
            </a:r>
            <a:r>
              <a:rPr lang="en-US" b="1" dirty="0">
                <a:solidFill>
                  <a:srgbClr val="000000"/>
                </a:solidFill>
                <a:latin typeface="Franklin Gothic Medium (Body)"/>
              </a:rPr>
              <a:t>Mediterranean Diet and Age-Related Cognitive Decline: A Randomized Clinical Trial. JAMA Intern Med. 2015 May 11.</a:t>
            </a:r>
            <a:r>
              <a:rPr lang="en-US" b="1" dirty="0">
                <a:latin typeface="Franklin Gothic Medium (Body)"/>
              </a:rPr>
              <a:t/>
            </a:r>
            <a:br>
              <a:rPr lang="en-US" b="1" dirty="0">
                <a:latin typeface="Franklin Gothic Medium (Body)"/>
              </a:rPr>
            </a:br>
            <a:r>
              <a:rPr lang="en-US" b="1" dirty="0">
                <a:latin typeface="Franklin Gothic Medium (Body)"/>
              </a:rPr>
              <a:t/>
            </a:r>
            <a:br>
              <a:rPr lang="en-US" b="1" dirty="0">
                <a:latin typeface="Franklin Gothic Medium (Body)"/>
              </a:rPr>
            </a:br>
            <a:r>
              <a:rPr lang="en-US" b="1" dirty="0" err="1">
                <a:solidFill>
                  <a:srgbClr val="000000"/>
                </a:solidFill>
                <a:latin typeface="Franklin Gothic Medium (Body)"/>
              </a:rPr>
              <a:t>Lipska</a:t>
            </a:r>
            <a:r>
              <a:rPr lang="en-US" b="1" dirty="0">
                <a:solidFill>
                  <a:srgbClr val="000000"/>
                </a:solidFill>
                <a:latin typeface="Franklin Gothic Medium (Body)"/>
              </a:rPr>
              <a:t> </a:t>
            </a:r>
            <a:r>
              <a:rPr lang="en-US" b="1" dirty="0" smtClean="0">
                <a:solidFill>
                  <a:srgbClr val="000000"/>
                </a:solidFill>
                <a:latin typeface="Franklin Gothic Medium (Body)"/>
              </a:rPr>
              <a:t>KJ et al. </a:t>
            </a:r>
            <a:r>
              <a:rPr lang="en-US" b="1" dirty="0">
                <a:solidFill>
                  <a:srgbClr val="000000"/>
                </a:solidFill>
                <a:latin typeface="Franklin Gothic Medium (Body)"/>
              </a:rPr>
              <a:t>Potential overtreatment of diabetes mellitus in older adults with tight glycemic control. JAMA Intern Med. 2015 Mar;175(3):356-62. </a:t>
            </a:r>
            <a:endParaRPr lang="en-US" b="1" dirty="0">
              <a:latin typeface="Franklin Gothic Medium (Body)"/>
            </a:endParaRPr>
          </a:p>
        </p:txBody>
      </p:sp>
      <p:sp>
        <p:nvSpPr>
          <p:cNvPr id="5" name="Content Placeholder 4"/>
          <p:cNvSpPr>
            <a:spLocks noGrp="1"/>
          </p:cNvSpPr>
          <p:nvPr>
            <p:ph sz="half" idx="2"/>
          </p:nvPr>
        </p:nvSpPr>
        <p:spPr/>
        <p:txBody>
          <a:bodyPr>
            <a:normAutofit fontScale="62500" lnSpcReduction="20000"/>
          </a:bodyPr>
          <a:lstStyle/>
          <a:p>
            <a:endParaRPr lang="en-US"/>
          </a:p>
        </p:txBody>
      </p:sp>
      <p:pic>
        <p:nvPicPr>
          <p:cNvPr id="1030" name="Picture 6" descr="http://www.urmc.rochester.edu/news/story/uploadedimages/WilliamJH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700" y="1825624"/>
            <a:ext cx="3429000" cy="4594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55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AGS Geriatrics Literature Update 2015, courtesy </a:t>
            </a:r>
            <a:r>
              <a:rPr lang="en-US" dirty="0" err="1" smtClean="0"/>
              <a:t>Dr</a:t>
            </a:r>
            <a:r>
              <a:rPr lang="en-US" dirty="0" smtClean="0"/>
              <a:t> William J. Hall, University of Rochester</a:t>
            </a:r>
            <a:endParaRPr lang="en-US" dirty="0"/>
          </a:p>
        </p:txBody>
      </p:sp>
      <p:sp>
        <p:nvSpPr>
          <p:cNvPr id="4" name="Content Placeholder 3"/>
          <p:cNvSpPr>
            <a:spLocks noGrp="1"/>
          </p:cNvSpPr>
          <p:nvPr>
            <p:ph sz="half" idx="1"/>
          </p:nvPr>
        </p:nvSpPr>
        <p:spPr>
          <a:xfrm>
            <a:off x="838200" y="1825624"/>
            <a:ext cx="6324600" cy="4803776"/>
          </a:xfrm>
        </p:spPr>
        <p:txBody>
          <a:bodyPr>
            <a:normAutofit/>
          </a:bodyPr>
          <a:lstStyle/>
          <a:p>
            <a:pPr marL="0" indent="0">
              <a:buNone/>
            </a:pPr>
            <a:endParaRPr lang="en-US" b="1" dirty="0" smtClean="0">
              <a:latin typeface="Franklin Gothic Medium (Body)"/>
            </a:endParaRPr>
          </a:p>
          <a:p>
            <a:pPr marL="0" indent="0">
              <a:buNone/>
            </a:pPr>
            <a:endParaRPr lang="en-US" b="1" dirty="0" smtClean="0">
              <a:latin typeface="Franklin Gothic Medium (Body)"/>
            </a:endParaRPr>
          </a:p>
          <a:p>
            <a:pPr marL="0" indent="0">
              <a:buNone/>
            </a:pPr>
            <a:r>
              <a:rPr lang="en-US" b="1" dirty="0">
                <a:latin typeface="Franklin Gothic Medium (Body)"/>
              </a:rPr>
              <a:t/>
            </a:r>
            <a:br>
              <a:rPr lang="en-US" b="1" dirty="0">
                <a:latin typeface="Franklin Gothic Medium (Body)"/>
              </a:rPr>
            </a:br>
            <a:r>
              <a:rPr lang="en-US" b="1" dirty="0">
                <a:latin typeface="Franklin Gothic Medium (Body)"/>
              </a:rPr>
              <a:t/>
            </a:r>
            <a:br>
              <a:rPr lang="en-US" b="1" dirty="0">
                <a:latin typeface="Franklin Gothic Medium (Body)"/>
              </a:rPr>
            </a:br>
            <a:r>
              <a:rPr lang="en-US" b="1" dirty="0" err="1">
                <a:solidFill>
                  <a:srgbClr val="B22C2D"/>
                </a:solidFill>
                <a:latin typeface="Franklin Gothic Medium (Body)"/>
              </a:rPr>
              <a:t>Makam</a:t>
            </a:r>
            <a:r>
              <a:rPr lang="en-US" b="1" dirty="0">
                <a:solidFill>
                  <a:srgbClr val="B22C2D"/>
                </a:solidFill>
                <a:latin typeface="Franklin Gothic Medium (Body)"/>
              </a:rPr>
              <a:t> </a:t>
            </a:r>
            <a:r>
              <a:rPr lang="en-US" b="1" dirty="0" smtClean="0">
                <a:solidFill>
                  <a:srgbClr val="B22C2D"/>
                </a:solidFill>
                <a:latin typeface="Franklin Gothic Medium (Body)"/>
              </a:rPr>
              <a:t>AN et al. </a:t>
            </a:r>
            <a:r>
              <a:rPr lang="en-US" b="1" dirty="0">
                <a:solidFill>
                  <a:srgbClr val="B22C2D"/>
                </a:solidFill>
                <a:latin typeface="Franklin Gothic Medium (Body)"/>
              </a:rPr>
              <a:t>Risk of thiazide-induced metabolic adverse events in older adults. J Am </a:t>
            </a:r>
            <a:r>
              <a:rPr lang="en-US" b="1" dirty="0" err="1">
                <a:solidFill>
                  <a:srgbClr val="B22C2D"/>
                </a:solidFill>
                <a:latin typeface="Franklin Gothic Medium (Body)"/>
              </a:rPr>
              <a:t>Geriatr</a:t>
            </a:r>
            <a:r>
              <a:rPr lang="en-US" b="1" dirty="0">
                <a:solidFill>
                  <a:srgbClr val="B22C2D"/>
                </a:solidFill>
                <a:latin typeface="Franklin Gothic Medium (Body)"/>
              </a:rPr>
              <a:t> Soc. 2014 Jun;62(6):1039-45.</a:t>
            </a:r>
            <a:br>
              <a:rPr lang="en-US" b="1" dirty="0">
                <a:solidFill>
                  <a:srgbClr val="B22C2D"/>
                </a:solidFill>
                <a:latin typeface="Franklin Gothic Medium (Body)"/>
              </a:rPr>
            </a:br>
            <a:endParaRPr lang="en-US" b="1" dirty="0">
              <a:latin typeface="Franklin Gothic Medium (Body)"/>
            </a:endParaRPr>
          </a:p>
        </p:txBody>
      </p:sp>
      <p:sp>
        <p:nvSpPr>
          <p:cNvPr id="5" name="Content Placeholder 4"/>
          <p:cNvSpPr>
            <a:spLocks noGrp="1"/>
          </p:cNvSpPr>
          <p:nvPr>
            <p:ph sz="half" idx="2"/>
          </p:nvPr>
        </p:nvSpPr>
        <p:spPr/>
        <p:txBody>
          <a:bodyPr>
            <a:normAutofit/>
          </a:bodyPr>
          <a:lstStyle/>
          <a:p>
            <a:endParaRPr lang="en-US" dirty="0"/>
          </a:p>
        </p:txBody>
      </p:sp>
      <p:pic>
        <p:nvPicPr>
          <p:cNvPr id="1030" name="Picture 6" descr="http://www.urmc.rochester.edu/news/story/uploadedimages/WilliamJH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700" y="1825624"/>
            <a:ext cx="3429000" cy="4594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65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Makam</a:t>
            </a:r>
            <a:r>
              <a:rPr lang="en-US" dirty="0"/>
              <a:t> AN et al. Risk of thiazide-induced metabolic adverse events in older adults. </a:t>
            </a:r>
          </a:p>
        </p:txBody>
      </p:sp>
      <p:sp>
        <p:nvSpPr>
          <p:cNvPr id="5" name="Content Placeholder 4"/>
          <p:cNvSpPr>
            <a:spLocks noGrp="1"/>
          </p:cNvSpPr>
          <p:nvPr>
            <p:ph idx="1"/>
          </p:nvPr>
        </p:nvSpPr>
        <p:spPr/>
        <p:txBody>
          <a:bodyPr>
            <a:normAutofit/>
          </a:bodyPr>
          <a:lstStyle/>
          <a:p>
            <a:pPr marL="0" indent="0">
              <a:buNone/>
            </a:pPr>
            <a:r>
              <a:rPr lang="en-US" sz="3000" dirty="0" smtClean="0"/>
              <a:t>Research Question</a:t>
            </a:r>
          </a:p>
          <a:p>
            <a:pPr marL="0" indent="0">
              <a:buNone/>
            </a:pPr>
            <a:r>
              <a:rPr lang="en-US" sz="3000" dirty="0" smtClean="0"/>
              <a:t>What added risk of adverse events is conferred by the use of thiazide diuretics in older adults?</a:t>
            </a:r>
            <a:endParaRPr lang="en-US" sz="3000" dirty="0"/>
          </a:p>
        </p:txBody>
      </p:sp>
    </p:spTree>
    <p:extLst>
      <p:ext uri="{BB962C8B-B14F-4D97-AF65-F5344CB8AC3E}">
        <p14:creationId xmlns:p14="http://schemas.microsoft.com/office/powerpoint/2010/main" val="72387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Makam</a:t>
            </a:r>
            <a:r>
              <a:rPr lang="en-US" dirty="0"/>
              <a:t> AN et al. Risk of thiazide-induced metabolic adverse events in older adults. </a:t>
            </a:r>
          </a:p>
        </p:txBody>
      </p:sp>
      <p:sp>
        <p:nvSpPr>
          <p:cNvPr id="5" name="Content Placeholder 4"/>
          <p:cNvSpPr>
            <a:spLocks noGrp="1"/>
          </p:cNvSpPr>
          <p:nvPr>
            <p:ph idx="1"/>
          </p:nvPr>
        </p:nvSpPr>
        <p:spPr/>
        <p:txBody>
          <a:bodyPr>
            <a:normAutofit/>
          </a:bodyPr>
          <a:lstStyle/>
          <a:p>
            <a:pPr marL="0" indent="0">
              <a:buNone/>
            </a:pPr>
            <a:r>
              <a:rPr lang="en-US" sz="3000" dirty="0" smtClean="0"/>
              <a:t>Research Question</a:t>
            </a:r>
          </a:p>
          <a:p>
            <a:pPr marL="0" indent="0">
              <a:buNone/>
            </a:pPr>
            <a:r>
              <a:rPr lang="en-US" sz="3000" dirty="0"/>
              <a:t>What added risk of adverse events is conferred by the use of thiazide diuretics in older adults?</a:t>
            </a:r>
          </a:p>
          <a:p>
            <a:pPr marL="0" indent="0">
              <a:buNone/>
            </a:pPr>
            <a:r>
              <a:rPr lang="en-US" sz="3000" dirty="0" smtClean="0"/>
              <a:t>P:	Veterans aged 65 and older, anti-hypertensive naïve.</a:t>
            </a:r>
          </a:p>
        </p:txBody>
      </p:sp>
    </p:spTree>
    <p:extLst>
      <p:ext uri="{BB962C8B-B14F-4D97-AF65-F5344CB8AC3E}">
        <p14:creationId xmlns:p14="http://schemas.microsoft.com/office/powerpoint/2010/main" val="25916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Makam</a:t>
            </a:r>
            <a:r>
              <a:rPr lang="en-US" dirty="0"/>
              <a:t> AN et al. Risk of thiazide-induced metabolic adverse events in older adults. </a:t>
            </a:r>
          </a:p>
        </p:txBody>
      </p:sp>
      <p:sp>
        <p:nvSpPr>
          <p:cNvPr id="5" name="Content Placeholder 4"/>
          <p:cNvSpPr>
            <a:spLocks noGrp="1"/>
          </p:cNvSpPr>
          <p:nvPr>
            <p:ph idx="1"/>
          </p:nvPr>
        </p:nvSpPr>
        <p:spPr/>
        <p:txBody>
          <a:bodyPr>
            <a:normAutofit/>
          </a:bodyPr>
          <a:lstStyle/>
          <a:p>
            <a:pPr marL="0" indent="0">
              <a:buNone/>
            </a:pPr>
            <a:r>
              <a:rPr lang="en-US" sz="3000" dirty="0" smtClean="0"/>
              <a:t>Research Question</a:t>
            </a:r>
          </a:p>
          <a:p>
            <a:pPr marL="0" indent="0">
              <a:buNone/>
            </a:pPr>
            <a:r>
              <a:rPr lang="en-US" sz="3000" dirty="0"/>
              <a:t>What added risk of adverse events is conferred by the use of thiazide diuretics in older adults?</a:t>
            </a:r>
          </a:p>
          <a:p>
            <a:pPr marL="0" indent="0">
              <a:buNone/>
            </a:pPr>
            <a:r>
              <a:rPr lang="en-US" sz="3000" dirty="0" smtClean="0"/>
              <a:t>P:	Veterans aged 65 and older, anti-hypertensive naïve.</a:t>
            </a:r>
          </a:p>
          <a:p>
            <a:pPr marL="0" indent="0">
              <a:buNone/>
            </a:pPr>
            <a:r>
              <a:rPr lang="en-US" sz="3000" dirty="0"/>
              <a:t>I</a:t>
            </a:r>
            <a:r>
              <a:rPr lang="en-US" sz="3000" dirty="0" smtClean="0"/>
              <a:t>:	Treatment with a thiazide diuretic.</a:t>
            </a:r>
          </a:p>
        </p:txBody>
      </p:sp>
    </p:spTree>
    <p:extLst>
      <p:ext uri="{BB962C8B-B14F-4D97-AF65-F5344CB8AC3E}">
        <p14:creationId xmlns:p14="http://schemas.microsoft.com/office/powerpoint/2010/main" val="286288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Makam</a:t>
            </a:r>
            <a:r>
              <a:rPr lang="en-US" dirty="0"/>
              <a:t> AN et al. Risk of thiazide-induced metabolic adverse events in older adults. </a:t>
            </a:r>
          </a:p>
        </p:txBody>
      </p:sp>
      <p:sp>
        <p:nvSpPr>
          <p:cNvPr id="5" name="Content Placeholder 4"/>
          <p:cNvSpPr>
            <a:spLocks noGrp="1"/>
          </p:cNvSpPr>
          <p:nvPr>
            <p:ph idx="1"/>
          </p:nvPr>
        </p:nvSpPr>
        <p:spPr/>
        <p:txBody>
          <a:bodyPr>
            <a:normAutofit/>
          </a:bodyPr>
          <a:lstStyle/>
          <a:p>
            <a:pPr marL="0" indent="0">
              <a:buNone/>
            </a:pPr>
            <a:r>
              <a:rPr lang="en-US" sz="3000" dirty="0" smtClean="0"/>
              <a:t>Research Question</a:t>
            </a:r>
          </a:p>
          <a:p>
            <a:pPr marL="0" indent="0">
              <a:buNone/>
            </a:pPr>
            <a:r>
              <a:rPr lang="en-US" sz="3000" dirty="0"/>
              <a:t>What added risk of adverse events is conferred by the use of thiazide diuretics in older adults?</a:t>
            </a:r>
          </a:p>
          <a:p>
            <a:pPr marL="0" indent="0">
              <a:buNone/>
            </a:pPr>
            <a:r>
              <a:rPr lang="en-US" sz="3000" dirty="0" smtClean="0"/>
              <a:t>P:	Veterans aged 65 and older, anti-hypertensive naïve.</a:t>
            </a:r>
          </a:p>
          <a:p>
            <a:pPr marL="0" indent="0">
              <a:buNone/>
            </a:pPr>
            <a:r>
              <a:rPr lang="en-US" sz="3000" dirty="0"/>
              <a:t>I</a:t>
            </a:r>
            <a:r>
              <a:rPr lang="en-US" sz="3000" dirty="0" smtClean="0"/>
              <a:t>:	Treatment with a thiazide diuretic.</a:t>
            </a:r>
          </a:p>
          <a:p>
            <a:pPr marL="0" indent="0">
              <a:buNone/>
            </a:pPr>
            <a:r>
              <a:rPr lang="en-US" sz="3000" dirty="0"/>
              <a:t>C:	</a:t>
            </a:r>
            <a:r>
              <a:rPr lang="en-US" sz="3000" dirty="0" smtClean="0"/>
              <a:t>“Nonusers” of </a:t>
            </a:r>
            <a:r>
              <a:rPr lang="en-US" sz="3000" dirty="0"/>
              <a:t>a first-line </a:t>
            </a:r>
            <a:r>
              <a:rPr lang="en-US" sz="3000" dirty="0" smtClean="0"/>
              <a:t>antihypertensive medication.</a:t>
            </a:r>
          </a:p>
        </p:txBody>
      </p:sp>
    </p:spTree>
    <p:extLst>
      <p:ext uri="{BB962C8B-B14F-4D97-AF65-F5344CB8AC3E}">
        <p14:creationId xmlns:p14="http://schemas.microsoft.com/office/powerpoint/2010/main" val="336004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Makam</a:t>
            </a:r>
            <a:r>
              <a:rPr lang="en-US" dirty="0"/>
              <a:t> AN et al. Risk of thiazide-induced metabolic adverse events in older adults. </a:t>
            </a:r>
          </a:p>
        </p:txBody>
      </p:sp>
      <p:sp>
        <p:nvSpPr>
          <p:cNvPr id="5" name="Content Placeholder 4"/>
          <p:cNvSpPr>
            <a:spLocks noGrp="1"/>
          </p:cNvSpPr>
          <p:nvPr>
            <p:ph idx="1"/>
          </p:nvPr>
        </p:nvSpPr>
        <p:spPr>
          <a:xfrm>
            <a:off x="1524000" y="1828799"/>
            <a:ext cx="10210800" cy="4572001"/>
          </a:xfrm>
        </p:spPr>
        <p:txBody>
          <a:bodyPr>
            <a:noAutofit/>
          </a:bodyPr>
          <a:lstStyle/>
          <a:p>
            <a:pPr marL="0" indent="0">
              <a:buNone/>
            </a:pPr>
            <a:r>
              <a:rPr lang="en-US" sz="3000" dirty="0" smtClean="0"/>
              <a:t>Research Question</a:t>
            </a:r>
          </a:p>
          <a:p>
            <a:pPr marL="0" indent="0">
              <a:buNone/>
            </a:pPr>
            <a:r>
              <a:rPr lang="en-US" sz="3000" dirty="0"/>
              <a:t>What added risk of adverse events is conferred by </a:t>
            </a:r>
            <a:r>
              <a:rPr lang="en-US" sz="3000" dirty="0" smtClean="0"/>
              <a:t>the use </a:t>
            </a:r>
            <a:r>
              <a:rPr lang="en-US" sz="3000" dirty="0"/>
              <a:t>of thiazide diuretics in older adults?</a:t>
            </a:r>
          </a:p>
          <a:p>
            <a:pPr marL="0" indent="0">
              <a:buNone/>
            </a:pPr>
            <a:r>
              <a:rPr lang="en-US" sz="3000" dirty="0" smtClean="0"/>
              <a:t>P:	Veterans aged 65 and older, anti-hypertensive naïve.</a:t>
            </a:r>
          </a:p>
          <a:p>
            <a:pPr marL="0" indent="0">
              <a:buNone/>
            </a:pPr>
            <a:r>
              <a:rPr lang="en-US" sz="3000" dirty="0"/>
              <a:t>I</a:t>
            </a:r>
            <a:r>
              <a:rPr lang="en-US" sz="3000" dirty="0" smtClean="0"/>
              <a:t>:	Treatment with a thiazide diuretic.</a:t>
            </a:r>
          </a:p>
          <a:p>
            <a:pPr marL="0" indent="0">
              <a:buNone/>
            </a:pPr>
            <a:r>
              <a:rPr lang="en-US" sz="3000" dirty="0"/>
              <a:t>C:	</a:t>
            </a:r>
            <a:r>
              <a:rPr lang="en-US" sz="3000" dirty="0" smtClean="0"/>
              <a:t>“Nonusers” of </a:t>
            </a:r>
            <a:r>
              <a:rPr lang="en-US" sz="3000" dirty="0"/>
              <a:t>a first-line </a:t>
            </a:r>
            <a:r>
              <a:rPr lang="en-US" sz="3000" dirty="0" smtClean="0"/>
              <a:t>antihypertensive medication.</a:t>
            </a:r>
          </a:p>
          <a:p>
            <a:pPr marL="914400" indent="-914400">
              <a:buNone/>
            </a:pPr>
            <a:r>
              <a:rPr lang="en-US" sz="3000" dirty="0" smtClean="0"/>
              <a:t>O:	Known adverse events of thiazides.</a:t>
            </a:r>
            <a:endParaRPr lang="en-US" sz="3000" dirty="0"/>
          </a:p>
        </p:txBody>
      </p:sp>
    </p:spTree>
    <p:extLst>
      <p:ext uri="{BB962C8B-B14F-4D97-AF65-F5344CB8AC3E}">
        <p14:creationId xmlns:p14="http://schemas.microsoft.com/office/powerpoint/2010/main" val="24062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Importance of Research Question</a:t>
            </a:r>
            <a:endParaRPr lang="en-US" dirty="0"/>
          </a:p>
        </p:txBody>
      </p:sp>
      <p:sp>
        <p:nvSpPr>
          <p:cNvPr id="3" name="Content Placeholder 2"/>
          <p:cNvSpPr>
            <a:spLocks noGrp="1"/>
          </p:cNvSpPr>
          <p:nvPr>
            <p:ph idx="1"/>
          </p:nvPr>
        </p:nvSpPr>
        <p:spPr>
          <a:xfrm>
            <a:off x="381000" y="1828799"/>
            <a:ext cx="11506200" cy="4572001"/>
          </a:xfrm>
        </p:spPr>
        <p:txBody>
          <a:bodyPr>
            <a:noAutofit/>
          </a:bodyPr>
          <a:lstStyle/>
          <a:p>
            <a:r>
              <a:rPr lang="en-US" sz="3000" dirty="0" smtClean="0"/>
              <a:t>JNC 8:</a:t>
            </a:r>
          </a:p>
          <a:p>
            <a:pPr lvl="1"/>
            <a:r>
              <a:rPr lang="en-US" sz="3000" dirty="0"/>
              <a:t>Recommendation </a:t>
            </a:r>
            <a:r>
              <a:rPr lang="en-US" sz="3000" dirty="0" smtClean="0"/>
              <a:t>6: In </a:t>
            </a:r>
            <a:r>
              <a:rPr lang="en-US" sz="3000" dirty="0"/>
              <a:t>the </a:t>
            </a:r>
            <a:r>
              <a:rPr lang="en-US" sz="3000" dirty="0">
                <a:solidFill>
                  <a:srgbClr val="B22C2D"/>
                </a:solidFill>
              </a:rPr>
              <a:t>general nonblack population</a:t>
            </a:r>
            <a:r>
              <a:rPr lang="en-US" sz="3000" dirty="0"/>
              <a:t>, including those with diabetes, </a:t>
            </a:r>
            <a:r>
              <a:rPr lang="en-US" sz="3000" dirty="0">
                <a:solidFill>
                  <a:srgbClr val="B22C2D"/>
                </a:solidFill>
              </a:rPr>
              <a:t>initial antihypertensive treatment </a:t>
            </a:r>
            <a:r>
              <a:rPr lang="en-US" sz="3000" dirty="0"/>
              <a:t>should include a </a:t>
            </a:r>
            <a:r>
              <a:rPr lang="en-US" sz="3000" dirty="0">
                <a:solidFill>
                  <a:srgbClr val="B22C2D"/>
                </a:solidFill>
              </a:rPr>
              <a:t>thiazide-type diuretic</a:t>
            </a:r>
            <a:r>
              <a:rPr lang="en-US" sz="3000" dirty="0"/>
              <a:t>, calcium channel blocker (CCB), angiotensin-converting enzyme inhibitor (ACEI), or angiotensin receptor blocker (ARB). (Moderate Recommendation – Grade B</a:t>
            </a:r>
            <a:r>
              <a:rPr lang="en-US" sz="3000" dirty="0" smtClean="0"/>
              <a:t>)</a:t>
            </a:r>
            <a:endParaRPr lang="en-US" sz="3000" dirty="0"/>
          </a:p>
          <a:p>
            <a:pPr lvl="1"/>
            <a:r>
              <a:rPr lang="en-US" sz="3000" dirty="0"/>
              <a:t>Recommendation </a:t>
            </a:r>
            <a:r>
              <a:rPr lang="en-US" sz="3000" dirty="0" smtClean="0"/>
              <a:t>7: In </a:t>
            </a:r>
            <a:r>
              <a:rPr lang="en-US" sz="3000" dirty="0">
                <a:solidFill>
                  <a:srgbClr val="B22C2D"/>
                </a:solidFill>
              </a:rPr>
              <a:t>the general black population</a:t>
            </a:r>
            <a:r>
              <a:rPr lang="en-US" sz="3000" dirty="0"/>
              <a:t>, including those with diabetes, </a:t>
            </a:r>
            <a:r>
              <a:rPr lang="en-US" sz="3000" dirty="0">
                <a:solidFill>
                  <a:srgbClr val="B22C2D"/>
                </a:solidFill>
              </a:rPr>
              <a:t>initial antihypertensive treatment </a:t>
            </a:r>
            <a:r>
              <a:rPr lang="en-US" sz="3000" dirty="0"/>
              <a:t>should include a </a:t>
            </a:r>
            <a:r>
              <a:rPr lang="en-US" sz="3000" dirty="0">
                <a:solidFill>
                  <a:srgbClr val="B22C2D"/>
                </a:solidFill>
              </a:rPr>
              <a:t>thiazide-type diuretic </a:t>
            </a:r>
            <a:r>
              <a:rPr lang="en-US" sz="3000" dirty="0"/>
              <a:t>or CCB. (For general black population: Moderate Recommendation – Grade B; for black patients with diabetes: Weak Recommendation – Grade C)</a:t>
            </a:r>
          </a:p>
        </p:txBody>
      </p:sp>
    </p:spTree>
    <p:extLst>
      <p:ext uri="{BB962C8B-B14F-4D97-AF65-F5344CB8AC3E}">
        <p14:creationId xmlns:p14="http://schemas.microsoft.com/office/powerpoint/2010/main" val="156931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000" dirty="0" smtClean="0"/>
              <a:t>Multiple smaller studies (2000-2012) have shown associations between thiazides and morbidity</a:t>
            </a:r>
          </a:p>
        </p:txBody>
      </p:sp>
      <p:sp>
        <p:nvSpPr>
          <p:cNvPr id="8" name="Oval 7"/>
          <p:cNvSpPr/>
          <p:nvPr/>
        </p:nvSpPr>
        <p:spPr>
          <a:xfrm>
            <a:off x="4191000" y="2895600"/>
            <a:ext cx="3619500"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Hypokalemia</a:t>
            </a:r>
            <a:endParaRPr lang="en-US" sz="3000" dirty="0">
              <a:solidFill>
                <a:schemeClr val="tx1"/>
              </a:solidFill>
            </a:endParaRPr>
          </a:p>
        </p:txBody>
      </p:sp>
      <p:sp>
        <p:nvSpPr>
          <p:cNvPr id="4" name="Oval 3"/>
          <p:cNvSpPr/>
          <p:nvPr/>
        </p:nvSpPr>
        <p:spPr>
          <a:xfrm>
            <a:off x="533400" y="3238500"/>
            <a:ext cx="3648971"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Hyponatremia</a:t>
            </a:r>
            <a:endParaRPr lang="en-US" sz="3000" dirty="0">
              <a:solidFill>
                <a:schemeClr val="tx1"/>
              </a:solidFill>
            </a:endParaRPr>
          </a:p>
        </p:txBody>
      </p:sp>
      <p:sp>
        <p:nvSpPr>
          <p:cNvPr id="2" name="Title 1"/>
          <p:cNvSpPr>
            <a:spLocks noGrp="1"/>
          </p:cNvSpPr>
          <p:nvPr>
            <p:ph type="title"/>
          </p:nvPr>
        </p:nvSpPr>
        <p:spPr/>
        <p:txBody>
          <a:bodyPr/>
          <a:lstStyle/>
          <a:p>
            <a:r>
              <a:rPr lang="en-US" dirty="0" smtClean="0"/>
              <a:t>Clinical Importance of Research Question</a:t>
            </a:r>
            <a:endParaRPr lang="en-US" dirty="0"/>
          </a:p>
        </p:txBody>
      </p:sp>
      <p:sp>
        <p:nvSpPr>
          <p:cNvPr id="7" name="Oval 6"/>
          <p:cNvSpPr/>
          <p:nvPr/>
        </p:nvSpPr>
        <p:spPr>
          <a:xfrm>
            <a:off x="8054300" y="4267200"/>
            <a:ext cx="1752600"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Costs</a:t>
            </a:r>
            <a:endParaRPr lang="en-US" sz="3000" dirty="0">
              <a:solidFill>
                <a:schemeClr val="tx1"/>
              </a:solidFill>
            </a:endParaRPr>
          </a:p>
        </p:txBody>
      </p:sp>
      <p:sp>
        <p:nvSpPr>
          <p:cNvPr id="10" name="Oval 9"/>
          <p:cNvSpPr/>
          <p:nvPr/>
        </p:nvSpPr>
        <p:spPr>
          <a:xfrm>
            <a:off x="4762500" y="4677252"/>
            <a:ext cx="2476500"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Mortality</a:t>
            </a:r>
            <a:endParaRPr lang="en-US" sz="3000" dirty="0">
              <a:solidFill>
                <a:schemeClr val="tx1"/>
              </a:solidFill>
            </a:endParaRPr>
          </a:p>
        </p:txBody>
      </p:sp>
      <p:sp>
        <p:nvSpPr>
          <p:cNvPr id="11" name="Oval 10"/>
          <p:cNvSpPr/>
          <p:nvPr/>
        </p:nvSpPr>
        <p:spPr>
          <a:xfrm>
            <a:off x="1905000" y="4267200"/>
            <a:ext cx="2607129"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Morbidity</a:t>
            </a:r>
            <a:endParaRPr lang="en-US" sz="3000" dirty="0">
              <a:solidFill>
                <a:schemeClr val="tx1"/>
              </a:solidFill>
            </a:endParaRPr>
          </a:p>
        </p:txBody>
      </p:sp>
      <p:sp>
        <p:nvSpPr>
          <p:cNvPr id="5" name="TextBox 4"/>
          <p:cNvSpPr txBox="1"/>
          <p:nvPr/>
        </p:nvSpPr>
        <p:spPr>
          <a:xfrm>
            <a:off x="4542529" y="3698439"/>
            <a:ext cx="3106941" cy="861774"/>
          </a:xfrm>
          <a:prstGeom prst="rect">
            <a:avLst/>
          </a:prstGeom>
          <a:noFill/>
        </p:spPr>
        <p:txBody>
          <a:bodyPr wrap="none" rtlCol="0">
            <a:spAutoFit/>
          </a:bodyPr>
          <a:lstStyle/>
          <a:p>
            <a:r>
              <a:rPr lang="en-US" sz="5000" dirty="0" smtClean="0"/>
              <a:t>THIAZIDES</a:t>
            </a:r>
            <a:endParaRPr lang="en-US" sz="5000" dirty="0"/>
          </a:p>
        </p:txBody>
      </p:sp>
      <p:sp>
        <p:nvSpPr>
          <p:cNvPr id="12" name="Oval 11"/>
          <p:cNvSpPr/>
          <p:nvPr/>
        </p:nvSpPr>
        <p:spPr>
          <a:xfrm>
            <a:off x="8009628" y="3177384"/>
            <a:ext cx="3619500"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AKI</a:t>
            </a:r>
            <a:endParaRPr lang="en-US" sz="3000" dirty="0">
              <a:solidFill>
                <a:schemeClr val="tx1"/>
              </a:solidFill>
            </a:endParaRPr>
          </a:p>
        </p:txBody>
      </p:sp>
    </p:spTree>
    <p:extLst>
      <p:ext uri="{BB962C8B-B14F-4D97-AF65-F5344CB8AC3E}">
        <p14:creationId xmlns:p14="http://schemas.microsoft.com/office/powerpoint/2010/main" val="415445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000" dirty="0"/>
              <a:t>Multiple smaller studies (2000-2012) have shown associations between thiazides and morbidity</a:t>
            </a:r>
          </a:p>
          <a:p>
            <a:endParaRPr lang="en-US" sz="3000" dirty="0"/>
          </a:p>
          <a:p>
            <a:endParaRPr lang="en-US" sz="3000" dirty="0" smtClean="0"/>
          </a:p>
          <a:p>
            <a:endParaRPr lang="en-US" sz="3000" dirty="0"/>
          </a:p>
          <a:p>
            <a:endParaRPr lang="en-US" sz="3000" dirty="0" smtClean="0"/>
          </a:p>
          <a:p>
            <a:r>
              <a:rPr lang="en-US" sz="3000" dirty="0" smtClean="0"/>
              <a:t>But are these associations even more dangerous in older adults?</a:t>
            </a:r>
          </a:p>
        </p:txBody>
      </p:sp>
      <p:sp>
        <p:nvSpPr>
          <p:cNvPr id="8" name="Oval 7"/>
          <p:cNvSpPr/>
          <p:nvPr/>
        </p:nvSpPr>
        <p:spPr>
          <a:xfrm>
            <a:off x="4191000" y="2895600"/>
            <a:ext cx="3619500"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Hypokalemia</a:t>
            </a:r>
            <a:endParaRPr lang="en-US" sz="3000" dirty="0">
              <a:solidFill>
                <a:schemeClr val="tx1"/>
              </a:solidFill>
            </a:endParaRPr>
          </a:p>
        </p:txBody>
      </p:sp>
      <p:sp>
        <p:nvSpPr>
          <p:cNvPr id="4" name="Oval 3"/>
          <p:cNvSpPr/>
          <p:nvPr/>
        </p:nvSpPr>
        <p:spPr>
          <a:xfrm>
            <a:off x="533400" y="3238500"/>
            <a:ext cx="3648971"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Hyponatremia</a:t>
            </a:r>
            <a:endParaRPr lang="en-US" sz="3000" dirty="0">
              <a:solidFill>
                <a:schemeClr val="tx1"/>
              </a:solidFill>
            </a:endParaRPr>
          </a:p>
        </p:txBody>
      </p:sp>
      <p:sp>
        <p:nvSpPr>
          <p:cNvPr id="2" name="Title 1"/>
          <p:cNvSpPr>
            <a:spLocks noGrp="1"/>
          </p:cNvSpPr>
          <p:nvPr>
            <p:ph type="title"/>
          </p:nvPr>
        </p:nvSpPr>
        <p:spPr/>
        <p:txBody>
          <a:bodyPr/>
          <a:lstStyle/>
          <a:p>
            <a:r>
              <a:rPr lang="en-US" dirty="0" smtClean="0"/>
              <a:t>Clinical Importance of Research Question</a:t>
            </a:r>
            <a:endParaRPr lang="en-US" dirty="0"/>
          </a:p>
        </p:txBody>
      </p:sp>
      <p:sp>
        <p:nvSpPr>
          <p:cNvPr id="7" name="Oval 6"/>
          <p:cNvSpPr/>
          <p:nvPr/>
        </p:nvSpPr>
        <p:spPr>
          <a:xfrm>
            <a:off x="8054300" y="4267200"/>
            <a:ext cx="1752600"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Costs</a:t>
            </a:r>
            <a:endParaRPr lang="en-US" sz="3000" dirty="0">
              <a:solidFill>
                <a:schemeClr val="tx1"/>
              </a:solidFill>
            </a:endParaRPr>
          </a:p>
        </p:txBody>
      </p:sp>
      <p:sp>
        <p:nvSpPr>
          <p:cNvPr id="10" name="Oval 9"/>
          <p:cNvSpPr/>
          <p:nvPr/>
        </p:nvSpPr>
        <p:spPr>
          <a:xfrm>
            <a:off x="4762500" y="4677252"/>
            <a:ext cx="2476500"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Mortality</a:t>
            </a:r>
            <a:endParaRPr lang="en-US" sz="3000" dirty="0">
              <a:solidFill>
                <a:schemeClr val="tx1"/>
              </a:solidFill>
            </a:endParaRPr>
          </a:p>
        </p:txBody>
      </p:sp>
      <p:sp>
        <p:nvSpPr>
          <p:cNvPr id="11" name="Oval 10"/>
          <p:cNvSpPr/>
          <p:nvPr/>
        </p:nvSpPr>
        <p:spPr>
          <a:xfrm>
            <a:off x="1905000" y="4267200"/>
            <a:ext cx="2607129"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Morbidity</a:t>
            </a:r>
            <a:endParaRPr lang="en-US" sz="3000" dirty="0">
              <a:solidFill>
                <a:schemeClr val="tx1"/>
              </a:solidFill>
            </a:endParaRPr>
          </a:p>
        </p:txBody>
      </p:sp>
      <p:sp>
        <p:nvSpPr>
          <p:cNvPr id="5" name="TextBox 4"/>
          <p:cNvSpPr txBox="1"/>
          <p:nvPr/>
        </p:nvSpPr>
        <p:spPr>
          <a:xfrm>
            <a:off x="4542529" y="3698439"/>
            <a:ext cx="3106941" cy="861774"/>
          </a:xfrm>
          <a:prstGeom prst="rect">
            <a:avLst/>
          </a:prstGeom>
          <a:noFill/>
        </p:spPr>
        <p:txBody>
          <a:bodyPr wrap="none" rtlCol="0">
            <a:spAutoFit/>
          </a:bodyPr>
          <a:lstStyle/>
          <a:p>
            <a:r>
              <a:rPr lang="en-US" sz="5000" dirty="0" smtClean="0"/>
              <a:t>THIAZIDES</a:t>
            </a:r>
            <a:endParaRPr lang="en-US" sz="5000" dirty="0"/>
          </a:p>
        </p:txBody>
      </p:sp>
      <p:sp>
        <p:nvSpPr>
          <p:cNvPr id="12" name="Oval 11"/>
          <p:cNvSpPr/>
          <p:nvPr/>
        </p:nvSpPr>
        <p:spPr>
          <a:xfrm>
            <a:off x="8009628" y="3177384"/>
            <a:ext cx="3619500" cy="6858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AKI</a:t>
            </a:r>
            <a:endParaRPr lang="en-US" sz="3000" dirty="0">
              <a:solidFill>
                <a:schemeClr val="tx1"/>
              </a:solidFill>
            </a:endParaRPr>
          </a:p>
        </p:txBody>
      </p:sp>
    </p:spTree>
    <p:extLst>
      <p:ext uri="{BB962C8B-B14F-4D97-AF65-F5344CB8AC3E}">
        <p14:creationId xmlns:p14="http://schemas.microsoft.com/office/powerpoint/2010/main" val="708084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The New-User Design</a:t>
            </a:r>
            <a:endParaRPr lang="en-US" dirty="0"/>
          </a:p>
        </p:txBody>
      </p:sp>
      <p:sp>
        <p:nvSpPr>
          <p:cNvPr id="3" name="Content Placeholder 2"/>
          <p:cNvSpPr>
            <a:spLocks noGrp="1"/>
          </p:cNvSpPr>
          <p:nvPr>
            <p:ph idx="1"/>
          </p:nvPr>
        </p:nvSpPr>
        <p:spPr/>
        <p:txBody>
          <a:bodyPr>
            <a:normAutofit/>
          </a:bodyPr>
          <a:lstStyle/>
          <a:p>
            <a:r>
              <a:rPr lang="en-US" sz="3000" dirty="0" smtClean="0"/>
              <a:t>A type of observational cohort study:</a:t>
            </a:r>
          </a:p>
        </p:txBody>
      </p:sp>
    </p:spTree>
    <p:extLst>
      <p:ext uri="{BB962C8B-B14F-4D97-AF65-F5344CB8AC3E}">
        <p14:creationId xmlns:p14="http://schemas.microsoft.com/office/powerpoint/2010/main" val="349694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The New-User Design</a:t>
            </a:r>
            <a:endParaRPr lang="en-US" dirty="0"/>
          </a:p>
        </p:txBody>
      </p:sp>
      <p:sp>
        <p:nvSpPr>
          <p:cNvPr id="3" name="Content Placeholder 2"/>
          <p:cNvSpPr>
            <a:spLocks noGrp="1"/>
          </p:cNvSpPr>
          <p:nvPr>
            <p:ph idx="1"/>
          </p:nvPr>
        </p:nvSpPr>
        <p:spPr/>
        <p:txBody>
          <a:bodyPr>
            <a:normAutofit/>
          </a:bodyPr>
          <a:lstStyle/>
          <a:p>
            <a:r>
              <a:rPr lang="en-US" sz="3000" dirty="0" smtClean="0"/>
              <a:t>A type of observational cohort study:</a:t>
            </a:r>
          </a:p>
          <a:p>
            <a:pPr lvl="1"/>
            <a:r>
              <a:rPr lang="en-US" sz="3000" dirty="0" smtClean="0"/>
              <a:t>Identify cohort of clinically </a:t>
            </a:r>
            <a:r>
              <a:rPr lang="en-US" sz="3000" dirty="0"/>
              <a:t>similar </a:t>
            </a:r>
            <a:r>
              <a:rPr lang="en-US" sz="3000" dirty="0" smtClean="0"/>
              <a:t>patients, who don’t have intervention at t</a:t>
            </a:r>
            <a:r>
              <a:rPr lang="en-US" sz="3000" baseline="-25000" dirty="0" smtClean="0"/>
              <a:t>0</a:t>
            </a:r>
            <a:endParaRPr lang="en-US" sz="3000" dirty="0"/>
          </a:p>
        </p:txBody>
      </p:sp>
    </p:spTree>
    <p:extLst>
      <p:ext uri="{BB962C8B-B14F-4D97-AF65-F5344CB8AC3E}">
        <p14:creationId xmlns:p14="http://schemas.microsoft.com/office/powerpoint/2010/main" val="105982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The New-User Design</a:t>
            </a:r>
            <a:endParaRPr lang="en-US" dirty="0"/>
          </a:p>
        </p:txBody>
      </p:sp>
      <p:sp>
        <p:nvSpPr>
          <p:cNvPr id="3" name="Content Placeholder 2"/>
          <p:cNvSpPr>
            <a:spLocks noGrp="1"/>
          </p:cNvSpPr>
          <p:nvPr>
            <p:ph idx="1"/>
          </p:nvPr>
        </p:nvSpPr>
        <p:spPr/>
        <p:txBody>
          <a:bodyPr>
            <a:normAutofit/>
          </a:bodyPr>
          <a:lstStyle/>
          <a:p>
            <a:r>
              <a:rPr lang="en-US" sz="3000" dirty="0" smtClean="0"/>
              <a:t>A type of observational cohort study:</a:t>
            </a:r>
          </a:p>
          <a:p>
            <a:pPr lvl="1"/>
            <a:r>
              <a:rPr lang="en-US" sz="3000" dirty="0" smtClean="0"/>
              <a:t>Identify cohort of clinically </a:t>
            </a:r>
            <a:r>
              <a:rPr lang="en-US" sz="3000" dirty="0"/>
              <a:t>similar </a:t>
            </a:r>
            <a:r>
              <a:rPr lang="en-US" sz="3000" dirty="0" smtClean="0"/>
              <a:t>patients, who don’t have intervention at t</a:t>
            </a:r>
            <a:r>
              <a:rPr lang="en-US" sz="3000" baseline="-25000" dirty="0" smtClean="0"/>
              <a:t>0</a:t>
            </a:r>
            <a:endParaRPr lang="en-US" sz="3000" dirty="0"/>
          </a:p>
          <a:p>
            <a:pPr lvl="1"/>
            <a:r>
              <a:rPr lang="en-US" sz="3000" dirty="0" smtClean="0"/>
              <a:t>Disaggregate cohort into…</a:t>
            </a:r>
          </a:p>
          <a:p>
            <a:pPr lvl="2"/>
            <a:r>
              <a:rPr lang="en-US" sz="2800" dirty="0" smtClean="0"/>
              <a:t>New users of intervention </a:t>
            </a:r>
          </a:p>
          <a:p>
            <a:pPr lvl="2"/>
            <a:r>
              <a:rPr lang="en-US" sz="2800" dirty="0" smtClean="0"/>
              <a:t>Matched group of non-users of intervention</a:t>
            </a:r>
          </a:p>
        </p:txBody>
      </p:sp>
    </p:spTree>
    <p:extLst>
      <p:ext uri="{BB962C8B-B14F-4D97-AF65-F5344CB8AC3E}">
        <p14:creationId xmlns:p14="http://schemas.microsoft.com/office/powerpoint/2010/main" val="359868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The New-User Design</a:t>
            </a:r>
            <a:endParaRPr lang="en-US" dirty="0"/>
          </a:p>
        </p:txBody>
      </p:sp>
      <p:sp>
        <p:nvSpPr>
          <p:cNvPr id="3" name="Content Placeholder 2"/>
          <p:cNvSpPr>
            <a:spLocks noGrp="1"/>
          </p:cNvSpPr>
          <p:nvPr>
            <p:ph idx="1"/>
          </p:nvPr>
        </p:nvSpPr>
        <p:spPr/>
        <p:txBody>
          <a:bodyPr>
            <a:normAutofit/>
          </a:bodyPr>
          <a:lstStyle/>
          <a:p>
            <a:r>
              <a:rPr lang="en-US" sz="3000" dirty="0" smtClean="0"/>
              <a:t>A type of observational cohort study:</a:t>
            </a:r>
          </a:p>
          <a:p>
            <a:pPr lvl="1"/>
            <a:r>
              <a:rPr lang="en-US" sz="3000" dirty="0" smtClean="0"/>
              <a:t>Identify cohort of clinically </a:t>
            </a:r>
            <a:r>
              <a:rPr lang="en-US" sz="3000" dirty="0"/>
              <a:t>similar </a:t>
            </a:r>
            <a:r>
              <a:rPr lang="en-US" sz="3000" dirty="0" smtClean="0"/>
              <a:t>patients, who don’t have intervention at t</a:t>
            </a:r>
            <a:r>
              <a:rPr lang="en-US" sz="3000" baseline="-25000" dirty="0" smtClean="0"/>
              <a:t>0</a:t>
            </a:r>
            <a:endParaRPr lang="en-US" sz="3000" dirty="0"/>
          </a:p>
          <a:p>
            <a:pPr lvl="1"/>
            <a:r>
              <a:rPr lang="en-US" sz="3000" dirty="0" smtClean="0"/>
              <a:t>Disaggregate cohort into…</a:t>
            </a:r>
          </a:p>
          <a:p>
            <a:pPr lvl="2"/>
            <a:r>
              <a:rPr lang="en-US" sz="2800" dirty="0" smtClean="0"/>
              <a:t>New users of intervention </a:t>
            </a:r>
          </a:p>
          <a:p>
            <a:pPr lvl="2"/>
            <a:r>
              <a:rPr lang="en-US" sz="2800" dirty="0" smtClean="0"/>
              <a:t>Matched group of non-users of intervention</a:t>
            </a:r>
          </a:p>
          <a:p>
            <a:pPr lvl="1"/>
            <a:r>
              <a:rPr lang="en-US" sz="3000" dirty="0" smtClean="0"/>
              <a:t>Track outcomes from t</a:t>
            </a:r>
            <a:r>
              <a:rPr lang="en-US" sz="3000" baseline="-25000" dirty="0" smtClean="0"/>
              <a:t>0</a:t>
            </a:r>
            <a:r>
              <a:rPr lang="en-US" sz="3000" dirty="0" smtClean="0"/>
              <a:t> to end of study period</a:t>
            </a:r>
            <a:endParaRPr lang="en-US" sz="3000" dirty="0"/>
          </a:p>
        </p:txBody>
      </p:sp>
    </p:spTree>
    <p:extLst>
      <p:ext uri="{BB962C8B-B14F-4D97-AF65-F5344CB8AC3E}">
        <p14:creationId xmlns:p14="http://schemas.microsoft.com/office/powerpoint/2010/main" val="379781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Study Population</a:t>
            </a:r>
            <a:endParaRPr lang="en-US" dirty="0"/>
          </a:p>
        </p:txBody>
      </p:sp>
      <p:sp>
        <p:nvSpPr>
          <p:cNvPr id="3" name="Content Placeholder 2"/>
          <p:cNvSpPr>
            <a:spLocks noGrp="1"/>
          </p:cNvSpPr>
          <p:nvPr>
            <p:ph sz="half" idx="1"/>
          </p:nvPr>
        </p:nvSpPr>
        <p:spPr>
          <a:xfrm>
            <a:off x="381000" y="1789461"/>
            <a:ext cx="4038600" cy="4575175"/>
          </a:xfrm>
        </p:spPr>
        <p:txBody>
          <a:bodyPr>
            <a:normAutofit/>
          </a:bodyPr>
          <a:lstStyle/>
          <a:p>
            <a:r>
              <a:rPr lang="en-US" sz="3000" dirty="0" smtClean="0"/>
              <a:t>Veterans aged 65 and older with “essential hypertension” without a first-line anti-hypertensive </a:t>
            </a:r>
          </a:p>
        </p:txBody>
      </p:sp>
      <p:sp>
        <p:nvSpPr>
          <p:cNvPr id="5" name="Content Placeholder 4"/>
          <p:cNvSpPr>
            <a:spLocks noGrp="1"/>
          </p:cNvSpPr>
          <p:nvPr>
            <p:ph sz="half" idx="2"/>
          </p:nvPr>
        </p:nvSpPr>
        <p:spPr/>
        <p:txBody>
          <a:bodyPr/>
          <a:lstStyle/>
          <a:p>
            <a:endParaRPr lang="en-US"/>
          </a:p>
        </p:txBody>
      </p:sp>
      <p:pic>
        <p:nvPicPr>
          <p:cNvPr id="4" name="Picture 3"/>
          <p:cNvPicPr>
            <a:picLocks noChangeAspect="1"/>
          </p:cNvPicPr>
          <p:nvPr/>
        </p:nvPicPr>
        <p:blipFill rotWithShape="1">
          <a:blip r:embed="rId3"/>
          <a:srcRect l="25000" t="23999" r="21875" b="10001"/>
          <a:stretch/>
        </p:blipFill>
        <p:spPr>
          <a:xfrm>
            <a:off x="4724400" y="1716945"/>
            <a:ext cx="7239000" cy="4910865"/>
          </a:xfrm>
          <a:prstGeom prst="rect">
            <a:avLst/>
          </a:prstGeom>
          <a:ln>
            <a:solidFill>
              <a:schemeClr val="tx1"/>
            </a:solidFill>
          </a:ln>
        </p:spPr>
      </p:pic>
    </p:spTree>
    <p:extLst>
      <p:ext uri="{BB962C8B-B14F-4D97-AF65-F5344CB8AC3E}">
        <p14:creationId xmlns:p14="http://schemas.microsoft.com/office/powerpoint/2010/main" val="144459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Study Population</a:t>
            </a:r>
            <a:endParaRPr lang="en-US" dirty="0"/>
          </a:p>
        </p:txBody>
      </p:sp>
      <p:sp>
        <p:nvSpPr>
          <p:cNvPr id="3" name="Content Placeholder 2"/>
          <p:cNvSpPr>
            <a:spLocks noGrp="1"/>
          </p:cNvSpPr>
          <p:nvPr>
            <p:ph sz="half" idx="1"/>
          </p:nvPr>
        </p:nvSpPr>
        <p:spPr>
          <a:xfrm>
            <a:off x="381000" y="1789461"/>
            <a:ext cx="4038600" cy="4575175"/>
          </a:xfrm>
        </p:spPr>
        <p:txBody>
          <a:bodyPr>
            <a:normAutofit/>
          </a:bodyPr>
          <a:lstStyle/>
          <a:p>
            <a:r>
              <a:rPr lang="en-US" sz="3000" dirty="0" smtClean="0"/>
              <a:t>Veterans aged 65 and older with “essential hypertension” without a first-line anti-hypertensive </a:t>
            </a:r>
          </a:p>
        </p:txBody>
      </p:sp>
      <p:sp>
        <p:nvSpPr>
          <p:cNvPr id="5" name="Content Placeholder 4"/>
          <p:cNvSpPr>
            <a:spLocks noGrp="1"/>
          </p:cNvSpPr>
          <p:nvPr>
            <p:ph sz="half" idx="2"/>
          </p:nvPr>
        </p:nvSpPr>
        <p:spPr/>
        <p:txBody>
          <a:bodyPr/>
          <a:lstStyle/>
          <a:p>
            <a:endParaRPr lang="en-US"/>
          </a:p>
        </p:txBody>
      </p:sp>
      <p:pic>
        <p:nvPicPr>
          <p:cNvPr id="4" name="Picture 3"/>
          <p:cNvPicPr>
            <a:picLocks noChangeAspect="1"/>
          </p:cNvPicPr>
          <p:nvPr/>
        </p:nvPicPr>
        <p:blipFill rotWithShape="1">
          <a:blip r:embed="rId3"/>
          <a:srcRect l="25000" t="23999" r="21875" b="10001"/>
          <a:stretch/>
        </p:blipFill>
        <p:spPr>
          <a:xfrm>
            <a:off x="4724400" y="1716945"/>
            <a:ext cx="7239000" cy="4910865"/>
          </a:xfrm>
          <a:prstGeom prst="rect">
            <a:avLst/>
          </a:prstGeom>
          <a:ln>
            <a:solidFill>
              <a:schemeClr val="tx1"/>
            </a:solidFill>
          </a:ln>
        </p:spPr>
      </p:pic>
      <p:sp>
        <p:nvSpPr>
          <p:cNvPr id="6" name="Rectangle 5"/>
          <p:cNvSpPr/>
          <p:nvPr/>
        </p:nvSpPr>
        <p:spPr>
          <a:xfrm>
            <a:off x="5029200" y="4648200"/>
            <a:ext cx="2514600" cy="609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29600" y="4648200"/>
            <a:ext cx="2476500" cy="609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3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Matching Baseline Characteristics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3"/>
          <a:srcRect l="25000" t="11001" r="48750" b="50999"/>
          <a:stretch/>
        </p:blipFill>
        <p:spPr>
          <a:xfrm>
            <a:off x="533400" y="1567541"/>
            <a:ext cx="5562600" cy="5032829"/>
          </a:xfrm>
          <a:prstGeom prst="rect">
            <a:avLst/>
          </a:prstGeom>
        </p:spPr>
      </p:pic>
      <p:pic>
        <p:nvPicPr>
          <p:cNvPr id="5" name="Picture 4"/>
          <p:cNvPicPr>
            <a:picLocks noChangeAspect="1"/>
          </p:cNvPicPr>
          <p:nvPr/>
        </p:nvPicPr>
        <p:blipFill rotWithShape="1">
          <a:blip r:embed="rId3"/>
          <a:srcRect l="25000" t="49001" r="48750" b="13000"/>
          <a:stretch/>
        </p:blipFill>
        <p:spPr>
          <a:xfrm>
            <a:off x="6096000" y="1705429"/>
            <a:ext cx="5410200" cy="4894941"/>
          </a:xfrm>
          <a:prstGeom prst="rect">
            <a:avLst/>
          </a:prstGeom>
        </p:spPr>
      </p:pic>
      <p:sp>
        <p:nvSpPr>
          <p:cNvPr id="6" name="Rectangle 5"/>
          <p:cNvSpPr/>
          <p:nvPr/>
        </p:nvSpPr>
        <p:spPr>
          <a:xfrm>
            <a:off x="359229" y="1606213"/>
            <a:ext cx="5715000" cy="51755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96000" y="1606213"/>
            <a:ext cx="5562600" cy="51755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662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Matching Baseline Characteristics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3"/>
          <a:srcRect l="25000" t="11001" r="48750" b="50999"/>
          <a:stretch/>
        </p:blipFill>
        <p:spPr>
          <a:xfrm>
            <a:off x="533400" y="1567541"/>
            <a:ext cx="5562600" cy="5032829"/>
          </a:xfrm>
          <a:prstGeom prst="rect">
            <a:avLst/>
          </a:prstGeom>
        </p:spPr>
      </p:pic>
      <p:pic>
        <p:nvPicPr>
          <p:cNvPr id="5" name="Picture 4"/>
          <p:cNvPicPr>
            <a:picLocks noChangeAspect="1"/>
          </p:cNvPicPr>
          <p:nvPr/>
        </p:nvPicPr>
        <p:blipFill rotWithShape="1">
          <a:blip r:embed="rId3"/>
          <a:srcRect l="25000" t="49001" r="48750" b="13000"/>
          <a:stretch/>
        </p:blipFill>
        <p:spPr>
          <a:xfrm>
            <a:off x="6096000" y="1705429"/>
            <a:ext cx="5410200" cy="4894941"/>
          </a:xfrm>
          <a:prstGeom prst="rect">
            <a:avLst/>
          </a:prstGeom>
        </p:spPr>
      </p:pic>
      <p:sp>
        <p:nvSpPr>
          <p:cNvPr id="6" name="Rectangle 5"/>
          <p:cNvSpPr/>
          <p:nvPr/>
        </p:nvSpPr>
        <p:spPr>
          <a:xfrm>
            <a:off x="359229" y="1606213"/>
            <a:ext cx="5715000" cy="51755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96000" y="1606213"/>
            <a:ext cx="5562600" cy="51755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324600" y="2514600"/>
            <a:ext cx="4953000" cy="609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359656" y="4457700"/>
            <a:ext cx="4953000" cy="4191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38200" y="5029200"/>
            <a:ext cx="4953000" cy="12192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38200" y="3200400"/>
            <a:ext cx="4953000" cy="400336"/>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71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Measuring Outcomes</a:t>
            </a:r>
            <a:endParaRPr lang="en-US" dirty="0"/>
          </a:p>
        </p:txBody>
      </p:sp>
      <p:sp>
        <p:nvSpPr>
          <p:cNvPr id="3" name="Content Placeholder 2"/>
          <p:cNvSpPr>
            <a:spLocks noGrp="1"/>
          </p:cNvSpPr>
          <p:nvPr>
            <p:ph idx="1"/>
          </p:nvPr>
        </p:nvSpPr>
        <p:spPr/>
        <p:txBody>
          <a:bodyPr>
            <a:normAutofit/>
          </a:bodyPr>
          <a:lstStyle/>
          <a:p>
            <a:r>
              <a:rPr lang="en-US" sz="3000" dirty="0" smtClean="0">
                <a:solidFill>
                  <a:schemeClr val="tx1"/>
                </a:solidFill>
              </a:rPr>
              <a:t>Na</a:t>
            </a:r>
            <a:r>
              <a:rPr lang="en-US" sz="3000" dirty="0">
                <a:solidFill>
                  <a:schemeClr val="tx1"/>
                </a:solidFill>
              </a:rPr>
              <a:t>, </a:t>
            </a:r>
            <a:r>
              <a:rPr lang="en-US" sz="3000" dirty="0" smtClean="0">
                <a:solidFill>
                  <a:schemeClr val="tx1"/>
                </a:solidFill>
              </a:rPr>
              <a:t>K, and </a:t>
            </a:r>
            <a:r>
              <a:rPr lang="en-US" sz="3000" dirty="0" err="1">
                <a:solidFill>
                  <a:schemeClr val="tx1"/>
                </a:solidFill>
              </a:rPr>
              <a:t>eGFR</a:t>
            </a:r>
            <a:r>
              <a:rPr lang="en-US" sz="3000" dirty="0">
                <a:solidFill>
                  <a:schemeClr val="tx1"/>
                </a:solidFill>
              </a:rPr>
              <a:t> </a:t>
            </a:r>
            <a:r>
              <a:rPr lang="en-US" sz="3000" dirty="0" smtClean="0">
                <a:solidFill>
                  <a:schemeClr val="tx1"/>
                </a:solidFill>
              </a:rPr>
              <a:t>measured over 9-month </a:t>
            </a:r>
            <a:r>
              <a:rPr lang="en-US" sz="3000" dirty="0">
                <a:solidFill>
                  <a:schemeClr val="tx1"/>
                </a:solidFill>
              </a:rPr>
              <a:t>follow-up period. </a:t>
            </a:r>
            <a:endParaRPr lang="en-US" sz="3000" dirty="0" smtClean="0">
              <a:solidFill>
                <a:schemeClr val="tx1"/>
              </a:solidFill>
            </a:endParaRPr>
          </a:p>
        </p:txBody>
      </p:sp>
    </p:spTree>
    <p:extLst>
      <p:ext uri="{BB962C8B-B14F-4D97-AF65-F5344CB8AC3E}">
        <p14:creationId xmlns:p14="http://schemas.microsoft.com/office/powerpoint/2010/main" val="25441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Measuring Outcomes</a:t>
            </a:r>
            <a:endParaRPr lang="en-US" dirty="0"/>
          </a:p>
        </p:txBody>
      </p:sp>
      <p:sp>
        <p:nvSpPr>
          <p:cNvPr id="3" name="Content Placeholder 2"/>
          <p:cNvSpPr>
            <a:spLocks noGrp="1"/>
          </p:cNvSpPr>
          <p:nvPr>
            <p:ph idx="1"/>
          </p:nvPr>
        </p:nvSpPr>
        <p:spPr/>
        <p:txBody>
          <a:bodyPr>
            <a:normAutofit/>
          </a:bodyPr>
          <a:lstStyle/>
          <a:p>
            <a:r>
              <a:rPr lang="en-US" sz="3000" dirty="0" smtClean="0">
                <a:solidFill>
                  <a:schemeClr val="tx1"/>
                </a:solidFill>
              </a:rPr>
              <a:t>Na</a:t>
            </a:r>
            <a:r>
              <a:rPr lang="en-US" sz="3000" dirty="0">
                <a:solidFill>
                  <a:schemeClr val="tx1"/>
                </a:solidFill>
              </a:rPr>
              <a:t>, </a:t>
            </a:r>
            <a:r>
              <a:rPr lang="en-US" sz="3000" dirty="0" smtClean="0">
                <a:solidFill>
                  <a:schemeClr val="tx1"/>
                </a:solidFill>
              </a:rPr>
              <a:t>K, and </a:t>
            </a:r>
            <a:r>
              <a:rPr lang="en-US" sz="3000" dirty="0" err="1">
                <a:solidFill>
                  <a:schemeClr val="tx1"/>
                </a:solidFill>
              </a:rPr>
              <a:t>eGFR</a:t>
            </a:r>
            <a:r>
              <a:rPr lang="en-US" sz="3000" dirty="0">
                <a:solidFill>
                  <a:schemeClr val="tx1"/>
                </a:solidFill>
              </a:rPr>
              <a:t> </a:t>
            </a:r>
            <a:r>
              <a:rPr lang="en-US" sz="3000" dirty="0" smtClean="0">
                <a:solidFill>
                  <a:schemeClr val="tx1"/>
                </a:solidFill>
              </a:rPr>
              <a:t>measured over 9-month </a:t>
            </a:r>
            <a:r>
              <a:rPr lang="en-US" sz="3000" dirty="0">
                <a:solidFill>
                  <a:schemeClr val="tx1"/>
                </a:solidFill>
              </a:rPr>
              <a:t>follow-up period. </a:t>
            </a:r>
            <a:endParaRPr lang="en-US" sz="3000" dirty="0" smtClean="0">
              <a:solidFill>
                <a:schemeClr val="tx1"/>
              </a:solidFill>
            </a:endParaRPr>
          </a:p>
          <a:p>
            <a:r>
              <a:rPr lang="en-US" sz="3000" dirty="0" smtClean="0">
                <a:solidFill>
                  <a:schemeClr val="tx1"/>
                </a:solidFill>
              </a:rPr>
              <a:t>Primary outcome: composite </a:t>
            </a:r>
            <a:r>
              <a:rPr lang="en-US" sz="3000" dirty="0">
                <a:solidFill>
                  <a:schemeClr val="tx1"/>
                </a:solidFill>
              </a:rPr>
              <a:t>of </a:t>
            </a:r>
            <a:r>
              <a:rPr lang="en-US" sz="3000" dirty="0" smtClean="0">
                <a:solidFill>
                  <a:schemeClr val="tx1"/>
                </a:solidFill>
              </a:rPr>
              <a:t>thiazide-related </a:t>
            </a:r>
            <a:r>
              <a:rPr lang="en-US" sz="3000" dirty="0">
                <a:solidFill>
                  <a:schemeClr val="tx1"/>
                </a:solidFill>
              </a:rPr>
              <a:t>metabolic </a:t>
            </a:r>
            <a:r>
              <a:rPr lang="en-US" sz="3000" dirty="0" smtClean="0">
                <a:solidFill>
                  <a:schemeClr val="tx1"/>
                </a:solidFill>
              </a:rPr>
              <a:t>AEs</a:t>
            </a:r>
          </a:p>
          <a:p>
            <a:pPr lvl="1"/>
            <a:r>
              <a:rPr lang="en-US" sz="3000" dirty="0">
                <a:solidFill>
                  <a:schemeClr val="tx1"/>
                </a:solidFill>
              </a:rPr>
              <a:t>H</a:t>
            </a:r>
            <a:r>
              <a:rPr lang="en-US" sz="3000" dirty="0" smtClean="0">
                <a:solidFill>
                  <a:schemeClr val="tx1"/>
                </a:solidFill>
              </a:rPr>
              <a:t>yponatremia (Na </a:t>
            </a:r>
            <a:r>
              <a:rPr lang="en-US" sz="3000" dirty="0">
                <a:solidFill>
                  <a:schemeClr val="tx1"/>
                </a:solidFill>
              </a:rPr>
              <a:t>&lt;135 </a:t>
            </a:r>
            <a:r>
              <a:rPr lang="en-US" sz="3000" dirty="0" err="1" smtClean="0">
                <a:solidFill>
                  <a:schemeClr val="tx1"/>
                </a:solidFill>
              </a:rPr>
              <a:t>mEq</a:t>
            </a:r>
            <a:r>
              <a:rPr lang="en-US" sz="3000" dirty="0" smtClean="0">
                <a:solidFill>
                  <a:schemeClr val="tx1"/>
                </a:solidFill>
              </a:rPr>
              <a:t>/L)</a:t>
            </a:r>
          </a:p>
          <a:p>
            <a:pPr lvl="1"/>
            <a:r>
              <a:rPr lang="en-US" sz="3000" dirty="0" smtClean="0">
                <a:solidFill>
                  <a:schemeClr val="tx1"/>
                </a:solidFill>
              </a:rPr>
              <a:t>Hypokalemia </a:t>
            </a:r>
            <a:r>
              <a:rPr lang="en-US" sz="3000" dirty="0">
                <a:solidFill>
                  <a:schemeClr val="tx1"/>
                </a:solidFill>
              </a:rPr>
              <a:t>(K &lt;3.5 </a:t>
            </a:r>
            <a:r>
              <a:rPr lang="en-US" sz="3000" dirty="0" err="1">
                <a:solidFill>
                  <a:schemeClr val="tx1"/>
                </a:solidFill>
              </a:rPr>
              <a:t>mEq</a:t>
            </a:r>
            <a:r>
              <a:rPr lang="en-US" sz="3000" dirty="0">
                <a:solidFill>
                  <a:schemeClr val="tx1"/>
                </a:solidFill>
              </a:rPr>
              <a:t>/L</a:t>
            </a:r>
            <a:r>
              <a:rPr lang="en-US" sz="3000" dirty="0" smtClean="0">
                <a:solidFill>
                  <a:schemeClr val="tx1"/>
                </a:solidFill>
              </a:rPr>
              <a:t>)</a:t>
            </a:r>
          </a:p>
          <a:p>
            <a:pPr lvl="1"/>
            <a:r>
              <a:rPr lang="en-US" sz="3000" dirty="0" smtClean="0">
                <a:solidFill>
                  <a:schemeClr val="tx1"/>
                </a:solidFill>
              </a:rPr>
              <a:t>Risk of </a:t>
            </a:r>
            <a:r>
              <a:rPr lang="en-US" sz="3000" dirty="0">
                <a:solidFill>
                  <a:schemeClr val="tx1"/>
                </a:solidFill>
              </a:rPr>
              <a:t>kidney injury (decrease in </a:t>
            </a:r>
            <a:r>
              <a:rPr lang="en-US" sz="3000" dirty="0" err="1">
                <a:solidFill>
                  <a:schemeClr val="tx1"/>
                </a:solidFill>
              </a:rPr>
              <a:t>eGFR</a:t>
            </a:r>
            <a:r>
              <a:rPr lang="en-US" sz="3000" dirty="0">
                <a:solidFill>
                  <a:schemeClr val="tx1"/>
                </a:solidFill>
              </a:rPr>
              <a:t> of &gt;</a:t>
            </a:r>
            <a:r>
              <a:rPr lang="en-US" sz="3000" dirty="0" smtClean="0">
                <a:solidFill>
                  <a:schemeClr val="tx1"/>
                </a:solidFill>
              </a:rPr>
              <a:t>25%)</a:t>
            </a:r>
          </a:p>
        </p:txBody>
      </p:sp>
    </p:spTree>
    <p:extLst>
      <p:ext uri="{BB962C8B-B14F-4D97-AF65-F5344CB8AC3E}">
        <p14:creationId xmlns:p14="http://schemas.microsoft.com/office/powerpoint/2010/main" val="141498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Measuring Outcomes</a:t>
            </a:r>
            <a:endParaRPr lang="en-US" dirty="0"/>
          </a:p>
        </p:txBody>
      </p:sp>
      <p:sp>
        <p:nvSpPr>
          <p:cNvPr id="3" name="Content Placeholder 2"/>
          <p:cNvSpPr>
            <a:spLocks noGrp="1"/>
          </p:cNvSpPr>
          <p:nvPr>
            <p:ph idx="1"/>
          </p:nvPr>
        </p:nvSpPr>
        <p:spPr/>
        <p:txBody>
          <a:bodyPr>
            <a:normAutofit/>
          </a:bodyPr>
          <a:lstStyle/>
          <a:p>
            <a:r>
              <a:rPr lang="en-US" sz="3000" dirty="0" smtClean="0">
                <a:solidFill>
                  <a:schemeClr val="tx1"/>
                </a:solidFill>
              </a:rPr>
              <a:t>Secondary </a:t>
            </a:r>
            <a:r>
              <a:rPr lang="en-US" sz="3000" dirty="0">
                <a:solidFill>
                  <a:schemeClr val="tx1"/>
                </a:solidFill>
              </a:rPr>
              <a:t>outcomes </a:t>
            </a:r>
            <a:endParaRPr lang="en-US" sz="3000" dirty="0" smtClean="0">
              <a:solidFill>
                <a:schemeClr val="tx1"/>
              </a:solidFill>
            </a:endParaRPr>
          </a:p>
          <a:p>
            <a:pPr lvl="1"/>
            <a:r>
              <a:rPr lang="en-US" sz="3000" dirty="0" smtClean="0">
                <a:solidFill>
                  <a:schemeClr val="tx1"/>
                </a:solidFill>
              </a:rPr>
              <a:t>Each individual AE </a:t>
            </a:r>
          </a:p>
          <a:p>
            <a:pPr lvl="1"/>
            <a:r>
              <a:rPr lang="en-US" sz="3000" dirty="0" smtClean="0">
                <a:solidFill>
                  <a:schemeClr val="tx1"/>
                </a:solidFill>
              </a:rPr>
              <a:t>Composite of severe </a:t>
            </a:r>
            <a:r>
              <a:rPr lang="en-US" sz="3000" dirty="0">
                <a:solidFill>
                  <a:schemeClr val="tx1"/>
                </a:solidFill>
              </a:rPr>
              <a:t>metabolic AEs (Na &lt;130 </a:t>
            </a:r>
            <a:r>
              <a:rPr lang="en-US" sz="3000" dirty="0" err="1">
                <a:solidFill>
                  <a:schemeClr val="tx1"/>
                </a:solidFill>
              </a:rPr>
              <a:t>mEq</a:t>
            </a:r>
            <a:r>
              <a:rPr lang="en-US" sz="3000" dirty="0">
                <a:solidFill>
                  <a:schemeClr val="tx1"/>
                </a:solidFill>
              </a:rPr>
              <a:t>/L, K &lt;3.0 </a:t>
            </a:r>
            <a:r>
              <a:rPr lang="en-US" sz="3000" dirty="0" err="1" smtClean="0">
                <a:solidFill>
                  <a:schemeClr val="tx1"/>
                </a:solidFill>
              </a:rPr>
              <a:t>mEq</a:t>
            </a:r>
            <a:r>
              <a:rPr lang="en-US" sz="3000" dirty="0" smtClean="0">
                <a:solidFill>
                  <a:schemeClr val="tx1"/>
                </a:solidFill>
              </a:rPr>
              <a:t>/L, decrease </a:t>
            </a:r>
            <a:r>
              <a:rPr lang="en-US" sz="3000" dirty="0">
                <a:solidFill>
                  <a:schemeClr val="tx1"/>
                </a:solidFill>
              </a:rPr>
              <a:t>in </a:t>
            </a:r>
            <a:r>
              <a:rPr lang="en-US" sz="3000" dirty="0" err="1">
                <a:solidFill>
                  <a:schemeClr val="tx1"/>
                </a:solidFill>
              </a:rPr>
              <a:t>eGFR</a:t>
            </a:r>
            <a:r>
              <a:rPr lang="en-US" sz="3000" dirty="0">
                <a:solidFill>
                  <a:schemeClr val="tx1"/>
                </a:solidFill>
              </a:rPr>
              <a:t> </a:t>
            </a:r>
            <a:r>
              <a:rPr lang="en-US" sz="3000" dirty="0" smtClean="0">
                <a:solidFill>
                  <a:schemeClr val="tx1"/>
                </a:solidFill>
              </a:rPr>
              <a:t>of &gt;50%)</a:t>
            </a:r>
          </a:p>
          <a:p>
            <a:pPr lvl="1"/>
            <a:r>
              <a:rPr lang="en-US" sz="3000" dirty="0" smtClean="0">
                <a:solidFill>
                  <a:schemeClr val="tx1"/>
                </a:solidFill>
              </a:rPr>
              <a:t>Composite of ED visits, hospitalizations with hyponatremia</a:t>
            </a:r>
            <a:r>
              <a:rPr lang="en-US" sz="3000" dirty="0">
                <a:solidFill>
                  <a:schemeClr val="tx1"/>
                </a:solidFill>
              </a:rPr>
              <a:t>, hypokalemia, electrolyte imbalance, </a:t>
            </a:r>
            <a:r>
              <a:rPr lang="en-US" sz="3000" dirty="0" smtClean="0">
                <a:solidFill>
                  <a:schemeClr val="tx1"/>
                </a:solidFill>
              </a:rPr>
              <a:t>and AKI</a:t>
            </a:r>
            <a:endParaRPr lang="en-US" sz="3000" dirty="0">
              <a:solidFill>
                <a:schemeClr val="tx1"/>
              </a:solidFill>
            </a:endParaRPr>
          </a:p>
        </p:txBody>
      </p:sp>
    </p:spTree>
    <p:extLst>
      <p:ext uri="{BB962C8B-B14F-4D97-AF65-F5344CB8AC3E}">
        <p14:creationId xmlns:p14="http://schemas.microsoft.com/office/powerpoint/2010/main" val="361899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Outcomes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3"/>
          <a:srcRect l="26251" t="21000" r="23749" b="59000"/>
          <a:stretch/>
        </p:blipFill>
        <p:spPr>
          <a:xfrm>
            <a:off x="304800" y="1828798"/>
            <a:ext cx="11582404" cy="3733802"/>
          </a:xfrm>
          <a:prstGeom prst="rect">
            <a:avLst/>
          </a:prstGeom>
          <a:ln>
            <a:solidFill>
              <a:schemeClr val="tx1"/>
            </a:solidFill>
          </a:ln>
        </p:spPr>
      </p:pic>
      <p:sp>
        <p:nvSpPr>
          <p:cNvPr id="5" name="Rectangle 4"/>
          <p:cNvSpPr/>
          <p:nvPr/>
        </p:nvSpPr>
        <p:spPr>
          <a:xfrm>
            <a:off x="6934200" y="3352513"/>
            <a:ext cx="1295400" cy="381287"/>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0146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Predictors of Increased Risk of Metabolic </a:t>
            </a:r>
            <a:r>
              <a:rPr lang="en-US" dirty="0" smtClean="0"/>
              <a:t>AEs </a:t>
            </a:r>
            <a:r>
              <a:rPr lang="en-US" dirty="0"/>
              <a:t>in New Thiazide Users</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rotWithShape="1">
          <a:blip r:embed="rId2"/>
          <a:srcRect l="26250" t="54000" r="23750" b="15000"/>
          <a:stretch/>
        </p:blipFill>
        <p:spPr>
          <a:xfrm>
            <a:off x="304800" y="1752599"/>
            <a:ext cx="11582400" cy="4488180"/>
          </a:xfrm>
          <a:prstGeom prst="rect">
            <a:avLst/>
          </a:prstGeom>
          <a:ln>
            <a:solidFill>
              <a:schemeClr val="tx1"/>
            </a:solidFill>
          </a:ln>
        </p:spPr>
      </p:pic>
    </p:spTree>
    <p:extLst>
      <p:ext uri="{BB962C8B-B14F-4D97-AF65-F5344CB8AC3E}">
        <p14:creationId xmlns:p14="http://schemas.microsoft.com/office/powerpoint/2010/main" val="38870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Predictors of Increased Risk of Metabolic </a:t>
            </a:r>
            <a:r>
              <a:rPr lang="en-US" dirty="0" smtClean="0"/>
              <a:t>AEs </a:t>
            </a:r>
            <a:r>
              <a:rPr lang="en-US" dirty="0"/>
              <a:t>in New Thiazide Users</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rotWithShape="1">
          <a:blip r:embed="rId3"/>
          <a:srcRect l="26250" t="54000" r="23750" b="15000"/>
          <a:stretch/>
        </p:blipFill>
        <p:spPr>
          <a:xfrm>
            <a:off x="304800" y="1752599"/>
            <a:ext cx="11582400" cy="4488180"/>
          </a:xfrm>
          <a:prstGeom prst="rect">
            <a:avLst/>
          </a:prstGeom>
          <a:ln>
            <a:solidFill>
              <a:schemeClr val="tx1"/>
            </a:solidFill>
          </a:ln>
        </p:spPr>
      </p:pic>
      <p:sp>
        <p:nvSpPr>
          <p:cNvPr id="6" name="Rectangle 5"/>
          <p:cNvSpPr/>
          <p:nvPr/>
        </p:nvSpPr>
        <p:spPr>
          <a:xfrm>
            <a:off x="457200" y="3810001"/>
            <a:ext cx="11201400" cy="3048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928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Predictors of Increased Risk of Metabolic </a:t>
            </a:r>
            <a:r>
              <a:rPr lang="en-US" dirty="0" smtClean="0"/>
              <a:t>AEs </a:t>
            </a:r>
            <a:r>
              <a:rPr lang="en-US" dirty="0"/>
              <a:t>in New Thiazide Users</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rotWithShape="1">
          <a:blip r:embed="rId3"/>
          <a:srcRect l="26250" t="54000" r="23750" b="15000"/>
          <a:stretch/>
        </p:blipFill>
        <p:spPr>
          <a:xfrm>
            <a:off x="304800" y="1752599"/>
            <a:ext cx="11582400" cy="4488180"/>
          </a:xfrm>
          <a:prstGeom prst="rect">
            <a:avLst/>
          </a:prstGeom>
          <a:ln>
            <a:solidFill>
              <a:schemeClr val="tx1"/>
            </a:solidFill>
          </a:ln>
        </p:spPr>
      </p:pic>
      <p:sp>
        <p:nvSpPr>
          <p:cNvPr id="6" name="Rectangle 5"/>
          <p:cNvSpPr/>
          <p:nvPr/>
        </p:nvSpPr>
        <p:spPr>
          <a:xfrm>
            <a:off x="5662386" y="4953000"/>
            <a:ext cx="3024414" cy="228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655129" y="3162300"/>
            <a:ext cx="3024414" cy="228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325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Predictors of Increased Risk of Metabolic </a:t>
            </a:r>
            <a:r>
              <a:rPr lang="en-US" dirty="0" smtClean="0"/>
              <a:t>AEs </a:t>
            </a:r>
            <a:r>
              <a:rPr lang="en-US" dirty="0"/>
              <a:t>in New Thiazide Users</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rotWithShape="1">
          <a:blip r:embed="rId3"/>
          <a:srcRect l="26250" t="54000" r="23750" b="15000"/>
          <a:stretch/>
        </p:blipFill>
        <p:spPr>
          <a:xfrm>
            <a:off x="304800" y="1752599"/>
            <a:ext cx="11582400" cy="4488180"/>
          </a:xfrm>
          <a:prstGeom prst="rect">
            <a:avLst/>
          </a:prstGeom>
          <a:ln>
            <a:solidFill>
              <a:schemeClr val="tx1"/>
            </a:solidFill>
          </a:ln>
        </p:spPr>
      </p:pic>
      <p:sp>
        <p:nvSpPr>
          <p:cNvPr id="6" name="Rectangle 5"/>
          <p:cNvSpPr/>
          <p:nvPr/>
        </p:nvSpPr>
        <p:spPr>
          <a:xfrm>
            <a:off x="8763000" y="5562600"/>
            <a:ext cx="2971800" cy="228600"/>
          </a:xfrm>
          <a:prstGeom prst="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110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3000" dirty="0" smtClean="0"/>
              <a:t>Present a case of thiazide use in an older adult with refractory hypertension</a:t>
            </a:r>
          </a:p>
          <a:p>
            <a:r>
              <a:rPr lang="en-US" sz="3000" dirty="0" smtClean="0"/>
              <a:t>Evaluate a recent observational cohort study on the safety of thiazide diuretics in older adults </a:t>
            </a:r>
          </a:p>
          <a:p>
            <a:r>
              <a:rPr lang="en-US" sz="3000" dirty="0" smtClean="0">
                <a:solidFill>
                  <a:srgbClr val="B22C2D"/>
                </a:solidFill>
              </a:rPr>
              <a:t>Explore a protocol for safer thiazide use in the geriatric population</a:t>
            </a:r>
            <a:endParaRPr lang="en-US" sz="3000" dirty="0">
              <a:solidFill>
                <a:srgbClr val="B22C2D"/>
              </a:solidFill>
            </a:endParaRPr>
          </a:p>
        </p:txBody>
      </p:sp>
    </p:spTree>
    <p:extLst>
      <p:ext uri="{BB962C8B-B14F-4D97-AF65-F5344CB8AC3E}">
        <p14:creationId xmlns:p14="http://schemas.microsoft.com/office/powerpoint/2010/main" val="72738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we use thiazides with care in older adults?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3634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we use thiazides with care in older adults?</a:t>
            </a:r>
            <a:endParaRPr lang="en-US" dirty="0"/>
          </a:p>
        </p:txBody>
      </p:sp>
      <p:sp>
        <p:nvSpPr>
          <p:cNvPr id="3" name="Content Placeholder 2"/>
          <p:cNvSpPr>
            <a:spLocks noGrp="1"/>
          </p:cNvSpPr>
          <p:nvPr>
            <p:ph idx="1"/>
          </p:nvPr>
        </p:nvSpPr>
        <p:spPr/>
        <p:txBody>
          <a:bodyPr>
            <a:normAutofit/>
          </a:bodyPr>
          <a:lstStyle/>
          <a:p>
            <a:r>
              <a:rPr lang="en-US" sz="3000" dirty="0" err="1" smtClean="0"/>
              <a:t>Multimorbidity</a:t>
            </a:r>
            <a:r>
              <a:rPr lang="en-US" sz="3000" dirty="0" smtClean="0"/>
              <a:t> (&gt;5 diagnoses) </a:t>
            </a:r>
          </a:p>
        </p:txBody>
      </p:sp>
    </p:spTree>
    <p:extLst>
      <p:ext uri="{BB962C8B-B14F-4D97-AF65-F5344CB8AC3E}">
        <p14:creationId xmlns:p14="http://schemas.microsoft.com/office/powerpoint/2010/main" val="34907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we use thiazides with care in older adults?</a:t>
            </a:r>
            <a:endParaRPr lang="en-US" dirty="0"/>
          </a:p>
        </p:txBody>
      </p:sp>
      <p:sp>
        <p:nvSpPr>
          <p:cNvPr id="3" name="Content Placeholder 2"/>
          <p:cNvSpPr>
            <a:spLocks noGrp="1"/>
          </p:cNvSpPr>
          <p:nvPr>
            <p:ph idx="1"/>
          </p:nvPr>
        </p:nvSpPr>
        <p:spPr/>
        <p:txBody>
          <a:bodyPr>
            <a:normAutofit/>
          </a:bodyPr>
          <a:lstStyle/>
          <a:p>
            <a:r>
              <a:rPr lang="en-US" sz="3000" dirty="0" err="1" smtClean="0"/>
              <a:t>Multimorbidity</a:t>
            </a:r>
            <a:r>
              <a:rPr lang="en-US" sz="3000" dirty="0" smtClean="0"/>
              <a:t> (&gt;5 diagnoses) </a:t>
            </a:r>
          </a:p>
          <a:p>
            <a:r>
              <a:rPr lang="en-US" sz="3000" dirty="0" smtClean="0"/>
              <a:t>“Low normal” baseline electrolytes and renal function</a:t>
            </a:r>
          </a:p>
        </p:txBody>
      </p:sp>
    </p:spTree>
    <p:extLst>
      <p:ext uri="{BB962C8B-B14F-4D97-AF65-F5344CB8AC3E}">
        <p14:creationId xmlns:p14="http://schemas.microsoft.com/office/powerpoint/2010/main" val="360267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we use thiazides with care in older adults?</a:t>
            </a:r>
            <a:endParaRPr lang="en-US" dirty="0"/>
          </a:p>
        </p:txBody>
      </p:sp>
      <p:sp>
        <p:nvSpPr>
          <p:cNvPr id="3" name="Content Placeholder 2"/>
          <p:cNvSpPr>
            <a:spLocks noGrp="1"/>
          </p:cNvSpPr>
          <p:nvPr>
            <p:ph idx="1"/>
          </p:nvPr>
        </p:nvSpPr>
        <p:spPr/>
        <p:txBody>
          <a:bodyPr>
            <a:normAutofit/>
          </a:bodyPr>
          <a:lstStyle/>
          <a:p>
            <a:r>
              <a:rPr lang="en-US" sz="3000" dirty="0" err="1" smtClean="0"/>
              <a:t>Multimorbidity</a:t>
            </a:r>
            <a:r>
              <a:rPr lang="en-US" sz="3000" dirty="0" smtClean="0"/>
              <a:t> (&gt;5 diagnoses) </a:t>
            </a:r>
          </a:p>
          <a:p>
            <a:r>
              <a:rPr lang="en-US" sz="3000" dirty="0" smtClean="0"/>
              <a:t>“Low normal” baseline electrolytes and renal function</a:t>
            </a:r>
          </a:p>
          <a:p>
            <a:r>
              <a:rPr lang="en-US" sz="3000" dirty="0" smtClean="0"/>
              <a:t>When </a:t>
            </a:r>
            <a:r>
              <a:rPr lang="en-US" sz="3000" dirty="0" err="1" smtClean="0"/>
              <a:t>ACEi</a:t>
            </a:r>
            <a:r>
              <a:rPr lang="en-US" sz="3000" dirty="0" smtClean="0"/>
              <a:t> or ARB confer a morbidity and mortality benefit</a:t>
            </a:r>
          </a:p>
        </p:txBody>
      </p:sp>
    </p:spTree>
    <p:extLst>
      <p:ext uri="{BB962C8B-B14F-4D97-AF65-F5344CB8AC3E}">
        <p14:creationId xmlns:p14="http://schemas.microsoft.com/office/powerpoint/2010/main" val="160461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should we use thiazides with care in older adults?</a:t>
            </a:r>
            <a:endParaRPr lang="en-US" dirty="0"/>
          </a:p>
        </p:txBody>
      </p:sp>
      <p:sp>
        <p:nvSpPr>
          <p:cNvPr id="3" name="Content Placeholder 2"/>
          <p:cNvSpPr>
            <a:spLocks noGrp="1"/>
          </p:cNvSpPr>
          <p:nvPr>
            <p:ph idx="1"/>
          </p:nvPr>
        </p:nvSpPr>
        <p:spPr/>
        <p:txBody>
          <a:bodyPr>
            <a:normAutofit lnSpcReduction="10000"/>
          </a:bodyPr>
          <a:lstStyle/>
          <a:p>
            <a:r>
              <a:rPr lang="en-US" sz="3000" dirty="0" err="1" smtClean="0"/>
              <a:t>Multimorbidity</a:t>
            </a:r>
            <a:r>
              <a:rPr lang="en-US" sz="3000" dirty="0" smtClean="0"/>
              <a:t> (&gt;5 diagnoses) </a:t>
            </a:r>
          </a:p>
          <a:p>
            <a:r>
              <a:rPr lang="en-US" sz="3000" dirty="0" smtClean="0"/>
              <a:t>“Low normal” baseline electrolytes and renal function</a:t>
            </a:r>
          </a:p>
          <a:p>
            <a:r>
              <a:rPr lang="en-US" sz="3000" dirty="0" smtClean="0"/>
              <a:t>When </a:t>
            </a:r>
            <a:r>
              <a:rPr lang="en-US" sz="3000" dirty="0" err="1" smtClean="0"/>
              <a:t>ACEi</a:t>
            </a:r>
            <a:r>
              <a:rPr lang="en-US" sz="3000" dirty="0" smtClean="0"/>
              <a:t> or ARB confer a morbidity and mortality benefit</a:t>
            </a:r>
          </a:p>
          <a:p>
            <a:r>
              <a:rPr lang="en-US" sz="3000" dirty="0" smtClean="0"/>
              <a:t>Past crises? </a:t>
            </a:r>
          </a:p>
          <a:p>
            <a:pPr lvl="1"/>
            <a:r>
              <a:rPr lang="en-US" sz="2800" dirty="0" smtClean="0"/>
              <a:t>Gout</a:t>
            </a:r>
          </a:p>
          <a:p>
            <a:pPr lvl="1"/>
            <a:r>
              <a:rPr lang="en-US" sz="2800" dirty="0" smtClean="0"/>
              <a:t>Hypovolemia / </a:t>
            </a:r>
            <a:r>
              <a:rPr lang="en-US" sz="2800" dirty="0" err="1" smtClean="0"/>
              <a:t>Prerenal</a:t>
            </a:r>
            <a:r>
              <a:rPr lang="en-US" sz="2800" dirty="0" smtClean="0"/>
              <a:t> azotemia</a:t>
            </a:r>
          </a:p>
          <a:p>
            <a:pPr lvl="1"/>
            <a:r>
              <a:rPr lang="en-US" sz="2800" dirty="0" smtClean="0"/>
              <a:t>Orthostatic hypotension</a:t>
            </a:r>
          </a:p>
          <a:p>
            <a:pPr lvl="1"/>
            <a:r>
              <a:rPr lang="en-US" sz="2800" dirty="0" smtClean="0"/>
              <a:t>Atrial or ventricular </a:t>
            </a:r>
            <a:r>
              <a:rPr lang="en-US" sz="2800" dirty="0" err="1" smtClean="0"/>
              <a:t>tachyarrhythmias</a:t>
            </a:r>
            <a:endParaRPr lang="en-US" sz="2800" dirty="0" smtClean="0"/>
          </a:p>
        </p:txBody>
      </p:sp>
    </p:spTree>
    <p:extLst>
      <p:ext uri="{BB962C8B-B14F-4D97-AF65-F5344CB8AC3E}">
        <p14:creationId xmlns:p14="http://schemas.microsoft.com/office/powerpoint/2010/main" val="1375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Conclusion: Discontinued Hydrochlorothiazide and Labetalol</a:t>
            </a:r>
            <a:endParaRPr lang="en-US" dirty="0"/>
          </a:p>
        </p:txBody>
      </p:sp>
      <p:sp>
        <p:nvSpPr>
          <p:cNvPr id="3" name="Content Placeholder 2"/>
          <p:cNvSpPr>
            <a:spLocks noGrp="1"/>
          </p:cNvSpPr>
          <p:nvPr>
            <p:ph sz="half" idx="1"/>
          </p:nvPr>
        </p:nvSpPr>
        <p:spPr/>
        <p:txBody>
          <a:bodyPr>
            <a:normAutofit/>
          </a:bodyPr>
          <a:lstStyle/>
          <a:p>
            <a:r>
              <a:rPr lang="en-US" sz="3000" dirty="0" smtClean="0"/>
              <a:t>On day of discharge:</a:t>
            </a:r>
          </a:p>
          <a:p>
            <a:pPr lvl="1"/>
            <a:r>
              <a:rPr lang="de-DE" sz="3000" dirty="0"/>
              <a:t>BP: (147-152)/(69-71) </a:t>
            </a:r>
            <a:endParaRPr lang="de-DE" sz="3000" dirty="0" smtClean="0"/>
          </a:p>
          <a:p>
            <a:pPr lvl="1"/>
            <a:r>
              <a:rPr lang="en-US" sz="3000" dirty="0" smtClean="0"/>
              <a:t>On </a:t>
            </a:r>
            <a:r>
              <a:rPr lang="en-US" sz="3000" dirty="0" err="1" smtClean="0"/>
              <a:t>nifedipine</a:t>
            </a:r>
            <a:r>
              <a:rPr lang="en-US" sz="3000" dirty="0" smtClean="0"/>
              <a:t> CR 90mg PO daily ONLY</a:t>
            </a:r>
          </a:p>
          <a:p>
            <a:pPr lvl="1"/>
            <a:r>
              <a:rPr lang="en-US" sz="3000" dirty="0" smtClean="0"/>
              <a:t>Potassium = 3.9 for final two days of admission, requiring no repletion</a:t>
            </a:r>
            <a:endParaRPr lang="de-DE" sz="3000" dirty="0" smtClean="0"/>
          </a:p>
        </p:txBody>
      </p:sp>
      <p:pic>
        <p:nvPicPr>
          <p:cNvPr id="1026" name="Picture 2" descr="http://www.bet.com/b-real/achievement/photos/2015/02/retirement-savings-tips-for-20-somethings/_jcr_content/leftcol/flipbook/flipbookimage_5.flipfeature.dimg/112013-health-rewind-older-woman.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05523" y="2078831"/>
            <a:ext cx="6057902"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94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Happy Graduation Day!</a:t>
            </a:r>
            <a:endParaRPr lang="en-US" dirty="0"/>
          </a:p>
        </p:txBody>
      </p:sp>
      <p:sp>
        <p:nvSpPr>
          <p:cNvPr id="4" name="Content Placeholder 3"/>
          <p:cNvSpPr>
            <a:spLocks noGrp="1"/>
          </p:cNvSpPr>
          <p:nvPr>
            <p:ph sz="half" idx="2"/>
          </p:nvPr>
        </p:nvSpPr>
        <p:spPr/>
        <p:txBody>
          <a:bodyPr/>
          <a:lstStyle/>
          <a:p>
            <a:endParaRPr lang="en-US" dirty="0"/>
          </a:p>
        </p:txBody>
      </p:sp>
      <p:pic>
        <p:nvPicPr>
          <p:cNvPr id="2052" name="Picture 4" descr="https://scontent-iad3-1.xx.fbcdn.net/hphotos-xpf1/v/t1.0-9/10639695_10152486694347670_7046967254635293896_n.jpg?oh=b9ff39edc7b1f942ee6406a6e2d7efec&amp;oe=55F7924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1472" y="4323954"/>
            <a:ext cx="3417093" cy="227806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https://scontent-iad3-1.xx.fbcdn.net/hphotos-xpf1/v/t1.0-9/167828_10150131874410862_859234_n.jpg?oh=9d6b58d4e68ca275142f8839409e370f&amp;oe=5635552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589" y="3552827"/>
            <a:ext cx="2072058" cy="310808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https://scontent-iad3-1.xx.fbcdn.net/hphotos-xap1/v/t1.0-9/10940579_10152809926663183_9162025820396059994_n.jpg?oh=ad75dc7a165b643a82f9d5a351893f50&amp;oe=5630DD7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4661" y="1824436"/>
            <a:ext cx="1760339" cy="234711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058" name="Picture 10" descr="https://scontent-iad3-1.xx.fbcdn.net/hphotos-xpa1/v/t1.0-9/1928943_512587418558_5590_n.jpg?oh=58454f6daf528b2c5214fcd820985e47&amp;oe=56313AC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7340" y="1809354"/>
            <a:ext cx="3091350" cy="231851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060" name="Picture 12" descr="https://scontent-iad3-1.xx.fbcdn.net/hphotos-xat1/v/t1.0-9/10152041_808496532502113_9076917675885459388_n.jpg?oh=99d49f5398771e4be55f579d016bea8c&amp;oe=55F5978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3249" y="4370785"/>
            <a:ext cx="2974975" cy="2231232"/>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7"/>
          <a:srcRect l="27519" t="18495" r="62403" b="64627"/>
          <a:stretch/>
        </p:blipFill>
        <p:spPr>
          <a:xfrm>
            <a:off x="6553200" y="1819694"/>
            <a:ext cx="2038279" cy="2351860"/>
          </a:xfrm>
          <a:prstGeom prst="rect">
            <a:avLst/>
          </a:prstGeom>
          <a:ln w="19050">
            <a:solidFill>
              <a:schemeClr val="tx1"/>
            </a:solidFill>
          </a:ln>
        </p:spPr>
      </p:pic>
      <p:pic>
        <p:nvPicPr>
          <p:cNvPr id="2050" name="Picture 2" descr="http://www.chcofcapecod.org/pictures/providers/headshots/Soto_AnnettyWe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539" y="1752600"/>
            <a:ext cx="1781450" cy="237526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78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ical Health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5CEF502-15EE-45C7-AFE8-30E87AC73C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Medical design presentation (widescreen)</Template>
  <TotalTime>0</TotalTime>
  <Words>1707</Words>
  <Application>Microsoft Office PowerPoint</Application>
  <PresentationFormat>Widescreen</PresentationFormat>
  <Paragraphs>248</Paragraphs>
  <Slides>51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Franklin Gothic Medium</vt:lpstr>
      <vt:lpstr>Franklin Gothic Medium (Body)</vt:lpstr>
      <vt:lpstr>Medical Health 16x9</vt:lpstr>
      <vt:lpstr>Risk of Thiazides in Older Adults</vt:lpstr>
      <vt:lpstr>Objectives</vt:lpstr>
      <vt:lpstr>Objectives</vt:lpstr>
      <vt:lpstr>A Case of Sepsis</vt:lpstr>
      <vt:lpstr>A Case of Sepsis</vt:lpstr>
      <vt:lpstr>A Case of Sepsis</vt:lpstr>
      <vt:lpstr>A Case of Sepsis</vt:lpstr>
      <vt:lpstr>A Case of Sepsis</vt:lpstr>
      <vt:lpstr>A Case of Sepsis</vt:lpstr>
      <vt:lpstr>A Case of Sepsis</vt:lpstr>
      <vt:lpstr>A Case of Sepsis</vt:lpstr>
      <vt:lpstr>A Case of Sepsis</vt:lpstr>
      <vt:lpstr>A Case of Sepsis</vt:lpstr>
      <vt:lpstr>Chronic Mild Hypokalemia … Requiring Oral Repletion in Outpatient</vt:lpstr>
      <vt:lpstr>The Rule of Geriatrics: Drugs, Drugs, Drugs</vt:lpstr>
      <vt:lpstr>Solution: Discontinue Hydrochlorothiazide?</vt:lpstr>
      <vt:lpstr>Objectives</vt:lpstr>
      <vt:lpstr>AGS Geriatrics Literature Update 2015, courtesy Dr William J. Hall, University of Rochester</vt:lpstr>
      <vt:lpstr>AGS Geriatrics Literature Update 2015, courtesy Dr William J. Hall, University of Rochester</vt:lpstr>
      <vt:lpstr>Makam AN et al. Risk of thiazide-induced metabolic adverse events in older adults. </vt:lpstr>
      <vt:lpstr>Makam AN et al. Risk of thiazide-induced metabolic adverse events in older adults. </vt:lpstr>
      <vt:lpstr>Makam AN et al. Risk of thiazide-induced metabolic adverse events in older adults. </vt:lpstr>
      <vt:lpstr>Makam AN et al. Risk of thiazide-induced metabolic adverse events in older adults. </vt:lpstr>
      <vt:lpstr>Makam AN et al. Risk of thiazide-induced metabolic adverse events in older adults. </vt:lpstr>
      <vt:lpstr>Clinical Importance of Research Question</vt:lpstr>
      <vt:lpstr>Clinical Importance of Research Question</vt:lpstr>
      <vt:lpstr>Clinical Importance of Research Question</vt:lpstr>
      <vt:lpstr>Methods: The New-User Design</vt:lpstr>
      <vt:lpstr>Methods: The New-User Design</vt:lpstr>
      <vt:lpstr>Methods: The New-User Design</vt:lpstr>
      <vt:lpstr>Methods: The New-User Design</vt:lpstr>
      <vt:lpstr>Methods: Study Population</vt:lpstr>
      <vt:lpstr>Methods: Study Population</vt:lpstr>
      <vt:lpstr>Methods: Matching Baseline Characteristics</vt:lpstr>
      <vt:lpstr>Methods: Matching Baseline Characteristics</vt:lpstr>
      <vt:lpstr>Methods: Measuring Outcomes</vt:lpstr>
      <vt:lpstr>Methods: Measuring Outcomes</vt:lpstr>
      <vt:lpstr>Methods: Measuring Outcomes</vt:lpstr>
      <vt:lpstr>Results: Outcomes</vt:lpstr>
      <vt:lpstr>Results: Predictors of Increased Risk of Metabolic AEs in New Thiazide Users</vt:lpstr>
      <vt:lpstr>Results: Predictors of Increased Risk of Metabolic AEs in New Thiazide Users</vt:lpstr>
      <vt:lpstr>Results: Predictors of Increased Risk of Metabolic AEs in New Thiazide Users</vt:lpstr>
      <vt:lpstr>Results: Predictors of Increased Risk of Metabolic AEs in New Thiazide Users</vt:lpstr>
      <vt:lpstr>Objectives</vt:lpstr>
      <vt:lpstr>When should we use thiazides with care in older adults?</vt:lpstr>
      <vt:lpstr>When should we use thiazides with care in older adults?</vt:lpstr>
      <vt:lpstr>When should we use thiazides with care in older adults?</vt:lpstr>
      <vt:lpstr>When should we use thiazides with care in older adults?</vt:lpstr>
      <vt:lpstr>When should we use thiazides with care in older adults?</vt:lpstr>
      <vt:lpstr>Case Conclusion: Discontinued Hydrochlorothiazide and Labetalol</vt:lpstr>
      <vt:lpstr>Happy Graduation Day!</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2015-06-10T19:19:35Z</dcterms:created>
  <dcterms:modified xsi:type="dcterms:W3CDTF">2015-06-12T12:17:02Z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TC029010249991</vt:lpwstr>
  </property>
</Properties>
</file>