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75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66" r:id="rId16"/>
    <p:sldId id="270" r:id="rId17"/>
    <p:sldId id="271" r:id="rId18"/>
    <p:sldId id="272" r:id="rId19"/>
    <p:sldId id="273" r:id="rId20"/>
    <p:sldId id="274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016" autoAdjust="0"/>
    <p:restoredTop sz="96586" autoAdjust="0"/>
  </p:normalViewPr>
  <p:slideViewPr>
    <p:cSldViewPr snapToGrid="0">
      <p:cViewPr varScale="1">
        <p:scale>
          <a:sx n="55" d="100"/>
          <a:sy n="55" d="100"/>
        </p:scale>
        <p:origin x="7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373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5A242B-2341-47B8-977E-38819B9D897E}" type="datetimeFigureOut">
              <a:rPr lang="en-US" smtClean="0"/>
              <a:t>6/12/2015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C27FE1-C896-4F1C-B0CE-AFF13B282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676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Hospital</a:t>
            </a:r>
            <a:r>
              <a:rPr lang="en-US" baseline="0" dirty="0" smtClean="0"/>
              <a:t> readmissions are frequent, the rate was 19.% in 2003-2004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They are also expensive with a cost of about 17.4 billion </a:t>
            </a:r>
          </a:p>
          <a:p>
            <a:endParaRPr lang="en-US" baseline="0" dirty="0" smtClean="0"/>
          </a:p>
          <a:p>
            <a:r>
              <a:rPr lang="en-US" baseline="0" dirty="0" smtClean="0"/>
              <a:t>Since 2012 CMS started penalizing hospitals with excessive readmission rates by reducing payments </a:t>
            </a:r>
          </a:p>
          <a:p>
            <a:endParaRPr lang="en-US" baseline="0" dirty="0" smtClean="0"/>
          </a:p>
          <a:p>
            <a:r>
              <a:rPr lang="en-US" baseline="0" dirty="0" smtClean="0"/>
              <a:t>Very important: Associated with a higher risk of functional decline and risk of institutionalization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7FE1-C896-4F1C-B0CE-AFF13B282AC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08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Previous studies identified risk factors for</a:t>
            </a:r>
            <a:r>
              <a:rPr lang="en-US" baseline="0" dirty="0" smtClean="0"/>
              <a:t> readmissions including 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7FE1-C896-4F1C-B0CE-AFF13B282AC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1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7FE1-C896-4F1C-B0CE-AFF13B282AC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6731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Brief</a:t>
            </a:r>
            <a:r>
              <a:rPr lang="en-US" baseline="0" dirty="0" smtClean="0"/>
              <a:t> geriatric assessment battery which is part of routine clinical care on the OACE unit </a:t>
            </a:r>
          </a:p>
          <a:p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 It</a:t>
            </a:r>
            <a:r>
              <a:rPr lang="en-US" baseline="0" dirty="0" smtClean="0"/>
              <a:t> w</a:t>
            </a:r>
            <a:r>
              <a:rPr lang="en-US" dirty="0" smtClean="0"/>
              <a:t>as done within</a:t>
            </a:r>
            <a:r>
              <a:rPr lang="en-US" baseline="0" dirty="0" smtClean="0"/>
              <a:t> 72 hours of admissions, by patients or their caregivers if patient were not able to participate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7FE1-C896-4F1C-B0CE-AFF13B282AC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973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Reasons for admission were consolidated into broader system-based categories. For example, vomiting, dehydration, dysphagia, and diarrhea were classified as gastrointestinal reasons for admission.</a:t>
            </a:r>
          </a:p>
          <a:p>
            <a:pPr marL="171450" indent="-171450">
              <a:buFontTx/>
              <a:buChar char="-"/>
            </a:pP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Elective or scheduled readmissions such as planned procedure were excluded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7FE1-C896-4F1C-B0CE-AFF13B282AC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0734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Reasons for admission were consolidated into broader system-based categories. For example, vomiting, dehydration, dysphagia, and diarrhea were classified as gastrointestinal reasons for admission.</a:t>
            </a:r>
          </a:p>
          <a:p>
            <a:pPr marL="171450" indent="-171450">
              <a:buFontTx/>
              <a:buChar char="-"/>
            </a:pP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Elective or scheduled readmissions such as planned procedure were excluded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7FE1-C896-4F1C-B0CE-AFF13B282AC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7401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7FE1-C896-4F1C-B0CE-AFF13B282AC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0912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7FE1-C896-4F1C-B0CE-AFF13B282AC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1590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7FE1-C896-4F1C-B0CE-AFF13B282AC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8645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was also 3 inpatient psych and 24 ER visits that were not included in this study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7FE1-C896-4F1C-B0CE-AFF13B282AC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5725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was also 3 inpatient psych and 24 ER visits that were not included in this study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7FE1-C896-4F1C-B0CE-AFF13B282AC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440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was also 3 inpatient psych and 24 ER visits that were not included in this study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7FE1-C896-4F1C-B0CE-AFF13B282AC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887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1198B-57F0-4DF6-99A1-75DC716A1EFC}" type="datetimeFigureOut">
              <a:rPr lang="en-US" smtClean="0"/>
              <a:t>6/12/2015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47280-C900-444D-AE84-F4EC3290C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379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1198B-57F0-4DF6-99A1-75DC716A1EFC}" type="datetimeFigureOut">
              <a:rPr lang="en-US" smtClean="0"/>
              <a:t>6/12/2015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47280-C900-444D-AE84-F4EC3290C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834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1198B-57F0-4DF6-99A1-75DC716A1EFC}" type="datetimeFigureOut">
              <a:rPr lang="en-US" smtClean="0"/>
              <a:t>6/12/2015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47280-C900-444D-AE84-F4EC3290C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686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1198B-57F0-4DF6-99A1-75DC716A1EFC}" type="datetimeFigureOut">
              <a:rPr lang="en-US" smtClean="0"/>
              <a:t>6/12/2015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47280-C900-444D-AE84-F4EC3290C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318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1198B-57F0-4DF6-99A1-75DC716A1EFC}" type="datetimeFigureOut">
              <a:rPr lang="en-US" smtClean="0"/>
              <a:t>6/12/2015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47280-C900-444D-AE84-F4EC3290C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854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1198B-57F0-4DF6-99A1-75DC716A1EFC}" type="datetimeFigureOut">
              <a:rPr lang="en-US" smtClean="0"/>
              <a:t>6/12/2015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47280-C900-444D-AE84-F4EC3290C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470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1198B-57F0-4DF6-99A1-75DC716A1EFC}" type="datetimeFigureOut">
              <a:rPr lang="en-US" smtClean="0"/>
              <a:t>6/12/2015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47280-C900-444D-AE84-F4EC3290C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443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1198B-57F0-4DF6-99A1-75DC716A1EFC}" type="datetimeFigureOut">
              <a:rPr lang="en-US" smtClean="0"/>
              <a:t>6/12/2015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47280-C900-444D-AE84-F4EC3290C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328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1198B-57F0-4DF6-99A1-75DC716A1EFC}" type="datetimeFigureOut">
              <a:rPr lang="en-US" smtClean="0"/>
              <a:t>6/12/2015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47280-C900-444D-AE84-F4EC3290C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050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1198B-57F0-4DF6-99A1-75DC716A1EFC}" type="datetimeFigureOut">
              <a:rPr lang="en-US" smtClean="0"/>
              <a:t>6/12/2015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47280-C900-444D-AE84-F4EC3290C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405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1198B-57F0-4DF6-99A1-75DC716A1EFC}" type="datetimeFigureOut">
              <a:rPr lang="en-US" smtClean="0"/>
              <a:t>6/12/2015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47280-C900-444D-AE84-F4EC3290C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759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1198B-57F0-4DF6-99A1-75DC716A1EFC}" type="datetimeFigureOut">
              <a:rPr lang="en-US" smtClean="0"/>
              <a:t>6/12/2015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47280-C900-444D-AE84-F4EC3290C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350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356" y="5202238"/>
            <a:ext cx="9144000" cy="1655762"/>
          </a:xfrm>
        </p:spPr>
        <p:txBody>
          <a:bodyPr/>
          <a:lstStyle/>
          <a:p>
            <a:r>
              <a:rPr lang="en-US" sz="2000" dirty="0" smtClean="0">
                <a:solidFill>
                  <a:schemeClr val="bg1"/>
                </a:solidFill>
              </a:rPr>
              <a:t>Rawad Elias, M.D.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PGY4, Geriatrics &amp; Hematology-Oncology </a:t>
            </a: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2424044" y="1744317"/>
            <a:ext cx="7032625" cy="3027363"/>
            <a:chOff x="1625" y="362"/>
            <a:chExt cx="4430" cy="1907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625" y="362"/>
              <a:ext cx="4430" cy="1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5" y="362"/>
              <a:ext cx="4436" cy="1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Rectangle 6"/>
          <p:cNvSpPr/>
          <p:nvPr/>
        </p:nvSpPr>
        <p:spPr>
          <a:xfrm>
            <a:off x="2209485" y="551233"/>
            <a:ext cx="74617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 smtClean="0">
                <a:solidFill>
                  <a:schemeClr val="accent4"/>
                </a:solidFill>
              </a:rPr>
              <a:t>Journal </a:t>
            </a:r>
            <a:r>
              <a:rPr lang="en-US" sz="6000" smtClean="0">
                <a:solidFill>
                  <a:schemeClr val="accent4"/>
                </a:solidFill>
              </a:rPr>
              <a:t>club </a:t>
            </a:r>
            <a:r>
              <a:rPr lang="en-US" sz="6000" smtClean="0">
                <a:solidFill>
                  <a:schemeClr val="accent4"/>
                </a:solidFill>
              </a:rPr>
              <a:t>6/12/2015</a:t>
            </a:r>
            <a:endParaRPr lang="en-US" sz="6000" dirty="0" smtClean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01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chemeClr val="accent4"/>
                </a:solidFill>
              </a:rPr>
              <a:t>Hospital readmissions </a:t>
            </a:r>
            <a:endParaRPr lang="en-US" sz="4800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Frequent 			Medicare readmission 19.5% in 2003-2004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Expensive			$17.4 billion in 2003-2004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Penalized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Associate with functional decline 					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710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chemeClr val="accent4"/>
                </a:solidFill>
              </a:rPr>
              <a:t>Readmissions risk factors </a:t>
            </a:r>
            <a:endParaRPr lang="en-US" sz="4800" dirty="0">
              <a:solidFill>
                <a:schemeClr val="accent4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943809" y="1704976"/>
            <a:ext cx="5157787" cy="823912"/>
          </a:xfrm>
        </p:spPr>
        <p:txBody>
          <a:bodyPr>
            <a:normAutofit/>
          </a:bodyPr>
          <a:lstStyle/>
          <a:p>
            <a:r>
              <a:rPr lang="en-US" sz="3200" b="0" u="sng" dirty="0" smtClean="0">
                <a:solidFill>
                  <a:schemeClr val="bg1"/>
                </a:solidFill>
              </a:rPr>
              <a:t>General Medical Literature </a:t>
            </a:r>
            <a:endParaRPr lang="en-US" sz="3200" b="0" u="sng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943809" y="2785947"/>
            <a:ext cx="5157787" cy="368458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Malnutrition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Age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Comorbidities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Depression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African-American race 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78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>
                <a:solidFill>
                  <a:schemeClr val="accent4"/>
                </a:solidFill>
              </a:rPr>
              <a:t>Readmissions in older adults with cancer </a:t>
            </a:r>
            <a:endParaRPr lang="en-US" sz="4800" dirty="0">
              <a:solidFill>
                <a:schemeClr val="accent4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8200" y="1690688"/>
            <a:ext cx="10515600" cy="43263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900" b="1" dirty="0" smtClean="0">
                <a:solidFill>
                  <a:srgbClr val="002060"/>
                </a:solidFill>
              </a:rPr>
              <a:t>?</a:t>
            </a:r>
            <a:endParaRPr lang="en-US" sz="239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94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chemeClr val="accent4"/>
                </a:solidFill>
              </a:rPr>
              <a:t>Readmissions in older adults with cancer </a:t>
            </a:r>
            <a:endParaRPr lang="en-US" sz="4800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636295" y="1489295"/>
            <a:ext cx="12393390" cy="2816391"/>
            <a:chOff x="-61" y="1150"/>
            <a:chExt cx="7802" cy="1773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-61" y="1397"/>
              <a:ext cx="7802" cy="1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245" name="Picture 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4" y="1150"/>
              <a:ext cx="2642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Group 8"/>
          <p:cNvGrpSpPr>
            <a:grpSpLocks noChangeAspect="1"/>
          </p:cNvGrpSpPr>
          <p:nvPr/>
        </p:nvGrpSpPr>
        <p:grpSpPr bwMode="auto">
          <a:xfrm>
            <a:off x="4029584" y="2312132"/>
            <a:ext cx="4194175" cy="516181"/>
            <a:chOff x="1735" y="1905"/>
            <a:chExt cx="4210" cy="510"/>
          </a:xfrm>
        </p:grpSpPr>
        <p:sp>
          <p:nvSpPr>
            <p:cNvPr id="11" name="AutoShape 7"/>
            <p:cNvSpPr>
              <a:spLocks noChangeAspect="1" noChangeArrowheads="1" noTextEdit="1"/>
            </p:cNvSpPr>
            <p:nvPr/>
          </p:nvSpPr>
          <p:spPr bwMode="auto">
            <a:xfrm>
              <a:off x="1735" y="1905"/>
              <a:ext cx="4210" cy="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249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5" y="1905"/>
              <a:ext cx="4216" cy="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0398729"/>
              </p:ext>
            </p:extLst>
          </p:nvPr>
        </p:nvGraphicFramePr>
        <p:xfrm>
          <a:off x="2066284" y="3092671"/>
          <a:ext cx="8128000" cy="296672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2032000"/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Readmitted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Non-Readmitted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p-Value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Age (years 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58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Type of Cancer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Non-GI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0.0118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Nausea &lt; 24 hours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73%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Living situation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Not-Alone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Caregiver difficulty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0.0455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Financial issues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0.0455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Day of the week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Friday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Other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0.0485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262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chemeClr val="accent4"/>
                </a:solidFill>
              </a:rPr>
              <a:t>Study Design</a:t>
            </a:r>
            <a:endParaRPr lang="en-US" sz="4800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Retrospective cohort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Study period: 2000-2008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Population:		Patients &gt; 65 years admitted to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 				OACE unit at Barnes-Jewish Hospital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Index admission:		Earliest hospitalization during which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 				patient completed geriatric assessment 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523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chemeClr val="accent4"/>
                </a:solidFill>
              </a:rPr>
              <a:t>Study Design</a:t>
            </a:r>
            <a:endParaRPr lang="en-US" sz="4800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653215" cy="4351338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Inclusion:			Patient with cancer or within 1 year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 				of receiving treatment for cancer. 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Exclusion:			- Patients who died during index hospital stay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 				- Patients who died within 30 days of discharge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 				  from index hospital stay. 		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339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chemeClr val="accent4"/>
                </a:solidFill>
              </a:rPr>
              <a:t>Measures </a:t>
            </a:r>
            <a:endParaRPr lang="en-US" sz="4800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Katz Index of IADL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Lawton Instrumental ADL Scale 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Clock Completion Test 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Short Blessed Test of Orientation, Memory, and Concentration </a:t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Inappropriate medications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240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chemeClr val="accent4"/>
                </a:solidFill>
              </a:rPr>
              <a:t>Data Collection</a:t>
            </a:r>
            <a:endParaRPr lang="en-US" sz="4800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Medical record review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Reasons for admissions were consolidated into categories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Primary Endpoint:		30-day </a:t>
            </a:r>
            <a:r>
              <a:rPr lang="en-US" u="sng" dirty="0" smtClean="0">
                <a:solidFill>
                  <a:schemeClr val="bg1"/>
                </a:solidFill>
              </a:rPr>
              <a:t>unplanned</a:t>
            </a:r>
            <a:r>
              <a:rPr lang="en-US" dirty="0" smtClean="0">
                <a:solidFill>
                  <a:schemeClr val="bg1"/>
                </a:solidFill>
              </a:rPr>
              <a:t> readmission 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85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65496" y="1267608"/>
            <a:ext cx="10515600" cy="43263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 smtClean="0">
                <a:solidFill>
                  <a:srgbClr val="002060"/>
                </a:solidFill>
              </a:rPr>
              <a:t>Results</a:t>
            </a:r>
            <a:endParaRPr lang="en-US" sz="115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84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chemeClr val="accent4"/>
                </a:solidFill>
              </a:rPr>
              <a:t>Results / Patient Characteristics </a:t>
            </a:r>
            <a:endParaRPr lang="en-US" sz="4800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696 Index Hospitalization </a:t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Median Age: 72.7 years </a:t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Most Common Caner Types:		Solid Thoracic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 						Hematologic </a:t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Most Common Cancer Stage:		Stage IV</a:t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Treatment intent:			Palliative in 74%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854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999"/>
            <a:ext cx="10515600" cy="132556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4"/>
                </a:solidFill>
              </a:rPr>
              <a:t>Results / Patient Characteristics </a:t>
            </a:r>
            <a:endParaRPr lang="en-US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990600" y="1240542"/>
            <a:ext cx="10363200" cy="1096962"/>
            <a:chOff x="624" y="985"/>
            <a:chExt cx="6528" cy="691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624" y="985"/>
              <a:ext cx="6528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" y="985"/>
              <a:ext cx="6532" cy="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Group 16"/>
          <p:cNvGrpSpPr>
            <a:grpSpLocks noChangeAspect="1"/>
          </p:cNvGrpSpPr>
          <p:nvPr/>
        </p:nvGrpSpPr>
        <p:grpSpPr bwMode="auto">
          <a:xfrm>
            <a:off x="984251" y="2519961"/>
            <a:ext cx="10395358" cy="1674265"/>
            <a:chOff x="-911" y="1394"/>
            <a:chExt cx="9541" cy="1538"/>
          </a:xfrm>
        </p:grpSpPr>
        <p:sp>
          <p:nvSpPr>
            <p:cNvPr id="15" name="AutoShape 15"/>
            <p:cNvSpPr>
              <a:spLocks noChangeAspect="1" noChangeArrowheads="1" noTextEdit="1"/>
            </p:cNvSpPr>
            <p:nvPr/>
          </p:nvSpPr>
          <p:spPr bwMode="auto">
            <a:xfrm>
              <a:off x="-911" y="1394"/>
              <a:ext cx="9502" cy="1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089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11" y="1394"/>
              <a:ext cx="9541" cy="1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" name="Group 20"/>
          <p:cNvGrpSpPr>
            <a:grpSpLocks noChangeAspect="1"/>
          </p:cNvGrpSpPr>
          <p:nvPr/>
        </p:nvGrpSpPr>
        <p:grpSpPr bwMode="auto">
          <a:xfrm>
            <a:off x="984251" y="4187861"/>
            <a:ext cx="10395358" cy="1512924"/>
            <a:chOff x="-911" y="1492"/>
            <a:chExt cx="9502" cy="1336"/>
          </a:xfrm>
        </p:grpSpPr>
        <p:sp>
          <p:nvSpPr>
            <p:cNvPr id="19" name="AutoShape 19"/>
            <p:cNvSpPr>
              <a:spLocks noChangeAspect="1" noChangeArrowheads="1" noTextEdit="1"/>
            </p:cNvSpPr>
            <p:nvPr/>
          </p:nvSpPr>
          <p:spPr bwMode="auto">
            <a:xfrm>
              <a:off x="-911" y="1492"/>
              <a:ext cx="9502" cy="1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093" name="Picture 2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11" y="1492"/>
              <a:ext cx="9508" cy="1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" name="Group 24"/>
          <p:cNvGrpSpPr>
            <a:grpSpLocks noChangeAspect="1"/>
          </p:cNvGrpSpPr>
          <p:nvPr/>
        </p:nvGrpSpPr>
        <p:grpSpPr bwMode="auto">
          <a:xfrm>
            <a:off x="984251" y="5707580"/>
            <a:ext cx="10401922" cy="857160"/>
            <a:chOff x="-923" y="1772"/>
            <a:chExt cx="9526" cy="776"/>
          </a:xfrm>
        </p:grpSpPr>
        <p:sp>
          <p:nvSpPr>
            <p:cNvPr id="22" name="AutoShape 23"/>
            <p:cNvSpPr>
              <a:spLocks noChangeAspect="1" noChangeArrowheads="1" noTextEdit="1"/>
            </p:cNvSpPr>
            <p:nvPr/>
          </p:nvSpPr>
          <p:spPr bwMode="auto">
            <a:xfrm>
              <a:off x="-923" y="1772"/>
              <a:ext cx="9526" cy="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097" name="Picture 2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23" y="1772"/>
              <a:ext cx="9532" cy="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9" name="Straight Connector 28"/>
          <p:cNvCxnSpPr/>
          <p:nvPr/>
        </p:nvCxnSpPr>
        <p:spPr>
          <a:xfrm flipV="1">
            <a:off x="984251" y="2938620"/>
            <a:ext cx="4345675" cy="2729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977687" y="3510946"/>
            <a:ext cx="4345675" cy="2729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977686" y="5423303"/>
            <a:ext cx="4345675" cy="2729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984251" y="6277285"/>
            <a:ext cx="4345675" cy="2729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560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accent4"/>
                </a:solidFill>
              </a:rPr>
              <a:t>Results / Patient Characteristics </a:t>
            </a:r>
            <a:endParaRPr lang="en-US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990600" y="1563688"/>
            <a:ext cx="10363200" cy="1096962"/>
            <a:chOff x="624" y="985"/>
            <a:chExt cx="6528" cy="691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624" y="985"/>
              <a:ext cx="6528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" y="985"/>
              <a:ext cx="6532" cy="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8"/>
          <p:cNvGrpSpPr>
            <a:grpSpLocks noChangeAspect="1"/>
          </p:cNvGrpSpPr>
          <p:nvPr/>
        </p:nvGrpSpPr>
        <p:grpSpPr bwMode="auto">
          <a:xfrm>
            <a:off x="990600" y="2814685"/>
            <a:ext cx="11441577" cy="888643"/>
            <a:chOff x="-911" y="1794"/>
            <a:chExt cx="9502" cy="738"/>
          </a:xfrm>
        </p:grpSpPr>
        <p:sp>
          <p:nvSpPr>
            <p:cNvPr id="9" name="AutoShape 7"/>
            <p:cNvSpPr>
              <a:spLocks noChangeAspect="1" noChangeArrowheads="1" noTextEdit="1"/>
            </p:cNvSpPr>
            <p:nvPr/>
          </p:nvSpPr>
          <p:spPr bwMode="auto">
            <a:xfrm>
              <a:off x="-911" y="1794"/>
              <a:ext cx="9502" cy="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081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11" y="1794"/>
              <a:ext cx="8612" cy="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Group 12"/>
          <p:cNvGrpSpPr>
            <a:grpSpLocks noChangeAspect="1"/>
          </p:cNvGrpSpPr>
          <p:nvPr/>
        </p:nvGrpSpPr>
        <p:grpSpPr bwMode="auto">
          <a:xfrm>
            <a:off x="996950" y="3696103"/>
            <a:ext cx="10356850" cy="470446"/>
            <a:chOff x="-923" y="1979"/>
            <a:chExt cx="9526" cy="362"/>
          </a:xfrm>
        </p:grpSpPr>
        <p:sp>
          <p:nvSpPr>
            <p:cNvPr id="12" name="AutoShape 11"/>
            <p:cNvSpPr>
              <a:spLocks noChangeAspect="1" noChangeArrowheads="1" noTextEdit="1"/>
            </p:cNvSpPr>
            <p:nvPr/>
          </p:nvSpPr>
          <p:spPr bwMode="auto">
            <a:xfrm>
              <a:off x="-923" y="1979"/>
              <a:ext cx="9526" cy="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085" name="Picture 1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23" y="1979"/>
              <a:ext cx="9532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990423" y="4174346"/>
            <a:ext cx="10363377" cy="1406903"/>
            <a:chOff x="-911" y="1505"/>
            <a:chExt cx="9502" cy="1310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-911" y="1505"/>
              <a:ext cx="9502" cy="1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11" y="1505"/>
              <a:ext cx="9508" cy="1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9" name="Straight Connector 18"/>
          <p:cNvCxnSpPr/>
          <p:nvPr/>
        </p:nvCxnSpPr>
        <p:spPr>
          <a:xfrm flipV="1">
            <a:off x="996950" y="3456293"/>
            <a:ext cx="4345675" cy="2729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990423" y="5143162"/>
            <a:ext cx="4345675" cy="2729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4575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accent4"/>
                </a:solidFill>
              </a:rPr>
              <a:t>Results / Patient Characteristics </a:t>
            </a:r>
            <a:endParaRPr lang="en-US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990600" y="1563688"/>
            <a:ext cx="10363200" cy="1096962"/>
            <a:chOff x="624" y="985"/>
            <a:chExt cx="6528" cy="691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624" y="985"/>
              <a:ext cx="6528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" y="985"/>
              <a:ext cx="6532" cy="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990600" y="3064800"/>
            <a:ext cx="10369550" cy="3160431"/>
            <a:chOff x="-923" y="727"/>
            <a:chExt cx="9526" cy="2866"/>
          </a:xfrm>
        </p:grpSpPr>
        <p:sp>
          <p:nvSpPr>
            <p:cNvPr id="13" name="AutoShape 3"/>
            <p:cNvSpPr>
              <a:spLocks noChangeAspect="1" noChangeArrowheads="1" noTextEdit="1"/>
            </p:cNvSpPr>
            <p:nvPr/>
          </p:nvSpPr>
          <p:spPr bwMode="auto">
            <a:xfrm>
              <a:off x="-923" y="727"/>
              <a:ext cx="9526" cy="2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5125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23" y="727"/>
              <a:ext cx="9532" cy="2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3" name="Straight Connector 22"/>
          <p:cNvCxnSpPr/>
          <p:nvPr/>
        </p:nvCxnSpPr>
        <p:spPr>
          <a:xfrm flipV="1">
            <a:off x="990600" y="3464775"/>
            <a:ext cx="4345675" cy="2729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990600" y="3687329"/>
            <a:ext cx="4345675" cy="2729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990600" y="3908250"/>
            <a:ext cx="4345675" cy="2729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990600" y="4112425"/>
            <a:ext cx="4345675" cy="2729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984069" y="4333346"/>
            <a:ext cx="4345675" cy="2729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990600" y="4549954"/>
            <a:ext cx="4345675" cy="2729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990600" y="4737579"/>
            <a:ext cx="4345675" cy="2729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984068" y="4955875"/>
            <a:ext cx="4345675" cy="2729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990600" y="5174621"/>
            <a:ext cx="4345675" cy="2729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990600" y="5778771"/>
            <a:ext cx="4345675" cy="2729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984067" y="5974705"/>
            <a:ext cx="4345675" cy="2729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888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chemeClr val="accent4"/>
                </a:solidFill>
              </a:rPr>
              <a:t>Results / Readmission Rates</a:t>
            </a:r>
            <a:endParaRPr lang="en-US" sz="4800" dirty="0">
              <a:solidFill>
                <a:schemeClr val="accent4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auto">
          <a:xfrm>
            <a:off x="1465482" y="2747659"/>
            <a:ext cx="9888318" cy="2507269"/>
            <a:chOff x="468" y="1305"/>
            <a:chExt cx="6744" cy="1710"/>
          </a:xfrm>
        </p:grpSpPr>
        <p:sp>
          <p:nvSpPr>
            <p:cNvPr id="10" name="AutoShape 7"/>
            <p:cNvSpPr>
              <a:spLocks noChangeAspect="1" noChangeArrowheads="1" noTextEdit="1"/>
            </p:cNvSpPr>
            <p:nvPr/>
          </p:nvSpPr>
          <p:spPr bwMode="auto">
            <a:xfrm>
              <a:off x="468" y="1305"/>
              <a:ext cx="6744" cy="1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057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" y="1305"/>
              <a:ext cx="6750" cy="1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9602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chemeClr val="accent4"/>
                </a:solidFill>
              </a:rPr>
              <a:t>Results / Univariate Analysis</a:t>
            </a:r>
            <a:endParaRPr lang="en-US" sz="4800" dirty="0">
              <a:solidFill>
                <a:schemeClr val="accent4"/>
              </a:solidFill>
            </a:endParaRPr>
          </a:p>
        </p:txBody>
      </p:sp>
      <p:grpSp>
        <p:nvGrpSpPr>
          <p:cNvPr id="21" name="Group 12"/>
          <p:cNvGrpSpPr>
            <a:grpSpLocks noChangeAspect="1"/>
          </p:cNvGrpSpPr>
          <p:nvPr/>
        </p:nvGrpSpPr>
        <p:grpSpPr bwMode="auto">
          <a:xfrm>
            <a:off x="3952875" y="1328738"/>
            <a:ext cx="4286250" cy="955675"/>
            <a:chOff x="2490" y="837"/>
            <a:chExt cx="2700" cy="602"/>
          </a:xfrm>
        </p:grpSpPr>
        <p:sp>
          <p:nvSpPr>
            <p:cNvPr id="22" name="AutoShape 11"/>
            <p:cNvSpPr>
              <a:spLocks noChangeAspect="1" noChangeArrowheads="1" noTextEdit="1"/>
            </p:cNvSpPr>
            <p:nvPr/>
          </p:nvSpPr>
          <p:spPr bwMode="auto">
            <a:xfrm>
              <a:off x="2490" y="837"/>
              <a:ext cx="2700" cy="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157" name="Picture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0" y="837"/>
              <a:ext cx="2704" cy="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" name="Group 16"/>
          <p:cNvGrpSpPr>
            <a:grpSpLocks noChangeAspect="1"/>
          </p:cNvGrpSpPr>
          <p:nvPr/>
        </p:nvGrpSpPr>
        <p:grpSpPr bwMode="auto">
          <a:xfrm>
            <a:off x="3952875" y="2265363"/>
            <a:ext cx="4286250" cy="547687"/>
            <a:chOff x="2490" y="1427"/>
            <a:chExt cx="2700" cy="345"/>
          </a:xfrm>
        </p:grpSpPr>
        <p:sp>
          <p:nvSpPr>
            <p:cNvPr id="24" name="AutoShape 15"/>
            <p:cNvSpPr>
              <a:spLocks noChangeAspect="1" noChangeArrowheads="1" noTextEdit="1"/>
            </p:cNvSpPr>
            <p:nvPr/>
          </p:nvSpPr>
          <p:spPr bwMode="auto">
            <a:xfrm>
              <a:off x="2490" y="1427"/>
              <a:ext cx="2700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161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0" y="1427"/>
              <a:ext cx="2704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" name="Group 20"/>
          <p:cNvGrpSpPr>
            <a:grpSpLocks noChangeAspect="1"/>
          </p:cNvGrpSpPr>
          <p:nvPr/>
        </p:nvGrpSpPr>
        <p:grpSpPr bwMode="auto">
          <a:xfrm>
            <a:off x="3952875" y="2798763"/>
            <a:ext cx="4286250" cy="581025"/>
            <a:chOff x="2490" y="1763"/>
            <a:chExt cx="2700" cy="366"/>
          </a:xfrm>
        </p:grpSpPr>
        <p:sp>
          <p:nvSpPr>
            <p:cNvPr id="26" name="AutoShape 19"/>
            <p:cNvSpPr>
              <a:spLocks noChangeAspect="1" noChangeArrowheads="1" noTextEdit="1"/>
            </p:cNvSpPr>
            <p:nvPr/>
          </p:nvSpPr>
          <p:spPr bwMode="auto">
            <a:xfrm>
              <a:off x="2490" y="1763"/>
              <a:ext cx="2700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165" name="Picture 2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0" y="1763"/>
              <a:ext cx="2704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" name="Group 24"/>
          <p:cNvGrpSpPr>
            <a:grpSpLocks noChangeAspect="1"/>
          </p:cNvGrpSpPr>
          <p:nvPr/>
        </p:nvGrpSpPr>
        <p:grpSpPr bwMode="auto">
          <a:xfrm>
            <a:off x="3952875" y="3317875"/>
            <a:ext cx="4286250" cy="538163"/>
            <a:chOff x="2490" y="2090"/>
            <a:chExt cx="2700" cy="339"/>
          </a:xfrm>
        </p:grpSpPr>
        <p:sp>
          <p:nvSpPr>
            <p:cNvPr id="28" name="AutoShape 23"/>
            <p:cNvSpPr>
              <a:spLocks noChangeAspect="1" noChangeArrowheads="1" noTextEdit="1"/>
            </p:cNvSpPr>
            <p:nvPr/>
          </p:nvSpPr>
          <p:spPr bwMode="auto">
            <a:xfrm>
              <a:off x="2490" y="2090"/>
              <a:ext cx="2700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169" name="Picture 2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0" y="2090"/>
              <a:ext cx="2704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9" name="Group 28"/>
          <p:cNvGrpSpPr>
            <a:grpSpLocks noChangeAspect="1"/>
          </p:cNvGrpSpPr>
          <p:nvPr/>
        </p:nvGrpSpPr>
        <p:grpSpPr bwMode="auto">
          <a:xfrm>
            <a:off x="3952875" y="3843338"/>
            <a:ext cx="4286250" cy="679450"/>
            <a:chOff x="2490" y="2421"/>
            <a:chExt cx="2700" cy="428"/>
          </a:xfrm>
        </p:grpSpPr>
        <p:sp>
          <p:nvSpPr>
            <p:cNvPr id="30" name="AutoShape 27"/>
            <p:cNvSpPr>
              <a:spLocks noChangeAspect="1" noChangeArrowheads="1" noTextEdit="1"/>
            </p:cNvSpPr>
            <p:nvPr/>
          </p:nvSpPr>
          <p:spPr bwMode="auto">
            <a:xfrm>
              <a:off x="2490" y="2421"/>
              <a:ext cx="2700" cy="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173" name="Picture 2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0" y="2421"/>
              <a:ext cx="2704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" name="Group 32"/>
          <p:cNvGrpSpPr>
            <a:grpSpLocks noChangeAspect="1"/>
          </p:cNvGrpSpPr>
          <p:nvPr/>
        </p:nvGrpSpPr>
        <p:grpSpPr bwMode="auto">
          <a:xfrm>
            <a:off x="3952875" y="4529138"/>
            <a:ext cx="4286250" cy="725487"/>
            <a:chOff x="2490" y="2827"/>
            <a:chExt cx="2700" cy="457"/>
          </a:xfrm>
        </p:grpSpPr>
        <p:sp>
          <p:nvSpPr>
            <p:cNvPr id="2048" name="AutoShape 31"/>
            <p:cNvSpPr>
              <a:spLocks noChangeAspect="1" noChangeArrowheads="1" noTextEdit="1"/>
            </p:cNvSpPr>
            <p:nvPr/>
          </p:nvSpPr>
          <p:spPr bwMode="auto">
            <a:xfrm>
              <a:off x="2490" y="2827"/>
              <a:ext cx="2700" cy="4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177" name="Picture 3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0" y="2827"/>
              <a:ext cx="2704" cy="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49" name="Group 36"/>
          <p:cNvGrpSpPr>
            <a:grpSpLocks noChangeAspect="1"/>
          </p:cNvGrpSpPr>
          <p:nvPr/>
        </p:nvGrpSpPr>
        <p:grpSpPr bwMode="auto">
          <a:xfrm>
            <a:off x="3952875" y="5260975"/>
            <a:ext cx="4286250" cy="630238"/>
            <a:chOff x="2490" y="3286"/>
            <a:chExt cx="2700" cy="397"/>
          </a:xfrm>
        </p:grpSpPr>
        <p:sp>
          <p:nvSpPr>
            <p:cNvPr id="2050" name="AutoShape 35"/>
            <p:cNvSpPr>
              <a:spLocks noChangeAspect="1" noChangeArrowheads="1" noTextEdit="1"/>
            </p:cNvSpPr>
            <p:nvPr/>
          </p:nvSpPr>
          <p:spPr bwMode="auto">
            <a:xfrm>
              <a:off x="2490" y="3286"/>
              <a:ext cx="2700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181" name="Picture 37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0" y="3286"/>
              <a:ext cx="2704" cy="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51" name="Group 40"/>
          <p:cNvGrpSpPr>
            <a:grpSpLocks noChangeAspect="1"/>
          </p:cNvGrpSpPr>
          <p:nvPr/>
        </p:nvGrpSpPr>
        <p:grpSpPr bwMode="auto">
          <a:xfrm>
            <a:off x="3952875" y="5903913"/>
            <a:ext cx="4286250" cy="512762"/>
            <a:chOff x="2490" y="3683"/>
            <a:chExt cx="2700" cy="323"/>
          </a:xfrm>
        </p:grpSpPr>
        <p:sp>
          <p:nvSpPr>
            <p:cNvPr id="2052" name="AutoShape 39"/>
            <p:cNvSpPr>
              <a:spLocks noChangeAspect="1" noChangeArrowheads="1" noTextEdit="1"/>
            </p:cNvSpPr>
            <p:nvPr/>
          </p:nvSpPr>
          <p:spPr bwMode="auto">
            <a:xfrm>
              <a:off x="2490" y="3683"/>
              <a:ext cx="2700" cy="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185" name="Picture 41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0" y="3683"/>
              <a:ext cx="270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583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chemeClr val="accent4"/>
                </a:solidFill>
              </a:rPr>
              <a:t>Results / Univariate Analysis</a:t>
            </a:r>
            <a:endParaRPr lang="en-US" sz="4800" dirty="0">
              <a:solidFill>
                <a:schemeClr val="accent4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auto">
          <a:xfrm>
            <a:off x="3855382" y="1329723"/>
            <a:ext cx="4467879" cy="663575"/>
            <a:chOff x="2433" y="916"/>
            <a:chExt cx="2814" cy="418"/>
          </a:xfrm>
        </p:grpSpPr>
        <p:sp>
          <p:nvSpPr>
            <p:cNvPr id="11" name="AutoShape 7"/>
            <p:cNvSpPr>
              <a:spLocks noChangeAspect="1" noChangeArrowheads="1" noTextEdit="1"/>
            </p:cNvSpPr>
            <p:nvPr/>
          </p:nvSpPr>
          <p:spPr bwMode="auto">
            <a:xfrm>
              <a:off x="2433" y="916"/>
              <a:ext cx="2814" cy="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7177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3" y="916"/>
              <a:ext cx="2818" cy="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" name="Group 12"/>
          <p:cNvGrpSpPr>
            <a:grpSpLocks noChangeAspect="1"/>
          </p:cNvGrpSpPr>
          <p:nvPr/>
        </p:nvGrpSpPr>
        <p:grpSpPr bwMode="auto">
          <a:xfrm>
            <a:off x="3855576" y="1990183"/>
            <a:ext cx="4467685" cy="623888"/>
            <a:chOff x="2433" y="1382"/>
            <a:chExt cx="2818" cy="393"/>
          </a:xfrm>
        </p:grpSpPr>
        <p:sp>
          <p:nvSpPr>
            <p:cNvPr id="14" name="AutoShape 11"/>
            <p:cNvSpPr>
              <a:spLocks noChangeAspect="1" noChangeArrowheads="1" noTextEdit="1"/>
            </p:cNvSpPr>
            <p:nvPr/>
          </p:nvSpPr>
          <p:spPr bwMode="auto">
            <a:xfrm>
              <a:off x="2433" y="1382"/>
              <a:ext cx="2818" cy="3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7181" name="Picture 1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3" y="1382"/>
              <a:ext cx="2822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Group 16"/>
          <p:cNvGrpSpPr>
            <a:grpSpLocks noChangeAspect="1"/>
          </p:cNvGrpSpPr>
          <p:nvPr/>
        </p:nvGrpSpPr>
        <p:grpSpPr bwMode="auto">
          <a:xfrm>
            <a:off x="3856036" y="2616064"/>
            <a:ext cx="4467225" cy="672343"/>
            <a:chOff x="2433" y="1779"/>
            <a:chExt cx="2734" cy="534"/>
          </a:xfrm>
        </p:grpSpPr>
        <p:sp>
          <p:nvSpPr>
            <p:cNvPr id="17" name="AutoShape 15"/>
            <p:cNvSpPr>
              <a:spLocks noChangeAspect="1" noChangeArrowheads="1" noTextEdit="1"/>
            </p:cNvSpPr>
            <p:nvPr/>
          </p:nvSpPr>
          <p:spPr bwMode="auto">
            <a:xfrm>
              <a:off x="2433" y="1779"/>
              <a:ext cx="2734" cy="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7185" name="Picture 1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3" y="1779"/>
              <a:ext cx="2738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" name="Group 20"/>
          <p:cNvGrpSpPr>
            <a:grpSpLocks noChangeAspect="1"/>
          </p:cNvGrpSpPr>
          <p:nvPr/>
        </p:nvGrpSpPr>
        <p:grpSpPr bwMode="auto">
          <a:xfrm>
            <a:off x="3856036" y="3296227"/>
            <a:ext cx="4467224" cy="631825"/>
            <a:chOff x="2433" y="2180"/>
            <a:chExt cx="2826" cy="398"/>
          </a:xfrm>
        </p:grpSpPr>
        <p:sp>
          <p:nvSpPr>
            <p:cNvPr id="20" name="AutoShape 19"/>
            <p:cNvSpPr>
              <a:spLocks noChangeAspect="1" noChangeArrowheads="1" noTextEdit="1"/>
            </p:cNvSpPr>
            <p:nvPr/>
          </p:nvSpPr>
          <p:spPr bwMode="auto">
            <a:xfrm>
              <a:off x="2433" y="2180"/>
              <a:ext cx="2826" cy="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7189" name="Picture 2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3" y="2180"/>
              <a:ext cx="2830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" name="Group 24"/>
          <p:cNvGrpSpPr>
            <a:grpSpLocks noChangeAspect="1"/>
          </p:cNvGrpSpPr>
          <p:nvPr/>
        </p:nvGrpSpPr>
        <p:grpSpPr bwMode="auto">
          <a:xfrm>
            <a:off x="3855821" y="3928052"/>
            <a:ext cx="4467439" cy="650875"/>
            <a:chOff x="2433" y="2569"/>
            <a:chExt cx="2830" cy="410"/>
          </a:xfrm>
        </p:grpSpPr>
        <p:sp>
          <p:nvSpPr>
            <p:cNvPr id="23" name="AutoShape 23"/>
            <p:cNvSpPr>
              <a:spLocks noChangeAspect="1" noChangeArrowheads="1" noTextEdit="1"/>
            </p:cNvSpPr>
            <p:nvPr/>
          </p:nvSpPr>
          <p:spPr bwMode="auto">
            <a:xfrm>
              <a:off x="2433" y="2569"/>
              <a:ext cx="2830" cy="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7193" name="Picture 2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3" y="2569"/>
              <a:ext cx="2834" cy="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" name="Group 28"/>
          <p:cNvGrpSpPr>
            <a:grpSpLocks noChangeAspect="1"/>
          </p:cNvGrpSpPr>
          <p:nvPr/>
        </p:nvGrpSpPr>
        <p:grpSpPr bwMode="auto">
          <a:xfrm>
            <a:off x="3856035" y="4528843"/>
            <a:ext cx="4467225" cy="1198528"/>
            <a:chOff x="1551" y="1668"/>
            <a:chExt cx="4578" cy="984"/>
          </a:xfrm>
        </p:grpSpPr>
        <p:sp>
          <p:nvSpPr>
            <p:cNvPr id="26" name="AutoShape 27"/>
            <p:cNvSpPr>
              <a:spLocks noChangeAspect="1" noChangeArrowheads="1" noTextEdit="1"/>
            </p:cNvSpPr>
            <p:nvPr/>
          </p:nvSpPr>
          <p:spPr bwMode="auto">
            <a:xfrm>
              <a:off x="1551" y="1668"/>
              <a:ext cx="4578" cy="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7197" name="Picture 29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1" y="1668"/>
              <a:ext cx="4584" cy="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" name="Group 32"/>
          <p:cNvGrpSpPr>
            <a:grpSpLocks noChangeAspect="1"/>
          </p:cNvGrpSpPr>
          <p:nvPr/>
        </p:nvGrpSpPr>
        <p:grpSpPr bwMode="auto">
          <a:xfrm>
            <a:off x="3855576" y="5728855"/>
            <a:ext cx="4467685" cy="577360"/>
            <a:chOff x="1551" y="1865"/>
            <a:chExt cx="4578" cy="590"/>
          </a:xfrm>
        </p:grpSpPr>
        <p:sp>
          <p:nvSpPr>
            <p:cNvPr id="29" name="AutoShape 31"/>
            <p:cNvSpPr>
              <a:spLocks noChangeAspect="1" noChangeArrowheads="1" noTextEdit="1"/>
            </p:cNvSpPr>
            <p:nvPr/>
          </p:nvSpPr>
          <p:spPr bwMode="auto">
            <a:xfrm>
              <a:off x="1551" y="1865"/>
              <a:ext cx="4578" cy="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7201" name="Picture 33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1" y="1865"/>
              <a:ext cx="4584" cy="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" name="Group 36"/>
          <p:cNvGrpSpPr>
            <a:grpSpLocks noChangeAspect="1"/>
          </p:cNvGrpSpPr>
          <p:nvPr/>
        </p:nvGrpSpPr>
        <p:grpSpPr bwMode="auto">
          <a:xfrm>
            <a:off x="3855576" y="6291941"/>
            <a:ext cx="4467685" cy="566059"/>
            <a:chOff x="1551" y="1877"/>
            <a:chExt cx="4578" cy="566"/>
          </a:xfrm>
        </p:grpSpPr>
        <p:sp>
          <p:nvSpPr>
            <p:cNvPr id="7168" name="AutoShape 35"/>
            <p:cNvSpPr>
              <a:spLocks noChangeAspect="1" noChangeArrowheads="1" noTextEdit="1"/>
            </p:cNvSpPr>
            <p:nvPr/>
          </p:nvSpPr>
          <p:spPr bwMode="auto">
            <a:xfrm>
              <a:off x="1551" y="1877"/>
              <a:ext cx="4578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7205" name="Picture 37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1" y="1877"/>
              <a:ext cx="4584" cy="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9442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accent4"/>
                </a:solidFill>
              </a:rPr>
              <a:t>Results / Prognostic Index </a:t>
            </a:r>
            <a:endParaRPr lang="en-US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313704" y="1943789"/>
            <a:ext cx="5782296" cy="3877599"/>
            <a:chOff x="1551" y="625"/>
            <a:chExt cx="4578" cy="3070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551" y="625"/>
              <a:ext cx="4578" cy="3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8197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1" y="625"/>
              <a:ext cx="4584" cy="3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8"/>
          <p:cNvGrpSpPr>
            <a:grpSpLocks noChangeAspect="1"/>
          </p:cNvGrpSpPr>
          <p:nvPr/>
        </p:nvGrpSpPr>
        <p:grpSpPr bwMode="auto">
          <a:xfrm>
            <a:off x="7076459" y="1943789"/>
            <a:ext cx="4756150" cy="3885177"/>
            <a:chOff x="1612" y="404"/>
            <a:chExt cx="4456" cy="3512"/>
          </a:xfrm>
        </p:grpSpPr>
        <p:sp>
          <p:nvSpPr>
            <p:cNvPr id="9" name="AutoShape 7"/>
            <p:cNvSpPr>
              <a:spLocks noChangeAspect="1" noChangeArrowheads="1" noTextEdit="1"/>
            </p:cNvSpPr>
            <p:nvPr/>
          </p:nvSpPr>
          <p:spPr bwMode="auto">
            <a:xfrm>
              <a:off x="1612" y="404"/>
              <a:ext cx="4456" cy="3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8201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" y="404"/>
              <a:ext cx="4462" cy="3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6079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accent4"/>
                </a:solidFill>
              </a:rPr>
              <a:t>Discussion / Questions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65496" y="1267608"/>
            <a:ext cx="10515600" cy="43263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 smtClean="0">
                <a:solidFill>
                  <a:srgbClr val="002060"/>
                </a:solidFill>
              </a:rPr>
              <a:t>…</a:t>
            </a:r>
            <a:endParaRPr lang="en-US" sz="115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82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06068"/>
            <a:ext cx="10515600" cy="132556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4"/>
                </a:solidFill>
              </a:rPr>
              <a:t>Conclusion</a:t>
            </a:r>
            <a:endParaRPr lang="en-US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2561845" y="3161826"/>
            <a:ext cx="7423150" cy="1435100"/>
            <a:chOff x="1502" y="1708"/>
            <a:chExt cx="4676" cy="904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502" y="1708"/>
              <a:ext cx="4676" cy="9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9221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2" y="1708"/>
              <a:ext cx="4682" cy="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Rectangle 6"/>
          <p:cNvSpPr/>
          <p:nvPr/>
        </p:nvSpPr>
        <p:spPr>
          <a:xfrm>
            <a:off x="2060812" y="2483893"/>
            <a:ext cx="6114197" cy="1050878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848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3883525" y="556194"/>
            <a:ext cx="4315769" cy="5614756"/>
            <a:chOff x="1305" y="-1138"/>
            <a:chExt cx="5070" cy="6596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05" y="-1138"/>
              <a:ext cx="5070" cy="6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1269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5" y="-1138"/>
              <a:ext cx="5076" cy="6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6994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1601</TotalTime>
  <Words>418</Words>
  <Application>Microsoft Office PowerPoint</Application>
  <PresentationFormat>Widescreen</PresentationFormat>
  <Paragraphs>135</Paragraphs>
  <Slides>21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Hospital readmissions </vt:lpstr>
      <vt:lpstr>Readmissions risk factors </vt:lpstr>
      <vt:lpstr>Readmissions in older adults with cancer </vt:lpstr>
      <vt:lpstr>Readmissions in older adults with cancer </vt:lpstr>
      <vt:lpstr>Study Design</vt:lpstr>
      <vt:lpstr>Study Design</vt:lpstr>
      <vt:lpstr>Measures </vt:lpstr>
      <vt:lpstr>Data Collection</vt:lpstr>
      <vt:lpstr>PowerPoint Presentation</vt:lpstr>
      <vt:lpstr>Results / Patient Characteristics </vt:lpstr>
      <vt:lpstr>Results / Patient Characteristics </vt:lpstr>
      <vt:lpstr>Results / Patient Characteristics </vt:lpstr>
      <vt:lpstr>Results / Patient Characteristics </vt:lpstr>
      <vt:lpstr>Results / Readmission Rates</vt:lpstr>
      <vt:lpstr>Results / Univariate Analysis</vt:lpstr>
      <vt:lpstr>Results / Univariate Analysis</vt:lpstr>
      <vt:lpstr>Results / Prognostic Index </vt:lpstr>
      <vt:lpstr>Discussion / Questions  </vt:lpstr>
      <vt:lpstr>Conclusion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Rawad ELIAS</dc:creator>
  <cp:lastModifiedBy>Seo, Janet</cp:lastModifiedBy>
  <cp:revision>34</cp:revision>
  <dcterms:created xsi:type="dcterms:W3CDTF">2015-06-11T00:51:55Z</dcterms:created>
  <dcterms:modified xsi:type="dcterms:W3CDTF">2015-06-12T12:59:01Z</dcterms:modified>
</cp:coreProperties>
</file>