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0" r:id="rId7"/>
    <p:sldId id="288" r:id="rId8"/>
    <p:sldId id="261" r:id="rId9"/>
    <p:sldId id="289" r:id="rId10"/>
    <p:sldId id="263" r:id="rId11"/>
    <p:sldId id="286" r:id="rId12"/>
    <p:sldId id="285" r:id="rId13"/>
    <p:sldId id="269" r:id="rId14"/>
    <p:sldId id="271" r:id="rId15"/>
    <p:sldId id="287" r:id="rId16"/>
    <p:sldId id="272" r:id="rId17"/>
    <p:sldId id="265" r:id="rId18"/>
    <p:sldId id="274" r:id="rId19"/>
    <p:sldId id="290" r:id="rId20"/>
    <p:sldId id="266" r:id="rId21"/>
    <p:sldId id="273" r:id="rId22"/>
    <p:sldId id="275" r:id="rId23"/>
    <p:sldId id="279" r:id="rId24"/>
    <p:sldId id="280" r:id="rId25"/>
    <p:sldId id="281" r:id="rId26"/>
    <p:sldId id="282" r:id="rId27"/>
    <p:sldId id="283"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0" autoAdjust="0"/>
    <p:restoredTop sz="94610" autoAdjust="0"/>
  </p:normalViewPr>
  <p:slideViewPr>
    <p:cSldViewPr>
      <p:cViewPr>
        <p:scale>
          <a:sx n="104" d="100"/>
          <a:sy n="104" d="100"/>
        </p:scale>
        <p:origin x="-96" y="-72"/>
      </p:cViewPr>
      <p:guideLst>
        <p:guide orient="horz" pos="2160"/>
        <p:guide pos="2880"/>
      </p:guideLst>
    </p:cSldViewPr>
  </p:slideViewPr>
  <p:notesTextViewPr>
    <p:cViewPr>
      <p:scale>
        <a:sx n="1" d="1"/>
        <a:sy n="1" d="1"/>
      </p:scale>
      <p:origin x="0" y="0"/>
    </p:cViewPr>
  </p:notesTextViewPr>
  <p:sorterViewPr>
    <p:cViewPr>
      <p:scale>
        <a:sx n="100" d="100"/>
        <a:sy n="100" d="100"/>
      </p:scale>
      <p:origin x="0" y="46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6D893F9-E838-4352-B62A-33D20F38655F}"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3A1C23-8856-4CC9-BC93-94A931E3A7C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65098F6-2513-44B6-9169-B313DDB8558C}"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8D1B6CB-5B1B-456B-B28C-0286953447B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E5B22F8-19F5-4F30-8512-9BC130E650F4}"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BD7566-899E-4610-8DC2-BE1E375AB0B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F36FB55-F50A-4CC3-82C8-FAC7C46A65A4}" type="datetimeFigureOut">
              <a:rPr lang="en-US"/>
              <a:pPr>
                <a:defRPr/>
              </a:pPr>
              <a:t>12/14/2012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D42C900-DE76-4EF6-BABE-A52B43F6EE1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F771C40-55FC-4504-9741-733889BB2D3E}" type="datetimeFigureOut">
              <a:rPr lang="en-US"/>
              <a:pPr>
                <a:defRPr/>
              </a:pPr>
              <a:t>12/14/2012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F248E38-3F3B-4755-BBA7-CD85324CAE6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EF520F1-A000-4AA3-9E9D-03B7B5BA138C}" type="datetimeFigureOut">
              <a:rPr lang="en-US"/>
              <a:pPr>
                <a:defRPr/>
              </a:pPr>
              <a:t>12/14/2012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8FC036B-541A-4A46-8171-12CAE6CEF2C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0593F78-176B-4D69-B6B3-6B69C0129819}" type="datetimeFigureOut">
              <a:rPr lang="en-US"/>
              <a:pPr>
                <a:defRPr/>
              </a:pPr>
              <a:t>12/14/2012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747E96F-774A-4EAD-96BD-479553D8E38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8E4174A-B9A5-4337-826D-BC682234DBA0}" type="datetimeFigureOut">
              <a:rPr lang="en-US"/>
              <a:pPr>
                <a:defRPr/>
              </a:pPr>
              <a:t>12/14/2012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AA9496-7DFA-46DC-B25B-26DF5C924E9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147FD12-15E8-4F1B-9A44-9A0582D67512}" type="datetimeFigureOut">
              <a:rPr lang="en-US"/>
              <a:pPr>
                <a:defRPr/>
              </a:pPr>
              <a:t>12/14/2012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057875-235C-47A1-AAFA-E7EBFC2423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0CA5609-4E84-48E2-9E7B-3B6EF26192FC}"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EE4680-A2C0-4A3A-9AD3-863330BC2A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2CB156A-A238-4103-9614-72099885FC3A}" type="datetimeFigureOut">
              <a:rPr lang="en-US"/>
              <a:pPr>
                <a:defRPr/>
              </a:pPr>
              <a:t>12/14/2012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75EF34-3E0E-4AEC-9031-B2997999282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4EED21A-7AB6-4928-8178-A2198745B33B}" type="datetimeFigureOut">
              <a:rPr lang="en-US"/>
              <a:pPr>
                <a:defRPr/>
              </a:pPr>
              <a:t>12/14/2012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38E49F5-8D2C-4413-980F-116E83E24A9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3"/>
          <p:cNvSpPr>
            <a:spLocks noGrp="1"/>
          </p:cNvSpPr>
          <p:nvPr>
            <p:ph type="title"/>
          </p:nvPr>
        </p:nvSpPr>
        <p:spPr/>
        <p:txBody>
          <a:bodyPr/>
          <a:lstStyle/>
          <a:p>
            <a:pPr eaLnBrk="1" hangingPunct="1"/>
            <a:endParaRPr lang="en-US" smtClean="0"/>
          </a:p>
        </p:txBody>
      </p:sp>
      <p:pic>
        <p:nvPicPr>
          <p:cNvPr id="13314" name="Content Placeholder 5" descr="article[1].pdf - Adobe Reader"/>
          <p:cNvPicPr>
            <a:picLocks noGrp="1" noChangeAspect="1"/>
          </p:cNvPicPr>
          <p:nvPr>
            <p:ph idx="1"/>
          </p:nvPr>
        </p:nvPicPr>
        <p:blipFill>
          <a:blip r:embed="rId2"/>
          <a:srcRect l="4970" t="10779" r="18690" b="22578"/>
          <a:stretch>
            <a:fillRect/>
          </a:stretch>
        </p:blipFill>
        <p:spPr>
          <a:xfrm>
            <a:off x="1676400" y="2362200"/>
            <a:ext cx="5922963" cy="301625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en-US" smtClean="0"/>
              <a:t>Case</a:t>
            </a:r>
          </a:p>
        </p:txBody>
      </p:sp>
      <p:sp>
        <p:nvSpPr>
          <p:cNvPr id="3" name="Content Placeholder 2"/>
          <p:cNvSpPr>
            <a:spLocks noGrp="1"/>
          </p:cNvSpPr>
          <p:nvPr>
            <p:ph idx="1"/>
          </p:nvPr>
        </p:nvSpPr>
        <p:spPr/>
        <p:txBody>
          <a:bodyPr>
            <a:normAutofit fontScale="92500" lnSpcReduction="20000"/>
          </a:bodyPr>
          <a:lstStyle/>
          <a:p>
            <a:pPr eaLnBrk="1" hangingPunct="1">
              <a:lnSpc>
                <a:spcPct val="90000"/>
              </a:lnSpc>
              <a:defRPr/>
            </a:pPr>
            <a:r>
              <a:rPr lang="en-US" dirty="0" smtClean="0"/>
              <a:t>66 year old male with PMH of HTN, DM, ESRD on renal replacement TIW, stroke in 2011 with right side residual weakness, atrial fibrillation, currently on warfarin has been in the VA nursing home when found down on the floor by the RN. </a:t>
            </a:r>
          </a:p>
          <a:p>
            <a:pPr eaLnBrk="1" hangingPunct="1">
              <a:lnSpc>
                <a:spcPct val="90000"/>
              </a:lnSpc>
              <a:defRPr/>
            </a:pPr>
            <a:r>
              <a:rPr lang="en-US" dirty="0" smtClean="0"/>
              <a:t>Patient back to baseline</a:t>
            </a:r>
          </a:p>
          <a:p>
            <a:pPr eaLnBrk="1" hangingPunct="1">
              <a:lnSpc>
                <a:spcPct val="90000"/>
              </a:lnSpc>
              <a:defRPr/>
            </a:pPr>
            <a:r>
              <a:rPr lang="en-US" dirty="0" smtClean="0"/>
              <a:t>Vitals stable. </a:t>
            </a:r>
          </a:p>
          <a:p>
            <a:pPr eaLnBrk="1" hangingPunct="1">
              <a:lnSpc>
                <a:spcPct val="90000"/>
              </a:lnSpc>
              <a:defRPr/>
            </a:pPr>
            <a:r>
              <a:rPr lang="en-US" dirty="0" smtClean="0"/>
              <a:t>Sent to OSH where CT head shows old stroke.</a:t>
            </a:r>
          </a:p>
          <a:p>
            <a:pPr eaLnBrk="1" hangingPunct="1">
              <a:lnSpc>
                <a:spcPct val="90000"/>
              </a:lnSpc>
              <a:defRPr/>
            </a:pPr>
            <a:r>
              <a:rPr lang="en-US" dirty="0" smtClean="0"/>
              <a:t>Work up at outside including cardiac echo, carotid US negative.</a:t>
            </a:r>
          </a:p>
          <a:p>
            <a:pPr eaLnBrk="1" hangingPunct="1">
              <a:lnSpc>
                <a:spcPct val="90000"/>
              </a:lnSpc>
              <a:defRPr/>
            </a:pPr>
            <a:r>
              <a:rPr lang="en-US" dirty="0" smtClean="0"/>
              <a:t>PMH: as above plus two previous episodes of falling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smtClean="0"/>
              <a:t>Question</a:t>
            </a:r>
          </a:p>
        </p:txBody>
      </p:sp>
      <p:sp>
        <p:nvSpPr>
          <p:cNvPr id="15362" name="Content Placeholder 2"/>
          <p:cNvSpPr>
            <a:spLocks noGrp="1"/>
          </p:cNvSpPr>
          <p:nvPr>
            <p:ph idx="1"/>
          </p:nvPr>
        </p:nvSpPr>
        <p:spPr/>
        <p:txBody>
          <a:bodyPr/>
          <a:lstStyle/>
          <a:p>
            <a:pPr eaLnBrk="1" hangingPunct="1"/>
            <a:r>
              <a:rPr lang="en-US" smtClean="0"/>
              <a:t>Is Aspirin beneficial in stroke prevention in this patient?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Background </a:t>
            </a:r>
          </a:p>
        </p:txBody>
      </p:sp>
      <p:sp>
        <p:nvSpPr>
          <p:cNvPr id="16386" name="Content Placeholder 2"/>
          <p:cNvSpPr>
            <a:spLocks noGrp="1"/>
          </p:cNvSpPr>
          <p:nvPr>
            <p:ph idx="1"/>
          </p:nvPr>
        </p:nvSpPr>
        <p:spPr/>
        <p:txBody>
          <a:bodyPr/>
          <a:lstStyle/>
          <a:p>
            <a:pPr eaLnBrk="1" hangingPunct="1"/>
            <a:r>
              <a:rPr lang="en-US" smtClean="0"/>
              <a:t>Atrial fibrillation increases the risk of stroke by a factor of 5</a:t>
            </a:r>
          </a:p>
          <a:p>
            <a:pPr eaLnBrk="1" hangingPunct="1"/>
            <a:r>
              <a:rPr lang="en-US" smtClean="0"/>
              <a:t>The U.S.-based Renal Data System has reported that chronic kidney disease (CKD) increases the risk of stroke by a factor of 3.7</a:t>
            </a:r>
          </a:p>
          <a:p>
            <a:pPr eaLnBrk="1" hangingPunct="1"/>
            <a:r>
              <a:rPr lang="en-US" smtClean="0"/>
              <a:t>End stage renal disease (ESRD) requiring renal replacement therapy increases the risk by a factor of 5.8</a:t>
            </a:r>
          </a:p>
          <a:p>
            <a:pPr eaLnBrk="1" hangingPunct="1"/>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304800"/>
            <a:ext cx="8229600" cy="1143000"/>
          </a:xfrm>
        </p:spPr>
        <p:txBody>
          <a:bodyPr/>
          <a:lstStyle/>
          <a:p>
            <a:pPr eaLnBrk="1" hangingPunct="1"/>
            <a:r>
              <a:rPr lang="en-US" smtClean="0"/>
              <a:t>Background </a:t>
            </a:r>
          </a:p>
        </p:txBody>
      </p:sp>
      <p:sp>
        <p:nvSpPr>
          <p:cNvPr id="3" name="Content Placeholder 2"/>
          <p:cNvSpPr>
            <a:spLocks noGrp="1"/>
          </p:cNvSpPr>
          <p:nvPr>
            <p:ph idx="1"/>
          </p:nvPr>
        </p:nvSpPr>
        <p:spPr/>
        <p:txBody>
          <a:bodyPr>
            <a:normAutofit/>
          </a:bodyPr>
          <a:lstStyle/>
          <a:p>
            <a:pPr marL="0" indent="0" eaLnBrk="1" hangingPunct="1">
              <a:lnSpc>
                <a:spcPct val="80000"/>
              </a:lnSpc>
              <a:buFont typeface="Arial" charset="0"/>
              <a:buNone/>
            </a:pPr>
            <a:r>
              <a:rPr lang="en-US" sz="2500" smtClean="0"/>
              <a:t>Wizemann et al, 2010</a:t>
            </a:r>
          </a:p>
          <a:p>
            <a:pPr marL="0" indent="0" eaLnBrk="1" hangingPunct="1">
              <a:lnSpc>
                <a:spcPct val="80000"/>
              </a:lnSpc>
              <a:buFont typeface="Arial" charset="0"/>
              <a:buNone/>
            </a:pPr>
            <a:r>
              <a:rPr lang="en-US" sz="2500" smtClean="0"/>
              <a:t>Use of warfarin may increase the risk of ischemic stroke among patients undergoing dialysis.</a:t>
            </a:r>
          </a:p>
          <a:p>
            <a:pPr marL="0" indent="0" eaLnBrk="1" hangingPunct="1">
              <a:lnSpc>
                <a:spcPct val="80000"/>
              </a:lnSpc>
              <a:buFont typeface="Arial" charset="0"/>
              <a:buNone/>
            </a:pPr>
            <a:endParaRPr lang="en-US" sz="2500" smtClean="0"/>
          </a:p>
          <a:p>
            <a:pPr marL="0" indent="0" eaLnBrk="1" hangingPunct="1">
              <a:lnSpc>
                <a:spcPct val="80000"/>
              </a:lnSpc>
              <a:buFont typeface="Arial" charset="0"/>
              <a:buNone/>
            </a:pPr>
            <a:r>
              <a:rPr lang="en-US" sz="2500" smtClean="0"/>
              <a:t>Reinecke et al, 2009</a:t>
            </a:r>
          </a:p>
          <a:p>
            <a:pPr marL="0" indent="0" eaLnBrk="1" hangingPunct="1">
              <a:lnSpc>
                <a:spcPct val="80000"/>
              </a:lnSpc>
              <a:buFont typeface="Arial" charset="0"/>
              <a:buNone/>
            </a:pPr>
            <a:r>
              <a:rPr lang="en-US" sz="2500" smtClean="0"/>
              <a:t>Risk of bleeding associated with warfarin treatment is increased among patients with atrial fibrillation who also have CKD.</a:t>
            </a:r>
          </a:p>
          <a:p>
            <a:pPr marL="0" indent="0" eaLnBrk="1" hangingPunct="1">
              <a:lnSpc>
                <a:spcPct val="80000"/>
              </a:lnSpc>
              <a:buFont typeface="Arial" charset="0"/>
              <a:buNone/>
            </a:pPr>
            <a:endParaRPr lang="en-US" sz="2500" smtClean="0"/>
          </a:p>
          <a:p>
            <a:pPr marL="0" indent="0" eaLnBrk="1" hangingPunct="1">
              <a:lnSpc>
                <a:spcPct val="80000"/>
              </a:lnSpc>
              <a:buFont typeface="Arial" charset="0"/>
              <a:buNone/>
            </a:pPr>
            <a:r>
              <a:rPr lang="en-US" sz="2500" smtClean="0"/>
              <a:t>Large randomized trials of antithrombotic therapy in patients with atrial fibrillation have typically excluded patients with moderate-to-severe CKD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mtClean="0"/>
              <a:t>Study Objective </a:t>
            </a:r>
          </a:p>
        </p:txBody>
      </p:sp>
      <p:sp>
        <p:nvSpPr>
          <p:cNvPr id="18434" name="Content Placeholder 2"/>
          <p:cNvSpPr>
            <a:spLocks noGrp="1"/>
          </p:cNvSpPr>
          <p:nvPr>
            <p:ph idx="1"/>
          </p:nvPr>
        </p:nvSpPr>
        <p:spPr/>
        <p:txBody>
          <a:bodyPr/>
          <a:lstStyle/>
          <a:p>
            <a:pPr marL="0" indent="0" eaLnBrk="1" hangingPunct="1">
              <a:buFont typeface="Arial" charset="0"/>
              <a:buNone/>
            </a:pPr>
            <a:r>
              <a:rPr lang="en-US" smtClean="0"/>
              <a:t>Determine the risk of stroke or systemic thromboembolism and bleeding associated with chronic kidney disease among patients with atrial fibrillation and to determine whether the effect of warfarin and aspirin differed between patients with and  those without chronic kidney disease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smtClean="0"/>
              <a:t>Study Design</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Observational cohort study</a:t>
            </a:r>
          </a:p>
          <a:p>
            <a:pPr eaLnBrk="1" fontAlgn="auto" hangingPunct="1">
              <a:spcAft>
                <a:spcPts val="0"/>
              </a:spcAft>
              <a:buFont typeface="Arial" pitchFamily="34" charset="0"/>
              <a:buChar char="•"/>
              <a:defRPr/>
            </a:pPr>
            <a:r>
              <a:rPr lang="en-US" dirty="0" smtClean="0"/>
              <a:t>Data obtained from Danish national registries and linked to individuals</a:t>
            </a:r>
          </a:p>
          <a:p>
            <a:pPr eaLnBrk="1" fontAlgn="auto" hangingPunct="1">
              <a:spcAft>
                <a:spcPts val="0"/>
              </a:spcAft>
              <a:buFont typeface="Arial" pitchFamily="34" charset="0"/>
              <a:buChar char="•"/>
              <a:defRPr/>
            </a:pPr>
            <a:r>
              <a:rPr lang="en-US" dirty="0" smtClean="0"/>
              <a:t>Sponsored by the </a:t>
            </a:r>
            <a:r>
              <a:rPr lang="en-US" dirty="0" err="1" smtClean="0"/>
              <a:t>Lundbeck</a:t>
            </a:r>
            <a:r>
              <a:rPr lang="en-US" dirty="0" smtClean="0"/>
              <a:t> </a:t>
            </a:r>
            <a:r>
              <a:rPr lang="en-US" dirty="0"/>
              <a:t>Foundation </a:t>
            </a:r>
          </a:p>
          <a:p>
            <a:pPr eaLnBrk="1" fontAlgn="auto" hangingPunct="1">
              <a:spcAft>
                <a:spcPts val="0"/>
              </a:spcAft>
              <a:buFont typeface="Arial" pitchFamily="34" charset="0"/>
              <a:buChar char="•"/>
              <a:defRPr/>
            </a:pPr>
            <a:r>
              <a:rPr lang="en-US" dirty="0"/>
              <a:t>N</a:t>
            </a:r>
            <a:r>
              <a:rPr lang="en-US" dirty="0" smtClean="0"/>
              <a:t>o </a:t>
            </a:r>
            <a:r>
              <a:rPr lang="en-US" dirty="0"/>
              <a:t>role in the conduct of the study.</a:t>
            </a:r>
          </a:p>
          <a:p>
            <a:pPr eaLnBrk="1" fontAlgn="auto" hangingPunct="1">
              <a:spcAft>
                <a:spcPts val="0"/>
              </a:spcAft>
              <a:buFont typeface="Arial" pitchFamily="34" charset="0"/>
              <a:buChar char="•"/>
              <a:defRPr/>
            </a:pPr>
            <a:r>
              <a:rPr lang="en-US" dirty="0" smtClean="0"/>
              <a:t>Approved </a:t>
            </a:r>
            <a:r>
              <a:rPr lang="en-US" dirty="0"/>
              <a:t>by the Danish Data Protection</a:t>
            </a:r>
          </a:p>
          <a:p>
            <a:pPr marL="0" indent="0" eaLnBrk="1" fontAlgn="auto" hangingPunct="1">
              <a:spcAft>
                <a:spcPts val="0"/>
              </a:spcAft>
              <a:buFont typeface="Arial" pitchFamily="34" charset="0"/>
              <a:buNone/>
              <a:defRPr/>
            </a:pPr>
            <a:r>
              <a:rPr lang="en-US" dirty="0" smtClean="0"/>
              <a:t>   agency</a:t>
            </a:r>
            <a:r>
              <a:rPr lang="en-US" dirty="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smtClean="0"/>
              <a:t>Study Population</a:t>
            </a:r>
          </a:p>
        </p:txBody>
      </p:sp>
      <p:sp>
        <p:nvSpPr>
          <p:cNvPr id="20482" name="Content Placeholder 2"/>
          <p:cNvSpPr>
            <a:spLocks noGrp="1"/>
          </p:cNvSpPr>
          <p:nvPr>
            <p:ph idx="1"/>
          </p:nvPr>
        </p:nvSpPr>
        <p:spPr/>
        <p:txBody>
          <a:bodyPr/>
          <a:lstStyle/>
          <a:p>
            <a:pPr marL="0" indent="0" eaLnBrk="1" hangingPunct="1">
              <a:buFont typeface="Arial" charset="0"/>
              <a:buNone/>
            </a:pPr>
            <a:r>
              <a:rPr lang="en-US" smtClean="0"/>
              <a:t>All patients discharged from the hospital with a diagnosis of non valvular atrial fibrillation during  1997 through 2008</a:t>
            </a:r>
          </a:p>
          <a:p>
            <a:pPr marL="0" indent="0" eaLnBrk="1" hangingPunct="1">
              <a:buFont typeface="Arial" charset="0"/>
              <a:buNone/>
            </a:pPr>
            <a:endParaRPr lang="en-US" smtClean="0"/>
          </a:p>
          <a:p>
            <a:pPr marL="0" indent="0" eaLnBrk="1" hangingPunct="1">
              <a:buFont typeface="Arial" charset="0"/>
              <a:buNone/>
            </a:pPr>
            <a:r>
              <a:rPr lang="en-US" smtClean="0"/>
              <a:t>Baseline pharmacologic treatment with drugs</a:t>
            </a:r>
          </a:p>
          <a:p>
            <a:pPr marL="0" indent="0" eaLnBrk="1" hangingPunct="1">
              <a:buFont typeface="Arial" charset="0"/>
              <a:buNone/>
            </a:pPr>
            <a:r>
              <a:rPr lang="en-US" smtClean="0"/>
              <a:t>other than warfarin and aspirin was determined</a:t>
            </a:r>
          </a:p>
          <a:p>
            <a:pPr marL="0" indent="0" eaLnBrk="1" hangingPunct="1">
              <a:buFont typeface="Arial" charset="0"/>
              <a:buNone/>
            </a:pPr>
            <a:r>
              <a:rPr lang="en-US" smtClean="0"/>
              <a:t>on the basis of prescriptions filled from 180 days</a:t>
            </a:r>
          </a:p>
          <a:p>
            <a:pPr marL="0" indent="0" eaLnBrk="1" hangingPunct="1">
              <a:buFont typeface="Arial" charset="0"/>
              <a:buNone/>
            </a:pPr>
            <a:r>
              <a:rPr lang="en-US" smtClean="0"/>
              <a:t>before discharge to 7 days after discharge.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smtClean="0"/>
              <a:t>Study Population</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Patients with chronic kidney disease not requiring renal replacement therapy were identified from the national patient registry.</a:t>
            </a:r>
          </a:p>
          <a:p>
            <a:pPr eaLnBrk="1" fontAlgn="auto" hangingPunct="1">
              <a:spcAft>
                <a:spcPts val="0"/>
              </a:spcAft>
              <a:buFont typeface="Arial" pitchFamily="34" charset="0"/>
              <a:buChar char="•"/>
              <a:defRPr/>
            </a:pPr>
            <a:r>
              <a:rPr lang="en-US" dirty="0"/>
              <a:t>Patient requiring renal replacement therapy or had a renal transplant were identified through the national registry on regular dialysis and transplantation.</a:t>
            </a:r>
          </a:p>
          <a:p>
            <a:pPr eaLnBrk="1" fontAlgn="auto" hangingPunct="1">
              <a:spcAft>
                <a:spcPts val="0"/>
              </a:spcAft>
              <a:buFont typeface="Arial" pitchFamily="34" charset="0"/>
              <a:buChar char="•"/>
              <a:defRPr/>
            </a:pPr>
            <a:r>
              <a:rPr lang="en-US" dirty="0"/>
              <a:t>Renal status was determined at baseline and could be modified during follow up.</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Exclusion criteria</a:t>
            </a:r>
          </a:p>
        </p:txBody>
      </p:sp>
      <p:sp>
        <p:nvSpPr>
          <p:cNvPr id="22530" name="Content Placeholder 2"/>
          <p:cNvSpPr>
            <a:spLocks noGrp="1"/>
          </p:cNvSpPr>
          <p:nvPr>
            <p:ph idx="1"/>
          </p:nvPr>
        </p:nvSpPr>
        <p:spPr/>
        <p:txBody>
          <a:bodyPr/>
          <a:lstStyle/>
          <a:p>
            <a:pPr eaLnBrk="1" hangingPunct="1"/>
            <a:r>
              <a:rPr lang="en-US" smtClean="0"/>
              <a:t>Patients were excluded if they died, had a thromboembolic event, or had major bleeding during the 7 days before the baseline assessment.</a:t>
            </a:r>
          </a:p>
          <a:p>
            <a:pPr eaLnBrk="1" hangingPunct="1"/>
            <a:endParaRPr lang="en-US" smtClean="0"/>
          </a:p>
          <a:p>
            <a:pPr eaLnBrk="1" hangingPunct="1"/>
            <a:r>
              <a:rPr lang="en-US" smtClean="0"/>
              <a:t>Patient on Plavix or Dipyridamole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smtClean="0"/>
              <a:t>Stage and type of CKD</a:t>
            </a:r>
          </a:p>
        </p:txBody>
      </p:sp>
      <p:sp>
        <p:nvSpPr>
          <p:cNvPr id="3" name="Content Placeholder 2"/>
          <p:cNvSpPr>
            <a:spLocks noGrp="1"/>
          </p:cNvSpPr>
          <p:nvPr>
            <p:ph idx="1"/>
          </p:nvPr>
        </p:nvSpPr>
        <p:spPr/>
        <p:txBody>
          <a:bodyPr>
            <a:normAutofit/>
          </a:bodyPr>
          <a:lstStyle/>
          <a:p>
            <a:pPr eaLnBrk="1" hangingPunct="1">
              <a:lnSpc>
                <a:spcPct val="90000"/>
              </a:lnSpc>
            </a:pPr>
            <a:r>
              <a:rPr lang="en-US" sz="3000" smtClean="0"/>
              <a:t>Different stages of renal disease patients were stratified according to dose of loop diuretics</a:t>
            </a:r>
          </a:p>
          <a:p>
            <a:pPr eaLnBrk="1" hangingPunct="1">
              <a:lnSpc>
                <a:spcPct val="90000"/>
              </a:lnSpc>
            </a:pPr>
            <a:r>
              <a:rPr lang="en-US" sz="3000" smtClean="0"/>
              <a:t>Influence of renal disease was identified by comparing the following diagnostic groups</a:t>
            </a:r>
          </a:p>
          <a:p>
            <a:pPr eaLnBrk="1" hangingPunct="1">
              <a:lnSpc>
                <a:spcPct val="90000"/>
              </a:lnSpc>
              <a:buFont typeface="Calibri" pitchFamily="34" charset="0"/>
              <a:buAutoNum type="arabicPeriod"/>
            </a:pPr>
            <a:r>
              <a:rPr lang="en-US" sz="3000" smtClean="0"/>
              <a:t>Autosomal dominant polycystic kidney disease</a:t>
            </a:r>
          </a:p>
          <a:p>
            <a:pPr eaLnBrk="1" hangingPunct="1">
              <a:lnSpc>
                <a:spcPct val="90000"/>
              </a:lnSpc>
              <a:buFont typeface="Calibri" pitchFamily="34" charset="0"/>
              <a:buAutoNum type="arabicPeriod"/>
            </a:pPr>
            <a:r>
              <a:rPr lang="en-US" sz="3000" smtClean="0"/>
              <a:t>Chronic tubulointerstitial nephropathy</a:t>
            </a:r>
          </a:p>
          <a:p>
            <a:pPr eaLnBrk="1" hangingPunct="1">
              <a:lnSpc>
                <a:spcPct val="90000"/>
              </a:lnSpc>
              <a:buFont typeface="Calibri" pitchFamily="34" charset="0"/>
              <a:buAutoNum type="arabicPeriod"/>
            </a:pPr>
            <a:r>
              <a:rPr lang="en-US" sz="3000" smtClean="0"/>
              <a:t>Chronic glomerulonephritis</a:t>
            </a:r>
          </a:p>
          <a:p>
            <a:pPr eaLnBrk="1" hangingPunct="1">
              <a:lnSpc>
                <a:spcPct val="90000"/>
              </a:lnSpc>
              <a:buFont typeface="Calibri" pitchFamily="34" charset="0"/>
              <a:buAutoNum type="arabicPeriod"/>
            </a:pPr>
            <a:r>
              <a:rPr lang="en-US" sz="3000" smtClean="0"/>
              <a:t>Diabetic nephropathy</a:t>
            </a:r>
          </a:p>
          <a:p>
            <a:pPr eaLnBrk="1" hangingPunct="1">
              <a:lnSpc>
                <a:spcPct val="90000"/>
              </a:lnSpc>
              <a:buFont typeface="Calibri" pitchFamily="34" charset="0"/>
              <a:buAutoNum type="arabicPeriod"/>
            </a:pPr>
            <a:r>
              <a:rPr lang="en-US" sz="3000" smtClean="0"/>
              <a:t>Hypertensive nephropathy and other causes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Study population with respect to renal status</a:t>
            </a:r>
            <a:endParaRPr lang="en-US" dirty="0"/>
          </a:p>
        </p:txBody>
      </p:sp>
      <p:pic>
        <p:nvPicPr>
          <p:cNvPr id="24578" name="Content Placeholder 3" descr="article[1].pdf - Adobe Reader"/>
          <p:cNvPicPr>
            <a:picLocks noGrp="1" noChangeAspect="1"/>
          </p:cNvPicPr>
          <p:nvPr>
            <p:ph idx="1"/>
          </p:nvPr>
        </p:nvPicPr>
        <p:blipFill>
          <a:blip r:embed="rId2"/>
          <a:srcRect l="14404" t="12427" r="17740" b="16800"/>
          <a:stretch>
            <a:fillRect/>
          </a:stretch>
        </p:blipFill>
        <p:spPr>
          <a:xfrm>
            <a:off x="457200" y="1524000"/>
            <a:ext cx="8686800" cy="4310063"/>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smtClean="0"/>
              <a:t>Stroke assessment</a:t>
            </a:r>
          </a:p>
        </p:txBody>
      </p:sp>
      <p:sp>
        <p:nvSpPr>
          <p:cNvPr id="25602" name="Content Placeholder 2"/>
          <p:cNvSpPr>
            <a:spLocks noGrp="1"/>
          </p:cNvSpPr>
          <p:nvPr>
            <p:ph idx="1"/>
          </p:nvPr>
        </p:nvSpPr>
        <p:spPr/>
        <p:txBody>
          <a:bodyPr/>
          <a:lstStyle/>
          <a:p>
            <a:pPr eaLnBrk="1" hangingPunct="1"/>
            <a:r>
              <a:rPr lang="en-US" smtClean="0"/>
              <a:t>The predicted risk of stroke or systemic thromboembolism for all patients was assessed with the use of the CHA₂DS₂-VASc score, which reflects the risk of stroke among patients with atrial fibrillation who are not receiving anticoagulant therapy, with values ranging from 0 to 9 and with higher scores indicating greater risk</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t>CHA₂DS₂-VASc</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C</a:t>
            </a:r>
            <a:r>
              <a:rPr lang="en-US" dirty="0" smtClean="0"/>
              <a:t>ongestive </a:t>
            </a:r>
            <a:r>
              <a:rPr lang="en-US" dirty="0"/>
              <a:t>heart </a:t>
            </a:r>
            <a:r>
              <a:rPr lang="en-US" dirty="0" smtClean="0"/>
              <a:t>failure</a:t>
            </a:r>
          </a:p>
          <a:p>
            <a:pPr eaLnBrk="1" fontAlgn="auto" hangingPunct="1">
              <a:spcAft>
                <a:spcPts val="0"/>
              </a:spcAft>
              <a:buFont typeface="Arial" pitchFamily="34" charset="0"/>
              <a:buChar char="•"/>
              <a:defRPr/>
            </a:pPr>
            <a:r>
              <a:rPr lang="en-US" dirty="0" smtClean="0"/>
              <a:t> </a:t>
            </a:r>
            <a:r>
              <a:rPr lang="en-US" dirty="0"/>
              <a:t>H</a:t>
            </a:r>
            <a:r>
              <a:rPr lang="en-US" dirty="0" smtClean="0"/>
              <a:t>ypertension,</a:t>
            </a:r>
          </a:p>
          <a:p>
            <a:pPr eaLnBrk="1" fontAlgn="auto" hangingPunct="1">
              <a:spcAft>
                <a:spcPts val="0"/>
              </a:spcAft>
              <a:buFont typeface="Arial" pitchFamily="34" charset="0"/>
              <a:buChar char="•"/>
              <a:defRPr/>
            </a:pPr>
            <a:r>
              <a:rPr lang="en-US" dirty="0" smtClean="0"/>
              <a:t> Age &gt;</a:t>
            </a:r>
            <a:r>
              <a:rPr lang="en-US" dirty="0"/>
              <a:t>75 </a:t>
            </a:r>
            <a:r>
              <a:rPr lang="en-US" dirty="0" smtClean="0"/>
              <a:t>years </a:t>
            </a:r>
          </a:p>
          <a:p>
            <a:pPr eaLnBrk="1" fontAlgn="auto" hangingPunct="1">
              <a:spcAft>
                <a:spcPts val="0"/>
              </a:spcAft>
              <a:buFont typeface="Arial" pitchFamily="34" charset="0"/>
              <a:buChar char="•"/>
              <a:defRPr/>
            </a:pPr>
            <a:r>
              <a:rPr lang="en-US" dirty="0" smtClean="0"/>
              <a:t> Age 65-74 years</a:t>
            </a:r>
          </a:p>
          <a:p>
            <a:pPr eaLnBrk="1" fontAlgn="auto" hangingPunct="1">
              <a:spcAft>
                <a:spcPts val="0"/>
              </a:spcAft>
              <a:buFont typeface="Arial" pitchFamily="34" charset="0"/>
              <a:buChar char="•"/>
              <a:defRPr/>
            </a:pPr>
            <a:r>
              <a:rPr lang="en-US" dirty="0" smtClean="0"/>
              <a:t> </a:t>
            </a:r>
            <a:r>
              <a:rPr lang="en-US" dirty="0"/>
              <a:t>D</a:t>
            </a:r>
            <a:r>
              <a:rPr lang="en-US" dirty="0" smtClean="0"/>
              <a:t>iabetes </a:t>
            </a:r>
            <a:r>
              <a:rPr lang="en-US" dirty="0"/>
              <a:t>mellitus, </a:t>
            </a:r>
            <a:endParaRPr lang="en-US" dirty="0" smtClean="0"/>
          </a:p>
          <a:p>
            <a:pPr eaLnBrk="1" fontAlgn="auto" hangingPunct="1">
              <a:spcAft>
                <a:spcPts val="0"/>
              </a:spcAft>
              <a:buFont typeface="Arial" pitchFamily="34" charset="0"/>
              <a:buChar char="•"/>
              <a:defRPr/>
            </a:pPr>
            <a:r>
              <a:rPr lang="en-US" dirty="0" smtClean="0"/>
              <a:t>History </a:t>
            </a:r>
            <a:r>
              <a:rPr lang="en-US" dirty="0"/>
              <a:t>of stroke </a:t>
            </a:r>
            <a:r>
              <a:rPr lang="en-US" dirty="0" smtClean="0"/>
              <a:t>or thromboembolism,</a:t>
            </a:r>
          </a:p>
          <a:p>
            <a:pPr eaLnBrk="1" fontAlgn="auto" hangingPunct="1">
              <a:spcAft>
                <a:spcPts val="0"/>
              </a:spcAft>
              <a:buFont typeface="Arial" pitchFamily="34" charset="0"/>
              <a:buChar char="•"/>
              <a:defRPr/>
            </a:pPr>
            <a:r>
              <a:rPr lang="en-US" dirty="0" smtClean="0"/>
              <a:t>Vascular </a:t>
            </a:r>
            <a:r>
              <a:rPr lang="en-US" dirty="0"/>
              <a:t>disease</a:t>
            </a:r>
            <a:r>
              <a:rPr lang="en-US" dirty="0" smtClean="0"/>
              <a:t>,</a:t>
            </a:r>
          </a:p>
          <a:p>
            <a:pPr eaLnBrk="1" fontAlgn="auto" hangingPunct="1">
              <a:spcAft>
                <a:spcPts val="0"/>
              </a:spcAft>
              <a:buFont typeface="Arial" pitchFamily="34" charset="0"/>
              <a:buChar char="•"/>
              <a:defRPr/>
            </a:pPr>
            <a:r>
              <a:rPr lang="en-US" dirty="0" smtClean="0"/>
              <a:t>Female sex</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t>Bleeding risk assessment</a:t>
            </a:r>
          </a:p>
        </p:txBody>
      </p:sp>
      <p:sp>
        <p:nvSpPr>
          <p:cNvPr id="27650" name="Content Placeholder 2"/>
          <p:cNvSpPr>
            <a:spLocks noGrp="1"/>
          </p:cNvSpPr>
          <p:nvPr>
            <p:ph idx="1"/>
          </p:nvPr>
        </p:nvSpPr>
        <p:spPr/>
        <p:txBody>
          <a:bodyPr/>
          <a:lstStyle/>
          <a:p>
            <a:pPr eaLnBrk="1" hangingPunct="1"/>
            <a:r>
              <a:rPr lang="en-US" smtClean="0"/>
              <a:t>The predicted risk of bleeding was assessed with the use of the HAS-BLED score, which reflects the risk of major bleeding among patients with atrial fibrillation who are receiving anticoagulant therapy, with values ranging from 0 to 9 and with higher scores indicating greater risk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Bleeding risk assesment</a:t>
            </a:r>
          </a:p>
        </p:txBody>
      </p:sp>
      <p:sp>
        <p:nvSpPr>
          <p:cNvPr id="28674" name="Content Placeholder 2"/>
          <p:cNvSpPr>
            <a:spLocks noGrp="1"/>
          </p:cNvSpPr>
          <p:nvPr>
            <p:ph idx="1"/>
          </p:nvPr>
        </p:nvSpPr>
        <p:spPr/>
        <p:txBody>
          <a:bodyPr/>
          <a:lstStyle/>
          <a:p>
            <a:pPr eaLnBrk="1" hangingPunct="1">
              <a:lnSpc>
                <a:spcPct val="80000"/>
              </a:lnSpc>
            </a:pPr>
            <a:r>
              <a:rPr lang="en-US" sz="2700" smtClean="0"/>
              <a:t>Hypertension</a:t>
            </a:r>
          </a:p>
          <a:p>
            <a:pPr eaLnBrk="1" hangingPunct="1">
              <a:lnSpc>
                <a:spcPct val="80000"/>
              </a:lnSpc>
            </a:pPr>
            <a:r>
              <a:rPr lang="en-US" sz="2700" smtClean="0"/>
              <a:t>Abnormal liver function or renal function*</a:t>
            </a:r>
          </a:p>
          <a:p>
            <a:pPr eaLnBrk="1" hangingPunct="1">
              <a:lnSpc>
                <a:spcPct val="80000"/>
              </a:lnSpc>
            </a:pPr>
            <a:r>
              <a:rPr lang="en-US" sz="2700" smtClean="0"/>
              <a:t>Stroke or thromboembolism</a:t>
            </a:r>
          </a:p>
          <a:p>
            <a:pPr eaLnBrk="1" hangingPunct="1">
              <a:lnSpc>
                <a:spcPct val="80000"/>
              </a:lnSpc>
            </a:pPr>
            <a:r>
              <a:rPr lang="en-US" sz="2700" smtClean="0"/>
              <a:t>Bleeding</a:t>
            </a:r>
          </a:p>
          <a:p>
            <a:pPr eaLnBrk="1" hangingPunct="1">
              <a:lnSpc>
                <a:spcPct val="80000"/>
              </a:lnSpc>
            </a:pPr>
            <a:r>
              <a:rPr lang="en-US" sz="2700" smtClean="0"/>
              <a:t>Labile INRs*</a:t>
            </a:r>
          </a:p>
          <a:p>
            <a:pPr eaLnBrk="1" hangingPunct="1">
              <a:lnSpc>
                <a:spcPct val="80000"/>
              </a:lnSpc>
            </a:pPr>
            <a:r>
              <a:rPr lang="en-US" sz="2700" smtClean="0"/>
              <a:t>Elderly (age ≥65 years)</a:t>
            </a:r>
          </a:p>
          <a:p>
            <a:pPr eaLnBrk="1" hangingPunct="1">
              <a:lnSpc>
                <a:spcPct val="80000"/>
              </a:lnSpc>
            </a:pPr>
            <a:r>
              <a:rPr lang="en-US" sz="2700" smtClean="0"/>
              <a:t>Drugs (NSAIDS or Alcohol)</a:t>
            </a:r>
          </a:p>
          <a:p>
            <a:pPr eaLnBrk="1" hangingPunct="1">
              <a:lnSpc>
                <a:spcPct val="80000"/>
              </a:lnSpc>
              <a:buFont typeface="Arial" charset="0"/>
              <a:buNone/>
            </a:pPr>
            <a:r>
              <a:rPr lang="en-US" sz="2700" smtClean="0"/>
              <a:t>*abnormal renal function was not included (since chronic    kidney disease was the subject of the study) and labile international normalized ratios (because these data were not available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t>Baseline characteristics</a:t>
            </a:r>
          </a:p>
        </p:txBody>
      </p:sp>
      <p:pic>
        <p:nvPicPr>
          <p:cNvPr id="29698" name="Content Placeholder 3" descr="article[1].pdf - Adobe Reader"/>
          <p:cNvPicPr>
            <a:picLocks noGrp="1" noChangeAspect="1"/>
          </p:cNvPicPr>
          <p:nvPr>
            <p:ph idx="1"/>
          </p:nvPr>
        </p:nvPicPr>
        <p:blipFill>
          <a:blip r:embed="rId2"/>
          <a:srcRect l="30299" t="11081" r="31355"/>
          <a:stretch>
            <a:fillRect/>
          </a:stretch>
        </p:blipFill>
        <p:spPr>
          <a:xfrm>
            <a:off x="1600200" y="1146175"/>
            <a:ext cx="6019800" cy="5715000"/>
          </a:xfrm>
        </p:spPr>
      </p:pic>
      <p:sp>
        <p:nvSpPr>
          <p:cNvPr id="6" name="Rectangle 5"/>
          <p:cNvSpPr/>
          <p:nvPr/>
        </p:nvSpPr>
        <p:spPr>
          <a:xfrm>
            <a:off x="1981200" y="5867400"/>
            <a:ext cx="4648200" cy="76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981200" y="6248400"/>
            <a:ext cx="46482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t>Study Outcomes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a:t>Hospitalization or death from stroke or systemic thromboembolism (peripheral-artery embolism, ischemic stroke, and transient ischemic attack), </a:t>
            </a:r>
          </a:p>
          <a:p>
            <a:pPr eaLnBrk="1" fontAlgn="auto" hangingPunct="1">
              <a:spcAft>
                <a:spcPts val="0"/>
              </a:spcAft>
              <a:buFont typeface="Arial" pitchFamily="34" charset="0"/>
              <a:buChar char="•"/>
              <a:defRPr/>
            </a:pPr>
            <a:r>
              <a:rPr lang="en-US" dirty="0"/>
              <a:t>Bleeding  (gastrointestinal, intracranial, urinary tract, and airway bleeding),</a:t>
            </a:r>
          </a:p>
          <a:p>
            <a:pPr eaLnBrk="1" fontAlgn="auto" hangingPunct="1">
              <a:spcAft>
                <a:spcPts val="0"/>
              </a:spcAft>
              <a:buFont typeface="Arial" pitchFamily="34" charset="0"/>
              <a:buChar char="•"/>
              <a:defRPr/>
            </a:pPr>
            <a:r>
              <a:rPr lang="en-US" dirty="0" smtClean="0"/>
              <a:t>myocardial </a:t>
            </a:r>
            <a:r>
              <a:rPr lang="en-US" dirty="0"/>
              <a:t>infarction, and</a:t>
            </a:r>
          </a:p>
          <a:p>
            <a:pPr eaLnBrk="1" fontAlgn="auto" hangingPunct="1">
              <a:spcAft>
                <a:spcPts val="0"/>
              </a:spcAft>
              <a:buFont typeface="Arial" pitchFamily="34" charset="0"/>
              <a:buChar char="•"/>
              <a:defRPr/>
            </a:pPr>
            <a:r>
              <a:rPr lang="en-US" dirty="0"/>
              <a:t>death from any cause.</a:t>
            </a:r>
          </a:p>
          <a:p>
            <a:pPr eaLnBrk="1" fontAlgn="auto" hangingPunct="1">
              <a:spcAft>
                <a:spcPts val="0"/>
              </a:spcAft>
              <a:buFont typeface="Arial" pitchFamily="34" charset="0"/>
              <a:buChar char="•"/>
              <a:defRPr/>
            </a:pPr>
            <a:r>
              <a:rPr lang="en-US" dirty="0"/>
              <a:t>A secondary analysis of the risk of stroke or systemic thromboembolism excluded transient ischemic attack.</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p:nvPr>
        </p:nvSpPr>
        <p:spPr/>
        <p:txBody>
          <a:bodyPr/>
          <a:lstStyle/>
          <a:p>
            <a:r>
              <a:rPr lang="en-US" smtClean="0"/>
              <a:t>Statistical Analysis</a:t>
            </a:r>
          </a:p>
        </p:txBody>
      </p:sp>
      <p:sp>
        <p:nvSpPr>
          <p:cNvPr id="31746" name="Rectangle 3"/>
          <p:cNvSpPr>
            <a:spLocks noGrp="1"/>
          </p:cNvSpPr>
          <p:nvPr>
            <p:ph type="body" idx="1"/>
          </p:nvPr>
        </p:nvSpPr>
        <p:spPr/>
        <p:txBody>
          <a:bodyPr/>
          <a:lstStyle/>
          <a:p>
            <a:pPr eaLnBrk="1" hangingPunct="1">
              <a:lnSpc>
                <a:spcPct val="90000"/>
              </a:lnSpc>
            </a:pPr>
            <a:r>
              <a:rPr lang="en-US" sz="3000" smtClean="0"/>
              <a:t>Comparisons of characteristics among patients with different renal status at baseline were performed with the use of the chi-square test for categorical covariates.</a:t>
            </a:r>
          </a:p>
          <a:p>
            <a:pPr>
              <a:lnSpc>
                <a:spcPct val="90000"/>
              </a:lnSpc>
            </a:pPr>
            <a:r>
              <a:rPr lang="en-US" sz="3000" smtClean="0"/>
              <a:t>Risk of stroke or systemic thromboembolism </a:t>
            </a:r>
            <a:r>
              <a:rPr lang="en-US" smtClean="0"/>
              <a:t>bleeding, myocardial infarction, and death from any cause were estimated by means of time-dependent Cox proportional-hazards models with adjustment for all baseline characteristics. </a:t>
            </a:r>
            <a:endParaRPr lang="en-US" sz="3000" smtClean="0"/>
          </a:p>
          <a:p>
            <a:pPr>
              <a:lnSpc>
                <a:spcPct val="90000"/>
              </a:lnSpc>
            </a:pP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sz="3200" smtClean="0"/>
              <a:t>Rates of stroke or systemic thromboembolism,</a:t>
            </a:r>
            <a:br>
              <a:rPr lang="en-US" sz="3200" smtClean="0"/>
            </a:br>
            <a:r>
              <a:rPr lang="en-US" sz="3200" smtClean="0"/>
              <a:t>bleeding, myocardial infarction, and death</a:t>
            </a:r>
          </a:p>
        </p:txBody>
      </p:sp>
      <p:pic>
        <p:nvPicPr>
          <p:cNvPr id="32770" name="Content Placeholder 3" descr="article[1].pdf - Adobe Reader"/>
          <p:cNvPicPr>
            <a:picLocks noGrp="1" noChangeAspect="1"/>
          </p:cNvPicPr>
          <p:nvPr>
            <p:ph idx="1"/>
          </p:nvPr>
        </p:nvPicPr>
        <p:blipFill>
          <a:blip r:embed="rId2"/>
          <a:srcRect l="13062" t="11385" r="46306"/>
          <a:stretch>
            <a:fillRect/>
          </a:stretch>
        </p:blipFill>
        <p:spPr>
          <a:xfrm>
            <a:off x="2057400" y="1406525"/>
            <a:ext cx="5029200" cy="54864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Hazard ratio for Stroke/Thromboembolism</a:t>
            </a:r>
            <a:endParaRPr lang="en-US" dirty="0"/>
          </a:p>
        </p:txBody>
      </p:sp>
      <p:pic>
        <p:nvPicPr>
          <p:cNvPr id="33794" name="Content Placeholder 3" descr="article[1].pdf - Adobe Reader"/>
          <p:cNvPicPr>
            <a:picLocks noGrp="1" noChangeAspect="1"/>
          </p:cNvPicPr>
          <p:nvPr>
            <p:ph idx="1"/>
          </p:nvPr>
        </p:nvPicPr>
        <p:blipFill>
          <a:blip r:embed="rId2"/>
          <a:srcRect l="12717" t="15382" r="7463" b="6898"/>
          <a:stretch>
            <a:fillRect/>
          </a:stretch>
        </p:blipFill>
        <p:spPr>
          <a:xfrm>
            <a:off x="115888" y="1481138"/>
            <a:ext cx="8875712" cy="5148262"/>
          </a:xfrm>
        </p:spPr>
      </p:pic>
      <p:sp>
        <p:nvSpPr>
          <p:cNvPr id="5" name="Oval 4"/>
          <p:cNvSpPr/>
          <p:nvPr/>
        </p:nvSpPr>
        <p:spPr>
          <a:xfrm>
            <a:off x="5486400" y="2590800"/>
            <a:ext cx="10668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7239000" y="2590800"/>
            <a:ext cx="9144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2133600" y="3505200"/>
            <a:ext cx="4800600" cy="2286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2133600" y="3276600"/>
            <a:ext cx="3124200" cy="2286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7239000" y="3276600"/>
            <a:ext cx="1447800" cy="2286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smtClean="0"/>
              <a:t>Hazard ratio for bleeding</a:t>
            </a:r>
          </a:p>
        </p:txBody>
      </p:sp>
      <p:pic>
        <p:nvPicPr>
          <p:cNvPr id="34818" name="Content Placeholder 3" descr="article[1].pdf - Adobe Reader"/>
          <p:cNvPicPr>
            <a:picLocks noGrp="1" noChangeAspect="1"/>
          </p:cNvPicPr>
          <p:nvPr>
            <p:ph idx="1"/>
          </p:nvPr>
        </p:nvPicPr>
        <p:blipFill>
          <a:blip r:embed="rId2"/>
          <a:srcRect l="5197" t="11383" r="1884" b="3281"/>
          <a:stretch>
            <a:fillRect/>
          </a:stretch>
        </p:blipFill>
        <p:spPr>
          <a:xfrm>
            <a:off x="76200" y="1524000"/>
            <a:ext cx="8897938" cy="5105400"/>
          </a:xfrm>
        </p:spPr>
      </p:pic>
      <p:sp>
        <p:nvSpPr>
          <p:cNvPr id="3" name="Rectangle 2"/>
          <p:cNvSpPr/>
          <p:nvPr/>
        </p:nvSpPr>
        <p:spPr>
          <a:xfrm>
            <a:off x="3733800" y="3429000"/>
            <a:ext cx="3352800" cy="685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820" name="Rectangle 5"/>
          <p:cNvSpPr>
            <a:spLocks noChangeArrowheads="1"/>
          </p:cNvSpPr>
          <p:nvPr/>
        </p:nvSpPr>
        <p:spPr bwMode="auto">
          <a:xfrm>
            <a:off x="7162800" y="3657600"/>
            <a:ext cx="1600200" cy="228600"/>
          </a:xfrm>
          <a:prstGeom prst="rect">
            <a:avLst/>
          </a:prstGeom>
          <a:noFill/>
          <a:ln w="9525">
            <a:solidFill>
              <a:schemeClr val="accent2"/>
            </a:solidFill>
            <a:miter lim="800000"/>
            <a:headEnd/>
            <a:tailEnd/>
          </a:ln>
        </p:spPr>
        <p:txBody>
          <a:bodyPr wrap="none" anchor="ctr"/>
          <a:lstStyle/>
          <a:p>
            <a:pPr algn="ctr"/>
            <a:endParaRPr lang="en-US">
              <a:solidFill>
                <a:schemeClr val="accent2"/>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smtClean="0"/>
              <a:t>Risk of Myocardial Infarction and Death</a:t>
            </a:r>
          </a:p>
        </p:txBody>
      </p:sp>
      <p:graphicFrame>
        <p:nvGraphicFramePr>
          <p:cNvPr id="35870" name="Group 30"/>
          <p:cNvGraphicFramePr>
            <a:graphicFrameLocks noGrp="1"/>
          </p:cNvGraphicFramePr>
          <p:nvPr>
            <p:ph idx="1"/>
          </p:nvPr>
        </p:nvGraphicFramePr>
        <p:xfrm>
          <a:off x="457200" y="1600200"/>
          <a:ext cx="6727825" cy="3389313"/>
        </p:xfrm>
        <a:graphic>
          <a:graphicData uri="http://schemas.openxmlformats.org/drawingml/2006/table">
            <a:tbl>
              <a:tblPr/>
              <a:tblGrid>
                <a:gridCol w="1295400"/>
                <a:gridCol w="914400"/>
                <a:gridCol w="1752600"/>
                <a:gridCol w="2765425"/>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rPr>
                        <a:t>No renal disease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rPr>
                        <a:t>Chronic kidney disease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rPr>
                        <a:t>Renal disease requiring renal replacement therapy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Risk of Myocardial infarction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800" b="0" i="0" u="none" strike="noStrike" cap="none" normalizeH="0" baseline="0" smtClean="0">
                          <a:ln>
                            <a:noFill/>
                          </a:ln>
                          <a:solidFill>
                            <a:srgbClr val="000000"/>
                          </a:solidFill>
                          <a:effectLst/>
                          <a:latin typeface="Calibri" pitchFamily="34" charset="0"/>
                        </a:rPr>
                        <a:t>2.00; 95%CI, </a:t>
                      </a:r>
                      <a:r>
                        <a:rPr kumimoji="0" lang="en-US" sz="1800" b="0" i="0" u="none" strike="noStrike" cap="none" normalizeH="0" baseline="0" smtClean="0">
                          <a:ln>
                            <a:noFill/>
                          </a:ln>
                          <a:solidFill>
                            <a:srgbClr val="000000"/>
                          </a:solidFill>
                          <a:effectLst/>
                          <a:latin typeface="Calibri" pitchFamily="34" charset="0"/>
                        </a:rPr>
                        <a:t>(</a:t>
                      </a:r>
                      <a:r>
                        <a:rPr kumimoji="0" lang="pl-PL" sz="1800" b="0" i="0" u="none" strike="noStrike" cap="none" normalizeH="0" baseline="0" smtClean="0">
                          <a:ln>
                            <a:noFill/>
                          </a:ln>
                          <a:solidFill>
                            <a:srgbClr val="000000"/>
                          </a:solidFill>
                          <a:effectLst/>
                          <a:latin typeface="Calibri" pitchFamily="34" charset="0"/>
                        </a:rPr>
                        <a:t>1.86 to 2.16</a:t>
                      </a:r>
                      <a:r>
                        <a:rPr kumimoji="0" lang="en-US" sz="1800" b="0" i="0" u="none" strike="noStrike" cap="none" normalizeH="0" baseline="0" smtClean="0">
                          <a:ln>
                            <a:noFill/>
                          </a:ln>
                          <a:solidFill>
                            <a:srgbClr val="000000"/>
                          </a:solidFill>
                          <a:effectLst/>
                          <a:latin typeface="Calibri" pitchFamily="34" charset="0"/>
                        </a:rPr>
                        <a:t>)</a:t>
                      </a:r>
                      <a:r>
                        <a:rPr kumimoji="0" lang="pl-PL" sz="1800" b="0" i="0" u="none" strike="noStrike" cap="none" normalizeH="0" baseline="0" smtClean="0">
                          <a:ln>
                            <a:noFill/>
                          </a:ln>
                          <a:solidFill>
                            <a:srgbClr val="000000"/>
                          </a:solidFill>
                          <a:effectLst/>
                          <a:latin typeface="Calibri" pitchFamily="34" charset="0"/>
                        </a:rPr>
                        <a:t>; P&lt;0.001</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800" b="0" i="0" u="none" strike="noStrike" cap="none" normalizeH="0" baseline="0" smtClean="0">
                          <a:ln>
                            <a:noFill/>
                          </a:ln>
                          <a:solidFill>
                            <a:srgbClr val="000000"/>
                          </a:solidFill>
                          <a:effectLst/>
                          <a:latin typeface="Calibri" pitchFamily="34" charset="0"/>
                        </a:rPr>
                        <a:t>3.00;95% CI,</a:t>
                      </a:r>
                      <a:r>
                        <a:rPr kumimoji="0" lang="en-US" sz="1800" b="0" i="0" u="none" strike="noStrike" cap="none" normalizeH="0" baseline="0" smtClean="0">
                          <a:ln>
                            <a:noFill/>
                          </a:ln>
                          <a:solidFill>
                            <a:srgbClr val="000000"/>
                          </a:solidFill>
                          <a:effectLst/>
                          <a:latin typeface="Calibri" pitchFamily="34" charset="0"/>
                        </a:rPr>
                        <a:t>(</a:t>
                      </a:r>
                      <a:r>
                        <a:rPr kumimoji="0" lang="pl-PL" sz="1800" b="0" i="0" u="none" strike="noStrike" cap="none" normalizeH="0" baseline="0" smtClean="0">
                          <a:ln>
                            <a:noFill/>
                          </a:ln>
                          <a:solidFill>
                            <a:srgbClr val="000000"/>
                          </a:solidFill>
                          <a:effectLst/>
                          <a:latin typeface="Calibri" pitchFamily="34" charset="0"/>
                        </a:rPr>
                        <a:t> 2.58 to 3.5</a:t>
                      </a:r>
                      <a:r>
                        <a:rPr kumimoji="0" lang="en-US" sz="1800" b="0" i="0" u="none" strike="noStrike" cap="none" normalizeH="0" baseline="0" smtClean="0">
                          <a:ln>
                            <a:noFill/>
                          </a:ln>
                          <a:solidFill>
                            <a:srgbClr val="000000"/>
                          </a:solidFill>
                          <a:effectLst/>
                          <a:latin typeface="Calibri" pitchFamily="34" charset="0"/>
                        </a:rPr>
                        <a:t>)</a:t>
                      </a:r>
                      <a:r>
                        <a:rPr kumimoji="0" lang="pl-PL" sz="1800" b="0" i="0" u="none" strike="noStrike" cap="none" normalizeH="0" baseline="0" smtClean="0">
                          <a:ln>
                            <a:noFill/>
                          </a:ln>
                          <a:solidFill>
                            <a:srgbClr val="000000"/>
                          </a:solidFill>
                          <a:effectLst/>
                          <a:latin typeface="Calibri" pitchFamily="34" charset="0"/>
                        </a:rPr>
                        <a:t>;P&lt;0.001</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Risk of Death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2.37;95% CI,(2.30 to 2.44);P&lt;0.001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3.35;95%CI,(3.13 to 3.58); P&lt;0.001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smtClean="0"/>
              <a:t>Limitations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Observational study</a:t>
            </a:r>
          </a:p>
          <a:p>
            <a:pPr eaLnBrk="1" fontAlgn="auto" hangingPunct="1">
              <a:spcAft>
                <a:spcPts val="0"/>
              </a:spcAft>
              <a:buFont typeface="Arial" pitchFamily="34" charset="0"/>
              <a:buChar char="•"/>
              <a:defRPr/>
            </a:pPr>
            <a:r>
              <a:rPr lang="en-US" dirty="0" smtClean="0"/>
              <a:t>Patients with heart failure, DM, HTN were identified on basis of filled prescriptions so patients treated with life style modifications not identified.</a:t>
            </a:r>
          </a:p>
          <a:p>
            <a:pPr eaLnBrk="1" fontAlgn="auto" hangingPunct="1">
              <a:spcAft>
                <a:spcPts val="0"/>
              </a:spcAft>
              <a:buFont typeface="Arial" pitchFamily="34" charset="0"/>
              <a:buChar char="•"/>
              <a:defRPr/>
            </a:pPr>
            <a:r>
              <a:rPr lang="en-US" dirty="0" smtClean="0"/>
              <a:t>Bleeding </a:t>
            </a:r>
            <a:r>
              <a:rPr lang="en-US" dirty="0"/>
              <a:t>outcomes restricted to </a:t>
            </a:r>
            <a:r>
              <a:rPr lang="en-US" dirty="0" smtClean="0"/>
              <a:t>hospitalization or </a:t>
            </a:r>
            <a:r>
              <a:rPr lang="en-US" dirty="0"/>
              <a:t>death related to </a:t>
            </a:r>
            <a:r>
              <a:rPr lang="en-US" dirty="0" smtClean="0"/>
              <a:t>gastrointestinal bleeding</a:t>
            </a:r>
            <a:r>
              <a:rPr lang="en-US" dirty="0"/>
              <a:t>, intracranial bleeding, bleeding from </a:t>
            </a:r>
            <a:r>
              <a:rPr lang="en-US" dirty="0" smtClean="0"/>
              <a:t>the urinary </a:t>
            </a:r>
            <a:r>
              <a:rPr lang="en-US" dirty="0"/>
              <a:t>tract, and airway bleeding, and the results</a:t>
            </a:r>
          </a:p>
          <a:p>
            <a:pPr marL="0" indent="0" eaLnBrk="1" fontAlgn="auto" hangingPunct="1">
              <a:spcAft>
                <a:spcPts val="0"/>
              </a:spcAft>
              <a:buFont typeface="Arial" charset="0"/>
              <a:buNone/>
              <a:defRPr/>
            </a:pPr>
            <a:r>
              <a:rPr lang="en-US" dirty="0" smtClean="0"/>
              <a:t>    cannot </a:t>
            </a:r>
            <a:r>
              <a:rPr lang="en-US" dirty="0"/>
              <a:t>be applied to the risk of other </a:t>
            </a:r>
            <a:r>
              <a:rPr lang="en-US" dirty="0" smtClean="0"/>
              <a:t>types of    bleeding</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smtClean="0"/>
              <a:t>Back to the case</a:t>
            </a:r>
          </a:p>
        </p:txBody>
      </p:sp>
      <p:sp>
        <p:nvSpPr>
          <p:cNvPr id="37890" name="Content Placeholder 2"/>
          <p:cNvSpPr>
            <a:spLocks noGrp="1"/>
          </p:cNvSpPr>
          <p:nvPr>
            <p:ph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ctrTitle"/>
          </p:nvPr>
        </p:nvSpPr>
        <p:spPr/>
        <p:txBody>
          <a:bodyPr/>
          <a:lstStyle/>
          <a:p>
            <a:r>
              <a:rPr lang="en-US" smtClean="0"/>
              <a:t>Thank You</a:t>
            </a:r>
          </a:p>
        </p:txBody>
      </p:sp>
      <p:sp>
        <p:nvSpPr>
          <p:cNvPr id="3" name="Subtitle 2"/>
          <p:cNvSpPr>
            <a:spLocks noGrp="1"/>
          </p:cNvSpPr>
          <p:nvPr>
            <p:ph type="subTitle" idx="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endParaRPr lang="en-US" smtClean="0"/>
          </a:p>
        </p:txBody>
      </p:sp>
      <p:sp>
        <p:nvSpPr>
          <p:cNvPr id="39938" name="Content Placeholder 2"/>
          <p:cNvSpPr>
            <a:spLocks noGrp="1"/>
          </p:cNvSpPr>
          <p:nvPr>
            <p:ph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990</TotalTime>
  <Words>975</Words>
  <Application>Microsoft Office PowerPoint</Application>
  <PresentationFormat>On-screen Show (4:3)</PresentationFormat>
  <Paragraphs>108</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Case</vt:lpstr>
      <vt:lpstr>Question</vt:lpstr>
      <vt:lpstr>Background </vt:lpstr>
      <vt:lpstr>Background </vt:lpstr>
      <vt:lpstr>Study Objective </vt:lpstr>
      <vt:lpstr>Study Design</vt:lpstr>
      <vt:lpstr>Study Population</vt:lpstr>
      <vt:lpstr>Study Population</vt:lpstr>
      <vt:lpstr>Exclusion criteria</vt:lpstr>
      <vt:lpstr>Stage and type of CKD</vt:lpstr>
      <vt:lpstr>Study population with respect to renal status</vt:lpstr>
      <vt:lpstr>Stroke assessment</vt:lpstr>
      <vt:lpstr>CHA₂DS₂-VASc</vt:lpstr>
      <vt:lpstr>Bleeding risk assessment</vt:lpstr>
      <vt:lpstr>Bleeding risk assesment</vt:lpstr>
      <vt:lpstr>Baseline characteristics</vt:lpstr>
      <vt:lpstr>Study Outcomes</vt:lpstr>
      <vt:lpstr>Statistical Analysis</vt:lpstr>
      <vt:lpstr>Rates of stroke or systemic thromboembolism, bleeding, myocardial infarction, and death</vt:lpstr>
      <vt:lpstr>Hazard ratio for Stroke/Thromboembolism</vt:lpstr>
      <vt:lpstr>Hazard ratio for bleeding</vt:lpstr>
      <vt:lpstr>Risk of Myocardial Infarction and Death</vt:lpstr>
      <vt:lpstr>Limitations</vt:lpstr>
      <vt:lpstr>Back to the case</vt:lpstr>
      <vt:lpstr>Thank You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Yasser</dc:creator>
  <cp:lastModifiedBy>Abrams, Emily</cp:lastModifiedBy>
  <cp:revision>68</cp:revision>
  <dcterms:created xsi:type="dcterms:W3CDTF">2012-11-22T15:22:44Z</dcterms:created>
  <dcterms:modified xsi:type="dcterms:W3CDTF">2012-12-14T13:26:53Z</dcterms:modified>
</cp:coreProperties>
</file>