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88" r:id="rId5"/>
    <p:sldId id="289" r:id="rId6"/>
    <p:sldId id="260" r:id="rId7"/>
    <p:sldId id="261" r:id="rId8"/>
    <p:sldId id="263" r:id="rId9"/>
    <p:sldId id="262" r:id="rId10"/>
    <p:sldId id="264" r:id="rId11"/>
    <p:sldId id="267" r:id="rId12"/>
    <p:sldId id="268" r:id="rId13"/>
    <p:sldId id="269" r:id="rId14"/>
    <p:sldId id="271" r:id="rId15"/>
    <p:sldId id="272" r:id="rId16"/>
    <p:sldId id="280" r:id="rId17"/>
    <p:sldId id="294" r:id="rId18"/>
    <p:sldId id="290" r:id="rId19"/>
    <p:sldId id="277" r:id="rId20"/>
    <p:sldId id="285" r:id="rId21"/>
    <p:sldId id="287" r:id="rId22"/>
    <p:sldId id="278" r:id="rId23"/>
    <p:sldId id="281" r:id="rId24"/>
    <p:sldId id="283" r:id="rId25"/>
    <p:sldId id="286" r:id="rId26"/>
    <p:sldId id="291" r:id="rId27"/>
    <p:sldId id="292" r:id="rId28"/>
    <p:sldId id="293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1" autoAdjust="0"/>
  </p:normalViewPr>
  <p:slideViewPr>
    <p:cSldViewPr>
      <p:cViewPr varScale="1">
        <p:scale>
          <a:sx n="77" d="100"/>
          <a:sy n="77" d="100"/>
        </p:scale>
        <p:origin x="-31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2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EFACF-313B-4301-B72B-344807EA616C}" type="datetimeFigureOut">
              <a:rPr lang="en-US"/>
              <a:pPr>
                <a:defRPr/>
              </a:pPr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98226-17BB-4401-8703-3D33781BF9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134BB-27CD-41CD-99D3-21D692B27144}" type="datetimeFigureOut">
              <a:rPr lang="en-US"/>
              <a:pPr>
                <a:defRPr/>
              </a:pPr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A4CC3-DCE7-40F2-8CE6-4F14A57877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CC4F1-0AE2-4DDB-974A-58ADDCBCCA54}" type="datetimeFigureOut">
              <a:rPr lang="en-US"/>
              <a:pPr>
                <a:defRPr/>
              </a:pPr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87830-1EAC-4454-80B3-2417CC4AFE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E9373-14AC-42CF-807E-F5D807063EC2}" type="datetimeFigureOut">
              <a:rPr lang="en-US"/>
              <a:pPr>
                <a:defRPr/>
              </a:pPr>
              <a:t>8/9/2012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BD5FB-CADA-496E-9365-8C2DD0386D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DFB6F-D7BD-4061-9DC9-CD910856A4BD}" type="datetimeFigureOut">
              <a:rPr lang="en-US"/>
              <a:pPr>
                <a:defRPr/>
              </a:pPr>
              <a:t>8/9/2012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C8831-583C-426D-870E-6AB1D2E37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642F8-2C8A-4425-8E16-A34DD2750111}" type="datetimeFigureOut">
              <a:rPr lang="en-US"/>
              <a:pPr>
                <a:defRPr/>
              </a:pPr>
              <a:t>8/9/2012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3C684-40D8-4F4B-A444-FDBB3CA560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2B78D-8C5F-461A-A56F-CBA0D5521B3C}" type="datetimeFigureOut">
              <a:rPr lang="en-US"/>
              <a:pPr>
                <a:defRPr/>
              </a:pPr>
              <a:t>8/9/2012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341F9-8862-4455-94E0-4B89FF1846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30872-4808-4CBE-A1EC-83A0021B54E9}" type="datetimeFigureOut">
              <a:rPr lang="en-US"/>
              <a:pPr>
                <a:defRPr/>
              </a:pPr>
              <a:t>8/9/2012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DDEA1-B2C3-4F5C-8903-154806BA8E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57F53-2BB4-456D-8DCD-602B947DE93B}" type="datetimeFigureOut">
              <a:rPr lang="en-US"/>
              <a:pPr>
                <a:defRPr/>
              </a:pPr>
              <a:t>8/9/2012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D2CC7-9F9B-4EF1-80C8-9997F884E3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D1606-5EB3-4374-BFFA-E5221AE920B1}" type="datetimeFigureOut">
              <a:rPr lang="en-US"/>
              <a:pPr>
                <a:defRPr/>
              </a:pPr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07EBC-D3BC-4CEA-8894-0DA3998524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189AB-E2C0-4A1D-8826-B1C9A96FC8EF}" type="datetimeFigureOut">
              <a:rPr lang="en-US"/>
              <a:pPr>
                <a:defRPr/>
              </a:pPr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CC21C-3D99-4777-BCCB-4C98480CFB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80F5F1-D997-42FD-9FB2-90C20180CED2}" type="datetimeFigureOut">
              <a:rPr lang="en-US"/>
              <a:pPr>
                <a:defRPr/>
              </a:pPr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C344820-E400-498E-A439-DAEEBB6354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Pooled Analysis of Vitamin D Requirements for Fracture Prevention	</a:t>
            </a:r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800" smtClean="0">
              <a:solidFill>
                <a:srgbClr val="FFFF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smtClean="0">
                <a:solidFill>
                  <a:srgbClr val="FFFFFF"/>
                </a:solidFill>
              </a:rPr>
              <a:t>Yasser Rehman, MD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>
                <a:solidFill>
                  <a:srgbClr val="FFFFFF"/>
                </a:solidFill>
              </a:rPr>
              <a:t>Journal Club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>
                <a:solidFill>
                  <a:srgbClr val="FFFFFF"/>
                </a:solidFill>
              </a:rPr>
              <a:t>August 10,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CASE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82 YR old female living in NH with PMH of HTN, DM, mild dementia brought in with left hip fracture after suffering a mechanical fall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Past Medical History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HTN</a:t>
            </a:r>
          </a:p>
          <a:p>
            <a:pPr eaLnBrk="1" hangingPunct="1"/>
            <a:r>
              <a:rPr lang="en-US" smtClean="0">
                <a:latin typeface="Arial" charset="0"/>
              </a:rPr>
              <a:t>DM</a:t>
            </a:r>
          </a:p>
          <a:p>
            <a:pPr eaLnBrk="1" hangingPunct="1"/>
            <a:r>
              <a:rPr lang="en-US" smtClean="0">
                <a:latin typeface="Arial" charset="0"/>
              </a:rPr>
              <a:t>HYPERLIPIDEMIA</a:t>
            </a:r>
          </a:p>
          <a:p>
            <a:pPr eaLnBrk="1" hangingPunct="1"/>
            <a:r>
              <a:rPr lang="en-US" smtClean="0">
                <a:latin typeface="Arial" charset="0"/>
              </a:rPr>
              <a:t>DEMENTIA likely Alzheimer’s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Medications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Atenolol 50mg daily</a:t>
            </a:r>
          </a:p>
          <a:p>
            <a:r>
              <a:rPr lang="en-US" smtClean="0"/>
              <a:t>Glyburide 10mg daily</a:t>
            </a:r>
          </a:p>
          <a:p>
            <a:r>
              <a:rPr lang="en-US" smtClean="0"/>
              <a:t>Zocor 20mg at night time daily</a:t>
            </a:r>
          </a:p>
          <a:p>
            <a:r>
              <a:rPr lang="en-US" smtClean="0"/>
              <a:t>Aricept 10mg daily</a:t>
            </a:r>
          </a:p>
          <a:p>
            <a:r>
              <a:rPr lang="en-US" smtClean="0"/>
              <a:t>Calcium 500mg daily</a:t>
            </a:r>
          </a:p>
          <a:p>
            <a:r>
              <a:rPr lang="en-US" smtClean="0"/>
              <a:t>Vitamin D 400IU daily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ADLs and IADLs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Uses a cane for walking,</a:t>
            </a:r>
          </a:p>
          <a:p>
            <a:r>
              <a:rPr lang="en-US" smtClean="0"/>
              <a:t>Needs assistance with dressing and bathing, </a:t>
            </a:r>
          </a:p>
          <a:p>
            <a:r>
              <a:rPr lang="en-US" smtClean="0"/>
              <a:t>Able to eat and toilet.</a:t>
            </a:r>
          </a:p>
          <a:p>
            <a:endParaRPr lang="en-US" smtClean="0"/>
          </a:p>
          <a:p>
            <a:r>
              <a:rPr lang="en-US" smtClean="0"/>
              <a:t>Uses prefilled meds</a:t>
            </a:r>
          </a:p>
          <a:p>
            <a:r>
              <a:rPr lang="en-US" smtClean="0"/>
              <a:t>Home maker for laundry and cleaning</a:t>
            </a:r>
          </a:p>
          <a:p>
            <a:r>
              <a:rPr lang="en-US" smtClean="0"/>
              <a:t>Daughter helps with shopping and finances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CASE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Patient is admitted to the orthopedics service</a:t>
            </a:r>
          </a:p>
          <a:p>
            <a:pPr eaLnBrk="1" hangingPunct="1"/>
            <a:r>
              <a:rPr lang="en-US" smtClean="0">
                <a:latin typeface="Arial" charset="0"/>
              </a:rPr>
              <a:t>Medicine service is consulted and pt. cleared to undergo surgery</a:t>
            </a:r>
          </a:p>
          <a:p>
            <a:pPr eaLnBrk="1" hangingPunct="1"/>
            <a:r>
              <a:rPr lang="en-US" smtClean="0">
                <a:latin typeface="Arial" charset="0"/>
              </a:rPr>
              <a:t>Undergoes ORIF. Tolerates procedure well</a:t>
            </a:r>
          </a:p>
          <a:p>
            <a:pPr eaLnBrk="1" hangingPunct="1"/>
            <a:r>
              <a:rPr lang="en-US" smtClean="0">
                <a:latin typeface="Arial" charset="0"/>
              </a:rPr>
              <a:t>Post op patient evaluated by PT and recommended to undergo physical rehab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CLINICAL QUESTION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Can we reduce fractures in the elderly ?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Vitamin D Metabolism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524000"/>
            <a:ext cx="7467600" cy="470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Background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>
                <a:latin typeface="Arial" charset="0"/>
              </a:rPr>
              <a:t>75% fractures in people &gt; 65 years.</a:t>
            </a:r>
          </a:p>
          <a:p>
            <a:pPr eaLnBrk="1" hangingPunct="1">
              <a:buFont typeface="Arial" charset="0"/>
              <a:buNone/>
            </a:pPr>
            <a:endParaRPr lang="en-US" smtClean="0">
              <a:latin typeface="Arial" charset="0"/>
            </a:endParaRPr>
          </a:p>
          <a:p>
            <a:pPr eaLnBrk="1" hangingPunct="1"/>
            <a:r>
              <a:rPr lang="en-US" smtClean="0">
                <a:latin typeface="Arial" charset="0"/>
              </a:rPr>
              <a:t>Numbers expected to rise as geriatric population rises</a:t>
            </a:r>
            <a:r>
              <a:rPr lang="en-US" smtClean="0"/>
              <a:t>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>
                <a:latin typeface="Arial" charset="0"/>
              </a:rPr>
              <a:t>Study results examining vitamin D supplementation and fracture reduction have been inconsistent.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Prior Studies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>
                <a:latin typeface="Arial" charset="0"/>
              </a:rPr>
              <a:t>Bischoff-Ferrari et al. , 2009</a:t>
            </a:r>
          </a:p>
          <a:p>
            <a:pPr eaLnBrk="1" hangingPunct="1">
              <a:buFont typeface="Arial" charset="0"/>
              <a:buNone/>
            </a:pPr>
            <a:r>
              <a:rPr lang="en-US" sz="2800" smtClean="0">
                <a:latin typeface="Arial" charset="0"/>
              </a:rPr>
              <a:t>    Daily vitamin D of 482 IU reduced hip fracture by 18% and non vertebral fractures by 20%</a:t>
            </a:r>
          </a:p>
          <a:p>
            <a:pPr eaLnBrk="1" hangingPunct="1">
              <a:buFont typeface="Arial" charset="0"/>
              <a:buNone/>
            </a:pPr>
            <a:r>
              <a:rPr lang="en-US" sz="2800" smtClean="0">
                <a:latin typeface="Arial" charset="0"/>
              </a:rPr>
              <a:t> </a:t>
            </a:r>
          </a:p>
          <a:p>
            <a:pPr eaLnBrk="1" hangingPunct="1"/>
            <a:r>
              <a:rPr lang="en-US" sz="2800" smtClean="0">
                <a:latin typeface="Arial" charset="0"/>
              </a:rPr>
              <a:t>Boonen S et al. ,  2007 </a:t>
            </a:r>
          </a:p>
          <a:p>
            <a:pPr eaLnBrk="1" hangingPunct="1">
              <a:buFont typeface="Arial" charset="0"/>
              <a:buNone/>
            </a:pPr>
            <a:r>
              <a:rPr lang="en-US" sz="2800" smtClean="0">
                <a:latin typeface="Arial" charset="0"/>
              </a:rPr>
              <a:t>    Vitamin D reduces the risk of hip fractures only when given along calcium supplements</a:t>
            </a:r>
          </a:p>
          <a:p>
            <a:pPr eaLnBrk="1" hangingPunct="1">
              <a:buFont typeface="Arial" charset="0"/>
              <a:buNone/>
            </a:pPr>
            <a:endParaRPr lang="en-US" sz="2800" smtClean="0">
              <a:latin typeface="Arial" charset="0"/>
            </a:endParaRPr>
          </a:p>
          <a:p>
            <a:pPr eaLnBrk="1" hangingPunct="1"/>
            <a:r>
              <a:rPr lang="en-US" sz="2800" smtClean="0">
                <a:latin typeface="Arial" charset="0"/>
              </a:rPr>
              <a:t>Cochrane review 2009</a:t>
            </a:r>
          </a:p>
          <a:p>
            <a:pPr eaLnBrk="1" hangingPunct="1">
              <a:buFont typeface="Arial" charset="0"/>
              <a:buNone/>
            </a:pPr>
            <a:r>
              <a:rPr lang="en-US" sz="2800" smtClean="0">
                <a:latin typeface="Arial" charset="0"/>
              </a:rPr>
              <a:t>      Similar findings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Study Objective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The effect of oral vitamin D supplementation according to the actual intake of each participant on the incidence of hip or non vertebral fractures in patients 65 years or older</a:t>
            </a:r>
          </a:p>
        </p:txBody>
      </p:sp>
      <p:pic>
        <p:nvPicPr>
          <p:cNvPr id="23555" name="Picture 4" descr="Old-Woman-with-a-Shawl-and-a-Walking-Stick"/>
          <p:cNvPicPr>
            <a:picLocks noChangeAspect="1" noChangeArrowheads="1"/>
          </p:cNvPicPr>
          <p:nvPr/>
        </p:nvPicPr>
        <p:blipFill>
          <a:blip r:embed="rId2"/>
          <a:srcRect l="12698" t="7053" r="6879" b="3624"/>
          <a:stretch>
            <a:fillRect/>
          </a:stretch>
        </p:blipFill>
        <p:spPr bwMode="auto">
          <a:xfrm>
            <a:off x="6629400" y="3581400"/>
            <a:ext cx="1447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Study Design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Data from 12 double blind randomized controlled data of vitamin D supplementation with or w/o calcium vs. placebo or calcium alone in patients 65 years or older was pooled</a:t>
            </a:r>
          </a:p>
          <a:p>
            <a:pPr eaLnBrk="1" hangingPunct="1"/>
            <a:r>
              <a:rPr lang="en-US" smtClean="0">
                <a:latin typeface="Arial" charset="0"/>
              </a:rPr>
              <a:t>Primary end point was to measure the risk of hip fracture and non vertebral fractures</a:t>
            </a:r>
            <a:r>
              <a:rPr lang="en-U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Baseline Characteristics</a:t>
            </a:r>
          </a:p>
        </p:txBody>
      </p:sp>
      <p:pic>
        <p:nvPicPr>
          <p:cNvPr id="25602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11334" t="12798" r="4668" b="9599"/>
          <a:stretch>
            <a:fillRect/>
          </a:stretch>
        </p:blipFill>
        <p:spPr bwMode="auto">
          <a:xfrm>
            <a:off x="-76200" y="1219200"/>
            <a:ext cx="9372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Oval 5"/>
          <p:cNvSpPr>
            <a:spLocks noChangeArrowheads="1"/>
          </p:cNvSpPr>
          <p:nvPr/>
        </p:nvSpPr>
        <p:spPr bwMode="auto">
          <a:xfrm>
            <a:off x="7162800" y="4114800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Inclusion Criteria</a:t>
            </a:r>
          </a:p>
        </p:txBody>
      </p:sp>
      <p:sp>
        <p:nvSpPr>
          <p:cNvPr id="26626" name="Rectangl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All double blind, randomized controlled trials involving persons 65 yr or older that evaluated oral vitamin D with or without calcium as compared with a control (placebo or calcium) and had information on low trauma fractures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Meta Analysis</a:t>
            </a:r>
          </a:p>
        </p:txBody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14 studies screened</a:t>
            </a:r>
          </a:p>
          <a:p>
            <a:endParaRPr lang="en-US" smtClean="0">
              <a:latin typeface="Arial" charset="0"/>
            </a:endParaRPr>
          </a:p>
          <a:p>
            <a:r>
              <a:rPr lang="en-US" smtClean="0">
                <a:latin typeface="Arial" charset="0"/>
              </a:rPr>
              <a:t>Two not used due to lost files</a:t>
            </a:r>
          </a:p>
          <a:p>
            <a:endParaRPr lang="en-US" smtClean="0">
              <a:latin typeface="Arial" charset="0"/>
            </a:endParaRPr>
          </a:p>
          <a:p>
            <a:r>
              <a:rPr lang="en-US" smtClean="0">
                <a:latin typeface="Arial" charset="0"/>
              </a:rPr>
              <a:t>Twelve studies reviewed with source data for 30,011 participants received</a:t>
            </a:r>
          </a:p>
          <a:p>
            <a:endParaRPr lang="en-US" sz="28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Primary Analyses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Primary end points - risk of hip fracture and any non vertebral fracture</a:t>
            </a:r>
          </a:p>
          <a:p>
            <a:endParaRPr lang="en-US" smtClean="0"/>
          </a:p>
          <a:p>
            <a:r>
              <a:rPr lang="en-US" smtClean="0"/>
              <a:t>The primary analyses compared the actual intake of vitamin D supplementation, in quartiles, between treated participants and controls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Analyses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Internal validation study</a:t>
            </a:r>
          </a:p>
          <a:p>
            <a:r>
              <a:rPr lang="en-US" smtClean="0"/>
              <a:t>Sensitivity analyses</a:t>
            </a:r>
          </a:p>
          <a:p>
            <a:r>
              <a:rPr lang="en-US" smtClean="0"/>
              <a:t>Subgroup analyses</a:t>
            </a:r>
          </a:p>
          <a:p>
            <a:r>
              <a:rPr lang="en-US" smtClean="0"/>
              <a:t>Statistical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Incidence of Fracture</a:t>
            </a: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228600" y="1597025"/>
            <a:ext cx="9906000" cy="5260975"/>
          </a:xfrm>
        </p:spPr>
      </p:pic>
      <p:sp>
        <p:nvSpPr>
          <p:cNvPr id="30723" name="Oval 4"/>
          <p:cNvSpPr>
            <a:spLocks noChangeArrowheads="1"/>
          </p:cNvSpPr>
          <p:nvPr/>
        </p:nvSpPr>
        <p:spPr bwMode="auto">
          <a:xfrm>
            <a:off x="4191000" y="3352800"/>
            <a:ext cx="4572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Oval 5"/>
          <p:cNvSpPr>
            <a:spLocks noChangeArrowheads="1"/>
          </p:cNvSpPr>
          <p:nvPr/>
        </p:nvSpPr>
        <p:spPr bwMode="auto">
          <a:xfrm>
            <a:off x="7239000" y="3352800"/>
            <a:ext cx="4572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Oval 6"/>
          <p:cNvSpPr>
            <a:spLocks noChangeArrowheads="1"/>
          </p:cNvSpPr>
          <p:nvPr/>
        </p:nvSpPr>
        <p:spPr bwMode="auto">
          <a:xfrm>
            <a:off x="4191000" y="4495800"/>
            <a:ext cx="3810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Oval 7"/>
          <p:cNvSpPr>
            <a:spLocks noChangeArrowheads="1"/>
          </p:cNvSpPr>
          <p:nvPr/>
        </p:nvSpPr>
        <p:spPr bwMode="auto">
          <a:xfrm>
            <a:off x="7239000" y="4495800"/>
            <a:ext cx="3810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Oval 8"/>
          <p:cNvSpPr>
            <a:spLocks noChangeArrowheads="1"/>
          </p:cNvSpPr>
          <p:nvPr/>
        </p:nvSpPr>
        <p:spPr bwMode="auto">
          <a:xfrm>
            <a:off x="4114800" y="5715000"/>
            <a:ext cx="4572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Oval 9"/>
          <p:cNvSpPr>
            <a:spLocks noChangeArrowheads="1"/>
          </p:cNvSpPr>
          <p:nvPr/>
        </p:nvSpPr>
        <p:spPr bwMode="auto">
          <a:xfrm>
            <a:off x="7162800" y="5715000"/>
            <a:ext cx="5334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Oval 10"/>
          <p:cNvSpPr>
            <a:spLocks noChangeArrowheads="1"/>
          </p:cNvSpPr>
          <p:nvPr/>
        </p:nvSpPr>
        <p:spPr bwMode="auto">
          <a:xfrm>
            <a:off x="4191000" y="6629400"/>
            <a:ext cx="3810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Oval 11"/>
          <p:cNvSpPr>
            <a:spLocks noChangeArrowheads="1"/>
          </p:cNvSpPr>
          <p:nvPr/>
        </p:nvSpPr>
        <p:spPr bwMode="auto">
          <a:xfrm>
            <a:off x="7239000" y="6629400"/>
            <a:ext cx="3810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Oval 12"/>
          <p:cNvSpPr>
            <a:spLocks noChangeArrowheads="1"/>
          </p:cNvSpPr>
          <p:nvPr/>
        </p:nvSpPr>
        <p:spPr bwMode="auto">
          <a:xfrm>
            <a:off x="3962400" y="2286000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0732" name="Oval 14"/>
          <p:cNvSpPr>
            <a:spLocks noChangeArrowheads="1"/>
          </p:cNvSpPr>
          <p:nvPr/>
        </p:nvSpPr>
        <p:spPr bwMode="auto">
          <a:xfrm>
            <a:off x="4191000" y="2590800"/>
            <a:ext cx="3810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0733" name="Oval 15"/>
          <p:cNvSpPr>
            <a:spLocks noChangeArrowheads="1"/>
          </p:cNvSpPr>
          <p:nvPr/>
        </p:nvSpPr>
        <p:spPr bwMode="auto">
          <a:xfrm>
            <a:off x="7239000" y="2590800"/>
            <a:ext cx="457200" cy="2286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Results</a:t>
            </a:r>
          </a:p>
        </p:txBody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Intention to treat analysis - 10%reduction in risk of hip fracture</a:t>
            </a:r>
          </a:p>
          <a:p>
            <a:r>
              <a:rPr lang="en-US" smtClean="0">
                <a:latin typeface="Arial" charset="0"/>
              </a:rPr>
              <a:t>Actual intake - 30% reduction in the incidence of hip fracture at the highest actual-intake level (792 to 2000IU daily.</a:t>
            </a:r>
          </a:p>
          <a:p>
            <a:r>
              <a:rPr lang="en-US" smtClean="0">
                <a:latin typeface="Arial" charset="0"/>
              </a:rPr>
              <a:t>Similar pattern noted for the non vertebral group as well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2770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l="10313" t="16252" r="2812" b="10001"/>
          <a:stretch>
            <a:fillRect/>
          </a:stretch>
        </p:blipFill>
        <p:spPr>
          <a:xfrm>
            <a:off x="533400" y="304800"/>
            <a:ext cx="8172450" cy="6324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25(OH) vitamin D level and fractures </a:t>
            </a:r>
          </a:p>
        </p:txBody>
      </p:sp>
      <p:pic>
        <p:nvPicPr>
          <p:cNvPr id="33794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l="46881" t="13751" r="17815" b="11252"/>
          <a:stretch>
            <a:fillRect/>
          </a:stretch>
        </p:blipFill>
        <p:spPr>
          <a:xfrm>
            <a:off x="533400" y="1447800"/>
            <a:ext cx="8153400" cy="5410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Discussion</a:t>
            </a:r>
          </a:p>
        </p:txBody>
      </p:sp>
      <p:sp>
        <p:nvSpPr>
          <p:cNvPr id="3481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Previous meta-analyses – vitamin D benefits  older persons living in institutions only. </a:t>
            </a:r>
          </a:p>
          <a:p>
            <a:endParaRPr lang="en-US" smtClean="0"/>
          </a:p>
          <a:p>
            <a:r>
              <a:rPr lang="en-US" smtClean="0"/>
              <a:t>Subgroup analyses - all people aged 65 years or older benefited in terms of hip fracture reduction at the highest actual intake of vitamin D whether in both community and institution setting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STRENGTHS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Large sample size</a:t>
            </a:r>
          </a:p>
          <a:p>
            <a:endParaRPr lang="en-US" smtClean="0"/>
          </a:p>
          <a:p>
            <a:r>
              <a:rPr lang="en-US" smtClean="0"/>
              <a:t>Assessment of fracture risk by actual intake of vitamin D</a:t>
            </a:r>
          </a:p>
          <a:p>
            <a:endParaRPr lang="en-US" smtClean="0"/>
          </a:p>
          <a:p>
            <a:r>
              <a:rPr lang="en-US" smtClean="0"/>
              <a:t>Consistency of the primary findings and the internal validation study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Limitations</a:t>
            </a: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smtClean="0"/>
              <a:t> Effect of vitamin D alone could not be assessed    as calcium given concurrently in studies.</a:t>
            </a:r>
          </a:p>
          <a:p>
            <a:pPr marL="0" indent="0">
              <a:buFont typeface="Arial" charset="0"/>
              <a:buNone/>
            </a:pPr>
            <a:endParaRPr lang="en-US" smtClean="0"/>
          </a:p>
          <a:p>
            <a:pPr marL="0" indent="0"/>
            <a:r>
              <a:rPr lang="en-US" smtClean="0"/>
              <a:t>Unavailability of the source data for the 2 of the 14 qualifying studies.</a:t>
            </a:r>
          </a:p>
          <a:p>
            <a:pPr marL="0" indent="0"/>
            <a:endParaRPr lang="en-US" smtClean="0"/>
          </a:p>
          <a:p>
            <a:pPr marL="0" indent="0"/>
            <a:r>
              <a:rPr lang="en-US" smtClean="0"/>
              <a:t>Baseline level of hydroxy vitamin D were available for only a subset of participants and the assays used to measure it also varied.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This study supports the recommendation by the institute of medicine (IOM) that people aged 65 years or older receive 800 IU of vitamin D per day.</a:t>
            </a:r>
          </a:p>
          <a:p>
            <a:endParaRPr lang="en-US" smtClean="0"/>
          </a:p>
          <a:p>
            <a:r>
              <a:rPr lang="en-US" smtClean="0"/>
              <a:t>However it also suggest that a hydroxy vitamin D level greater than 60nmol per liter might be more beneficial in reducing the risk of fracture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Back to Case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recommendations would you make for our patient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/>
            </a:r>
            <a:br>
              <a:rPr lang="en-US" sz="4800" smtClean="0"/>
            </a:br>
            <a:r>
              <a:rPr lang="en-US" sz="4800" smtClean="0"/>
              <a:t>Thank You</a:t>
            </a:r>
            <a:br>
              <a:rPr lang="en-US" sz="4800" smtClean="0"/>
            </a:br>
            <a:endParaRPr lang="en-US" sz="4800" smtClean="0"/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5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</TotalTime>
  <Words>645</Words>
  <Application>Microsoft Office PowerPoint</Application>
  <PresentationFormat>On-screen Show (4:3)</PresentationFormat>
  <Paragraphs>102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A Pooled Analysis of Vitamin D Requirements for Fracture Prevention </vt:lpstr>
      <vt:lpstr>CASE</vt:lpstr>
      <vt:lpstr>Past Medical History</vt:lpstr>
      <vt:lpstr>Medications</vt:lpstr>
      <vt:lpstr>ADLs and IADLs</vt:lpstr>
      <vt:lpstr>CASE</vt:lpstr>
      <vt:lpstr>CLINICAL QUESTION</vt:lpstr>
      <vt:lpstr>Vitamin D Metabolism</vt:lpstr>
      <vt:lpstr>Background</vt:lpstr>
      <vt:lpstr>Prior Studies</vt:lpstr>
      <vt:lpstr>Study Objective</vt:lpstr>
      <vt:lpstr>Study Design</vt:lpstr>
      <vt:lpstr>Baseline Characteristics</vt:lpstr>
      <vt:lpstr>Inclusion Criteria</vt:lpstr>
      <vt:lpstr>Meta Analysis</vt:lpstr>
      <vt:lpstr>Primary Analyses</vt:lpstr>
      <vt:lpstr>Analyses</vt:lpstr>
      <vt:lpstr>Incidence of Fracture</vt:lpstr>
      <vt:lpstr>Results</vt:lpstr>
      <vt:lpstr>Slide 20</vt:lpstr>
      <vt:lpstr>25(OH) vitamin D level and fractures </vt:lpstr>
      <vt:lpstr>Discussion</vt:lpstr>
      <vt:lpstr>STRENGTHS</vt:lpstr>
      <vt:lpstr>Limitations</vt:lpstr>
      <vt:lpstr>Slide 25</vt:lpstr>
      <vt:lpstr>Back to Case</vt:lpstr>
      <vt:lpstr> Thank You 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</dc:title>
  <dc:creator>Yasser</dc:creator>
  <cp:lastModifiedBy>yarehman</cp:lastModifiedBy>
  <cp:revision>53</cp:revision>
  <dcterms:created xsi:type="dcterms:W3CDTF">2012-07-14T12:05:54Z</dcterms:created>
  <dcterms:modified xsi:type="dcterms:W3CDTF">2012-08-09T16:41:58Z</dcterms:modified>
</cp:coreProperties>
</file>