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7" r:id="rId3"/>
    <p:sldId id="259" r:id="rId4"/>
    <p:sldId id="275" r:id="rId5"/>
    <p:sldId id="260" r:id="rId6"/>
    <p:sldId id="258" r:id="rId7"/>
    <p:sldId id="278" r:id="rId8"/>
    <p:sldId id="279" r:id="rId9"/>
    <p:sldId id="280" r:id="rId10"/>
    <p:sldId id="281" r:id="rId11"/>
    <p:sldId id="261" r:id="rId12"/>
    <p:sldId id="262" r:id="rId13"/>
    <p:sldId id="274" r:id="rId14"/>
    <p:sldId id="272" r:id="rId15"/>
    <p:sldId id="273" r:id="rId16"/>
    <p:sldId id="263" r:id="rId17"/>
    <p:sldId id="285" r:id="rId18"/>
    <p:sldId id="264" r:id="rId19"/>
    <p:sldId id="265" r:id="rId20"/>
    <p:sldId id="266" r:id="rId21"/>
    <p:sldId id="267" r:id="rId22"/>
    <p:sldId id="282" r:id="rId23"/>
    <p:sldId id="284" r:id="rId24"/>
    <p:sldId id="268" r:id="rId25"/>
    <p:sldId id="269" r:id="rId26"/>
    <p:sldId id="276" r:id="rId27"/>
    <p:sldId id="286" r:id="rId28"/>
    <p:sldId id="270" r:id="rId29"/>
    <p:sldId id="277"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5907" autoAdjust="0"/>
  </p:normalViewPr>
  <p:slideViewPr>
    <p:cSldViewPr>
      <p:cViewPr>
        <p:scale>
          <a:sx n="104" d="100"/>
          <a:sy n="104" d="100"/>
        </p:scale>
        <p:origin x="-96"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C3D980-8B60-45B8-ABFB-73DB6932D5B3}" type="datetimeFigureOut">
              <a:rPr lang="en-US" smtClean="0"/>
              <a:t>6/13/2014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C71B744-4F8F-4B11-B39F-7AC3E608E66A}" type="slidenum">
              <a:rPr lang="en-US" smtClean="0"/>
              <a:t>‹#›</a:t>
            </a:fld>
            <a:endParaRPr lang="en-US"/>
          </a:p>
        </p:txBody>
      </p:sp>
    </p:spTree>
    <p:extLst>
      <p:ext uri="{BB962C8B-B14F-4D97-AF65-F5344CB8AC3E}">
        <p14:creationId xmlns:p14="http://schemas.microsoft.com/office/powerpoint/2010/main" val="54633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71B744-4F8F-4B11-B39F-7AC3E608E66A}" type="slidenum">
              <a:rPr lang="en-US" smtClean="0"/>
              <a:t>13</a:t>
            </a:fld>
            <a:endParaRPr lang="en-US"/>
          </a:p>
        </p:txBody>
      </p:sp>
    </p:spTree>
    <p:extLst>
      <p:ext uri="{BB962C8B-B14F-4D97-AF65-F5344CB8AC3E}">
        <p14:creationId xmlns:p14="http://schemas.microsoft.com/office/powerpoint/2010/main" val="29653318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7E1889D-00B0-43D9-9E77-43DED508A19D}" type="datetimeFigureOut">
              <a:rPr lang="en-US" smtClean="0"/>
              <a:t>6/13/2014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F2512A-BE92-4784-A3E3-EDFC442F9DA1}" type="slidenum">
              <a:rPr lang="en-US" smtClean="0"/>
              <a:t>‹#›</a:t>
            </a:fld>
            <a:endParaRPr lang="en-US"/>
          </a:p>
        </p:txBody>
      </p:sp>
    </p:spTree>
    <p:extLst>
      <p:ext uri="{BB962C8B-B14F-4D97-AF65-F5344CB8AC3E}">
        <p14:creationId xmlns:p14="http://schemas.microsoft.com/office/powerpoint/2010/main" val="3466172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E1889D-00B0-43D9-9E77-43DED508A19D}" type="datetimeFigureOut">
              <a:rPr lang="en-US" smtClean="0"/>
              <a:t>6/13/2014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F2512A-BE92-4784-A3E3-EDFC442F9DA1}" type="slidenum">
              <a:rPr lang="en-US" smtClean="0"/>
              <a:t>‹#›</a:t>
            </a:fld>
            <a:endParaRPr lang="en-US"/>
          </a:p>
        </p:txBody>
      </p:sp>
    </p:spTree>
    <p:extLst>
      <p:ext uri="{BB962C8B-B14F-4D97-AF65-F5344CB8AC3E}">
        <p14:creationId xmlns:p14="http://schemas.microsoft.com/office/powerpoint/2010/main" val="4040968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E1889D-00B0-43D9-9E77-43DED508A19D}" type="datetimeFigureOut">
              <a:rPr lang="en-US" smtClean="0"/>
              <a:t>6/13/2014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F2512A-BE92-4784-A3E3-EDFC442F9DA1}" type="slidenum">
              <a:rPr lang="en-US" smtClean="0"/>
              <a:t>‹#›</a:t>
            </a:fld>
            <a:endParaRPr lang="en-US"/>
          </a:p>
        </p:txBody>
      </p:sp>
    </p:spTree>
    <p:extLst>
      <p:ext uri="{BB962C8B-B14F-4D97-AF65-F5344CB8AC3E}">
        <p14:creationId xmlns:p14="http://schemas.microsoft.com/office/powerpoint/2010/main" val="1354046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7E1889D-00B0-43D9-9E77-43DED508A19D}" type="datetimeFigureOut">
              <a:rPr lang="en-US" smtClean="0"/>
              <a:t>6/13/2014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F2512A-BE92-4784-A3E3-EDFC442F9DA1}" type="slidenum">
              <a:rPr lang="en-US" smtClean="0"/>
              <a:t>‹#›</a:t>
            </a:fld>
            <a:endParaRPr lang="en-US"/>
          </a:p>
        </p:txBody>
      </p:sp>
    </p:spTree>
    <p:extLst>
      <p:ext uri="{BB962C8B-B14F-4D97-AF65-F5344CB8AC3E}">
        <p14:creationId xmlns:p14="http://schemas.microsoft.com/office/powerpoint/2010/main" val="3366393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7E1889D-00B0-43D9-9E77-43DED508A19D}" type="datetimeFigureOut">
              <a:rPr lang="en-US" smtClean="0"/>
              <a:t>6/13/2014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F2512A-BE92-4784-A3E3-EDFC442F9DA1}" type="slidenum">
              <a:rPr lang="en-US" smtClean="0"/>
              <a:t>‹#›</a:t>
            </a:fld>
            <a:endParaRPr lang="en-US"/>
          </a:p>
        </p:txBody>
      </p:sp>
    </p:spTree>
    <p:extLst>
      <p:ext uri="{BB962C8B-B14F-4D97-AF65-F5344CB8AC3E}">
        <p14:creationId xmlns:p14="http://schemas.microsoft.com/office/powerpoint/2010/main" val="3563763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E1889D-00B0-43D9-9E77-43DED508A19D}" type="datetimeFigureOut">
              <a:rPr lang="en-US" smtClean="0"/>
              <a:t>6/13/2014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F2512A-BE92-4784-A3E3-EDFC442F9DA1}" type="slidenum">
              <a:rPr lang="en-US" smtClean="0"/>
              <a:t>‹#›</a:t>
            </a:fld>
            <a:endParaRPr lang="en-US"/>
          </a:p>
        </p:txBody>
      </p:sp>
    </p:spTree>
    <p:extLst>
      <p:ext uri="{BB962C8B-B14F-4D97-AF65-F5344CB8AC3E}">
        <p14:creationId xmlns:p14="http://schemas.microsoft.com/office/powerpoint/2010/main" val="3250441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E1889D-00B0-43D9-9E77-43DED508A19D}" type="datetimeFigureOut">
              <a:rPr lang="en-US" smtClean="0"/>
              <a:t>6/13/2014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F2512A-BE92-4784-A3E3-EDFC442F9DA1}" type="slidenum">
              <a:rPr lang="en-US" smtClean="0"/>
              <a:t>‹#›</a:t>
            </a:fld>
            <a:endParaRPr lang="en-US"/>
          </a:p>
        </p:txBody>
      </p:sp>
    </p:spTree>
    <p:extLst>
      <p:ext uri="{BB962C8B-B14F-4D97-AF65-F5344CB8AC3E}">
        <p14:creationId xmlns:p14="http://schemas.microsoft.com/office/powerpoint/2010/main" val="2879369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E1889D-00B0-43D9-9E77-43DED508A19D}" type="datetimeFigureOut">
              <a:rPr lang="en-US" smtClean="0"/>
              <a:t>6/13/2014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F2512A-BE92-4784-A3E3-EDFC442F9DA1}" type="slidenum">
              <a:rPr lang="en-US" smtClean="0"/>
              <a:t>‹#›</a:t>
            </a:fld>
            <a:endParaRPr lang="en-US"/>
          </a:p>
        </p:txBody>
      </p:sp>
    </p:spTree>
    <p:extLst>
      <p:ext uri="{BB962C8B-B14F-4D97-AF65-F5344CB8AC3E}">
        <p14:creationId xmlns:p14="http://schemas.microsoft.com/office/powerpoint/2010/main" val="4280503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E1889D-00B0-43D9-9E77-43DED508A19D}" type="datetimeFigureOut">
              <a:rPr lang="en-US" smtClean="0"/>
              <a:t>6/13/2014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F2512A-BE92-4784-A3E3-EDFC442F9DA1}" type="slidenum">
              <a:rPr lang="en-US" smtClean="0"/>
              <a:t>‹#›</a:t>
            </a:fld>
            <a:endParaRPr lang="en-US"/>
          </a:p>
        </p:txBody>
      </p:sp>
    </p:spTree>
    <p:extLst>
      <p:ext uri="{BB962C8B-B14F-4D97-AF65-F5344CB8AC3E}">
        <p14:creationId xmlns:p14="http://schemas.microsoft.com/office/powerpoint/2010/main" val="2517658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E1889D-00B0-43D9-9E77-43DED508A19D}" type="datetimeFigureOut">
              <a:rPr lang="en-US" smtClean="0"/>
              <a:t>6/13/2014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F2512A-BE92-4784-A3E3-EDFC442F9DA1}" type="slidenum">
              <a:rPr lang="en-US" smtClean="0"/>
              <a:t>‹#›</a:t>
            </a:fld>
            <a:endParaRPr lang="en-US"/>
          </a:p>
        </p:txBody>
      </p:sp>
    </p:spTree>
    <p:extLst>
      <p:ext uri="{BB962C8B-B14F-4D97-AF65-F5344CB8AC3E}">
        <p14:creationId xmlns:p14="http://schemas.microsoft.com/office/powerpoint/2010/main" val="289902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E1889D-00B0-43D9-9E77-43DED508A19D}" type="datetimeFigureOut">
              <a:rPr lang="en-US" smtClean="0"/>
              <a:t>6/13/2014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F2512A-BE92-4784-A3E3-EDFC442F9DA1}" type="slidenum">
              <a:rPr lang="en-US" smtClean="0"/>
              <a:t>‹#›</a:t>
            </a:fld>
            <a:endParaRPr lang="en-US"/>
          </a:p>
        </p:txBody>
      </p:sp>
    </p:spTree>
    <p:extLst>
      <p:ext uri="{BB962C8B-B14F-4D97-AF65-F5344CB8AC3E}">
        <p14:creationId xmlns:p14="http://schemas.microsoft.com/office/powerpoint/2010/main" val="66135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8000">
              <a:schemeClr val="bg2">
                <a:tint val="80000"/>
                <a:satMod val="300000"/>
              </a:schemeClr>
            </a:gs>
            <a:gs pos="100000">
              <a:schemeClr val="bg2">
                <a:shade val="30000"/>
                <a:satMod val="20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E1889D-00B0-43D9-9E77-43DED508A19D}" type="datetimeFigureOut">
              <a:rPr lang="en-US" smtClean="0"/>
              <a:t>6/13/2014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F2512A-BE92-4784-A3E3-EDFC442F9DA1}" type="slidenum">
              <a:rPr lang="en-US" smtClean="0"/>
              <a:t>‹#›</a:t>
            </a:fld>
            <a:endParaRPr lang="en-US"/>
          </a:p>
        </p:txBody>
      </p:sp>
    </p:spTree>
    <p:extLst>
      <p:ext uri="{BB962C8B-B14F-4D97-AF65-F5344CB8AC3E}">
        <p14:creationId xmlns:p14="http://schemas.microsoft.com/office/powerpoint/2010/main" val="576242595"/>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5127625"/>
          </a:xfrm>
        </p:spPr>
        <p:txBody>
          <a:bodyPr>
            <a:normAutofit fontScale="90000"/>
          </a:bodyPr>
          <a:lstStyle/>
          <a:p>
            <a:r>
              <a:rPr lang="en-US" dirty="0" smtClean="0"/>
              <a:t>Relapse Risk after Discontinuation of </a:t>
            </a:r>
            <a:r>
              <a:rPr lang="en-US" dirty="0" err="1" smtClean="0"/>
              <a:t>Risperidone</a:t>
            </a:r>
            <a:r>
              <a:rPr lang="en-US" dirty="0" smtClean="0"/>
              <a:t> in Alzheimer’s Disease</a:t>
            </a:r>
            <a:br>
              <a:rPr lang="en-US" dirty="0" smtClean="0"/>
            </a:br>
            <a:r>
              <a:rPr lang="en-US" dirty="0" smtClean="0"/>
              <a:t/>
            </a:r>
            <a:br>
              <a:rPr lang="en-US" dirty="0" smtClean="0"/>
            </a:br>
            <a:r>
              <a:rPr lang="en-US" dirty="0" err="1" smtClean="0"/>
              <a:t>Devanand</a:t>
            </a:r>
            <a:r>
              <a:rPr lang="en-US" dirty="0" smtClean="0"/>
              <a:t> et al</a:t>
            </a:r>
            <a:br>
              <a:rPr lang="en-US" dirty="0" smtClean="0"/>
            </a:br>
            <a:r>
              <a:rPr lang="en-US" dirty="0" smtClean="0"/>
              <a:t>NEMJ 2012; 367:1497-1508</a:t>
            </a:r>
            <a:br>
              <a:rPr lang="en-US" dirty="0" smtClean="0"/>
            </a:br>
            <a:r>
              <a:rPr lang="en-US" dirty="0" smtClean="0"/>
              <a:t/>
            </a:r>
            <a:br>
              <a:rPr lang="en-US" dirty="0" smtClean="0"/>
            </a:br>
            <a:r>
              <a:rPr lang="en-US" dirty="0"/>
              <a:t/>
            </a:r>
            <a:br>
              <a:rPr lang="en-US" dirty="0"/>
            </a:br>
            <a:r>
              <a:rPr lang="en-US" dirty="0" smtClean="0"/>
              <a:t>.</a:t>
            </a:r>
            <a:endParaRPr lang="en-US" dirty="0"/>
          </a:p>
        </p:txBody>
      </p:sp>
      <p:sp>
        <p:nvSpPr>
          <p:cNvPr id="3" name="Subtitle 2"/>
          <p:cNvSpPr>
            <a:spLocks noGrp="1"/>
          </p:cNvSpPr>
          <p:nvPr>
            <p:ph type="subTitle" idx="1"/>
          </p:nvPr>
        </p:nvSpPr>
        <p:spPr>
          <a:xfrm>
            <a:off x="1371600" y="4495800"/>
            <a:ext cx="6400800" cy="1752600"/>
          </a:xfrm>
        </p:spPr>
        <p:txBody>
          <a:bodyPr/>
          <a:lstStyle/>
          <a:p>
            <a:r>
              <a:rPr lang="en-US" dirty="0" smtClean="0"/>
              <a:t>By Hila </a:t>
            </a:r>
            <a:r>
              <a:rPr lang="en-US" dirty="0" smtClean="0"/>
              <a:t>Hoch, </a:t>
            </a:r>
            <a:r>
              <a:rPr lang="en-US" dirty="0" smtClean="0"/>
              <a:t>MD</a:t>
            </a:r>
            <a:endParaRPr lang="en-US" dirty="0" smtClean="0"/>
          </a:p>
        </p:txBody>
      </p:sp>
    </p:spTree>
    <p:extLst>
      <p:ext uri="{BB962C8B-B14F-4D97-AF65-F5344CB8AC3E}">
        <p14:creationId xmlns:p14="http://schemas.microsoft.com/office/powerpoint/2010/main" val="19640605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p:txBody>
          <a:bodyPr>
            <a:normAutofit/>
          </a:bodyPr>
          <a:lstStyle/>
          <a:p>
            <a:r>
              <a:rPr lang="en-US" dirty="0" smtClean="0"/>
              <a:t>Agitation or psychosis is common in AD</a:t>
            </a:r>
          </a:p>
          <a:p>
            <a:r>
              <a:rPr lang="en-US" dirty="0"/>
              <a:t>C</a:t>
            </a:r>
            <a:r>
              <a:rPr lang="en-US" dirty="0" smtClean="0"/>
              <a:t>aregiver burden, NH placement</a:t>
            </a:r>
          </a:p>
          <a:p>
            <a:r>
              <a:rPr lang="en-US" dirty="0" smtClean="0"/>
              <a:t>Non-pharmacologic strategies recommended, </a:t>
            </a:r>
          </a:p>
          <a:p>
            <a:r>
              <a:rPr lang="en-US" dirty="0" smtClean="0"/>
              <a:t>Among psychotropic medications, only anti-psychotics have shown benefit over placebo, with still conflicting evidence….</a:t>
            </a:r>
          </a:p>
          <a:p>
            <a:endParaRPr lang="en-US" dirty="0" smtClean="0"/>
          </a:p>
          <a:p>
            <a:endParaRPr lang="en-US" dirty="0"/>
          </a:p>
          <a:p>
            <a:endParaRPr lang="en-US" dirty="0" smtClean="0"/>
          </a:p>
          <a:p>
            <a:endParaRPr lang="en-US" dirty="0" smtClean="0"/>
          </a:p>
        </p:txBody>
      </p:sp>
    </p:spTree>
    <p:extLst>
      <p:ext uri="{BB962C8B-B14F-4D97-AF65-F5344CB8AC3E}">
        <p14:creationId xmlns:p14="http://schemas.microsoft.com/office/powerpoint/2010/main" val="39856067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Behavioral symptoms in Dementia</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Neuropsychiatric symptoms are common in dementia: agitation, delusions, hallucinations, and wandering, sexually inappropriate behavior</a:t>
            </a:r>
          </a:p>
          <a:p>
            <a:pPr marL="0" indent="0">
              <a:buNone/>
            </a:pPr>
            <a:endParaRPr lang="en-US" dirty="0" smtClean="0"/>
          </a:p>
          <a:p>
            <a:r>
              <a:rPr lang="en-US" dirty="0" smtClean="0"/>
              <a:t>61-92% of patients with advanced dementia</a:t>
            </a:r>
          </a:p>
          <a:p>
            <a:endParaRPr lang="en-US" dirty="0" smtClean="0"/>
          </a:p>
          <a:p>
            <a:r>
              <a:rPr lang="en-US" dirty="0" smtClean="0"/>
              <a:t>Abusive behavior toward caregiver for unprovoked events</a:t>
            </a:r>
          </a:p>
          <a:p>
            <a:endParaRPr lang="en-US" dirty="0" smtClean="0"/>
          </a:p>
          <a:p>
            <a:r>
              <a:rPr lang="en-US" dirty="0" smtClean="0"/>
              <a:t>Pharmacotherapy not necessary if neither patient nor family disturbed by them. </a:t>
            </a:r>
          </a:p>
          <a:p>
            <a:r>
              <a:rPr lang="en-US" dirty="0" smtClean="0"/>
              <a:t>Non-pharmacological interventions should be 1</a:t>
            </a:r>
            <a:r>
              <a:rPr lang="en-US" baseline="30000" dirty="0" smtClean="0"/>
              <a:t>st</a:t>
            </a:r>
            <a:r>
              <a:rPr lang="en-US" dirty="0" smtClean="0"/>
              <a:t> attempted</a:t>
            </a:r>
          </a:p>
          <a:p>
            <a:endParaRPr lang="en-US" dirty="0"/>
          </a:p>
        </p:txBody>
      </p:sp>
    </p:spTree>
    <p:extLst>
      <p:ext uri="{BB962C8B-B14F-4D97-AF65-F5344CB8AC3E}">
        <p14:creationId xmlns:p14="http://schemas.microsoft.com/office/powerpoint/2010/main" val="6405060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r>
              <a:rPr lang="en-US" dirty="0" smtClean="0"/>
              <a:t>86 year old veteran with medical history of CAD, HTN, carcinoma of prostate, atrial fibrillation, advanced dementia. Veteran is a long-term care patient. </a:t>
            </a:r>
            <a:endParaRPr lang="en-US" dirty="0"/>
          </a:p>
          <a:p>
            <a:pPr marL="0" indent="0">
              <a:buNone/>
            </a:pPr>
            <a:r>
              <a:rPr lang="en-US" dirty="0" smtClean="0"/>
              <a:t>Medications: </a:t>
            </a:r>
          </a:p>
          <a:p>
            <a:pPr marL="0" indent="0">
              <a:buNone/>
            </a:pPr>
            <a:r>
              <a:rPr lang="en-US" dirty="0" err="1" smtClean="0"/>
              <a:t>Trazodone</a:t>
            </a:r>
            <a:r>
              <a:rPr lang="en-US" dirty="0" smtClean="0"/>
              <a:t> 75mg QHS, aspirin 81mg, docusate 100mg BID, pravastatin 20mg QHS, pantoprazole 40mg </a:t>
            </a:r>
            <a:r>
              <a:rPr lang="en-US" dirty="0" err="1" smtClean="0"/>
              <a:t>Qam</a:t>
            </a:r>
            <a:r>
              <a:rPr lang="en-US" dirty="0" smtClean="0"/>
              <a:t>, digoxin 0.125mg Q am, </a:t>
            </a:r>
            <a:r>
              <a:rPr lang="en-US" dirty="0" err="1" smtClean="0"/>
              <a:t>metoprolol</a:t>
            </a:r>
            <a:r>
              <a:rPr lang="en-US" dirty="0" smtClean="0"/>
              <a:t> succinate SA 75mg </a:t>
            </a:r>
            <a:r>
              <a:rPr lang="en-US" dirty="0" err="1" smtClean="0"/>
              <a:t>Qpm</a:t>
            </a:r>
            <a:r>
              <a:rPr lang="en-US" dirty="0" smtClean="0"/>
              <a:t>.</a:t>
            </a:r>
          </a:p>
          <a:p>
            <a:pPr marL="0" indent="0">
              <a:buNone/>
            </a:pPr>
            <a:endParaRPr lang="en-US" dirty="0" smtClean="0"/>
          </a:p>
          <a:p>
            <a:pPr marL="0" indent="0">
              <a:buNone/>
            </a:pPr>
            <a:r>
              <a:rPr lang="en-US" dirty="0" smtClean="0"/>
              <a:t>‘Physically aggressive, showing teeth, making fists, for unprovoked events. Becoming threatening to staff, especially female staff’. Requesting psych consult!</a:t>
            </a:r>
          </a:p>
        </p:txBody>
      </p:sp>
    </p:spTree>
    <p:extLst>
      <p:ext uri="{BB962C8B-B14F-4D97-AF65-F5344CB8AC3E}">
        <p14:creationId xmlns:p14="http://schemas.microsoft.com/office/powerpoint/2010/main" val="3509984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Non-Pharmacologic </a:t>
            </a:r>
            <a:r>
              <a:rPr lang="en-US" dirty="0"/>
              <a:t>M</a:t>
            </a:r>
            <a:r>
              <a:rPr lang="en-US" dirty="0" smtClean="0"/>
              <a:t>anagement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Onset, duration, course of symptoms</a:t>
            </a:r>
          </a:p>
          <a:p>
            <a:r>
              <a:rPr lang="en-US" dirty="0" smtClean="0"/>
              <a:t>Concomitant medical illness, side effects of medications, and pain should be ruled out as trigger to aggressive behavior.</a:t>
            </a:r>
          </a:p>
          <a:p>
            <a:endParaRPr lang="en-US" dirty="0"/>
          </a:p>
          <a:p>
            <a:r>
              <a:rPr lang="en-US" dirty="0" smtClean="0"/>
              <a:t>Avoiding environmental changes</a:t>
            </a:r>
          </a:p>
          <a:p>
            <a:r>
              <a:rPr lang="en-US" dirty="0" smtClean="0"/>
              <a:t>Avoiding sudden changes in the surroundings</a:t>
            </a:r>
          </a:p>
          <a:p>
            <a:r>
              <a:rPr lang="en-US" dirty="0" smtClean="0"/>
              <a:t>Improved personal patient centered care</a:t>
            </a:r>
          </a:p>
          <a:p>
            <a:r>
              <a:rPr lang="en-US" dirty="0" smtClean="0"/>
              <a:t>Structured Exercise Training</a:t>
            </a:r>
          </a:p>
          <a:p>
            <a:r>
              <a:rPr lang="en-US" dirty="0" smtClean="0"/>
              <a:t>Music Therapy, pet therapy</a:t>
            </a:r>
          </a:p>
          <a:p>
            <a:endParaRPr lang="en-US" dirty="0"/>
          </a:p>
        </p:txBody>
      </p:sp>
    </p:spTree>
    <p:extLst>
      <p:ext uri="{BB962C8B-B14F-4D97-AF65-F5344CB8AC3E}">
        <p14:creationId xmlns:p14="http://schemas.microsoft.com/office/powerpoint/2010/main" val="42268833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Antipsychotics</a:t>
            </a:r>
            <a:br>
              <a:rPr lang="en-US" dirty="0" smtClean="0"/>
            </a:br>
            <a:r>
              <a:rPr lang="en-US" dirty="0" smtClean="0"/>
              <a:t>Typical and Atypical</a:t>
            </a:r>
            <a:endParaRPr lang="en-US" dirty="0"/>
          </a:p>
        </p:txBody>
      </p:sp>
      <p:sp>
        <p:nvSpPr>
          <p:cNvPr id="3" name="Content Placeholder 2"/>
          <p:cNvSpPr>
            <a:spLocks noGrp="1"/>
          </p:cNvSpPr>
          <p:nvPr>
            <p:ph idx="1"/>
          </p:nvPr>
        </p:nvSpPr>
        <p:spPr/>
        <p:txBody>
          <a:bodyPr/>
          <a:lstStyle/>
          <a:p>
            <a:r>
              <a:rPr lang="en-US" dirty="0" smtClean="0"/>
              <a:t>Risks of sedation, anti-cholinergic side effects, parkinsonism, metabolic syndrome, atrial fibrillation</a:t>
            </a:r>
          </a:p>
          <a:p>
            <a:endParaRPr lang="en-US" dirty="0" smtClean="0"/>
          </a:p>
          <a:p>
            <a:r>
              <a:rPr lang="en-US" dirty="0" smtClean="0"/>
              <a:t>Mortality as high as 1.6 times placebo</a:t>
            </a:r>
          </a:p>
          <a:p>
            <a:endParaRPr lang="en-US" dirty="0" smtClean="0"/>
          </a:p>
          <a:p>
            <a:r>
              <a:rPr lang="en-US" dirty="0" smtClean="0"/>
              <a:t>Increased risk of stroke, myocardial infarction and death</a:t>
            </a:r>
          </a:p>
        </p:txBody>
      </p:sp>
    </p:spTree>
    <p:extLst>
      <p:ext uri="{BB962C8B-B14F-4D97-AF65-F5344CB8AC3E}">
        <p14:creationId xmlns:p14="http://schemas.microsoft.com/office/powerpoint/2010/main" val="19407594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More complications</a:t>
            </a:r>
            <a:endParaRPr lang="en-US" dirty="0"/>
          </a:p>
        </p:txBody>
      </p:sp>
      <p:sp>
        <p:nvSpPr>
          <p:cNvPr id="3" name="Content Placeholder 2"/>
          <p:cNvSpPr>
            <a:spLocks noGrp="1"/>
          </p:cNvSpPr>
          <p:nvPr>
            <p:ph idx="1"/>
          </p:nvPr>
        </p:nvSpPr>
        <p:spPr/>
        <p:txBody>
          <a:bodyPr/>
          <a:lstStyle/>
          <a:p>
            <a:r>
              <a:rPr lang="en-US" dirty="0" smtClean="0"/>
              <a:t>Movement disorders</a:t>
            </a:r>
          </a:p>
          <a:p>
            <a:r>
              <a:rPr lang="en-US" dirty="0" smtClean="0"/>
              <a:t>Falls (hip fractures)</a:t>
            </a:r>
          </a:p>
          <a:p>
            <a:r>
              <a:rPr lang="en-US" dirty="0" smtClean="0"/>
              <a:t>Cerebrovascular events and TIA’s</a:t>
            </a:r>
          </a:p>
          <a:p>
            <a:r>
              <a:rPr lang="en-US" dirty="0" smtClean="0"/>
              <a:t>Risk of death</a:t>
            </a:r>
          </a:p>
          <a:p>
            <a:r>
              <a:rPr lang="en-US" dirty="0" smtClean="0"/>
              <a:t>Therefore: Antipsychotic medications must be prescribed at the lowest possible dosage for the shortest period of time and are subject to gradual dose reduction and re-review</a:t>
            </a:r>
            <a:endParaRPr lang="en-US" dirty="0"/>
          </a:p>
        </p:txBody>
      </p:sp>
    </p:spTree>
    <p:extLst>
      <p:ext uri="{BB962C8B-B14F-4D97-AF65-F5344CB8AC3E}">
        <p14:creationId xmlns:p14="http://schemas.microsoft.com/office/powerpoint/2010/main" val="4841284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Inadequate Indications</a:t>
            </a:r>
            <a:endParaRPr lang="en-US" dirty="0"/>
          </a:p>
        </p:txBody>
      </p:sp>
      <p:sp>
        <p:nvSpPr>
          <p:cNvPr id="3" name="Content Placeholder 2"/>
          <p:cNvSpPr>
            <a:spLocks noGrp="1"/>
          </p:cNvSpPr>
          <p:nvPr>
            <p:ph idx="1"/>
          </p:nvPr>
        </p:nvSpPr>
        <p:spPr/>
        <p:txBody>
          <a:bodyPr>
            <a:normAutofit lnSpcReduction="10000"/>
          </a:bodyPr>
          <a:lstStyle/>
          <a:p>
            <a:r>
              <a:rPr lang="en-US" dirty="0" smtClean="0"/>
              <a:t>Poor self-care</a:t>
            </a:r>
          </a:p>
          <a:p>
            <a:r>
              <a:rPr lang="en-US" dirty="0" smtClean="0"/>
              <a:t>Restlessness</a:t>
            </a:r>
          </a:p>
          <a:p>
            <a:r>
              <a:rPr lang="en-US" dirty="0" smtClean="0"/>
              <a:t>Impaired memory</a:t>
            </a:r>
          </a:p>
          <a:p>
            <a:r>
              <a:rPr lang="en-US" dirty="0" smtClean="0"/>
              <a:t>Mild anxiety</a:t>
            </a:r>
          </a:p>
          <a:p>
            <a:r>
              <a:rPr lang="en-US" dirty="0" smtClean="0"/>
              <a:t>Wandering</a:t>
            </a:r>
          </a:p>
          <a:p>
            <a:r>
              <a:rPr lang="en-US" dirty="0" smtClean="0"/>
              <a:t>Insomnia </a:t>
            </a:r>
          </a:p>
          <a:p>
            <a:r>
              <a:rPr lang="en-US" dirty="0" smtClean="0"/>
              <a:t>Inattention</a:t>
            </a:r>
          </a:p>
          <a:p>
            <a:r>
              <a:rPr lang="en-US" dirty="0" smtClean="0"/>
              <a:t>Uncooperativeness</a:t>
            </a:r>
            <a:endParaRPr lang="en-US" dirty="0"/>
          </a:p>
        </p:txBody>
      </p:sp>
    </p:spTree>
    <p:extLst>
      <p:ext uri="{BB962C8B-B14F-4D97-AF65-F5344CB8AC3E}">
        <p14:creationId xmlns:p14="http://schemas.microsoft.com/office/powerpoint/2010/main" val="470419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Criteria for use of </a:t>
            </a:r>
            <a:r>
              <a:rPr lang="en-US" dirty="0" err="1" smtClean="0"/>
              <a:t>psychotropics</a:t>
            </a:r>
            <a:endParaRPr lang="en-US" dirty="0"/>
          </a:p>
        </p:txBody>
      </p:sp>
      <p:sp>
        <p:nvSpPr>
          <p:cNvPr id="3" name="Content Placeholder 2"/>
          <p:cNvSpPr>
            <a:spLocks noGrp="1"/>
          </p:cNvSpPr>
          <p:nvPr>
            <p:ph idx="1"/>
          </p:nvPr>
        </p:nvSpPr>
        <p:spPr/>
        <p:txBody>
          <a:bodyPr>
            <a:normAutofit lnSpcReduction="10000"/>
          </a:bodyPr>
          <a:lstStyle/>
          <a:p>
            <a:r>
              <a:rPr lang="en-US" dirty="0" smtClean="0"/>
              <a:t>The behavioral symptoms present a danger to self or others</a:t>
            </a:r>
          </a:p>
          <a:p>
            <a:r>
              <a:rPr lang="en-US" dirty="0" smtClean="0"/>
              <a:t>AND one or both of the following:</a:t>
            </a:r>
          </a:p>
          <a:p>
            <a:r>
              <a:rPr lang="en-US" dirty="0" smtClean="0"/>
              <a:t>The symptoms are identified as being due to mania or psychosis (auditory/visual or other hallucinations; delusions, paranoia or grandiosity); OR</a:t>
            </a:r>
          </a:p>
          <a:p>
            <a:r>
              <a:rPr lang="en-US" dirty="0" smtClean="0"/>
              <a:t>Behavioral interventions have been attempted but were not helpful</a:t>
            </a:r>
            <a:endParaRPr lang="en-US" dirty="0"/>
          </a:p>
        </p:txBody>
      </p:sp>
    </p:spTree>
    <p:extLst>
      <p:ext uri="{BB962C8B-B14F-4D97-AF65-F5344CB8AC3E}">
        <p14:creationId xmlns:p14="http://schemas.microsoft.com/office/powerpoint/2010/main" val="41717480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Tapering down of </a:t>
            </a:r>
            <a:r>
              <a:rPr lang="en-US" dirty="0" err="1" smtClean="0"/>
              <a:t>psychotropics</a:t>
            </a:r>
            <a:r>
              <a:rPr lang="en-US" dirty="0" smtClean="0"/>
              <a:t/>
            </a:r>
            <a:br>
              <a:rPr lang="en-US" dirty="0" smtClean="0"/>
            </a:br>
            <a:r>
              <a:rPr lang="en-US" dirty="0" smtClean="0"/>
              <a:t>An end to prolonged un-necessary use</a:t>
            </a:r>
            <a:br>
              <a:rPr lang="en-US" dirty="0" smtClean="0"/>
            </a:br>
            <a:endParaRPr lang="en-US" dirty="0"/>
          </a:p>
        </p:txBody>
      </p:sp>
      <p:sp>
        <p:nvSpPr>
          <p:cNvPr id="3" name="Content Placeholder 2"/>
          <p:cNvSpPr>
            <a:spLocks noGrp="1"/>
          </p:cNvSpPr>
          <p:nvPr>
            <p:ph idx="1"/>
          </p:nvPr>
        </p:nvSpPr>
        <p:spPr/>
        <p:txBody>
          <a:bodyPr/>
          <a:lstStyle/>
          <a:p>
            <a:r>
              <a:rPr lang="en-US" dirty="0" smtClean="0"/>
              <a:t>During first year of use, </a:t>
            </a:r>
            <a:r>
              <a:rPr lang="en-US" u="sng" dirty="0" smtClean="0"/>
              <a:t>gradual dose reduction</a:t>
            </a:r>
            <a:r>
              <a:rPr lang="en-US" dirty="0" smtClean="0"/>
              <a:t> must be tried in two separate quarters</a:t>
            </a:r>
          </a:p>
          <a:p>
            <a:r>
              <a:rPr lang="en-US" dirty="0" smtClean="0"/>
              <a:t>Attempts should be made one month apart</a:t>
            </a:r>
          </a:p>
          <a:p>
            <a:r>
              <a:rPr lang="en-US" dirty="0" smtClean="0"/>
              <a:t>After one year of use, need to attempt tapering down at least once a year</a:t>
            </a:r>
          </a:p>
          <a:p>
            <a:r>
              <a:rPr lang="en-US" dirty="0" smtClean="0"/>
              <a:t>Risks/Benefits</a:t>
            </a:r>
          </a:p>
          <a:p>
            <a:r>
              <a:rPr lang="en-US" dirty="0" smtClean="0"/>
              <a:t>Unless symptoms worsen after reduction</a:t>
            </a:r>
            <a:endParaRPr lang="en-US" dirty="0"/>
          </a:p>
        </p:txBody>
      </p:sp>
    </p:spTree>
    <p:extLst>
      <p:ext uri="{BB962C8B-B14F-4D97-AF65-F5344CB8AC3E}">
        <p14:creationId xmlns:p14="http://schemas.microsoft.com/office/powerpoint/2010/main" val="68633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 of study</a:t>
            </a:r>
            <a:endParaRPr lang="en-US" dirty="0"/>
          </a:p>
        </p:txBody>
      </p:sp>
      <p:sp>
        <p:nvSpPr>
          <p:cNvPr id="3" name="Content Placeholder 2"/>
          <p:cNvSpPr>
            <a:spLocks noGrp="1"/>
          </p:cNvSpPr>
          <p:nvPr>
            <p:ph idx="1"/>
          </p:nvPr>
        </p:nvSpPr>
        <p:spPr/>
        <p:txBody>
          <a:bodyPr/>
          <a:lstStyle/>
          <a:p>
            <a:r>
              <a:rPr lang="en-US" dirty="0" smtClean="0"/>
              <a:t>Establish risk of recurrence of symptoms in patients with AD who have a good response to </a:t>
            </a:r>
            <a:r>
              <a:rPr lang="en-US" dirty="0" err="1" smtClean="0"/>
              <a:t>risperidone</a:t>
            </a:r>
            <a:r>
              <a:rPr lang="en-US" dirty="0" smtClean="0"/>
              <a:t> for treatment of psychosis or agitation, after discontinuation of </a:t>
            </a:r>
            <a:r>
              <a:rPr lang="en-US" dirty="0" err="1" smtClean="0"/>
              <a:t>tx</a:t>
            </a:r>
            <a:endParaRPr lang="en-US" dirty="0" smtClean="0"/>
          </a:p>
          <a:p>
            <a:endParaRPr lang="en-US" dirty="0" smtClean="0"/>
          </a:p>
          <a:p>
            <a:r>
              <a:rPr lang="en-US" dirty="0" smtClean="0"/>
              <a:t>Hypothesis: Relapse rate will be lower in patients who continue </a:t>
            </a:r>
            <a:r>
              <a:rPr lang="en-US" dirty="0" err="1" smtClean="0"/>
              <a:t>risperidone</a:t>
            </a:r>
            <a:r>
              <a:rPr lang="en-US" dirty="0" smtClean="0"/>
              <a:t> than in patients who switch to placebo</a:t>
            </a:r>
            <a:endParaRPr lang="en-US" dirty="0"/>
          </a:p>
        </p:txBody>
      </p:sp>
    </p:spTree>
    <p:extLst>
      <p:ext uri="{BB962C8B-B14F-4D97-AF65-F5344CB8AC3E}">
        <p14:creationId xmlns:p14="http://schemas.microsoft.com/office/powerpoint/2010/main" val="36220624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of Study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Phase A: Patients with AD received </a:t>
            </a:r>
            <a:r>
              <a:rPr lang="en-US" dirty="0" err="1" smtClean="0"/>
              <a:t>risperidone</a:t>
            </a:r>
            <a:r>
              <a:rPr lang="en-US" dirty="0" smtClean="0"/>
              <a:t> for 16 weeks.</a:t>
            </a:r>
          </a:p>
          <a:p>
            <a:r>
              <a:rPr lang="en-US" dirty="0" smtClean="0"/>
              <a:t>Phase B: Those patients having a response to </a:t>
            </a:r>
            <a:r>
              <a:rPr lang="en-US" dirty="0" err="1" smtClean="0"/>
              <a:t>risperidone</a:t>
            </a:r>
            <a:r>
              <a:rPr lang="en-US" dirty="0" smtClean="0"/>
              <a:t> randomized blindly to 3 groups</a:t>
            </a:r>
          </a:p>
          <a:p>
            <a:pPr marL="0" indent="0">
              <a:buNone/>
            </a:pPr>
            <a:endParaRPr lang="en-US" dirty="0" smtClean="0"/>
          </a:p>
          <a:p>
            <a:r>
              <a:rPr lang="en-US" dirty="0" smtClean="0"/>
              <a:t>Group 1. </a:t>
            </a:r>
            <a:r>
              <a:rPr lang="en-US" dirty="0" err="1"/>
              <a:t>R</a:t>
            </a:r>
            <a:r>
              <a:rPr lang="en-US" dirty="0" err="1" smtClean="0"/>
              <a:t>isperidone</a:t>
            </a:r>
            <a:r>
              <a:rPr lang="en-US" dirty="0" smtClean="0"/>
              <a:t> for 32 </a:t>
            </a:r>
            <a:r>
              <a:rPr lang="en-US" dirty="0" err="1" smtClean="0"/>
              <a:t>wks</a:t>
            </a:r>
            <a:endParaRPr lang="en-US" dirty="0" smtClean="0"/>
          </a:p>
          <a:p>
            <a:r>
              <a:rPr lang="en-US" dirty="0" smtClean="0"/>
              <a:t>Group 2. </a:t>
            </a:r>
            <a:r>
              <a:rPr lang="en-US" dirty="0" err="1" smtClean="0"/>
              <a:t>Risperidone</a:t>
            </a:r>
            <a:r>
              <a:rPr lang="en-US" dirty="0" smtClean="0"/>
              <a:t> for 16 </a:t>
            </a:r>
            <a:r>
              <a:rPr lang="en-US" dirty="0" err="1" smtClean="0"/>
              <a:t>wks</a:t>
            </a:r>
            <a:r>
              <a:rPr lang="en-US" dirty="0" smtClean="0"/>
              <a:t>, then  placebo for 16 </a:t>
            </a:r>
            <a:r>
              <a:rPr lang="en-US" dirty="0" err="1" smtClean="0"/>
              <a:t>wks</a:t>
            </a:r>
            <a:endParaRPr lang="en-US" dirty="0" smtClean="0"/>
          </a:p>
          <a:p>
            <a:r>
              <a:rPr lang="en-US" dirty="0" smtClean="0"/>
              <a:t>Group 3. Placebo for all 32 </a:t>
            </a:r>
            <a:r>
              <a:rPr lang="en-US" dirty="0" err="1" smtClean="0"/>
              <a:t>wks</a:t>
            </a:r>
            <a:r>
              <a:rPr lang="en-US" dirty="0" smtClean="0"/>
              <a:t> of study</a:t>
            </a:r>
            <a:endParaRPr lang="en-US" dirty="0"/>
          </a:p>
        </p:txBody>
      </p:sp>
    </p:spTree>
    <p:extLst>
      <p:ext uri="{BB962C8B-B14F-4D97-AF65-F5344CB8AC3E}">
        <p14:creationId xmlns:p14="http://schemas.microsoft.com/office/powerpoint/2010/main" val="597377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021" t="42975" r="-3021" b="-42975"/>
          <a:stretch/>
        </p:blipFill>
        <p:spPr bwMode="auto">
          <a:xfrm rot="10800000">
            <a:off x="-304800" y="-2501461"/>
            <a:ext cx="9235440" cy="7941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own Arrow 3"/>
          <p:cNvSpPr/>
          <p:nvPr/>
        </p:nvSpPr>
        <p:spPr>
          <a:xfrm>
            <a:off x="4367648" y="164592"/>
            <a:ext cx="484632" cy="597408"/>
          </a:xfrm>
          <a:prstGeom prst="down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88207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766" t="2936" r="5470" b="-282"/>
          <a:stretch/>
        </p:blipFill>
        <p:spPr bwMode="auto">
          <a:xfrm>
            <a:off x="609600" y="374072"/>
            <a:ext cx="7356764" cy="5971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08810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5255" r="2804" b="2888"/>
          <a:stretch/>
        </p:blipFill>
        <p:spPr bwMode="auto">
          <a:xfrm>
            <a:off x="56351" y="377952"/>
            <a:ext cx="9030644" cy="5957454"/>
          </a:xfrm>
          <a:prstGeom prst="rect">
            <a:avLst/>
          </a:prstGeom>
          <a:noFill/>
          <a:ln>
            <a:noFill/>
          </a:ln>
          <a:effectLst>
            <a:glow rad="101600">
              <a:schemeClr val="accent2">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718308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Inclusion Criteria</a:t>
            </a:r>
            <a:endParaRPr lang="en-US" dirty="0"/>
          </a:p>
        </p:txBody>
      </p:sp>
      <p:sp>
        <p:nvSpPr>
          <p:cNvPr id="3" name="Content Placeholder 2"/>
          <p:cNvSpPr>
            <a:spLocks noGrp="1"/>
          </p:cNvSpPr>
          <p:nvPr>
            <p:ph idx="1"/>
          </p:nvPr>
        </p:nvSpPr>
        <p:spPr/>
        <p:txBody>
          <a:bodyPr>
            <a:normAutofit/>
          </a:bodyPr>
          <a:lstStyle/>
          <a:p>
            <a:r>
              <a:rPr lang="en-US" dirty="0" smtClean="0"/>
              <a:t>AD in outpatient setting</a:t>
            </a:r>
          </a:p>
          <a:p>
            <a:r>
              <a:rPr lang="en-US" dirty="0" smtClean="0"/>
              <a:t> </a:t>
            </a:r>
            <a:r>
              <a:rPr lang="en-US" dirty="0"/>
              <a:t>L</a:t>
            </a:r>
            <a:r>
              <a:rPr lang="en-US" dirty="0" smtClean="0"/>
              <a:t>iving at home, assisted-living or nursing home</a:t>
            </a:r>
          </a:p>
          <a:p>
            <a:r>
              <a:rPr lang="en-US" dirty="0" smtClean="0"/>
              <a:t> Age 50-95, mean age 80+/-8 years</a:t>
            </a:r>
          </a:p>
          <a:p>
            <a:r>
              <a:rPr lang="en-US" dirty="0" smtClean="0"/>
              <a:t> NPI&gt;4 on psychosis or agitation scale</a:t>
            </a:r>
          </a:p>
          <a:p>
            <a:r>
              <a:rPr lang="en-US" dirty="0" smtClean="0"/>
              <a:t> MMSE 5-26 (community) or MMSE 2-26 (NH)</a:t>
            </a:r>
          </a:p>
          <a:p>
            <a:r>
              <a:rPr lang="en-US" dirty="0" smtClean="0"/>
              <a:t>NPI scale: subscales for delusions, hallucinations, and agitation/aggression (0-36)</a:t>
            </a:r>
          </a:p>
          <a:p>
            <a:endParaRPr lang="en-US" dirty="0" smtClean="0"/>
          </a:p>
          <a:p>
            <a:endParaRPr lang="en-US" dirty="0"/>
          </a:p>
        </p:txBody>
      </p:sp>
    </p:spTree>
    <p:extLst>
      <p:ext uri="{BB962C8B-B14F-4D97-AF65-F5344CB8AC3E}">
        <p14:creationId xmlns:p14="http://schemas.microsoft.com/office/powerpoint/2010/main" val="22199656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Exclusion Criteria</a:t>
            </a:r>
            <a:endParaRPr lang="en-US" dirty="0"/>
          </a:p>
        </p:txBody>
      </p:sp>
      <p:sp>
        <p:nvSpPr>
          <p:cNvPr id="3" name="Content Placeholder 2"/>
          <p:cNvSpPr>
            <a:spLocks noGrp="1"/>
          </p:cNvSpPr>
          <p:nvPr>
            <p:ph idx="1"/>
          </p:nvPr>
        </p:nvSpPr>
        <p:spPr/>
        <p:txBody>
          <a:bodyPr/>
          <a:lstStyle/>
          <a:p>
            <a:r>
              <a:rPr lang="en-US" dirty="0" smtClean="0"/>
              <a:t>History of psychiatric disorder</a:t>
            </a:r>
          </a:p>
          <a:p>
            <a:r>
              <a:rPr lang="en-US" dirty="0" smtClean="0"/>
              <a:t>History of substance abuse</a:t>
            </a:r>
          </a:p>
          <a:p>
            <a:r>
              <a:rPr lang="en-US" dirty="0" smtClean="0"/>
              <a:t>History of stroke</a:t>
            </a:r>
          </a:p>
          <a:p>
            <a:r>
              <a:rPr lang="en-US" dirty="0" smtClean="0"/>
              <a:t>History of seizures</a:t>
            </a:r>
          </a:p>
          <a:p>
            <a:r>
              <a:rPr lang="en-US" dirty="0" smtClean="0"/>
              <a:t>Atrial Fibrillation</a:t>
            </a:r>
          </a:p>
          <a:p>
            <a:r>
              <a:rPr lang="en-US" dirty="0" smtClean="0"/>
              <a:t>At risk for suicide or homicide</a:t>
            </a:r>
          </a:p>
          <a:p>
            <a:r>
              <a:rPr lang="en-US" dirty="0" smtClean="0"/>
              <a:t>Allergy/Intolerance to </a:t>
            </a:r>
            <a:r>
              <a:rPr lang="en-US" dirty="0" err="1" smtClean="0"/>
              <a:t>risperidone</a:t>
            </a:r>
            <a:endParaRPr lang="en-US" dirty="0"/>
          </a:p>
        </p:txBody>
      </p:sp>
    </p:spTree>
    <p:extLst>
      <p:ext uri="{BB962C8B-B14F-4D97-AF65-F5344CB8AC3E}">
        <p14:creationId xmlns:p14="http://schemas.microsoft.com/office/powerpoint/2010/main" val="13631216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Outcome measures</a:t>
            </a:r>
            <a:endParaRPr lang="en-US" dirty="0"/>
          </a:p>
        </p:txBody>
      </p:sp>
      <p:sp>
        <p:nvSpPr>
          <p:cNvPr id="3" name="Content Placeholder 2"/>
          <p:cNvSpPr>
            <a:spLocks noGrp="1"/>
          </p:cNvSpPr>
          <p:nvPr>
            <p:ph idx="1"/>
          </p:nvPr>
        </p:nvSpPr>
        <p:spPr/>
        <p:txBody>
          <a:bodyPr/>
          <a:lstStyle/>
          <a:p>
            <a:r>
              <a:rPr lang="en-US" dirty="0" smtClean="0"/>
              <a:t>Phase A:  Positive response to </a:t>
            </a:r>
            <a:r>
              <a:rPr lang="en-US" dirty="0" err="1" smtClean="0"/>
              <a:t>risperidone</a:t>
            </a:r>
            <a:r>
              <a:rPr lang="en-US" dirty="0" smtClean="0"/>
              <a:t> if 30% reduction in baseline score on NPI and </a:t>
            </a:r>
            <a:r>
              <a:rPr lang="en-US" dirty="0" err="1" smtClean="0"/>
              <a:t>socre</a:t>
            </a:r>
            <a:r>
              <a:rPr lang="en-US" dirty="0" smtClean="0"/>
              <a:t> of 1 or 2 on CGI-C</a:t>
            </a:r>
          </a:p>
          <a:p>
            <a:endParaRPr lang="en-US" dirty="0" smtClean="0"/>
          </a:p>
          <a:p>
            <a:r>
              <a:rPr lang="en-US" dirty="0" smtClean="0"/>
              <a:t>Phase B: Relapse if NPI increase of 30% or 5 point increase on CGI-C</a:t>
            </a:r>
          </a:p>
          <a:p>
            <a:endParaRPr lang="en-US" dirty="0"/>
          </a:p>
          <a:p>
            <a:pPr marL="0" indent="0">
              <a:buNone/>
            </a:pPr>
            <a:endParaRPr lang="en-US" dirty="0"/>
          </a:p>
        </p:txBody>
      </p:sp>
    </p:spTree>
    <p:extLst>
      <p:ext uri="{BB962C8B-B14F-4D97-AF65-F5344CB8AC3E}">
        <p14:creationId xmlns:p14="http://schemas.microsoft.com/office/powerpoint/2010/main" val="4850732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Secondary Outcome Measures</a:t>
            </a:r>
            <a:br>
              <a:rPr lang="en-US" dirty="0" smtClean="0"/>
            </a:br>
            <a:r>
              <a:rPr lang="en-US" dirty="0" smtClean="0"/>
              <a:t>Adverse effects of treatment</a:t>
            </a:r>
            <a:endParaRPr lang="en-US" dirty="0"/>
          </a:p>
        </p:txBody>
      </p:sp>
      <p:sp>
        <p:nvSpPr>
          <p:cNvPr id="3" name="Content Placeholder 2"/>
          <p:cNvSpPr>
            <a:spLocks noGrp="1"/>
          </p:cNvSpPr>
          <p:nvPr>
            <p:ph idx="1"/>
          </p:nvPr>
        </p:nvSpPr>
        <p:spPr/>
        <p:txBody>
          <a:bodyPr/>
          <a:lstStyle/>
          <a:p>
            <a:r>
              <a:rPr lang="en-US" dirty="0" smtClean="0"/>
              <a:t>EPS severity (Simpson Angus Scale):0-40</a:t>
            </a:r>
          </a:p>
          <a:p>
            <a:r>
              <a:rPr lang="en-US" dirty="0" smtClean="0"/>
              <a:t>Tardive Dyskinesia (AIMS)-’Abnormal involuntary Movement Scale 0-35</a:t>
            </a:r>
          </a:p>
          <a:p>
            <a:r>
              <a:rPr lang="en-US" dirty="0" smtClean="0"/>
              <a:t>Cognition (MMSE and ADAS-COG)</a:t>
            </a:r>
          </a:p>
          <a:p>
            <a:r>
              <a:rPr lang="en-US" dirty="0" smtClean="0"/>
              <a:t> Physical function (Physical Self-Maintenance Scale)-0-30</a:t>
            </a:r>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41172866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sp>
        <p:nvSpPr>
          <p:cNvPr id="3" name="Content Placeholder 2"/>
          <p:cNvSpPr>
            <a:spLocks noGrp="1"/>
          </p:cNvSpPr>
          <p:nvPr>
            <p:ph idx="1"/>
          </p:nvPr>
        </p:nvSpPr>
        <p:spPr/>
        <p:txBody>
          <a:bodyPr>
            <a:normAutofit fontScale="92500"/>
          </a:bodyPr>
          <a:lstStyle/>
          <a:p>
            <a:r>
              <a:rPr lang="en-US" dirty="0" smtClean="0"/>
              <a:t>Phase A:  112/180 (62%) had positive response (responded to </a:t>
            </a:r>
            <a:r>
              <a:rPr lang="en-US" dirty="0" err="1" smtClean="0"/>
              <a:t>risperidone</a:t>
            </a:r>
            <a:r>
              <a:rPr lang="en-US" dirty="0" smtClean="0"/>
              <a:t>), 110 randomized</a:t>
            </a:r>
          </a:p>
          <a:p>
            <a:r>
              <a:rPr lang="en-US" dirty="0" smtClean="0"/>
              <a:t>Phase B:  First 16 </a:t>
            </a:r>
            <a:r>
              <a:rPr lang="en-US" dirty="0" err="1" smtClean="0"/>
              <a:t>wks</a:t>
            </a:r>
            <a:r>
              <a:rPr lang="en-US" dirty="0" smtClean="0"/>
              <a:t>: 60% (24/40)on placebo (Group 3)  relapsed vs. 33% (23/70) on </a:t>
            </a:r>
            <a:r>
              <a:rPr lang="en-US" dirty="0" err="1" smtClean="0"/>
              <a:t>risperidone</a:t>
            </a:r>
            <a:r>
              <a:rPr lang="en-US" dirty="0" smtClean="0"/>
              <a:t> (Groups 1 &amp; 2), p=0.004</a:t>
            </a:r>
          </a:p>
          <a:p>
            <a:r>
              <a:rPr lang="en-US" dirty="0" smtClean="0"/>
              <a:t>NNT of 28.5 patients/week  to prevent 1 relapse)</a:t>
            </a:r>
          </a:p>
          <a:p>
            <a:r>
              <a:rPr lang="en-US" dirty="0" smtClean="0"/>
              <a:t>Second 16 </a:t>
            </a:r>
            <a:r>
              <a:rPr lang="en-US" dirty="0" err="1" smtClean="0"/>
              <a:t>wks</a:t>
            </a:r>
            <a:r>
              <a:rPr lang="en-US" dirty="0" smtClean="0"/>
              <a:t>: 48% (13/27)on placebo relapsed vs. 15% (2/13)on </a:t>
            </a:r>
            <a:r>
              <a:rPr lang="en-US" dirty="0" err="1" smtClean="0"/>
              <a:t>risperidone</a:t>
            </a:r>
            <a:r>
              <a:rPr lang="en-US" dirty="0" smtClean="0"/>
              <a:t>, p=0.02</a:t>
            </a:r>
          </a:p>
          <a:p>
            <a:endParaRPr lang="en-US" dirty="0"/>
          </a:p>
        </p:txBody>
      </p:sp>
    </p:spTree>
    <p:extLst>
      <p:ext uri="{BB962C8B-B14F-4D97-AF65-F5344CB8AC3E}">
        <p14:creationId xmlns:p14="http://schemas.microsoft.com/office/powerpoint/2010/main" val="33477223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Results-Cont.</a:t>
            </a:r>
            <a:endParaRPr lang="en-US" dirty="0"/>
          </a:p>
        </p:txBody>
      </p:sp>
      <p:sp>
        <p:nvSpPr>
          <p:cNvPr id="3" name="Content Placeholder 2"/>
          <p:cNvSpPr>
            <a:spLocks noGrp="1"/>
          </p:cNvSpPr>
          <p:nvPr>
            <p:ph idx="1"/>
          </p:nvPr>
        </p:nvSpPr>
        <p:spPr/>
        <p:txBody>
          <a:bodyPr>
            <a:normAutofit lnSpcReduction="10000"/>
          </a:bodyPr>
          <a:lstStyle/>
          <a:p>
            <a:r>
              <a:rPr lang="en-US" dirty="0" smtClean="0"/>
              <a:t>No significant differences in rates of adverse events amongst the different treatment groups. </a:t>
            </a:r>
          </a:p>
          <a:p>
            <a:r>
              <a:rPr lang="en-US" dirty="0" smtClean="0"/>
              <a:t>No significant differences in </a:t>
            </a:r>
            <a:r>
              <a:rPr lang="en-US" dirty="0" err="1" smtClean="0"/>
              <a:t>extrapyrimidal</a:t>
            </a:r>
            <a:r>
              <a:rPr lang="en-US" dirty="0" smtClean="0"/>
              <a:t> signs, tardive dyskinesia or cognitive status per scales used.</a:t>
            </a:r>
          </a:p>
          <a:p>
            <a:r>
              <a:rPr lang="en-US" dirty="0" smtClean="0"/>
              <a:t>3 deaths during Phase A (2 in </a:t>
            </a:r>
            <a:r>
              <a:rPr lang="en-US" dirty="0" err="1" smtClean="0"/>
              <a:t>risperidone</a:t>
            </a:r>
            <a:r>
              <a:rPr lang="en-US" dirty="0" smtClean="0"/>
              <a:t>, 1 in placebo group), and 3 deaths in phase B with no pattern observed with respect to cause</a:t>
            </a:r>
            <a:endParaRPr lang="en-US" dirty="0"/>
          </a:p>
        </p:txBody>
      </p:sp>
    </p:spTree>
    <p:extLst>
      <p:ext uri="{BB962C8B-B14F-4D97-AF65-F5344CB8AC3E}">
        <p14:creationId xmlns:p14="http://schemas.microsoft.com/office/powerpoint/2010/main" val="28661291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914400"/>
            <a:ext cx="6775374"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5462606"/>
            <a:ext cx="586740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04617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762000"/>
            <a:ext cx="6105928"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45650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In patients who initially responded to </a:t>
            </a:r>
            <a:r>
              <a:rPr lang="en-US" dirty="0" err="1" smtClean="0"/>
              <a:t>risperidone</a:t>
            </a:r>
            <a:r>
              <a:rPr lang="en-US" dirty="0" smtClean="0"/>
              <a:t>, discontinuation was associated with an increased risk of relapse for at least 4 months.</a:t>
            </a:r>
          </a:p>
          <a:p>
            <a:endParaRPr lang="en-US" dirty="0" smtClean="0"/>
          </a:p>
          <a:p>
            <a:r>
              <a:rPr lang="en-US" dirty="0" err="1" smtClean="0"/>
              <a:t>Risperidone</a:t>
            </a:r>
            <a:r>
              <a:rPr lang="en-US" dirty="0" smtClean="0"/>
              <a:t> is not highly effective in achieving or sustaining a reduction in psychosis or agitation in AD</a:t>
            </a:r>
          </a:p>
          <a:p>
            <a:endParaRPr lang="en-US" dirty="0" smtClean="0"/>
          </a:p>
          <a:p>
            <a:r>
              <a:rPr lang="en-US" dirty="0" smtClean="0"/>
              <a:t>Rates of discontinuation for any reason:</a:t>
            </a:r>
          </a:p>
          <a:p>
            <a:r>
              <a:rPr lang="en-US" dirty="0" smtClean="0"/>
              <a:t>38% in Phase A</a:t>
            </a:r>
          </a:p>
          <a:p>
            <a:endParaRPr lang="en-US" dirty="0" smtClean="0"/>
          </a:p>
          <a:p>
            <a:r>
              <a:rPr lang="en-US" dirty="0" smtClean="0"/>
              <a:t>68% in Group 1 during 32 </a:t>
            </a:r>
            <a:r>
              <a:rPr lang="en-US" dirty="0" err="1" smtClean="0"/>
              <a:t>wks</a:t>
            </a:r>
            <a:r>
              <a:rPr lang="en-US" dirty="0" smtClean="0"/>
              <a:t>, 29% in Group 2 during first  16 </a:t>
            </a:r>
            <a:r>
              <a:rPr lang="en-US" dirty="0" err="1" smtClean="0"/>
              <a:t>wks</a:t>
            </a:r>
            <a:endParaRPr lang="en-US" dirty="0"/>
          </a:p>
        </p:txBody>
      </p:sp>
    </p:spTree>
    <p:extLst>
      <p:ext uri="{BB962C8B-B14F-4D97-AF65-F5344CB8AC3E}">
        <p14:creationId xmlns:p14="http://schemas.microsoft.com/office/powerpoint/2010/main" val="13943524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–Cont.</a:t>
            </a:r>
            <a:endParaRPr lang="en-US" dirty="0"/>
          </a:p>
        </p:txBody>
      </p:sp>
      <p:sp>
        <p:nvSpPr>
          <p:cNvPr id="3" name="Content Placeholder 2"/>
          <p:cNvSpPr>
            <a:spLocks noGrp="1"/>
          </p:cNvSpPr>
          <p:nvPr>
            <p:ph idx="1"/>
          </p:nvPr>
        </p:nvSpPr>
        <p:spPr/>
        <p:txBody>
          <a:bodyPr>
            <a:normAutofit/>
          </a:bodyPr>
          <a:lstStyle/>
          <a:p>
            <a:r>
              <a:rPr lang="en-US" dirty="0" smtClean="0"/>
              <a:t>Little harms of treatment in this population over short period study time of 32 weeks</a:t>
            </a:r>
          </a:p>
          <a:p>
            <a:endParaRPr lang="en-US" dirty="0"/>
          </a:p>
          <a:p>
            <a:r>
              <a:rPr lang="en-US" dirty="0" smtClean="0"/>
              <a:t>Will continue to need a multifactorial approach to management of these challenging patients</a:t>
            </a:r>
          </a:p>
          <a:p>
            <a:endParaRPr lang="en-US" dirty="0"/>
          </a:p>
        </p:txBody>
      </p:sp>
    </p:spTree>
    <p:extLst>
      <p:ext uri="{BB962C8B-B14F-4D97-AF65-F5344CB8AC3E}">
        <p14:creationId xmlns:p14="http://schemas.microsoft.com/office/powerpoint/2010/main" val="13287194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Type of study: Therapy/Prevention</a:t>
            </a:r>
            <a:endParaRPr lang="en-US" dirty="0"/>
          </a:p>
        </p:txBody>
      </p:sp>
      <p:sp>
        <p:nvSpPr>
          <p:cNvPr id="3" name="Content Placeholder 2"/>
          <p:cNvSpPr>
            <a:spLocks noGrp="1"/>
          </p:cNvSpPr>
          <p:nvPr>
            <p:ph idx="1"/>
          </p:nvPr>
        </p:nvSpPr>
        <p:spPr>
          <a:xfrm>
            <a:off x="609600" y="1524000"/>
            <a:ext cx="8229600" cy="4525963"/>
          </a:xfrm>
        </p:spPr>
        <p:txBody>
          <a:bodyPr>
            <a:normAutofit lnSpcReduction="10000"/>
          </a:bodyPr>
          <a:lstStyle/>
          <a:p>
            <a:r>
              <a:rPr lang="en-US" dirty="0" smtClean="0"/>
              <a:t>Was the assignment of patients randomized?</a:t>
            </a:r>
          </a:p>
          <a:p>
            <a:r>
              <a:rPr lang="en-US" dirty="0" smtClean="0"/>
              <a:t>YES</a:t>
            </a:r>
          </a:p>
          <a:p>
            <a:r>
              <a:rPr lang="en-US" dirty="0" smtClean="0"/>
              <a:t>Was the randomization blind?</a:t>
            </a:r>
          </a:p>
          <a:p>
            <a:r>
              <a:rPr lang="en-US" dirty="0" smtClean="0"/>
              <a:t>Yes</a:t>
            </a:r>
          </a:p>
          <a:p>
            <a:r>
              <a:rPr lang="en-US" dirty="0" smtClean="0"/>
              <a:t>Were the groups similar demographically at the beginning of the study?</a:t>
            </a:r>
          </a:p>
          <a:p>
            <a:r>
              <a:rPr lang="en-US" dirty="0" smtClean="0"/>
              <a:t>Yes</a:t>
            </a:r>
          </a:p>
          <a:p>
            <a:r>
              <a:rPr lang="en-US" dirty="0" smtClean="0"/>
              <a:t>Multi-center study</a:t>
            </a:r>
          </a:p>
          <a:p>
            <a:endParaRPr lang="en-US" dirty="0"/>
          </a:p>
        </p:txBody>
      </p:sp>
    </p:spTree>
    <p:extLst>
      <p:ext uri="{BB962C8B-B14F-4D97-AF65-F5344CB8AC3E}">
        <p14:creationId xmlns:p14="http://schemas.microsoft.com/office/powerpoint/2010/main" val="28007984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a:t>
            </a:r>
            <a:endParaRPr lang="en-US" dirty="0"/>
          </a:p>
        </p:txBody>
      </p:sp>
      <p:sp>
        <p:nvSpPr>
          <p:cNvPr id="3" name="Content Placeholder 2"/>
          <p:cNvSpPr>
            <a:spLocks noGrp="1"/>
          </p:cNvSpPr>
          <p:nvPr>
            <p:ph idx="1"/>
          </p:nvPr>
        </p:nvSpPr>
        <p:spPr/>
        <p:txBody>
          <a:bodyPr/>
          <a:lstStyle/>
          <a:p>
            <a:r>
              <a:rPr lang="en-US" dirty="0" smtClean="0"/>
              <a:t>Short study: 32 weeks</a:t>
            </a:r>
          </a:p>
          <a:p>
            <a:r>
              <a:rPr lang="en-US" dirty="0" smtClean="0"/>
              <a:t>Small sample</a:t>
            </a:r>
          </a:p>
          <a:p>
            <a:r>
              <a:rPr lang="en-US" dirty="0" smtClean="0"/>
              <a:t>Comparison to placebo</a:t>
            </a:r>
          </a:p>
          <a:p>
            <a:r>
              <a:rPr lang="en-US" dirty="0" smtClean="0"/>
              <a:t>Solely based on outpatient  setting</a:t>
            </a:r>
          </a:p>
          <a:p>
            <a:r>
              <a:rPr lang="en-US" dirty="0" smtClean="0"/>
              <a:t>Homogeneous population</a:t>
            </a:r>
          </a:p>
          <a:p>
            <a:r>
              <a:rPr lang="en-US" dirty="0" smtClean="0"/>
              <a:t>Abrupt withdrawal instead of Gradual Dose Reduction: Phase B tapered over 1 week only if </a:t>
            </a:r>
            <a:r>
              <a:rPr lang="en-US" dirty="0" err="1" smtClean="0"/>
              <a:t>risperidone</a:t>
            </a:r>
            <a:r>
              <a:rPr lang="en-US" dirty="0" smtClean="0"/>
              <a:t> dose&gt; 2mg to avoid withdrawal</a:t>
            </a:r>
          </a:p>
          <a:p>
            <a:endParaRPr lang="en-US" dirty="0"/>
          </a:p>
        </p:txBody>
      </p:sp>
    </p:spTree>
    <p:extLst>
      <p:ext uri="{BB962C8B-B14F-4D97-AF65-F5344CB8AC3E}">
        <p14:creationId xmlns:p14="http://schemas.microsoft.com/office/powerpoint/2010/main" val="40471100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Cochrane Database </a:t>
            </a:r>
            <a:r>
              <a:rPr lang="en-US" dirty="0" err="1" smtClean="0"/>
              <a:t>Syst</a:t>
            </a:r>
            <a:r>
              <a:rPr lang="en-US" dirty="0" smtClean="0"/>
              <a:t> Rev 2013</a:t>
            </a:r>
            <a:endParaRPr lang="en-US" dirty="0"/>
          </a:p>
        </p:txBody>
      </p:sp>
      <p:sp>
        <p:nvSpPr>
          <p:cNvPr id="3" name="Content Placeholder 2"/>
          <p:cNvSpPr>
            <a:spLocks noGrp="1"/>
          </p:cNvSpPr>
          <p:nvPr>
            <p:ph idx="1"/>
          </p:nvPr>
        </p:nvSpPr>
        <p:spPr>
          <a:xfrm>
            <a:off x="228600" y="1371600"/>
            <a:ext cx="8458200" cy="4525963"/>
          </a:xfrm>
        </p:spPr>
        <p:txBody>
          <a:bodyPr>
            <a:noAutofit/>
          </a:bodyPr>
          <a:lstStyle/>
          <a:p>
            <a:r>
              <a:rPr lang="en-US" sz="2400" dirty="0" smtClean="0"/>
              <a:t>‘Our </a:t>
            </a:r>
            <a:r>
              <a:rPr lang="en-US" sz="2400" dirty="0"/>
              <a:t>findings suggest that many older people with Alzheimer's dementia and NPS can be withdrawn from chronic antipsychotic medication without detrimental effects on their </a:t>
            </a:r>
            <a:r>
              <a:rPr lang="en-US" sz="2400" dirty="0" err="1"/>
              <a:t>behaviour</a:t>
            </a:r>
            <a:r>
              <a:rPr lang="en-US" sz="2400" dirty="0"/>
              <a:t>. It remains uncertain whether withdrawal is beneficial for cognition or psychomotor status, but the results of this review suggest that discontinuation </a:t>
            </a:r>
            <a:r>
              <a:rPr lang="en-US" sz="2400" dirty="0" smtClean="0"/>
              <a:t>programs </a:t>
            </a:r>
            <a:r>
              <a:rPr lang="en-US" sz="2400" dirty="0"/>
              <a:t>could be incorporated into routine practice. </a:t>
            </a:r>
            <a:endParaRPr lang="en-US" sz="2400" dirty="0" smtClean="0"/>
          </a:p>
          <a:p>
            <a:r>
              <a:rPr lang="en-US" sz="2400" dirty="0" smtClean="0"/>
              <a:t>However</a:t>
            </a:r>
            <a:r>
              <a:rPr lang="en-US" sz="2400" dirty="0"/>
              <a:t>, two studies of people whose agitation or psychosis had previously responded well to antipsychotic treatment found an increased risk of relapse or shorter time to relapse after discontinuation. Two other studies suggest that people with more severe NPS at baseline could benefit from continuing their antipsychotic medication. In these people, withdrawal might not be </a:t>
            </a:r>
            <a:r>
              <a:rPr lang="en-US" sz="2400" dirty="0" smtClean="0"/>
              <a:t>recommended’.</a:t>
            </a:r>
            <a:endParaRPr lang="en-US" sz="2400" dirty="0"/>
          </a:p>
        </p:txBody>
      </p:sp>
    </p:spTree>
    <p:extLst>
      <p:ext uri="{BB962C8B-B14F-4D97-AF65-F5344CB8AC3E}">
        <p14:creationId xmlns:p14="http://schemas.microsoft.com/office/powerpoint/2010/main" val="388994816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to our case…</a:t>
            </a:r>
            <a:endParaRPr lang="en-US" dirty="0"/>
          </a:p>
        </p:txBody>
      </p:sp>
      <p:sp>
        <p:nvSpPr>
          <p:cNvPr id="3" name="Content Placeholder 2"/>
          <p:cNvSpPr>
            <a:spLocks noGrp="1"/>
          </p:cNvSpPr>
          <p:nvPr>
            <p:ph idx="1"/>
          </p:nvPr>
        </p:nvSpPr>
        <p:spPr/>
        <p:txBody>
          <a:bodyPr/>
          <a:lstStyle/>
          <a:p>
            <a:r>
              <a:rPr lang="en-US" dirty="0" smtClean="0"/>
              <a:t>Can we apply the study to our </a:t>
            </a:r>
            <a:r>
              <a:rPr lang="en-US" dirty="0" smtClean="0"/>
              <a:t>patient?</a:t>
            </a: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a:t> </a:t>
            </a:r>
            <a:r>
              <a:rPr lang="en-US" dirty="0" smtClean="0"/>
              <a:t>         </a:t>
            </a:r>
            <a:r>
              <a:rPr lang="en-US" dirty="0" smtClean="0"/>
              <a:t>                     Thank </a:t>
            </a:r>
            <a:r>
              <a:rPr lang="en-US" dirty="0" smtClean="0"/>
              <a:t>you!</a:t>
            </a:r>
            <a:endParaRPr lang="en-US" dirty="0"/>
          </a:p>
        </p:txBody>
      </p:sp>
    </p:spTree>
    <p:extLst>
      <p:ext uri="{BB962C8B-B14F-4D97-AF65-F5344CB8AC3E}">
        <p14:creationId xmlns:p14="http://schemas.microsoft.com/office/powerpoint/2010/main" val="50717950"/>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197</TotalTime>
  <Words>1171</Words>
  <Application>Microsoft Office PowerPoint</Application>
  <PresentationFormat>On-screen Show (4:3)</PresentationFormat>
  <Paragraphs>149</Paragraphs>
  <Slides>29</Slides>
  <Notes>1</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Relapse Risk after Discontinuation of Risperidone in Alzheimer’s Disease  Devanand et al NEMJ 2012; 367:1497-1508   .</vt:lpstr>
      <vt:lpstr>Background</vt:lpstr>
      <vt:lpstr>Behavioral symptoms in Dementia</vt:lpstr>
      <vt:lpstr>Case Study</vt:lpstr>
      <vt:lpstr>Non-Pharmacologic Management</vt:lpstr>
      <vt:lpstr>Antipsychotics Typical and Atypical</vt:lpstr>
      <vt:lpstr>More complications</vt:lpstr>
      <vt:lpstr>Inadequate Indications</vt:lpstr>
      <vt:lpstr>Criteria for use of psychotropics</vt:lpstr>
      <vt:lpstr>Tapering down of psychotropics An end to prolonged un-necessary use </vt:lpstr>
      <vt:lpstr>Goal of study</vt:lpstr>
      <vt:lpstr>Methods of Study</vt:lpstr>
      <vt:lpstr>PowerPoint Presentation</vt:lpstr>
      <vt:lpstr>PowerPoint Presentation</vt:lpstr>
      <vt:lpstr>PowerPoint Presentation</vt:lpstr>
      <vt:lpstr>Inclusion Criteria</vt:lpstr>
      <vt:lpstr>Exclusion Criteria</vt:lpstr>
      <vt:lpstr>Outcome measures</vt:lpstr>
      <vt:lpstr>Secondary Outcome Measures Adverse effects of treatment</vt:lpstr>
      <vt:lpstr>Results</vt:lpstr>
      <vt:lpstr>Results-Cont.</vt:lpstr>
      <vt:lpstr>PowerPoint Presentation</vt:lpstr>
      <vt:lpstr>PowerPoint Presentation</vt:lpstr>
      <vt:lpstr>Discussion</vt:lpstr>
      <vt:lpstr>Discussion –Cont.</vt:lpstr>
      <vt:lpstr>Type of study: Therapy/Prevention</vt:lpstr>
      <vt:lpstr>Limitations</vt:lpstr>
      <vt:lpstr>Cochrane Database Syst Rev 2013</vt:lpstr>
      <vt:lpstr>Back to our case…</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Relapse Risk after Discontinuation of Risperidone in Alzheimer’s Disease Devanand et al.</dc:title>
  <dc:creator>Dan</dc:creator>
  <cp:lastModifiedBy>Abrams, Emily</cp:lastModifiedBy>
  <cp:revision>32</cp:revision>
  <dcterms:created xsi:type="dcterms:W3CDTF">2013-08-23T01:46:34Z</dcterms:created>
  <dcterms:modified xsi:type="dcterms:W3CDTF">2014-06-13T09:52:50Z</dcterms:modified>
</cp:coreProperties>
</file>