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44"/>
  </p:notesMasterIdLst>
  <p:sldIdLst>
    <p:sldId id="256" r:id="rId2"/>
    <p:sldId id="265" r:id="rId3"/>
    <p:sldId id="302" r:id="rId4"/>
    <p:sldId id="303" r:id="rId5"/>
    <p:sldId id="257" r:id="rId6"/>
    <p:sldId id="301" r:id="rId7"/>
    <p:sldId id="258" r:id="rId8"/>
    <p:sldId id="259" r:id="rId9"/>
    <p:sldId id="260" r:id="rId10"/>
    <p:sldId id="261" r:id="rId11"/>
    <p:sldId id="276" r:id="rId12"/>
    <p:sldId id="264" r:id="rId13"/>
    <p:sldId id="293" r:id="rId14"/>
    <p:sldId id="294" r:id="rId15"/>
    <p:sldId id="262" r:id="rId16"/>
    <p:sldId id="263" r:id="rId17"/>
    <p:sldId id="266" r:id="rId18"/>
    <p:sldId id="267" r:id="rId19"/>
    <p:sldId id="268" r:id="rId20"/>
    <p:sldId id="269" r:id="rId21"/>
    <p:sldId id="270" r:id="rId22"/>
    <p:sldId id="273" r:id="rId23"/>
    <p:sldId id="272" r:id="rId24"/>
    <p:sldId id="274" r:id="rId25"/>
    <p:sldId id="275" r:id="rId26"/>
    <p:sldId id="279" r:id="rId27"/>
    <p:sldId id="280" r:id="rId28"/>
    <p:sldId id="295" r:id="rId29"/>
    <p:sldId id="296" r:id="rId30"/>
    <p:sldId id="299" r:id="rId31"/>
    <p:sldId id="281" r:id="rId32"/>
    <p:sldId id="282" r:id="rId33"/>
    <p:sldId id="300" r:id="rId34"/>
    <p:sldId id="283" r:id="rId35"/>
    <p:sldId id="291" r:id="rId36"/>
    <p:sldId id="284" r:id="rId37"/>
    <p:sldId id="285" r:id="rId38"/>
    <p:sldId id="286" r:id="rId39"/>
    <p:sldId id="287" r:id="rId40"/>
    <p:sldId id="304" r:id="rId41"/>
    <p:sldId id="288" r:id="rId42"/>
    <p:sldId id="289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8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36CEC-5E25-4167-BF1B-12579CF85F2C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46FE38-40BC-4B77-87B1-B8AC0C9D0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350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1151-8618-45DB-B369-3B2EBCAEBEBD}" type="datetime1">
              <a:rPr lang="en-US" smtClean="0"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394D2-E052-4D45-B1B9-1C0369AEAEC8}" type="datetime1">
              <a:rPr lang="en-US" smtClean="0"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0500-9011-49A5-A84F-600F7A424C40}" type="datetime1">
              <a:rPr lang="en-US" smtClean="0"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769FC-4D68-49C2-8BF3-6729B9B44A02}" type="datetime1">
              <a:rPr lang="en-US" smtClean="0"/>
              <a:t>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22D17-C327-4020-A5B5-BFBBC41C9E5D}" type="datetime1">
              <a:rPr lang="en-US" smtClean="0"/>
              <a:t>2/12/2014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A6D0-2B5C-4925-B880-F870EF1DF681}" type="datetime1">
              <a:rPr lang="en-US" smtClean="0"/>
              <a:t>2/12/2014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7FDBC-D6FA-4090-9F8D-B9B67BD4025C}" type="datetime1">
              <a:rPr lang="en-US" smtClean="0"/>
              <a:t>2/12/2014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7BFFE-3658-406A-8E7E-0314904116CF}" type="datetime1">
              <a:rPr lang="en-US" smtClean="0"/>
              <a:t>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31D9F-A4A8-4E8D-8D4C-590F8A0D39C6}" type="datetime1">
              <a:rPr lang="en-US" smtClean="0"/>
              <a:t>2/12/2014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63EBB-10BC-4FE0-96B8-B24FB9CDE8EC}" type="datetime1">
              <a:rPr lang="en-US" smtClean="0"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C88D1-019A-458F-8434-CE88569B9BC2}" type="datetime1">
              <a:rPr lang="en-US" smtClean="0"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12473035-16F3-4169-A257-3D7A1A61500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A8156A4-9E6F-4363-94E6-6A6084A03C86}" type="datetime1">
              <a:rPr lang="en-US" smtClean="0"/>
              <a:t>2/12/2014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09600" y="3733800"/>
            <a:ext cx="7543800" cy="45816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Osteoarthitis</a:t>
            </a:r>
            <a:r>
              <a:rPr lang="en-US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&amp; </a:t>
            </a:r>
            <a:br>
              <a:rPr lang="en-US" dirty="0" smtClean="0"/>
            </a:br>
            <a:r>
              <a:rPr lang="en-US" dirty="0" smtClean="0"/>
              <a:t>Cartilage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By Hila Hoch, MD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5334000"/>
            <a:ext cx="6461760" cy="1066800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en-US" dirty="0" smtClean="0"/>
              <a:t>NASHA Hyaluronic Acid Vs. Methylprednisolone for Knee Osteoarthritis</a:t>
            </a:r>
          </a:p>
          <a:p>
            <a:pPr algn="ctr"/>
            <a:r>
              <a:rPr lang="en-US" dirty="0" smtClean="0"/>
              <a:t>A prospective multi-center randomized non inferiority trial, Leighton et al (10/22/13)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76 year old female from Cape Verde</a:t>
            </a:r>
          </a:p>
          <a:p>
            <a:r>
              <a:rPr lang="en-US" dirty="0" smtClean="0"/>
              <a:t>Medical HX significant for HTN, DM with neuropathy on insulin, hyperlipidemia, diastolic HF with </a:t>
            </a:r>
            <a:r>
              <a:rPr lang="en-US" dirty="0" err="1" smtClean="0"/>
              <a:t>pEF</a:t>
            </a:r>
            <a:r>
              <a:rPr lang="en-US" dirty="0" smtClean="0"/>
              <a:t>, bilateral knee osteoarthritis, COPD.</a:t>
            </a:r>
          </a:p>
          <a:p>
            <a:r>
              <a:rPr lang="en-US" dirty="0" smtClean="0"/>
              <a:t>Complaint: Recurrent knee pain. Is taking standing acetaminophen and </a:t>
            </a:r>
            <a:r>
              <a:rPr lang="en-US" dirty="0" err="1" smtClean="0"/>
              <a:t>prn</a:t>
            </a:r>
            <a:r>
              <a:rPr lang="en-US" dirty="0" smtClean="0"/>
              <a:t> tramadol.</a:t>
            </a:r>
          </a:p>
          <a:p>
            <a:r>
              <a:rPr lang="en-US" dirty="0" smtClean="0"/>
              <a:t>Has just received intra-articular steroids 3 months ago. What next?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90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Background: Osteoarthritis</a:t>
            </a:r>
            <a:endParaRPr lang="he-IL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Knee osteoarthritis is common</a:t>
            </a:r>
          </a:p>
          <a:p>
            <a:r>
              <a:rPr lang="en-US" dirty="0" smtClean="0"/>
              <a:t>Progressive joint disease</a:t>
            </a:r>
          </a:p>
          <a:p>
            <a:r>
              <a:rPr lang="en-US" dirty="0" smtClean="0"/>
              <a:t>One of the 5 leading causes of disability among non-institutionalized adults</a:t>
            </a:r>
          </a:p>
          <a:p>
            <a:r>
              <a:rPr lang="en-US" dirty="0" smtClean="0"/>
              <a:t>40% report their health as poor or fair</a:t>
            </a:r>
          </a:p>
          <a:p>
            <a:r>
              <a:rPr lang="en-US" dirty="0" smtClean="0"/>
              <a:t>Major socioeconomic burden, job related losses between 3.4 and 13.2$ billion/year</a:t>
            </a:r>
          </a:p>
          <a:p>
            <a:endParaRPr lang="he-IL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159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he-IL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76400"/>
            <a:ext cx="7620000" cy="2895600"/>
          </a:xfrm>
        </p:spPr>
        <p:txBody>
          <a:bodyPr/>
          <a:lstStyle/>
          <a:p>
            <a:r>
              <a:rPr lang="en-US" dirty="0" smtClean="0"/>
              <a:t>Mild cases-&gt;Simple analgesia, lifestyle modifications</a:t>
            </a:r>
          </a:p>
          <a:p>
            <a:r>
              <a:rPr lang="en-US" dirty="0" smtClean="0"/>
              <a:t>Advanced cases-&gt;Knee </a:t>
            </a:r>
            <a:r>
              <a:rPr lang="en-US" dirty="0" smtClean="0"/>
              <a:t>replacement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Moderate cases-&gt;Intra-articular injections</a:t>
            </a:r>
          </a:p>
          <a:p>
            <a:r>
              <a:rPr lang="en-US" dirty="0" smtClean="0"/>
              <a:t>Steroids-</a:t>
            </a:r>
            <a:r>
              <a:rPr lang="en-US" dirty="0" smtClean="0"/>
              <a:t>&gt; powerful anti-inflammatory effect</a:t>
            </a:r>
          </a:p>
          <a:p>
            <a:r>
              <a:rPr lang="en-US" dirty="0" smtClean="0"/>
              <a:t>In recent years, HA! Restore viscoelasticity of synovial HA and its natural protective functions in the joint</a:t>
            </a:r>
            <a:endParaRPr lang="he-IL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726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Intra-articular hyaluronic acid (IA HA) is an established treatment for knee osteoarthritis.</a:t>
            </a:r>
          </a:p>
          <a:p>
            <a:r>
              <a:rPr lang="en-US" dirty="0" smtClean="0"/>
              <a:t>Options for analgesics for osteoarthritis include simple analgesics, NSAIDS, and COX2 Inhibitors, but all associated with safety concerns especially for the elderly population</a:t>
            </a:r>
          </a:p>
          <a:p>
            <a:r>
              <a:rPr lang="en-US" dirty="0" smtClean="0"/>
              <a:t>Intra-articular steroids short-lived and with side effects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34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Hyaluronic Acid</a:t>
            </a:r>
            <a:endParaRPr lang="he-IL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physiologic component of the synovial fluid</a:t>
            </a:r>
          </a:p>
          <a:p>
            <a:r>
              <a:rPr lang="en-US" dirty="0" smtClean="0"/>
              <a:t>Is reduced in OA joints</a:t>
            </a:r>
          </a:p>
          <a:p>
            <a:r>
              <a:rPr lang="en-US" dirty="0" smtClean="0"/>
              <a:t>Viscoelastic properties and protective effect on articular cartilage</a:t>
            </a:r>
          </a:p>
          <a:p>
            <a:r>
              <a:rPr lang="en-US" dirty="0" smtClean="0"/>
              <a:t>Restore normal articular homeostasis</a:t>
            </a:r>
          </a:p>
          <a:p>
            <a:r>
              <a:rPr lang="en-US" dirty="0" smtClean="0"/>
              <a:t>3-5 dose regiment with 1 week interval between injections</a:t>
            </a:r>
            <a:endParaRPr lang="he-IL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570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NASHA</a:t>
            </a:r>
            <a:br>
              <a:rPr lang="en-US" dirty="0" smtClean="0"/>
            </a:br>
            <a:r>
              <a:rPr lang="en-US" dirty="0" smtClean="0"/>
              <a:t>Hyaluronic Acid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Molecular Mass</a:t>
            </a:r>
          </a:p>
          <a:p>
            <a:r>
              <a:rPr lang="en-US" dirty="0" smtClean="0"/>
              <a:t>Prolonged time of effect</a:t>
            </a:r>
          </a:p>
          <a:p>
            <a:r>
              <a:rPr lang="en-US" dirty="0" smtClean="0"/>
              <a:t>Half life around 4 weeks</a:t>
            </a:r>
          </a:p>
          <a:p>
            <a:r>
              <a:rPr lang="en-US" dirty="0" smtClean="0"/>
              <a:t>Previous studies demonstrated benefit for six months</a:t>
            </a:r>
          </a:p>
          <a:p>
            <a:r>
              <a:rPr lang="en-US" dirty="0" smtClean="0"/>
              <a:t>Previous studies showed it to be similar in benefit to steroid in 12 week trial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91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NASHA is at least as effective as MPA which is today’s standard treatment.</a:t>
            </a:r>
          </a:p>
          <a:p>
            <a:endParaRPr lang="en-US" dirty="0" smtClean="0"/>
          </a:p>
          <a:p>
            <a:r>
              <a:rPr lang="en-US" dirty="0" smtClean="0"/>
              <a:t>Non-Inferiority Trial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48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Prospective</a:t>
            </a:r>
          </a:p>
          <a:p>
            <a:r>
              <a:rPr lang="en-US" dirty="0" smtClean="0"/>
              <a:t>Multi-center (Canada, UK, Sweden)</a:t>
            </a:r>
          </a:p>
          <a:p>
            <a:r>
              <a:rPr lang="en-US" dirty="0" smtClean="0"/>
              <a:t>Double Blinded (participants+ investigators)</a:t>
            </a:r>
          </a:p>
          <a:p>
            <a:r>
              <a:rPr lang="en-US" dirty="0" smtClean="0"/>
              <a:t>26 week study+ Un-blinded Extension </a:t>
            </a:r>
            <a:r>
              <a:rPr lang="en-US" dirty="0"/>
              <a:t>P</a:t>
            </a:r>
            <a:r>
              <a:rPr lang="en-US" dirty="0" smtClean="0"/>
              <a:t>hase</a:t>
            </a:r>
          </a:p>
          <a:p>
            <a:r>
              <a:rPr lang="en-US" dirty="0" smtClean="0"/>
              <a:t>Study protocol reviewed and approved by Independent Ethics Committees/Institutional Review Boards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25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Primary objective</a:t>
            </a:r>
            <a:r>
              <a:rPr lang="en-US" dirty="0" smtClean="0"/>
              <a:t>: Determine whether NASHA is non-inferior to MPA in Western Ontario and McMaster Universities Osteoarthritis Index (WOMAC) pain responder rate defined as improvement from baseline of &gt;40% and an absolute improvement of 5 points at 12 week post treatment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Secondary Objective</a:t>
            </a:r>
            <a:r>
              <a:rPr lang="en-US" dirty="0" smtClean="0"/>
              <a:t>: Assess safety of NASHA compared with MPA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41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442 Participants-baseline with no significant demographic differences (Table I)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221 treated with NASHA</a:t>
            </a:r>
          </a:p>
          <a:p>
            <a:r>
              <a:rPr lang="en-US" dirty="0" smtClean="0"/>
              <a:t>221 treated with MPA</a:t>
            </a:r>
          </a:p>
          <a:p>
            <a:r>
              <a:rPr lang="en-US" dirty="0" smtClean="0"/>
              <a:t>Analysis done 0-26 weeks blinded</a:t>
            </a:r>
          </a:p>
          <a:p>
            <a:r>
              <a:rPr lang="en-US" dirty="0" smtClean="0"/>
              <a:t>At 26 weeks, 342 patients elected to receive open label NASHA, 163 from NASHA group, and 179 from MPA group</a:t>
            </a:r>
          </a:p>
          <a:p>
            <a:r>
              <a:rPr lang="en-US" dirty="0" smtClean="0"/>
              <a:t>(Figure I)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23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Study: Where? When?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Study Sites:</a:t>
            </a:r>
          </a:p>
          <a:p>
            <a:r>
              <a:rPr lang="en-US" dirty="0" smtClean="0"/>
              <a:t>Canada (15 sites, 284 participants)</a:t>
            </a:r>
          </a:p>
          <a:p>
            <a:r>
              <a:rPr lang="en-US" dirty="0" smtClean="0"/>
              <a:t>UK (4 sites, 36 participants)</a:t>
            </a:r>
          </a:p>
          <a:p>
            <a:r>
              <a:rPr lang="en-US" dirty="0" smtClean="0"/>
              <a:t>Sweden (5 sites, 122 participants)</a:t>
            </a:r>
          </a:p>
          <a:p>
            <a:r>
              <a:rPr lang="en-US" dirty="0" smtClean="0"/>
              <a:t>March 27, 2007-November 12, 2008</a:t>
            </a:r>
          </a:p>
          <a:p>
            <a:r>
              <a:rPr lang="en-US" dirty="0" smtClean="0"/>
              <a:t>Data published 10/2013 Osteoarthritis &amp; Cartilage Journal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60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I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219200"/>
            <a:ext cx="6629399" cy="478790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7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1996"/>
            <a:ext cx="7620000" cy="1143000"/>
          </a:xfrm>
        </p:spPr>
        <p:txBody>
          <a:bodyPr/>
          <a:lstStyle/>
          <a:p>
            <a:r>
              <a:rPr lang="en-US" dirty="0" smtClean="0"/>
              <a:t>Figure I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9200"/>
            <a:ext cx="6781800" cy="5166325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95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Participants-Inclusion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442 participants (M+F)</a:t>
            </a:r>
          </a:p>
          <a:p>
            <a:r>
              <a:rPr lang="en-US" dirty="0" smtClean="0"/>
              <a:t>Ages 35-80</a:t>
            </a:r>
          </a:p>
          <a:p>
            <a:r>
              <a:rPr lang="en-US" dirty="0" smtClean="0"/>
              <a:t>BMI of &lt;40</a:t>
            </a:r>
          </a:p>
          <a:p>
            <a:r>
              <a:rPr lang="en-US" dirty="0" smtClean="0"/>
              <a:t>Ability to walk 50 meter unaided</a:t>
            </a:r>
          </a:p>
          <a:p>
            <a:r>
              <a:rPr lang="en-US" dirty="0" smtClean="0"/>
              <a:t>Unilateral knee pain</a:t>
            </a:r>
          </a:p>
          <a:p>
            <a:r>
              <a:rPr lang="en-US" dirty="0" smtClean="0"/>
              <a:t>Meeting American College of Rheumatology criteria for osteoarthritis</a:t>
            </a:r>
          </a:p>
          <a:p>
            <a:r>
              <a:rPr lang="en-US" dirty="0" smtClean="0"/>
              <a:t>WOMAC pain score 7-17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5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Exclusion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Clinically detectable knee effusion</a:t>
            </a:r>
          </a:p>
          <a:p>
            <a:r>
              <a:rPr lang="en-US" dirty="0" smtClean="0"/>
              <a:t>Clinical significant contralateral knee OA</a:t>
            </a:r>
          </a:p>
          <a:p>
            <a:r>
              <a:rPr lang="en-US" dirty="0" smtClean="0"/>
              <a:t>Clinically significant pain in joints other than the knee</a:t>
            </a:r>
          </a:p>
          <a:p>
            <a:r>
              <a:rPr lang="en-US" dirty="0" smtClean="0"/>
              <a:t>IA steroidal injection into the study knee within the past 3 months</a:t>
            </a:r>
          </a:p>
          <a:p>
            <a:r>
              <a:rPr lang="en-US" dirty="0" smtClean="0"/>
              <a:t>IA HA injection into study knee within 9 mo. of study</a:t>
            </a:r>
          </a:p>
          <a:p>
            <a:r>
              <a:rPr lang="en-US" dirty="0" smtClean="0"/>
              <a:t>Use of systemic steroids within preceding 3 mo.</a:t>
            </a:r>
          </a:p>
          <a:p>
            <a:r>
              <a:rPr lang="en-US" dirty="0" smtClean="0"/>
              <a:t>Arthroscopy in the study knee within preceding 12 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1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Treatments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Eligible patients </a:t>
            </a:r>
            <a:r>
              <a:rPr lang="en-US" dirty="0" smtClean="0">
                <a:solidFill>
                  <a:srgbClr val="FF0000"/>
                </a:solidFill>
              </a:rPr>
              <a:t>randomized</a:t>
            </a:r>
            <a:r>
              <a:rPr lang="en-US" dirty="0" smtClean="0"/>
              <a:t> 1:1 to receive single IA injection of either NASHA or MPA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Randomization computer generated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Investigators Blinded</a:t>
            </a:r>
            <a:r>
              <a:rPr lang="en-US" dirty="0" smtClean="0"/>
              <a:t>. Identities of both the study and reference product concealed by identical packaging labeled with subject number</a:t>
            </a:r>
          </a:p>
          <a:p>
            <a:r>
              <a:rPr lang="en-US" dirty="0" smtClean="0"/>
              <a:t>The treating investigator was the only one aware of the identity of package. Concealed to other assessing investigators.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Subjects</a:t>
            </a:r>
            <a:r>
              <a:rPr lang="en-US" dirty="0" smtClean="0"/>
              <a:t> also </a:t>
            </a:r>
            <a:r>
              <a:rPr lang="en-US" dirty="0" smtClean="0">
                <a:solidFill>
                  <a:srgbClr val="FF0000"/>
                </a:solidFill>
              </a:rPr>
              <a:t>blinded</a:t>
            </a:r>
            <a:r>
              <a:rPr lang="en-US" dirty="0" smtClean="0"/>
              <a:t> to treatment, by using drapes to prevent them from seeing procedure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6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Screening visit</a:t>
            </a:r>
            <a:r>
              <a:rPr lang="en-US" dirty="0" smtClean="0"/>
              <a:t> (Visit 1)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Baseline visit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0000"/>
                </a:solidFill>
              </a:rPr>
              <a:t> IA injection</a:t>
            </a:r>
            <a:r>
              <a:rPr lang="en-US" dirty="0" smtClean="0"/>
              <a:t> (Visit 2)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Telephone calls </a:t>
            </a:r>
            <a:r>
              <a:rPr lang="en-US" dirty="0" smtClean="0"/>
              <a:t>at 2 &amp; 4 weeks post-injection to evaluate safety and concomitant medication use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Clinic visits at 6,12,18, 26 weeks </a:t>
            </a:r>
            <a:r>
              <a:rPr lang="en-US" dirty="0" smtClean="0"/>
              <a:t>post injection (Visits 3-6) to conduct effectiveness and safety assessments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Rescue acetaminophen </a:t>
            </a:r>
            <a:r>
              <a:rPr lang="en-US" dirty="0" smtClean="0"/>
              <a:t>up to 3g/day allowed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15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60960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Open Label Extension Phase</a:t>
            </a:r>
            <a:br>
              <a:rPr lang="en-US" dirty="0" smtClean="0"/>
            </a:br>
            <a:r>
              <a:rPr lang="en-US" sz="3200" dirty="0" smtClean="0"/>
              <a:t>Can one injection cause sensitivity to 2</a:t>
            </a:r>
            <a:r>
              <a:rPr lang="en-US" sz="3200" baseline="30000" dirty="0" smtClean="0"/>
              <a:t>nd</a:t>
            </a:r>
            <a:r>
              <a:rPr lang="en-US" sz="3200" dirty="0" smtClean="0"/>
              <a:t> injection? And what are the benefits?</a:t>
            </a:r>
            <a:br>
              <a:rPr lang="en-US" sz="3200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981200"/>
            <a:ext cx="8229600" cy="4525963"/>
          </a:xfrm>
        </p:spPr>
        <p:txBody>
          <a:bodyPr/>
          <a:lstStyle/>
          <a:p>
            <a:r>
              <a:rPr lang="en-US" dirty="0" smtClean="0"/>
              <a:t>Subjects attending visit of </a:t>
            </a:r>
            <a:r>
              <a:rPr lang="en-US" dirty="0" smtClean="0">
                <a:solidFill>
                  <a:srgbClr val="FF0000"/>
                </a:solidFill>
              </a:rPr>
              <a:t>week 26 </a:t>
            </a:r>
            <a:r>
              <a:rPr lang="en-US" dirty="0" smtClean="0"/>
              <a:t>offered a single </a:t>
            </a:r>
            <a:r>
              <a:rPr lang="en-US" dirty="0" smtClean="0">
                <a:solidFill>
                  <a:srgbClr val="FF0000"/>
                </a:solidFill>
              </a:rPr>
              <a:t>un-blinded IA injection of NASHA</a:t>
            </a:r>
            <a:r>
              <a:rPr lang="en-US" dirty="0" smtClean="0"/>
              <a:t>. </a:t>
            </a:r>
          </a:p>
          <a:p>
            <a:r>
              <a:rPr lang="en-US" dirty="0" smtClean="0"/>
              <a:t>Clinic visits scheduled for week </a:t>
            </a:r>
            <a:r>
              <a:rPr lang="en-US" dirty="0" smtClean="0">
                <a:solidFill>
                  <a:srgbClr val="FF0000"/>
                </a:solidFill>
              </a:rPr>
              <a:t>28, 39, 52 weeks</a:t>
            </a:r>
            <a:r>
              <a:rPr lang="en-US" dirty="0" smtClean="0"/>
              <a:t> after initial injection.</a:t>
            </a:r>
          </a:p>
          <a:p>
            <a:r>
              <a:rPr lang="en-US" dirty="0" smtClean="0"/>
              <a:t>The patient, treating investigator and assessing investigator unaware of which treatment was administered at first injection</a:t>
            </a:r>
          </a:p>
          <a:p>
            <a:r>
              <a:rPr lang="en-US" dirty="0" smtClean="0"/>
              <a:t>Patients not wanting NASHA were also followed to 52 weeks.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90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WOMAC INDEX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Pain</a:t>
            </a:r>
            <a:r>
              <a:rPr lang="en-US" dirty="0" smtClean="0"/>
              <a:t>: five items, score 0-20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Stiffness</a:t>
            </a:r>
            <a:r>
              <a:rPr lang="en-US" dirty="0" smtClean="0"/>
              <a:t>: two items, score0-8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Physical function</a:t>
            </a:r>
            <a:r>
              <a:rPr lang="en-US" dirty="0" smtClean="0"/>
              <a:t>: 17 items, score 0-68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Patient global status</a:t>
            </a:r>
            <a:r>
              <a:rPr lang="en-US" dirty="0" smtClean="0"/>
              <a:t>: 5point scale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Get up and go test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WOMAC pain responder rate </a:t>
            </a:r>
            <a:r>
              <a:rPr lang="en-US" dirty="0" smtClean="0"/>
              <a:t>defined as improvement in WOMAC pain score of at least 40% vs. baseline and an absolute improvement of at least 5 points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32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WOMAC INDEX-Pain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Instructions: Please rate the activities in each category according to the following</a:t>
            </a:r>
          </a:p>
          <a:p>
            <a:r>
              <a:rPr lang="en-US" dirty="0">
                <a:solidFill>
                  <a:srgbClr val="FF0000"/>
                </a:solidFill>
              </a:rPr>
              <a:t>scale of difficulty</a:t>
            </a:r>
            <a:r>
              <a:rPr lang="en-US" dirty="0"/>
              <a:t>: 0 = None, 1 = Slight, 2 = Moderate, 3 = Very, 4 = Extremely</a:t>
            </a:r>
          </a:p>
          <a:p>
            <a:r>
              <a:rPr lang="en-US" dirty="0"/>
              <a:t>Circle </a:t>
            </a:r>
            <a:r>
              <a:rPr lang="en-US" b="1" dirty="0"/>
              <a:t>one number </a:t>
            </a:r>
            <a:r>
              <a:rPr lang="en-US" dirty="0"/>
              <a:t>for each </a:t>
            </a:r>
            <a:r>
              <a:rPr lang="en-US" dirty="0" smtClean="0"/>
              <a:t>activity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Pain</a:t>
            </a:r>
            <a:r>
              <a:rPr lang="en-US" dirty="0" smtClean="0"/>
              <a:t> </a:t>
            </a:r>
          </a:p>
          <a:p>
            <a:r>
              <a:rPr lang="en-US" dirty="0" smtClean="0"/>
              <a:t>1</a:t>
            </a:r>
            <a:r>
              <a:rPr lang="en-US" dirty="0"/>
              <a:t>. </a:t>
            </a:r>
            <a:r>
              <a:rPr lang="en-US" dirty="0">
                <a:solidFill>
                  <a:srgbClr val="C00000"/>
                </a:solidFill>
              </a:rPr>
              <a:t>Walking</a:t>
            </a:r>
            <a:r>
              <a:rPr lang="en-US" dirty="0"/>
              <a:t> 0 1 2 3 4</a:t>
            </a:r>
          </a:p>
          <a:p>
            <a:r>
              <a:rPr lang="en-US" dirty="0"/>
              <a:t>2. </a:t>
            </a:r>
            <a:r>
              <a:rPr lang="en-US" dirty="0">
                <a:solidFill>
                  <a:srgbClr val="C00000"/>
                </a:solidFill>
              </a:rPr>
              <a:t>Stair Climbing </a:t>
            </a:r>
            <a:r>
              <a:rPr lang="en-US" dirty="0"/>
              <a:t>0 1 2 3 4</a:t>
            </a:r>
          </a:p>
          <a:p>
            <a:r>
              <a:rPr lang="en-US" dirty="0"/>
              <a:t>3. </a:t>
            </a:r>
            <a:r>
              <a:rPr lang="en-US" dirty="0">
                <a:solidFill>
                  <a:srgbClr val="C00000"/>
                </a:solidFill>
              </a:rPr>
              <a:t>Nocturnal</a:t>
            </a:r>
            <a:r>
              <a:rPr lang="en-US" dirty="0"/>
              <a:t> 0 1 2 3 4</a:t>
            </a:r>
          </a:p>
          <a:p>
            <a:r>
              <a:rPr lang="nl-NL" dirty="0"/>
              <a:t>4. </a:t>
            </a:r>
            <a:r>
              <a:rPr lang="nl-NL" dirty="0">
                <a:solidFill>
                  <a:srgbClr val="C00000"/>
                </a:solidFill>
              </a:rPr>
              <a:t>Rest</a:t>
            </a:r>
            <a:r>
              <a:rPr lang="nl-NL" dirty="0"/>
              <a:t> 0 1 2 3 4</a:t>
            </a:r>
          </a:p>
          <a:p>
            <a:r>
              <a:rPr lang="en-US" dirty="0" smtClean="0"/>
              <a:t>5</a:t>
            </a:r>
            <a:r>
              <a:rPr lang="en-US" dirty="0"/>
              <a:t>. </a:t>
            </a:r>
            <a:r>
              <a:rPr lang="en-US" dirty="0">
                <a:solidFill>
                  <a:srgbClr val="C00000"/>
                </a:solidFill>
              </a:rPr>
              <a:t>Weight bearing </a:t>
            </a:r>
            <a:r>
              <a:rPr lang="en-US" dirty="0"/>
              <a:t>0 1 2 3 4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67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WOMAC INDEX-Stiffness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Stiffness</a:t>
            </a:r>
          </a:p>
          <a:p>
            <a:pPr marL="109728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1</a:t>
            </a:r>
            <a:r>
              <a:rPr lang="en-US" dirty="0"/>
              <a:t>. Morning stiffness </a:t>
            </a:r>
            <a:r>
              <a:rPr lang="en-US" dirty="0" smtClean="0"/>
              <a:t>(0-4)</a:t>
            </a:r>
          </a:p>
          <a:p>
            <a:r>
              <a:rPr lang="en-US" dirty="0" smtClean="0"/>
              <a:t>2</a:t>
            </a:r>
            <a:r>
              <a:rPr lang="en-US" dirty="0"/>
              <a:t>. Stiffness occurring later in the </a:t>
            </a:r>
            <a:r>
              <a:rPr lang="en-US" dirty="0" smtClean="0"/>
              <a:t>day (0-4)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69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WOMAC INDEX –Physical FX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Physical Function 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1</a:t>
            </a:r>
            <a:r>
              <a:rPr lang="en-US" dirty="0"/>
              <a:t>. Descending stairs 0 1 2 3 4</a:t>
            </a:r>
          </a:p>
          <a:p>
            <a:r>
              <a:rPr lang="en-US" dirty="0"/>
              <a:t>2. Ascending stairs 0 1 2 3 4</a:t>
            </a:r>
          </a:p>
          <a:p>
            <a:r>
              <a:rPr lang="en-US" dirty="0"/>
              <a:t>3. Rising from sitting 0 1 2 3 4</a:t>
            </a:r>
          </a:p>
          <a:p>
            <a:r>
              <a:rPr lang="en-US" dirty="0"/>
              <a:t>4. Standing 0 1 2 3 4</a:t>
            </a:r>
          </a:p>
          <a:p>
            <a:r>
              <a:rPr lang="en-US" dirty="0"/>
              <a:t>5. Bending to floor 0 1 2 3 4</a:t>
            </a:r>
          </a:p>
          <a:p>
            <a:r>
              <a:rPr lang="en-US" dirty="0"/>
              <a:t>6. Walking on flat surface 0 1 2 3 4</a:t>
            </a:r>
          </a:p>
          <a:p>
            <a:r>
              <a:rPr lang="en-US" dirty="0"/>
              <a:t>7. Getting in / out of car 0 1 2 3 4</a:t>
            </a:r>
          </a:p>
          <a:p>
            <a:r>
              <a:rPr lang="en-US" dirty="0"/>
              <a:t>8. Going shopping 0 1 2 3 4</a:t>
            </a:r>
          </a:p>
          <a:p>
            <a:r>
              <a:rPr lang="en-US" dirty="0"/>
              <a:t>9. Putting on socks 0 1 2 3 4</a:t>
            </a:r>
          </a:p>
          <a:p>
            <a:r>
              <a:rPr lang="en-US" dirty="0"/>
              <a:t>10. Lying in bed 0 1 2 3 4</a:t>
            </a:r>
          </a:p>
          <a:p>
            <a:r>
              <a:rPr lang="en-US" dirty="0"/>
              <a:t>11. Taking off socks 0 1 2 3 4</a:t>
            </a:r>
          </a:p>
          <a:p>
            <a:r>
              <a:rPr lang="en-US" dirty="0"/>
              <a:t>12. Rising from bed 0 1 2 3 4</a:t>
            </a:r>
          </a:p>
          <a:p>
            <a:r>
              <a:rPr lang="en-US" dirty="0"/>
              <a:t>13. Getting in/out of bath 0 1 2 3 4</a:t>
            </a:r>
          </a:p>
          <a:p>
            <a:r>
              <a:rPr lang="nb-NO" dirty="0"/>
              <a:t>14. Sitting 0 1 2 3 4</a:t>
            </a:r>
          </a:p>
          <a:p>
            <a:r>
              <a:rPr lang="en-US" dirty="0"/>
              <a:t>15. Getting on/off toilet 0 1 2 3 4</a:t>
            </a:r>
          </a:p>
          <a:p>
            <a:r>
              <a:rPr lang="en-US" dirty="0"/>
              <a:t>16. Heavy domestic duties 0 1 2 3 4</a:t>
            </a:r>
          </a:p>
          <a:p>
            <a:r>
              <a:rPr lang="en-US" dirty="0"/>
              <a:t>17. Light domestic duties 0 1 2 3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01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Analysis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Adverse Effects noted as # and %</a:t>
            </a:r>
          </a:p>
          <a:p>
            <a:r>
              <a:rPr lang="en-US" dirty="0" smtClean="0"/>
              <a:t>Classified as ‘mild’, ‘moderate’, ‘severe’</a:t>
            </a:r>
          </a:p>
          <a:p>
            <a:r>
              <a:rPr lang="en-US" dirty="0" smtClean="0"/>
              <a:t>Relationship to study treatment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69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Methods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Using SAS software</a:t>
            </a:r>
          </a:p>
          <a:p>
            <a:r>
              <a:rPr lang="en-US" dirty="0" smtClean="0"/>
              <a:t>Two sided statistical tests</a:t>
            </a:r>
          </a:p>
          <a:p>
            <a:r>
              <a:rPr lang="en-US" dirty="0" smtClean="0"/>
              <a:t>Significance level of 5%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Primary effectiveness endpoint </a:t>
            </a:r>
            <a:r>
              <a:rPr lang="en-US" dirty="0" smtClean="0"/>
              <a:t>was WOMAC pain responder rate, non inferiority of NASHA to MPA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Secondary effectiveness outcomes</a:t>
            </a:r>
            <a:r>
              <a:rPr lang="en-US" dirty="0" smtClean="0"/>
              <a:t> included:</a:t>
            </a:r>
          </a:p>
          <a:p>
            <a:pPr marL="109728" indent="0">
              <a:buNone/>
            </a:pPr>
            <a:r>
              <a:rPr lang="en-US" dirty="0" smtClean="0"/>
              <a:t>WOMAC pain responder rate, WOMAC pain score, WOMAC physical function score, WOMAC stiffness score, patient assessment of global status, physical activity assessment, Functional mobility assessment (Get up and go)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0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Results: Blinded Phase (0-26 </a:t>
            </a:r>
            <a:r>
              <a:rPr lang="en-US" dirty="0" err="1" smtClean="0"/>
              <a:t>wks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</a:t>
            </a:r>
            <a:r>
              <a:rPr lang="en-US" dirty="0" smtClean="0">
                <a:solidFill>
                  <a:srgbClr val="FF0000"/>
                </a:solidFill>
              </a:rPr>
              <a:t>12 Weeks </a:t>
            </a:r>
            <a:r>
              <a:rPr lang="en-US" dirty="0" smtClean="0"/>
              <a:t>NASHA non-inferior to MPA</a:t>
            </a:r>
          </a:p>
          <a:p>
            <a:r>
              <a:rPr lang="en-US" dirty="0" smtClean="0"/>
              <a:t>NASHA: 44.6%, MPA: 46.2%; 95% CI of difference -11.2%-+7.9%</a:t>
            </a:r>
          </a:p>
          <a:p>
            <a:r>
              <a:rPr lang="en-US" dirty="0" smtClean="0"/>
              <a:t>WOMAC pain responder rates at weeks </a:t>
            </a:r>
            <a:r>
              <a:rPr lang="en-US" dirty="0" smtClean="0">
                <a:solidFill>
                  <a:srgbClr val="FF0000"/>
                </a:solidFill>
              </a:rPr>
              <a:t>6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0000"/>
                </a:solidFill>
              </a:rPr>
              <a:t>12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18</a:t>
            </a:r>
            <a:r>
              <a:rPr lang="en-US" dirty="0" smtClean="0"/>
              <a:t> remained comparable between NASHA and MPA</a:t>
            </a:r>
          </a:p>
          <a:p>
            <a:r>
              <a:rPr lang="en-US" dirty="0" smtClean="0"/>
              <a:t>Between weeks </a:t>
            </a:r>
            <a:r>
              <a:rPr lang="en-US" dirty="0" smtClean="0">
                <a:solidFill>
                  <a:srgbClr val="FF0000"/>
                </a:solidFill>
              </a:rPr>
              <a:t>18-26</a:t>
            </a:r>
            <a:r>
              <a:rPr lang="en-US" dirty="0" smtClean="0"/>
              <a:t>, the WOMAC pain responder rate remained stable in NASHA group, while there was a decrease in MPA. NASHA non-inferior, superiority not seen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7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–Continued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MPA provided early improvement </a:t>
            </a:r>
            <a:r>
              <a:rPr lang="en-US" dirty="0" smtClean="0"/>
              <a:t>in pain, with the improvement reaching maximum at 6 weeks and </a:t>
            </a:r>
            <a:r>
              <a:rPr lang="en-US" dirty="0" smtClean="0">
                <a:solidFill>
                  <a:srgbClr val="FF0000"/>
                </a:solidFill>
              </a:rPr>
              <a:t>declining until 26 weeks</a:t>
            </a:r>
            <a:r>
              <a:rPr lang="en-US" dirty="0" smtClean="0"/>
              <a:t>.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NASHA</a:t>
            </a:r>
            <a:r>
              <a:rPr lang="en-US" dirty="0" smtClean="0"/>
              <a:t> with lower initial reduction, </a:t>
            </a:r>
            <a:r>
              <a:rPr lang="en-US" dirty="0" smtClean="0">
                <a:solidFill>
                  <a:srgbClr val="FF0000"/>
                </a:solidFill>
              </a:rPr>
              <a:t>but no substantial decline between weeks 6-26</a:t>
            </a:r>
            <a:r>
              <a:rPr lang="en-US" dirty="0" smtClean="0"/>
              <a:t>, higher response rate to NASHA at 26 weeks</a:t>
            </a:r>
          </a:p>
          <a:p>
            <a:r>
              <a:rPr lang="en-US" dirty="0" smtClean="0"/>
              <a:t>Improvement from baseline larger for NASHA than MPA at week 26</a:t>
            </a:r>
          </a:p>
          <a:p>
            <a:r>
              <a:rPr lang="en-US" dirty="0" smtClean="0"/>
              <a:t>NASHA eliciting greater improvement than MPA at weeks 12,18,26 in WOMAC  physical function, stiffness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8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Figure 2A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524000"/>
            <a:ext cx="6911729" cy="4506119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09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304800"/>
            <a:ext cx="7620000" cy="1143000"/>
          </a:xfrm>
        </p:spPr>
        <p:txBody>
          <a:bodyPr/>
          <a:lstStyle/>
          <a:p>
            <a:r>
              <a:rPr lang="en-US" dirty="0" smtClean="0"/>
              <a:t>Figure 3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28600"/>
            <a:ext cx="5334000" cy="6384636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10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1423"/>
            <a:ext cx="7620000" cy="1143000"/>
          </a:xfrm>
        </p:spPr>
        <p:txBody>
          <a:bodyPr/>
          <a:lstStyle/>
          <a:p>
            <a:r>
              <a:rPr lang="en-US" dirty="0" smtClean="0"/>
              <a:t>Figure 4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43000"/>
            <a:ext cx="6313371" cy="510540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70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Open-label extension (26-52 weeks)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Patients who received NASHA at 26 weeks showed higher WOMAC pain responder rate at 39 &amp;  52 weeks than at 26 weeks</a:t>
            </a:r>
          </a:p>
          <a:p>
            <a:r>
              <a:rPr lang="en-US" dirty="0" smtClean="0"/>
              <a:t>The extent of improvement was similar whether patients initially received NASHA or MPA</a:t>
            </a:r>
          </a:p>
          <a:p>
            <a:r>
              <a:rPr lang="en-US" dirty="0" smtClean="0"/>
              <a:t>The responder rate was lower in the MPA group than the NASHA group at 26 weeks and this difference was maintained at 39 &amp;52 weeks, with statistical sig at 39 weeks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81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WOMAC pain score among recipients of NASHA at 26 weeks decreased by approximately one point between 26 &amp; 39 weeks in both NASHA-&gt;NASHA and </a:t>
            </a:r>
          </a:p>
          <a:p>
            <a:pPr marL="109728" indent="0">
              <a:buNone/>
            </a:pPr>
            <a:r>
              <a:rPr lang="en-US" dirty="0" smtClean="0"/>
              <a:t>   MPA-&gt; NASHA groups 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Small additional decrease between 39 &amp; 52 weeks.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02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1143000"/>
          </a:xfrm>
        </p:spPr>
        <p:txBody>
          <a:bodyPr/>
          <a:lstStyle/>
          <a:p>
            <a:r>
              <a:rPr lang="en-US" dirty="0" smtClean="0"/>
              <a:t>Figure </a:t>
            </a:r>
            <a:r>
              <a:rPr lang="en-US" dirty="0" smtClean="0"/>
              <a:t>6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14400"/>
            <a:ext cx="7231818" cy="5791877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36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results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number of treatment related adverse effects was 64 in NASHA group (48/221) and 15 in MPA group (15/221).</a:t>
            </a:r>
          </a:p>
          <a:p>
            <a:endParaRPr lang="en-US" dirty="0"/>
          </a:p>
          <a:p>
            <a:r>
              <a:rPr lang="en-US" dirty="0" smtClean="0"/>
              <a:t>Most common side effect, arthralgia</a:t>
            </a:r>
          </a:p>
          <a:p>
            <a:r>
              <a:rPr lang="en-US" dirty="0" smtClean="0"/>
              <a:t>Most commonly within 3 days of injection and resolved within 2-3 weeks (NASHA 17.5 days, MPA 15.5 days)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1143000"/>
          </a:xfrm>
        </p:spPr>
        <p:txBody>
          <a:bodyPr/>
          <a:lstStyle/>
          <a:p>
            <a:r>
              <a:rPr lang="en-US" dirty="0" smtClean="0"/>
              <a:t>Table II</a:t>
            </a:r>
            <a:endParaRPr lang="he-IL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066800"/>
            <a:ext cx="7783196" cy="5334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5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NASHA non-inferior to MPA</a:t>
            </a:r>
          </a:p>
          <a:p>
            <a:r>
              <a:rPr lang="en-US" dirty="0" smtClean="0"/>
              <a:t>Little deterioration in WOMAC responder rate observed between 12 and 26 weeks in NASHA group</a:t>
            </a:r>
          </a:p>
          <a:p>
            <a:r>
              <a:rPr lang="en-US" dirty="0" smtClean="0"/>
              <a:t>Significant deterioration observed in MPA group between 18 and 26 weeks</a:t>
            </a:r>
          </a:p>
          <a:p>
            <a:r>
              <a:rPr lang="en-US" dirty="0" smtClean="0"/>
              <a:t>Open label treatment with NASHA at 26 weeks provided improvement lasting to 52 weeks and showed NASHA provided benefit in patients previously treated with MPA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35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MPA demonstrated earlier effectiveness with short duration</a:t>
            </a:r>
          </a:p>
          <a:p>
            <a:r>
              <a:rPr lang="en-US" dirty="0" smtClean="0"/>
              <a:t>NASHA showed slower time to onset but longer lasting pain relief</a:t>
            </a:r>
          </a:p>
          <a:p>
            <a:r>
              <a:rPr lang="en-US" dirty="0" smtClean="0"/>
              <a:t>Further injections of NASHA may be administered after NASHA or MPA</a:t>
            </a:r>
          </a:p>
          <a:p>
            <a:r>
              <a:rPr lang="en-US" dirty="0" smtClean="0"/>
              <a:t>NASHA works also in non end-stage knee osteoarthritis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7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Strengths of study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MPA as control (MPA standard of care)</a:t>
            </a:r>
          </a:p>
          <a:p>
            <a:r>
              <a:rPr lang="en-US" dirty="0" smtClean="0"/>
              <a:t>Big sample, big study arms</a:t>
            </a:r>
          </a:p>
          <a:p>
            <a:r>
              <a:rPr lang="en-US" dirty="0" smtClean="0"/>
              <a:t>Long study period</a:t>
            </a:r>
          </a:p>
          <a:p>
            <a:r>
              <a:rPr lang="en-US" dirty="0" smtClean="0"/>
              <a:t>Similarity of patients at baseline </a:t>
            </a:r>
          </a:p>
          <a:p>
            <a:r>
              <a:rPr lang="en-US" dirty="0" smtClean="0"/>
              <a:t>1: 1 randomization</a:t>
            </a:r>
          </a:p>
          <a:p>
            <a:r>
              <a:rPr lang="en-US" dirty="0" smtClean="0"/>
              <a:t>Prospective study</a:t>
            </a:r>
          </a:p>
          <a:p>
            <a:r>
              <a:rPr lang="en-US" dirty="0" smtClean="0"/>
              <a:t>Blinded (participants+ investigators)</a:t>
            </a:r>
          </a:p>
          <a:p>
            <a:r>
              <a:rPr lang="en-US" dirty="0" smtClean="0"/>
              <a:t>Multi-center trial</a:t>
            </a:r>
          </a:p>
          <a:p>
            <a:r>
              <a:rPr lang="en-US" dirty="0" smtClean="0"/>
              <a:t>Low drop out rate, 90% completion at 26 </a:t>
            </a:r>
            <a:r>
              <a:rPr lang="en-US" dirty="0" err="1" smtClean="0"/>
              <a:t>wks</a:t>
            </a:r>
            <a:endParaRPr lang="en-US" dirty="0" smtClean="0"/>
          </a:p>
          <a:p>
            <a:r>
              <a:rPr lang="en-US" dirty="0" smtClean="0"/>
              <a:t>WOMAC pain responder rate scale</a:t>
            </a:r>
          </a:p>
          <a:p>
            <a:endParaRPr lang="en-US" dirty="0" smtClean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66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study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placebo control group (unethical?)</a:t>
            </a:r>
          </a:p>
          <a:p>
            <a:r>
              <a:rPr lang="en-US" dirty="0" smtClean="0"/>
              <a:t>Primarily </a:t>
            </a:r>
            <a:r>
              <a:rPr lang="en-US" dirty="0"/>
              <a:t>C</a:t>
            </a:r>
            <a:r>
              <a:rPr lang="en-US" dirty="0" smtClean="0"/>
              <a:t>aucasian population</a:t>
            </a:r>
          </a:p>
          <a:p>
            <a:r>
              <a:rPr lang="en-US" dirty="0" smtClean="0"/>
              <a:t>More patients in NASHA group  than in MPA group had synovial fluid aspirated at time of injection (NASHA 15.6%, MPA 8.8% P=0.04). More fluid aspirated, better results</a:t>
            </a:r>
          </a:p>
          <a:p>
            <a:r>
              <a:rPr lang="en-US" dirty="0" smtClean="0"/>
              <a:t>Statistically significant 2.3cm difference in height of female subjects (NASHA: 164.8cm, MPA:162.5cm; P=0.019)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84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Practice Guidelines-ACR</a:t>
            </a:r>
            <a:br>
              <a:rPr lang="en-US" dirty="0" smtClean="0"/>
            </a:br>
            <a:r>
              <a:rPr lang="en-US" dirty="0" smtClean="0"/>
              <a:t>AFP, 4/13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28800"/>
            <a:ext cx="7620000" cy="4800600"/>
          </a:xfrm>
        </p:spPr>
        <p:txBody>
          <a:bodyPr/>
          <a:lstStyle/>
          <a:p>
            <a:r>
              <a:rPr lang="en-US" dirty="0" smtClean="0"/>
              <a:t>Non-pharmacologic: Aquatic/aerobic exercise program, proper BMI, thermal agents, walking aids if needed, tai chi</a:t>
            </a:r>
          </a:p>
          <a:p>
            <a:r>
              <a:rPr lang="en-US" dirty="0" smtClean="0"/>
              <a:t>Pharmacologic: </a:t>
            </a:r>
          </a:p>
          <a:p>
            <a:r>
              <a:rPr lang="en-US" dirty="0" smtClean="0"/>
              <a:t>Recommendations for initial management with acetaminophen, intra-articular steroids, oral or topical NSAIDs, and tramadol. </a:t>
            </a:r>
          </a:p>
          <a:p>
            <a:r>
              <a:rPr lang="en-US" dirty="0" smtClean="0"/>
              <a:t>Avoid chondroitin, glucosamine, or topical capsaicin</a:t>
            </a:r>
          </a:p>
          <a:p>
            <a:r>
              <a:rPr lang="en-US" dirty="0" smtClean="0"/>
              <a:t>Avoid </a:t>
            </a:r>
            <a:r>
              <a:rPr lang="en-US" dirty="0" err="1" smtClean="0"/>
              <a:t>cymbalta</a:t>
            </a:r>
            <a:r>
              <a:rPr lang="en-US" dirty="0" smtClean="0"/>
              <a:t>, intra-articular HA, or opioids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7635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our case!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this article relevant to our patient population, and specifically to my patient? </a:t>
            </a:r>
          </a:p>
          <a:p>
            <a:r>
              <a:rPr lang="en-US" dirty="0" smtClean="0"/>
              <a:t>Which therapy should we offer our patient?</a:t>
            </a:r>
          </a:p>
          <a:p>
            <a:endParaRPr lang="en-US" dirty="0" smtClean="0"/>
          </a:p>
          <a:p>
            <a:r>
              <a:rPr lang="en-US" dirty="0" smtClean="0"/>
              <a:t>We can say NASHA is valuable treatment for knee osteoarthritis. </a:t>
            </a:r>
          </a:p>
          <a:p>
            <a:r>
              <a:rPr lang="en-US" dirty="0" smtClean="0"/>
              <a:t>We can say NASHA is non-inferior to MPA</a:t>
            </a:r>
          </a:p>
          <a:p>
            <a:r>
              <a:rPr lang="en-US" dirty="0" smtClean="0"/>
              <a:t>We can tell her that NASHA is longer acting than MPA.</a:t>
            </a:r>
          </a:p>
          <a:p>
            <a:r>
              <a:rPr lang="en-US" dirty="0" smtClean="0"/>
              <a:t>We can use NASHA as primary/secondary </a:t>
            </a:r>
            <a:r>
              <a:rPr lang="en-US" dirty="0" err="1" smtClean="0"/>
              <a:t>injec</a:t>
            </a:r>
            <a:r>
              <a:rPr lang="en-US" dirty="0" smtClean="0"/>
              <a:t>.</a:t>
            </a:r>
          </a:p>
          <a:p>
            <a:r>
              <a:rPr lang="en-US" dirty="0" smtClean="0"/>
              <a:t>Minimal side effects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43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7620000" cy="1066800"/>
          </a:xfrm>
        </p:spPr>
        <p:txBody>
          <a:bodyPr/>
          <a:lstStyle/>
          <a:p>
            <a:pPr marL="114300" indent="0">
              <a:buNone/>
            </a:pPr>
            <a:r>
              <a:rPr lang="en-US" dirty="0" smtClean="0"/>
              <a:t>Thank you for your attention!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3035-16F3-4169-A257-3D7A1A615005}" type="slidenum">
              <a:rPr lang="en-US" smtClean="0"/>
              <a:t>42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219200"/>
            <a:ext cx="4953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78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274</TotalTime>
  <Words>1947</Words>
  <Application>Microsoft Office PowerPoint</Application>
  <PresentationFormat>On-screen Show (4:3)</PresentationFormat>
  <Paragraphs>266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Adjacency</vt:lpstr>
      <vt:lpstr>Osteoarthitis  &amp;  Cartilage By Hila Hoch, MD </vt:lpstr>
      <vt:lpstr>Case Study</vt:lpstr>
      <vt:lpstr>Background: Osteoarthritis</vt:lpstr>
      <vt:lpstr>Background</vt:lpstr>
      <vt:lpstr>Background</vt:lpstr>
      <vt:lpstr>Hyaluronic Acid</vt:lpstr>
      <vt:lpstr>NASHA Hyaluronic Acid</vt:lpstr>
      <vt:lpstr>Hypothesis</vt:lpstr>
      <vt:lpstr>Study Design</vt:lpstr>
      <vt:lpstr>Study Objectives</vt:lpstr>
      <vt:lpstr>Study Design</vt:lpstr>
      <vt:lpstr>Study: Where? When?</vt:lpstr>
      <vt:lpstr>Table I</vt:lpstr>
      <vt:lpstr>Figure I</vt:lpstr>
      <vt:lpstr>Participants-Inclusion Criteria</vt:lpstr>
      <vt:lpstr>Exclusion Criteria</vt:lpstr>
      <vt:lpstr>Study Treatments</vt:lpstr>
      <vt:lpstr>Schedule</vt:lpstr>
      <vt:lpstr>Open Label Extension Phase Can one injection cause sensitivity to 2nd injection? And what are the benefits? </vt:lpstr>
      <vt:lpstr>WOMAC INDEX</vt:lpstr>
      <vt:lpstr>WOMAC INDEX-Pain</vt:lpstr>
      <vt:lpstr>WOMAC INDEX-Stiffness</vt:lpstr>
      <vt:lpstr>WOMAC INDEX –Physical FX</vt:lpstr>
      <vt:lpstr>Safety Analysis</vt:lpstr>
      <vt:lpstr>Statistical Methods</vt:lpstr>
      <vt:lpstr>Results: Blinded Phase (0-26 wks)</vt:lpstr>
      <vt:lpstr>Results –Continued</vt:lpstr>
      <vt:lpstr>Figure 2A</vt:lpstr>
      <vt:lpstr>Figure 3 </vt:lpstr>
      <vt:lpstr>Figure 4</vt:lpstr>
      <vt:lpstr>Open-label extension (26-52 weeks)</vt:lpstr>
      <vt:lpstr>PowerPoint Presentation</vt:lpstr>
      <vt:lpstr>Figure 6</vt:lpstr>
      <vt:lpstr>Safety results</vt:lpstr>
      <vt:lpstr>Table II</vt:lpstr>
      <vt:lpstr>Discussion</vt:lpstr>
      <vt:lpstr>Discussion</vt:lpstr>
      <vt:lpstr>Strengths of study</vt:lpstr>
      <vt:lpstr>Limitations of study</vt:lpstr>
      <vt:lpstr>Practice Guidelines-ACR AFP, 4/13</vt:lpstr>
      <vt:lpstr>Back to our case!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Osteoarthritis and Cartilage NASHA hyaluronic acid Vs. Methylprednisolone for Knee Osteoarthritis  Hila Hoch, MD</dc:title>
  <dc:creator>Dan</dc:creator>
  <cp:lastModifiedBy>Abrams, Emily</cp:lastModifiedBy>
  <cp:revision>37</cp:revision>
  <dcterms:created xsi:type="dcterms:W3CDTF">2014-01-04T02:12:06Z</dcterms:created>
  <dcterms:modified xsi:type="dcterms:W3CDTF">2014-02-12T17:25:14Z</dcterms:modified>
</cp:coreProperties>
</file>