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8" r:id="rId3"/>
    <p:sldId id="279" r:id="rId4"/>
    <p:sldId id="280" r:id="rId5"/>
    <p:sldId id="284" r:id="rId6"/>
    <p:sldId id="281" r:id="rId7"/>
    <p:sldId id="257" r:id="rId8"/>
    <p:sldId id="258" r:id="rId9"/>
    <p:sldId id="259" r:id="rId10"/>
    <p:sldId id="260" r:id="rId11"/>
    <p:sldId id="261" r:id="rId12"/>
    <p:sldId id="262" r:id="rId13"/>
    <p:sldId id="272" r:id="rId14"/>
    <p:sldId id="273" r:id="rId15"/>
    <p:sldId id="274" r:id="rId16"/>
    <p:sldId id="263" r:id="rId17"/>
    <p:sldId id="264" r:id="rId18"/>
    <p:sldId id="265" r:id="rId19"/>
    <p:sldId id="266" r:id="rId20"/>
    <p:sldId id="267" r:id="rId21"/>
    <p:sldId id="285" r:id="rId22"/>
    <p:sldId id="275" r:id="rId23"/>
    <p:sldId id="276" r:id="rId24"/>
    <p:sldId id="268" r:id="rId25"/>
    <p:sldId id="270" r:id="rId26"/>
    <p:sldId id="282" r:id="rId27"/>
    <p:sldId id="269" r:id="rId28"/>
    <p:sldId id="271" r:id="rId29"/>
    <p:sldId id="277" r:id="rId30"/>
    <p:sldId id="283" r:id="rId31"/>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82222" autoAdjust="0"/>
  </p:normalViewPr>
  <p:slideViewPr>
    <p:cSldViewPr>
      <p:cViewPr varScale="1">
        <p:scale>
          <a:sx n="90" d="100"/>
          <a:sy n="90" d="100"/>
        </p:scale>
        <p:origin x="-600" y="-114"/>
      </p:cViewPr>
      <p:guideLst>
        <p:guide orient="horz" pos="2160"/>
        <p:guide pos="2880"/>
      </p:guideLst>
    </p:cSldViewPr>
  </p:slideViewPr>
  <p:outlineViewPr>
    <p:cViewPr>
      <p:scale>
        <a:sx n="33" d="100"/>
        <a:sy n="33" d="100"/>
      </p:scale>
      <p:origin x="0" y="16128"/>
    </p:cViewPr>
  </p:outlineViewPr>
  <p:notesTextViewPr>
    <p:cViewPr>
      <p:scale>
        <a:sx n="100" d="100"/>
        <a:sy n="100" d="100"/>
      </p:scale>
      <p:origin x="0" y="0"/>
    </p:cViewPr>
  </p:notesTextViewPr>
  <p:notesViewPr>
    <p:cSldViewPr>
      <p:cViewPr varScale="1">
        <p:scale>
          <a:sx n="82" d="100"/>
          <a:sy n="82" d="100"/>
        </p:scale>
        <p:origin x="-1974" y="-90"/>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130F4A2C-C9D5-458C-9742-5470012E6756}" type="datetimeFigureOut">
              <a:rPr lang="en-US" smtClean="0"/>
              <a:pPr/>
              <a:t>12/20/2013</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EB911330-D6BD-42EA-93A0-42B77809EDE3}" type="slidenum">
              <a:rPr lang="en-US" smtClean="0"/>
              <a:pPr/>
              <a:t>‹#›</a:t>
            </a:fld>
            <a:endParaRPr lang="en-US"/>
          </a:p>
        </p:txBody>
      </p:sp>
    </p:spTree>
    <p:extLst>
      <p:ext uri="{BB962C8B-B14F-4D97-AF65-F5344CB8AC3E}">
        <p14:creationId xmlns:p14="http://schemas.microsoft.com/office/powerpoint/2010/main" val="4259222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1</a:t>
            </a:fld>
            <a:endParaRPr lang="en-US"/>
          </a:p>
        </p:txBody>
      </p:sp>
    </p:spTree>
    <p:extLst>
      <p:ext uri="{BB962C8B-B14F-4D97-AF65-F5344CB8AC3E}">
        <p14:creationId xmlns:p14="http://schemas.microsoft.com/office/powerpoint/2010/main" val="284591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2871">
              <a:defRPr/>
            </a:pPr>
            <a:r>
              <a:rPr lang="en-US" dirty="0" smtClean="0">
                <a:solidFill>
                  <a:schemeClr val="bg1"/>
                </a:solidFill>
              </a:rPr>
              <a:t>Obtained records from prior PCP, which indicated that patient had been non-adherent to statin therapy</a:t>
            </a:r>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Asked her about </a:t>
            </a:r>
            <a:r>
              <a:rPr lang="en-US" dirty="0" err="1" smtClean="0"/>
              <a:t>myalgias</a:t>
            </a:r>
            <a:r>
              <a:rPr lang="en-US" dirty="0" smtClean="0"/>
              <a:t> specifically</a:t>
            </a:r>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4</a:t>
            </a:fld>
            <a:endParaRPr lang="en-US"/>
          </a:p>
        </p:txBody>
      </p:sp>
    </p:spTree>
    <p:extLst>
      <p:ext uri="{BB962C8B-B14F-4D97-AF65-F5344CB8AC3E}">
        <p14:creationId xmlns:p14="http://schemas.microsoft.com/office/powerpoint/2010/main" val="337682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Some of these studies were </a:t>
            </a:r>
            <a:r>
              <a:rPr lang="en-US" baseline="0" dirty="0" smtClean="0"/>
              <a:t>done as secondary analyses, or looked at cognition as a secondary endpoint</a:t>
            </a:r>
          </a:p>
          <a:p>
            <a:r>
              <a:rPr lang="en-US" baseline="0" dirty="0" smtClean="0"/>
              <a:t>- In some studies, statins were used intermittently</a:t>
            </a:r>
          </a:p>
          <a:p>
            <a:pPr marL="174913" indent="-174913">
              <a:buFontTx/>
              <a:buChar char="-"/>
            </a:pPr>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5</a:t>
            </a:fld>
            <a:endParaRPr lang="en-US"/>
          </a:p>
        </p:txBody>
      </p:sp>
    </p:spTree>
    <p:extLst>
      <p:ext uri="{BB962C8B-B14F-4D97-AF65-F5344CB8AC3E}">
        <p14:creationId xmlns:p14="http://schemas.microsoft.com/office/powerpoint/2010/main" val="500901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FDA reviewed the AERS database, the published medical literature (case reports and observational studies),</a:t>
            </a:r>
            <a:r>
              <a:rPr lang="en-US" baseline="30000" dirty="0" smtClean="0"/>
              <a:t>4-13</a:t>
            </a:r>
            <a:r>
              <a:rPr lang="en-US" dirty="0" smtClean="0"/>
              <a:t> and randomized clinical trials to evaluate the effect of </a:t>
            </a:r>
            <a:r>
              <a:rPr lang="en-US" dirty="0" err="1" smtClean="0"/>
              <a:t>statins</a:t>
            </a:r>
            <a:r>
              <a:rPr lang="en-US" dirty="0" smtClean="0"/>
              <a:t> on cognition.</a:t>
            </a:r>
            <a:r>
              <a:rPr lang="en-US" baseline="30000" dirty="0" smtClean="0"/>
              <a:t>14-17</a:t>
            </a:r>
            <a:r>
              <a:rPr lang="en-US" dirty="0" smtClean="0"/>
              <a:t>  </a:t>
            </a:r>
          </a:p>
          <a:p>
            <a:endParaRPr lang="en-US" dirty="0" smtClean="0"/>
          </a:p>
          <a:p>
            <a:r>
              <a:rPr lang="en-US" dirty="0" smtClean="0"/>
              <a:t>The post-marketing adverse event reports generally described individuals over the age of 50 years who experienced notable, but ill-defined memory loss or impairment that was reversible upon discontinuation of </a:t>
            </a:r>
            <a:r>
              <a:rPr lang="en-US" dirty="0" err="1" smtClean="0"/>
              <a:t>statin</a:t>
            </a:r>
            <a:r>
              <a:rPr lang="en-US" dirty="0" smtClean="0"/>
              <a:t> therapy. </a:t>
            </a:r>
          </a:p>
          <a:p>
            <a:endParaRPr lang="en-US" dirty="0" smtClean="0"/>
          </a:p>
          <a:p>
            <a:r>
              <a:rPr lang="en-US" dirty="0" smtClean="0"/>
              <a:t>Time to onset of the event was highly variable, ranging from one day to years after </a:t>
            </a:r>
            <a:r>
              <a:rPr lang="en-US" dirty="0" err="1" smtClean="0"/>
              <a:t>statin</a:t>
            </a:r>
            <a:r>
              <a:rPr lang="en-US" dirty="0" smtClean="0"/>
              <a:t> exposure. The cases did not appear to be associated with fixed or progressive dementia, such as Alzheimer’s disease. The review did not reveal an association between the adverse event and the specific </a:t>
            </a:r>
            <a:r>
              <a:rPr lang="en-US" dirty="0" err="1" smtClean="0"/>
              <a:t>statin</a:t>
            </a:r>
            <a:r>
              <a:rPr lang="en-US" dirty="0" smtClean="0"/>
              <a:t>, the age of the individual, the </a:t>
            </a:r>
            <a:r>
              <a:rPr lang="en-US" dirty="0" err="1" smtClean="0"/>
              <a:t>statin</a:t>
            </a:r>
            <a:r>
              <a:rPr lang="en-US" dirty="0" smtClean="0"/>
              <a:t> dose, or concomitant medication use.</a:t>
            </a:r>
          </a:p>
          <a:p>
            <a:endParaRPr lang="en-US" dirty="0" smtClean="0"/>
          </a:p>
          <a:p>
            <a:r>
              <a:rPr lang="en-US" dirty="0" smtClean="0"/>
              <a:t>Data from the observational studies and clinical trials did not suggest that cognitive changes associated with </a:t>
            </a:r>
            <a:r>
              <a:rPr lang="en-US" dirty="0" err="1" smtClean="0"/>
              <a:t>statin</a:t>
            </a:r>
            <a:r>
              <a:rPr lang="en-US" dirty="0" smtClean="0"/>
              <a:t> use are common or lead to clinically significant cognitive decline.</a:t>
            </a:r>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7</a:t>
            </a:fld>
            <a:endParaRPr lang="en-US"/>
          </a:p>
        </p:txBody>
      </p:sp>
    </p:spTree>
    <p:extLst>
      <p:ext uri="{BB962C8B-B14F-4D97-AF65-F5344CB8AC3E}">
        <p14:creationId xmlns:p14="http://schemas.microsoft.com/office/powerpoint/2010/main" val="2446967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8</a:t>
            </a:fld>
            <a:endParaRPr lang="en-US"/>
          </a:p>
        </p:txBody>
      </p:sp>
    </p:spTree>
    <p:extLst>
      <p:ext uri="{BB962C8B-B14F-4D97-AF65-F5344CB8AC3E}">
        <p14:creationId xmlns:p14="http://schemas.microsoft.com/office/powerpoint/2010/main" val="3965398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9</a:t>
            </a:fld>
            <a:endParaRPr lang="en-US"/>
          </a:p>
        </p:txBody>
      </p:sp>
    </p:spTree>
    <p:extLst>
      <p:ext uri="{BB962C8B-B14F-4D97-AF65-F5344CB8AC3E}">
        <p14:creationId xmlns:p14="http://schemas.microsoft.com/office/powerpoint/2010/main" val="459304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MCI</a:t>
            </a:r>
            <a:r>
              <a:rPr lang="en-US" baseline="0" dirty="0" smtClean="0"/>
              <a:t> – person is not cognitively normal.  </a:t>
            </a:r>
          </a:p>
          <a:p>
            <a:r>
              <a:rPr lang="en-US" baseline="0" dirty="0" smtClean="0"/>
              <a:t>Does not meet diagnostic criteria for dementia.  </a:t>
            </a:r>
          </a:p>
          <a:p>
            <a:r>
              <a:rPr lang="en-US" baseline="0" dirty="0" smtClean="0"/>
              <a:t>Has preserved or only minimally impaired functional abilities</a:t>
            </a:r>
          </a:p>
          <a:p>
            <a:r>
              <a:rPr lang="en-US" baseline="0" dirty="0" smtClean="0"/>
              <a:t>Evidence of cognitive impairment or decline based on self- or informant report and objective cognitive tests</a:t>
            </a:r>
          </a:p>
          <a:p>
            <a:endParaRPr lang="en-US" baseline="0" dirty="0" smtClean="0"/>
          </a:p>
          <a:p>
            <a:r>
              <a:rPr lang="en-US" baseline="0" dirty="0" smtClean="0"/>
              <a:t>Normal Cognition – patient does not meet criteria for MCI/dementia</a:t>
            </a:r>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These participants had repeated evaluations of cognitive performance and information about </a:t>
            </a:r>
            <a:r>
              <a:rPr lang="en-US" dirty="0" err="1"/>
              <a:t>statin</a:t>
            </a:r>
            <a:r>
              <a:rPr lang="en-US" dirty="0"/>
              <a:t> use at each annual follow-up as part of the Uniform Data Set (UDS), a standardized assessment and data protocol that the National Alzheimer’s</a:t>
            </a:r>
          </a:p>
          <a:p>
            <a:r>
              <a:rPr lang="en-US" dirty="0"/>
              <a:t>Coordinating Center maintains.</a:t>
            </a:r>
          </a:p>
          <a:p>
            <a:endParaRPr lang="en-US" dirty="0" smtClean="0"/>
          </a:p>
          <a:p>
            <a:r>
              <a:rPr lang="en-US" dirty="0"/>
              <a:t>Uniform Data Set – developed by the national </a:t>
            </a:r>
            <a:r>
              <a:rPr lang="en-US" dirty="0" err="1"/>
              <a:t>alzheimers</a:t>
            </a:r>
            <a:r>
              <a:rPr lang="en-US" dirty="0"/>
              <a:t> coordinating center (NACC). </a:t>
            </a:r>
            <a:r>
              <a:rPr lang="en-US" dirty="0" smtClean="0"/>
              <a:t>The data are intended to standardize clinical and cognitive data on all ADC participants with uniform clinical assessments and diagnoses. Data is collected prospectively,</a:t>
            </a:r>
            <a:r>
              <a:rPr lang="en-US" baseline="0" dirty="0" smtClean="0"/>
              <a:t> and longitudinally.   Some data elements included in the UDS are: </a:t>
            </a:r>
            <a:r>
              <a:rPr lang="en-US" dirty="0" err="1" smtClean="0"/>
              <a:t>Sociodemographics</a:t>
            </a:r>
            <a:r>
              <a:rPr lang="en-US" dirty="0" smtClean="0"/>
              <a:t> on subject and informant, family history, dementia history, neurological exam findings, functional status, </a:t>
            </a:r>
            <a:r>
              <a:rPr lang="en-US" dirty="0" err="1" smtClean="0"/>
              <a:t>neuropsych-ological</a:t>
            </a:r>
            <a:r>
              <a:rPr lang="en-US" dirty="0" smtClean="0"/>
              <a:t> test results, clinical diagnosis, whether imaging testing done, </a:t>
            </a:r>
            <a:r>
              <a:rPr lang="en-US" dirty="0" err="1" smtClean="0"/>
              <a:t>ApoE</a:t>
            </a:r>
            <a:r>
              <a:rPr lang="en-US" dirty="0" smtClean="0"/>
              <a:t> genotype.</a:t>
            </a:r>
          </a:p>
          <a:p>
            <a:endParaRPr lang="en-US" dirty="0" smtClean="0"/>
          </a:p>
          <a:p>
            <a:r>
              <a:rPr lang="en-US" dirty="0" smtClean="0"/>
              <a:t>Self</a:t>
            </a:r>
            <a:r>
              <a:rPr lang="en-US" baseline="0" dirty="0" smtClean="0"/>
              <a:t> reported </a:t>
            </a:r>
            <a:r>
              <a:rPr lang="en-US" baseline="0" dirty="0" err="1" smtClean="0"/>
              <a:t>statin</a:t>
            </a:r>
            <a:r>
              <a:rPr lang="en-US" baseline="0" dirty="0" smtClean="0"/>
              <a:t> use was also obtained from the </a:t>
            </a:r>
            <a:r>
              <a:rPr lang="en-US" baseline="0" dirty="0" err="1" smtClean="0"/>
              <a:t>uds</a:t>
            </a:r>
            <a:r>
              <a:rPr lang="en-US" baseline="0" dirty="0" smtClean="0"/>
              <a:t> database</a:t>
            </a:r>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Clincal</a:t>
            </a:r>
            <a:r>
              <a:rPr lang="en-US" dirty="0" smtClean="0"/>
              <a:t> Dementia Rating Score – </a:t>
            </a:r>
            <a:r>
              <a:rPr lang="en-US" dirty="0"/>
              <a:t>memory, orientation,</a:t>
            </a:r>
          </a:p>
          <a:p>
            <a:r>
              <a:rPr lang="en-US" dirty="0"/>
              <a:t>judgment and problem solving, community affairs,</a:t>
            </a:r>
          </a:p>
          <a:p>
            <a:r>
              <a:rPr lang="en-US" dirty="0"/>
              <a:t>home and hobbies, and personal care are each rated for</a:t>
            </a:r>
          </a:p>
          <a:p>
            <a:r>
              <a:rPr lang="en-US" dirty="0"/>
              <a:t>their level of impairment</a:t>
            </a:r>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Attention - maximum number of correct trials for Digits Forward;  and the number of seconds needed to sequence numbers</a:t>
            </a:r>
          </a:p>
          <a:p>
            <a:r>
              <a:rPr lang="en-US" dirty="0"/>
              <a:t>using a pencil (Trails A).</a:t>
            </a:r>
          </a:p>
          <a:p>
            <a:r>
              <a:rPr lang="en-US" dirty="0"/>
              <a:t> Language - 30-item version of the Boston Naming Test</a:t>
            </a:r>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Memory - immediate and delayed story recall, and timed generation of animal names</a:t>
            </a:r>
          </a:p>
          <a:p>
            <a:r>
              <a:rPr lang="en-US" dirty="0"/>
              <a:t>Executive functioning - set shifting tasks involving mental manipulation of digits and rapid alternation of numbers or letters</a:t>
            </a:r>
          </a:p>
          <a:p>
            <a:r>
              <a:rPr lang="en-US" dirty="0"/>
              <a:t>and symbols (Trails B and Wechsler Adult Intelligence</a:t>
            </a:r>
          </a:p>
          <a:p>
            <a:r>
              <a:rPr lang="en-US" dirty="0"/>
              <a:t>Scale Digit Symbol)</a:t>
            </a:r>
            <a:endParaRPr lang="en-US" dirty="0" smtClean="0"/>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Variables that could confound the relationship</a:t>
            </a:r>
          </a:p>
          <a:p>
            <a:r>
              <a:rPr lang="en-US" dirty="0"/>
              <a:t>between </a:t>
            </a:r>
            <a:r>
              <a:rPr lang="en-US" dirty="0" err="1"/>
              <a:t>statin</a:t>
            </a:r>
            <a:r>
              <a:rPr lang="en-US" dirty="0"/>
              <a:t> use and cognitive function were entered a</a:t>
            </a:r>
          </a:p>
          <a:p>
            <a:r>
              <a:rPr lang="en-US" dirty="0"/>
              <a:t>priori in all the statistical models. These covariates were</a:t>
            </a:r>
          </a:p>
          <a:p>
            <a:r>
              <a:rPr lang="en-US" dirty="0"/>
              <a:t>age (continuous); race (white, non-white); sex; education</a:t>
            </a:r>
          </a:p>
          <a:p>
            <a:r>
              <a:rPr lang="en-US" dirty="0"/>
              <a:t>(no high school degree, high school degree, &gt;high school);</a:t>
            </a:r>
          </a:p>
          <a:p>
            <a:r>
              <a:rPr lang="en-US" dirty="0"/>
              <a:t>and presence </a:t>
            </a:r>
            <a:r>
              <a:rPr lang="en-US" dirty="0" err="1"/>
              <a:t>vs</a:t>
            </a:r>
            <a:r>
              <a:rPr lang="en-US" dirty="0"/>
              <a:t> absence of self-reported history of baseline</a:t>
            </a:r>
          </a:p>
          <a:p>
            <a:r>
              <a:rPr lang="en-US" dirty="0"/>
              <a:t>diabetes mellitus, hypertension, heart disease (e.g., myocardial</a:t>
            </a:r>
          </a:p>
          <a:p>
            <a:r>
              <a:rPr lang="en-US" dirty="0"/>
              <a:t>infarction, </a:t>
            </a:r>
            <a:r>
              <a:rPr lang="en-US" dirty="0" err="1"/>
              <a:t>atrial</a:t>
            </a:r>
            <a:r>
              <a:rPr lang="en-US" dirty="0"/>
              <a:t> fibrillation, congestive heart failure),</a:t>
            </a:r>
          </a:p>
          <a:p>
            <a:r>
              <a:rPr lang="en-US" dirty="0"/>
              <a:t>stroke or transient ischemic attack, or depression within</a:t>
            </a:r>
          </a:p>
          <a:p>
            <a:r>
              <a:rPr lang="en-US" dirty="0"/>
              <a:t>the last 2 years. A variable for hypertension was also</a:t>
            </a:r>
          </a:p>
          <a:p>
            <a:r>
              <a:rPr lang="en-US" dirty="0"/>
              <a:t>included and was divided into three levels: no history of</a:t>
            </a:r>
          </a:p>
          <a:p>
            <a:r>
              <a:rPr lang="en-US" dirty="0"/>
              <a:t>hypertension (reference), history of hypertension but not</a:t>
            </a:r>
          </a:p>
          <a:p>
            <a:r>
              <a:rPr lang="en-US" dirty="0"/>
              <a:t>current high blood pressure (&gt;80 diastolic or &gt;120 systolic</a:t>
            </a:r>
          </a:p>
          <a:p>
            <a:r>
              <a:rPr lang="en-US" dirty="0"/>
              <a:t>blood pressure), current high blood pressure.</a:t>
            </a:r>
          </a:p>
        </p:txBody>
      </p:sp>
      <p:sp>
        <p:nvSpPr>
          <p:cNvPr id="4" name="Slide Number Placeholder 3"/>
          <p:cNvSpPr>
            <a:spLocks noGrp="1"/>
          </p:cNvSpPr>
          <p:nvPr>
            <p:ph type="sldNum" sz="quarter" idx="10"/>
          </p:nvPr>
        </p:nvSpPr>
        <p:spPr/>
        <p:txBody>
          <a:bodyPr/>
          <a:lstStyle/>
          <a:p>
            <a:fld id="{EB911330-D6BD-42EA-93A0-42B77809EDE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17</a:t>
            </a:fld>
            <a:endParaRPr lang="en-US"/>
          </a:p>
        </p:txBody>
      </p:sp>
    </p:spTree>
    <p:extLst>
      <p:ext uri="{BB962C8B-B14F-4D97-AF65-F5344CB8AC3E}">
        <p14:creationId xmlns:p14="http://schemas.microsoft.com/office/powerpoint/2010/main" val="1684509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a:t>
            </a:r>
            <a:r>
              <a:rPr lang="en-US" dirty="0" err="1"/>
              <a:t>Statin</a:t>
            </a:r>
            <a:r>
              <a:rPr lang="en-US" dirty="0"/>
              <a:t> users had significantly better scores on Trails A and</a:t>
            </a:r>
          </a:p>
          <a:p>
            <a:r>
              <a:rPr lang="fr-FR" dirty="0" err="1"/>
              <a:t>better</a:t>
            </a:r>
            <a:r>
              <a:rPr lang="fr-FR" dirty="0"/>
              <a:t> scores on Digit </a:t>
            </a:r>
            <a:r>
              <a:rPr lang="fr-FR" dirty="0" err="1"/>
              <a:t>Symbol</a:t>
            </a:r>
            <a:endParaRPr lang="en-US" i="1" dirty="0" smtClean="0"/>
          </a:p>
          <a:p>
            <a:r>
              <a:rPr lang="en-US" dirty="0"/>
              <a:t>-Change in cognition over time (combines both </a:t>
            </a:r>
            <a:r>
              <a:rPr lang="en-US" dirty="0" err="1"/>
              <a:t>statin</a:t>
            </a:r>
            <a:r>
              <a:rPr lang="en-US" dirty="0"/>
              <a:t> users and nonusers) - most tests, as expected, showed significant deterioration over time.</a:t>
            </a:r>
          </a:p>
          <a:p>
            <a:endParaRPr lang="en-US" dirty="0"/>
          </a:p>
          <a:p>
            <a:r>
              <a:rPr lang="en-US" dirty="0"/>
              <a:t>Interaction – when an independent variable has a different</a:t>
            </a:r>
          </a:p>
          <a:p>
            <a:r>
              <a:rPr lang="en-US" dirty="0"/>
              <a:t>effect on the outcome depending on the values of another independent variable.</a:t>
            </a:r>
          </a:p>
          <a:p>
            <a:endParaRPr lang="en-US" dirty="0"/>
          </a:p>
          <a:p>
            <a:r>
              <a:rPr lang="en-US" dirty="0"/>
              <a:t>The last column indicates whether change over time differs in </a:t>
            </a:r>
            <a:r>
              <a:rPr lang="en-US" dirty="0" err="1"/>
              <a:t>statin</a:t>
            </a:r>
            <a:r>
              <a:rPr lang="en-US" dirty="0"/>
              <a:t> users and nonusers.</a:t>
            </a:r>
          </a:p>
          <a:p>
            <a:r>
              <a:rPr lang="en-US" dirty="0"/>
              <a:t> </a:t>
            </a:r>
            <a:endParaRPr lang="en-US" i="1" dirty="0" smtClean="0"/>
          </a:p>
          <a:p>
            <a:r>
              <a:rPr lang="en-US" dirty="0"/>
              <a:t>there was significantly less deterioration over visits (over time) for </a:t>
            </a:r>
            <a:r>
              <a:rPr lang="en-US" dirty="0" err="1"/>
              <a:t>statin</a:t>
            </a:r>
            <a:r>
              <a:rPr lang="en-US" dirty="0"/>
              <a:t> users on the CDR-SOB and less decline on the MMSE, although the latter fell short of statistical significance after</a:t>
            </a:r>
          </a:p>
          <a:p>
            <a:r>
              <a:rPr lang="en-US" dirty="0"/>
              <a:t>adjusting for multiple comparisons</a:t>
            </a:r>
            <a:endParaRPr lang="en-US" i="1" dirty="0" smtClean="0"/>
          </a:p>
          <a:p>
            <a:endParaRPr lang="en-US" i="1" dirty="0" smtClean="0"/>
          </a:p>
          <a:p>
            <a:endParaRPr lang="en-US" i="1" dirty="0" smtClean="0"/>
          </a:p>
          <a:p>
            <a:r>
              <a:rPr lang="en-US" i="1" dirty="0" smtClean="0"/>
              <a:t>P</a:t>
            </a:r>
            <a:r>
              <a:rPr lang="en-US" dirty="0" smtClean="0"/>
              <a:t> value is associated with the null hypothesis that the true correlation between the 2 measures is 0. Thus, the </a:t>
            </a:r>
            <a:r>
              <a:rPr lang="en-US" i="1" dirty="0" smtClean="0"/>
              <a:t>P </a:t>
            </a:r>
            <a:r>
              <a:rPr lang="en-US" dirty="0" smtClean="0"/>
              <a:t>value represents the probability that, if the true correlation were 0, an apparently linear relationship as strong as or stronger than the one we actually observed would have occurred as a result of chance</a:t>
            </a:r>
          </a:p>
          <a:p>
            <a:endParaRPr lang="en-US" dirty="0" smtClean="0"/>
          </a:p>
          <a:p>
            <a:r>
              <a:rPr lang="en-US" dirty="0"/>
              <a:t>Adjusted for age (continuous), sex, race, education (&lt;high school, high school, &gt;high school), family history (first-degree relative) with dementia, depression</a:t>
            </a:r>
          </a:p>
          <a:p>
            <a:r>
              <a:rPr lang="en-US" dirty="0"/>
              <a:t>in last 2 years (yes/no), and history of heart disease at baseline (yes/no) and diabetes mellitus (yes/no), uncontrolled or controlled hypertension (yes/</a:t>
            </a:r>
          </a:p>
          <a:p>
            <a:r>
              <a:rPr lang="en-US" dirty="0"/>
              <a:t>no), and stroke or transient ischemic attack (yes/no) at baseline. Coefficients for Columns 2 to 3 come from a main effects model; coefficient in Column 4</a:t>
            </a:r>
          </a:p>
          <a:p>
            <a:r>
              <a:rPr lang="en-US" dirty="0"/>
              <a:t>is from a separate model with an interaction term.</a:t>
            </a:r>
          </a:p>
        </p:txBody>
      </p:sp>
      <p:sp>
        <p:nvSpPr>
          <p:cNvPr id="4" name="Slide Number Placeholder 3"/>
          <p:cNvSpPr>
            <a:spLocks noGrp="1"/>
          </p:cNvSpPr>
          <p:nvPr>
            <p:ph type="sldNum" sz="quarter" idx="10"/>
          </p:nvPr>
        </p:nvSpPr>
        <p:spPr/>
        <p:txBody>
          <a:bodyPr/>
          <a:lstStyle/>
          <a:p>
            <a:fld id="{EB911330-D6BD-42EA-93A0-42B77809EDE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Change in cognition over time, - most tests, as expected, showed significant deterioration over time.  Slightly larger incremental change in people with MCI.</a:t>
            </a:r>
          </a:p>
          <a:p>
            <a:r>
              <a:rPr lang="en-US" dirty="0"/>
              <a:t>Of those with</a:t>
            </a:r>
          </a:p>
          <a:p>
            <a:r>
              <a:rPr lang="en-US" dirty="0"/>
              <a:t>- MCI at baseline, </a:t>
            </a:r>
            <a:r>
              <a:rPr lang="en-US" dirty="0" err="1"/>
              <a:t>statin</a:t>
            </a:r>
            <a:r>
              <a:rPr lang="en-US" dirty="0"/>
              <a:t> users had significantly better scores</a:t>
            </a:r>
          </a:p>
          <a:p>
            <a:r>
              <a:rPr lang="en-US" dirty="0"/>
              <a:t>across all visits for Trails A, Trails B, Digit Symbol, category</a:t>
            </a:r>
          </a:p>
          <a:p>
            <a:r>
              <a:rPr lang="en-US" dirty="0"/>
              <a:t>fluency, and Digits Backward.</a:t>
            </a:r>
          </a:p>
          <a:p>
            <a:endParaRPr lang="en-US" dirty="0"/>
          </a:p>
          <a:p>
            <a:r>
              <a:rPr lang="en-US" dirty="0"/>
              <a:t>There were no significant differences in change over time</a:t>
            </a:r>
          </a:p>
          <a:p>
            <a:r>
              <a:rPr lang="en-US" dirty="0"/>
              <a:t>for those diagnosed with MCI at baseline.</a:t>
            </a:r>
          </a:p>
        </p:txBody>
      </p:sp>
      <p:sp>
        <p:nvSpPr>
          <p:cNvPr id="4" name="Slide Number Placeholder 3"/>
          <p:cNvSpPr>
            <a:spLocks noGrp="1"/>
          </p:cNvSpPr>
          <p:nvPr>
            <p:ph type="sldNum" sz="quarter" idx="10"/>
          </p:nvPr>
        </p:nvSpPr>
        <p:spPr/>
        <p:txBody>
          <a:bodyPr/>
          <a:lstStyle/>
          <a:p>
            <a:fld id="{EB911330-D6BD-42EA-93A0-42B77809EDE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 1:</a:t>
            </a:r>
            <a:r>
              <a:rPr lang="en-US" baseline="0" dirty="0" smtClean="0"/>
              <a:t> Decline in MMSE score in statin users vs. non users for people with normal cognition over time</a:t>
            </a:r>
          </a:p>
          <a:p>
            <a:r>
              <a:rPr lang="en-US" baseline="0" dirty="0" smtClean="0"/>
              <a:t>Fig 2: Increase in mean predicted CDR score over annual visits for people with normal cognition at baseline. </a:t>
            </a:r>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21</a:t>
            </a:fld>
            <a:endParaRPr lang="en-US"/>
          </a:p>
        </p:txBody>
      </p:sp>
    </p:spTree>
    <p:extLst>
      <p:ext uri="{BB962C8B-B14F-4D97-AF65-F5344CB8AC3E}">
        <p14:creationId xmlns:p14="http://schemas.microsoft.com/office/powerpoint/2010/main" val="3904822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22</a:t>
            </a:fld>
            <a:endParaRPr lang="en-US"/>
          </a:p>
        </p:txBody>
      </p:sp>
    </p:spTree>
    <p:extLst>
      <p:ext uri="{BB962C8B-B14F-4D97-AF65-F5344CB8AC3E}">
        <p14:creationId xmlns:p14="http://schemas.microsoft.com/office/powerpoint/2010/main" val="3836646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Were Patients Similar for Prognostic Factors That Are Known to Be Associated With the Outcome (or Did Statistical Adjustment Level the Playing Field)?  Authors reported adjusting for specific confounders.</a:t>
            </a:r>
          </a:p>
          <a:p>
            <a:endParaRPr lang="en-US" dirty="0" smtClean="0"/>
          </a:p>
          <a:p>
            <a:r>
              <a:rPr lang="en-US" dirty="0" smtClean="0"/>
              <a:t>Were the Circumstances and Methods for Detecting the Outcome Similar? – I think  so.</a:t>
            </a:r>
          </a:p>
          <a:p>
            <a:endParaRPr lang="en-US" dirty="0" smtClean="0"/>
          </a:p>
          <a:p>
            <a:pPr defTabSz="932871">
              <a:defRPr/>
            </a:pPr>
            <a:r>
              <a:rPr lang="en-US" dirty="0" smtClean="0"/>
              <a:t>Was the Follow-up Sufficiently Complete?  The duration was </a:t>
            </a:r>
            <a:r>
              <a:rPr lang="en-US" dirty="0" err="1" smtClean="0"/>
              <a:t>aqdequate</a:t>
            </a:r>
            <a:r>
              <a:rPr lang="en-US" dirty="0" smtClean="0"/>
              <a:t>, but the article</a:t>
            </a:r>
            <a:r>
              <a:rPr lang="en-US" baseline="0" dirty="0" smtClean="0"/>
              <a:t> did not sufficiently discuss whether people were lost to follow-up.</a:t>
            </a:r>
            <a:endParaRPr lang="en-US" dirty="0" smtClean="0"/>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indication bias – patients on </a:t>
            </a:r>
            <a:r>
              <a:rPr lang="en-US" dirty="0" err="1" smtClean="0"/>
              <a:t>statins</a:t>
            </a:r>
            <a:r>
              <a:rPr lang="en-US" baseline="0" dirty="0" smtClean="0"/>
              <a:t> were somehow less susceptible to cognitive decline</a:t>
            </a:r>
          </a:p>
          <a:p>
            <a:pPr>
              <a:buFontTx/>
              <a:buChar char="-"/>
            </a:pPr>
            <a:r>
              <a:rPr lang="en-US" baseline="0" dirty="0" smtClean="0"/>
              <a:t>Observer bias – because the study population was voluntary</a:t>
            </a:r>
          </a:p>
          <a:p>
            <a:pPr>
              <a:buFontTx/>
              <a:buChar char="-"/>
            </a:pPr>
            <a:r>
              <a:rPr lang="en-US" baseline="0" dirty="0" smtClean="0"/>
              <a:t>- both groups fairly well educated; tests likely administered in </a:t>
            </a:r>
            <a:r>
              <a:rPr lang="en-US" baseline="0" dirty="0" err="1" smtClean="0"/>
              <a:t>english</a:t>
            </a:r>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25</a:t>
            </a:fld>
            <a:endParaRPr lang="en-US"/>
          </a:p>
        </p:txBody>
      </p:sp>
    </p:spTree>
    <p:extLst>
      <p:ext uri="{BB962C8B-B14F-4D97-AF65-F5344CB8AC3E}">
        <p14:creationId xmlns:p14="http://schemas.microsoft.com/office/powerpoint/2010/main" val="403148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Included total of 57 studies (19 RCTs, 16 cohort, 4 case-control and 4 cross-sectional studies). </a:t>
            </a:r>
          </a:p>
          <a:p>
            <a:endParaRPr lang="en-US" dirty="0"/>
          </a:p>
          <a:p>
            <a:r>
              <a:rPr lang="en-US" dirty="0"/>
              <a:t>Among </a:t>
            </a:r>
            <a:r>
              <a:rPr lang="en-US" dirty="0" err="1"/>
              <a:t>statin</a:t>
            </a:r>
            <a:r>
              <a:rPr lang="en-US" dirty="0"/>
              <a:t> users, low-quality evidence suggested no increased incidence of Alzheimer disease and no difference in cognitive performance in procedural memory, attention, or motor speed. Moderate-quality evidence suggested no increased incidence of dementia or mild cognitive impairment, nor any change in cognitive performance related to global cognitive performance scores, executive function, declarative memory, processing speed, or </a:t>
            </a:r>
            <a:r>
              <a:rPr lang="en-US" dirty="0" err="1"/>
              <a:t>visuoperception</a:t>
            </a:r>
            <a:r>
              <a:rPr lang="en-US" dirty="0"/>
              <a:t>.</a:t>
            </a:r>
          </a:p>
        </p:txBody>
      </p:sp>
      <p:sp>
        <p:nvSpPr>
          <p:cNvPr id="4" name="Slide Number Placeholder 3"/>
          <p:cNvSpPr>
            <a:spLocks noGrp="1"/>
          </p:cNvSpPr>
          <p:nvPr>
            <p:ph type="sldNum" sz="quarter" idx="10"/>
          </p:nvPr>
        </p:nvSpPr>
        <p:spPr/>
        <p:txBody>
          <a:bodyPr/>
          <a:lstStyle/>
          <a:p>
            <a:fld id="{EB911330-D6BD-42EA-93A0-42B77809EDE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Clinical ASCVD refers to</a:t>
            </a:r>
            <a:r>
              <a:rPr lang="en-US" baseline="0" dirty="0" smtClean="0"/>
              <a:t> </a:t>
            </a:r>
            <a:r>
              <a:rPr lang="en-US" i="1" dirty="0"/>
              <a:t>people with (acute coronary syndromes, or a history of MI, stable or unstable angina, coronary or other arterial revascularization, stroke, TIA, or peripheral arterial disease presumed to be of atherosclerotic origin). </a:t>
            </a:r>
          </a:p>
          <a:p>
            <a:pPr>
              <a:buFontTx/>
              <a:buNone/>
            </a:pPr>
            <a:endParaRPr lang="en-US" i="1" dirty="0"/>
          </a:p>
          <a:p>
            <a:pPr>
              <a:buFontTx/>
              <a:buNone/>
            </a:pPr>
            <a:r>
              <a:rPr lang="en-US" i="1" dirty="0"/>
              <a:t>- </a:t>
            </a:r>
            <a:r>
              <a:rPr lang="en-US" dirty="0"/>
              <a:t>The 10-year ASCVD risk should be estimated using the Pooled Cohort Equations </a:t>
            </a:r>
          </a:p>
        </p:txBody>
      </p:sp>
      <p:sp>
        <p:nvSpPr>
          <p:cNvPr id="4" name="Slide Number Placeholder 3"/>
          <p:cNvSpPr>
            <a:spLocks noGrp="1"/>
          </p:cNvSpPr>
          <p:nvPr>
            <p:ph type="sldNum" sz="quarter" idx="10"/>
          </p:nvPr>
        </p:nvSpPr>
        <p:spPr/>
        <p:txBody>
          <a:bodyPr/>
          <a:lstStyle/>
          <a:p>
            <a:fld id="{E66B3EED-D2D2-4295-A0B8-E0886FA15D12}"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-RCT evidence does support the continuing </a:t>
            </a:r>
            <a:r>
              <a:rPr lang="en-US" dirty="0" err="1" smtClean="0"/>
              <a:t>statins</a:t>
            </a:r>
            <a:r>
              <a:rPr lang="en-US" dirty="0" smtClean="0"/>
              <a:t> in persons  already on these drugs. </a:t>
            </a:r>
          </a:p>
          <a:p>
            <a:r>
              <a:rPr lang="en-US" dirty="0" smtClean="0"/>
              <a:t>-Some data also support using</a:t>
            </a:r>
            <a:r>
              <a:rPr lang="en-US" baseline="0" dirty="0" smtClean="0"/>
              <a:t> </a:t>
            </a:r>
            <a:r>
              <a:rPr lang="en-US" dirty="0" smtClean="0"/>
              <a:t>moderate-intensity </a:t>
            </a:r>
            <a:r>
              <a:rPr lang="en-US" dirty="0" err="1" smtClean="0"/>
              <a:t>statin</a:t>
            </a:r>
            <a:r>
              <a:rPr lang="en-US" dirty="0" smtClean="0"/>
              <a:t> therapy for secondary prevention in individuals with clinical ASCVD &gt;75 years of age. </a:t>
            </a:r>
          </a:p>
          <a:p>
            <a:r>
              <a:rPr lang="en-US" dirty="0" smtClean="0"/>
              <a:t>-Few data did not clearly support initiation of high-intensity </a:t>
            </a:r>
            <a:r>
              <a:rPr lang="en-US" dirty="0" err="1" smtClean="0"/>
              <a:t>statin</a:t>
            </a:r>
            <a:r>
              <a:rPr lang="en-US" dirty="0" smtClean="0"/>
              <a:t> therapy for secondary prevention in individuals &gt;75 years. </a:t>
            </a:r>
          </a:p>
          <a:p>
            <a:endParaRPr lang="en-US" dirty="0" smtClean="0"/>
          </a:p>
          <a:p>
            <a:r>
              <a:rPr lang="en-US" dirty="0" smtClean="0"/>
              <a:t>Few data were available to indicate an ASCVD event reduction benefit in primary prevention among individuals &gt;75 years of age who do not have clinical ASCVD.  Therefore, initiation of </a:t>
            </a:r>
            <a:r>
              <a:rPr lang="en-US" dirty="0" err="1" smtClean="0"/>
              <a:t>statins</a:t>
            </a:r>
            <a:r>
              <a:rPr lang="en-US" dirty="0" smtClean="0"/>
              <a:t> for primary prevention of ASCVD in individuals &gt;75 years of age requires consideration of additional factors, including increasing </a:t>
            </a:r>
            <a:r>
              <a:rPr lang="en-US" dirty="0" err="1" smtClean="0"/>
              <a:t>comorbidities</a:t>
            </a:r>
            <a:r>
              <a:rPr lang="en-US" dirty="0" smtClean="0"/>
              <a:t>, safety considerations, and priorities of care. The Pooled Cohort Equations can also provide information on expected 10-year ASCVD risk for those 76 to 79 years of aged that may inform the treatment decision. These factors may influence decisions about cholesterol-lowering drug therapy, especially in the primary prevention setting. Accordingly, a discussion of the potential ASCVD risk reduction benefits, risk of adverse effects, drug-drug interaction, and patient preferences precede the initiation of </a:t>
            </a:r>
            <a:r>
              <a:rPr lang="en-US" dirty="0" err="1" smtClean="0"/>
              <a:t>statin</a:t>
            </a:r>
            <a:r>
              <a:rPr lang="en-US" dirty="0" smtClean="0"/>
              <a:t> therapy for primary prevention in older individuals. </a:t>
            </a:r>
          </a:p>
          <a:p>
            <a:endParaRPr lang="en-US" dirty="0"/>
          </a:p>
        </p:txBody>
      </p:sp>
      <p:sp>
        <p:nvSpPr>
          <p:cNvPr id="4" name="Slide Number Placeholder 3"/>
          <p:cNvSpPr>
            <a:spLocks noGrp="1"/>
          </p:cNvSpPr>
          <p:nvPr>
            <p:ph type="sldNum" sz="quarter" idx="10"/>
          </p:nvPr>
        </p:nvSpPr>
        <p:spPr/>
        <p:txBody>
          <a:bodyPr/>
          <a:lstStyle/>
          <a:p>
            <a:fld id="{EB911330-D6BD-42EA-93A0-42B77809EDE3}"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Pooled Cohort Equations for estimating ASCVD were developed from sex- and race-specific proportional hazards models that included the covariates of age, treated or untreated systolic BP level, total cholesterol and high-density lipoprotein cholesterol levels, current smoking status (Y/N), and history of diabetes (Y/N).</a:t>
            </a:r>
          </a:p>
        </p:txBody>
      </p:sp>
      <p:sp>
        <p:nvSpPr>
          <p:cNvPr id="4" name="Slide Number Placeholder 3"/>
          <p:cNvSpPr>
            <a:spLocks noGrp="1"/>
          </p:cNvSpPr>
          <p:nvPr>
            <p:ph type="sldNum" sz="quarter" idx="10"/>
          </p:nvPr>
        </p:nvSpPr>
        <p:spPr/>
        <p:txBody>
          <a:bodyPr/>
          <a:lstStyle/>
          <a:p>
            <a:fld id="{EB911330-D6BD-42EA-93A0-42B77809EDE3}"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11330-D6BD-42EA-93A0-42B77809EDE3}" type="slidenum">
              <a:rPr lang="en-US" smtClean="0"/>
              <a:pPr/>
              <a:t>30</a:t>
            </a:fld>
            <a:endParaRPr lang="en-US"/>
          </a:p>
        </p:txBody>
      </p:sp>
    </p:spTree>
    <p:extLst>
      <p:ext uri="{BB962C8B-B14F-4D97-AF65-F5344CB8AC3E}">
        <p14:creationId xmlns:p14="http://schemas.microsoft.com/office/powerpoint/2010/main" val="2976568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B4BBF-EC1C-498B-94C5-B4915CB58198}" type="datetimeFigureOut">
              <a:rPr lang="en-US" smtClean="0"/>
              <a:pPr/>
              <a:t>12/20/2013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B8E57-1FF0-446F-B0F7-4F7536E957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6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B4BBF-EC1C-498B-94C5-B4915CB58198}" type="datetimeFigureOut">
              <a:rPr lang="en-US" smtClean="0"/>
              <a:pPr/>
              <a:t>12/20/2013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4B8E57-1FF0-446F-B0F7-4F7536E957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rPr>
              <a:t>Journal Club</a:t>
            </a:r>
            <a:endParaRPr lang="en-US" dirty="0">
              <a:solidFill>
                <a:schemeClr val="bg1"/>
              </a:solidFill>
            </a:endParaRPr>
          </a:p>
        </p:txBody>
      </p:sp>
      <p:sp>
        <p:nvSpPr>
          <p:cNvPr id="3" name="Subtitle 2"/>
          <p:cNvSpPr>
            <a:spLocks noGrp="1"/>
          </p:cNvSpPr>
          <p:nvPr>
            <p:ph type="subTitle" idx="1"/>
          </p:nvPr>
        </p:nvSpPr>
        <p:spPr/>
        <p:txBody>
          <a:bodyPr/>
          <a:lstStyle/>
          <a:p>
            <a:r>
              <a:rPr lang="en-US" dirty="0" err="1" smtClean="0">
                <a:solidFill>
                  <a:schemeClr val="bg1"/>
                </a:solidFill>
              </a:rPr>
              <a:t>Anitha</a:t>
            </a:r>
            <a:r>
              <a:rPr lang="en-US" dirty="0" smtClean="0">
                <a:solidFill>
                  <a:schemeClr val="bg1"/>
                </a:solidFill>
              </a:rPr>
              <a:t> </a:t>
            </a:r>
            <a:r>
              <a:rPr lang="en-US" dirty="0" err="1" smtClean="0">
                <a:solidFill>
                  <a:schemeClr val="bg1"/>
                </a:solidFill>
              </a:rPr>
              <a:t>Bhat</a:t>
            </a:r>
            <a:endParaRPr lang="en-US" dirty="0" smtClean="0">
              <a:solidFill>
                <a:schemeClr val="bg1"/>
              </a:solidFill>
            </a:endParaRPr>
          </a:p>
          <a:p>
            <a:r>
              <a:rPr lang="en-US" dirty="0" smtClean="0">
                <a:solidFill>
                  <a:schemeClr val="bg1"/>
                </a:solidFill>
              </a:rPr>
              <a:t>December 20, 2013</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Case</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smtClean="0">
                <a:solidFill>
                  <a:schemeClr val="bg1"/>
                </a:solidFill>
              </a:rPr>
              <a:t>70 </a:t>
            </a:r>
            <a:r>
              <a:rPr lang="en-US" dirty="0" err="1" smtClean="0">
                <a:solidFill>
                  <a:schemeClr val="bg1"/>
                </a:solidFill>
              </a:rPr>
              <a:t>yo</a:t>
            </a:r>
            <a:r>
              <a:rPr lang="en-US" dirty="0" smtClean="0">
                <a:solidFill>
                  <a:schemeClr val="bg1"/>
                </a:solidFill>
              </a:rPr>
              <a:t>  woman from Barbados with  </a:t>
            </a:r>
            <a:r>
              <a:rPr lang="en-US" dirty="0" err="1" smtClean="0">
                <a:solidFill>
                  <a:schemeClr val="bg1"/>
                </a:solidFill>
              </a:rPr>
              <a:t>hx</a:t>
            </a:r>
            <a:r>
              <a:rPr lang="en-US" dirty="0" smtClean="0">
                <a:solidFill>
                  <a:schemeClr val="bg1"/>
                </a:solidFill>
              </a:rPr>
              <a:t> of HTN , DM , hyperlipidemia, new to clinic.  Had been followed at one of the community health centers in the past. </a:t>
            </a:r>
          </a:p>
          <a:p>
            <a:r>
              <a:rPr lang="en-US" dirty="0" smtClean="0">
                <a:solidFill>
                  <a:schemeClr val="bg1"/>
                </a:solidFill>
              </a:rPr>
              <a:t>Meds: amlodipine, </a:t>
            </a:r>
            <a:r>
              <a:rPr lang="en-US" dirty="0" err="1" smtClean="0">
                <a:solidFill>
                  <a:schemeClr val="bg1"/>
                </a:solidFill>
              </a:rPr>
              <a:t>glipizide</a:t>
            </a:r>
            <a:r>
              <a:rPr lang="en-US" dirty="0" smtClean="0">
                <a:solidFill>
                  <a:schemeClr val="bg1"/>
                </a:solidFill>
              </a:rPr>
              <a:t>, pravastatin</a:t>
            </a:r>
          </a:p>
          <a:p>
            <a:r>
              <a:rPr lang="en-US" dirty="0" smtClean="0">
                <a:solidFill>
                  <a:schemeClr val="bg1"/>
                </a:solidFill>
              </a:rPr>
              <a:t>ROS: + forgetfulness </a:t>
            </a:r>
          </a:p>
          <a:p>
            <a:r>
              <a:rPr lang="en-US" dirty="0" smtClean="0">
                <a:solidFill>
                  <a:schemeClr val="bg1"/>
                </a:solidFill>
              </a:rPr>
              <a:t>Lipids:  </a:t>
            </a:r>
            <a:r>
              <a:rPr lang="en-US" dirty="0" err="1" smtClean="0">
                <a:solidFill>
                  <a:schemeClr val="bg1"/>
                </a:solidFill>
              </a:rPr>
              <a:t>Chol</a:t>
            </a:r>
            <a:r>
              <a:rPr lang="en-US" dirty="0" smtClean="0">
                <a:solidFill>
                  <a:schemeClr val="bg1"/>
                </a:solidFill>
              </a:rPr>
              <a:t> 238,  HDL 56, LDL 149</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Case</a:t>
            </a:r>
            <a:r>
              <a:rPr lang="en-US" dirty="0" smtClean="0"/>
              <a:t> </a:t>
            </a:r>
            <a:endParaRPr lang="en-US" dirty="0"/>
          </a:p>
        </p:txBody>
      </p:sp>
      <p:sp>
        <p:nvSpPr>
          <p:cNvPr id="3" name="Content Placeholder 2"/>
          <p:cNvSpPr>
            <a:spLocks noGrp="1"/>
          </p:cNvSpPr>
          <p:nvPr>
            <p:ph idx="1"/>
          </p:nvPr>
        </p:nvSpPr>
        <p:spPr/>
        <p:txBody>
          <a:bodyPr/>
          <a:lstStyle/>
          <a:p>
            <a:r>
              <a:rPr lang="en-US" dirty="0" smtClean="0">
                <a:solidFill>
                  <a:schemeClr val="bg1"/>
                </a:solidFill>
              </a:rPr>
              <a:t>At next visit…….</a:t>
            </a:r>
          </a:p>
          <a:p>
            <a:r>
              <a:rPr lang="en-US" dirty="0" smtClean="0">
                <a:solidFill>
                  <a:schemeClr val="bg1"/>
                </a:solidFill>
              </a:rPr>
              <a:t>she admitted that she wasn’t taking her statin, but not clear why.   </a:t>
            </a:r>
          </a:p>
          <a:p>
            <a:r>
              <a:rPr lang="en-US" dirty="0" smtClean="0">
                <a:solidFill>
                  <a:schemeClr val="bg1"/>
                </a:solidFill>
              </a:rPr>
              <a:t> further investigation of memory complaints </a:t>
            </a:r>
          </a:p>
          <a:p>
            <a:pPr lvl="1"/>
            <a:r>
              <a:rPr lang="en-US" dirty="0" smtClean="0">
                <a:solidFill>
                  <a:schemeClr val="bg1"/>
                </a:solidFill>
              </a:rPr>
              <a:t>Mini Cog:  Had 2/3 recall, and normal clock </a:t>
            </a:r>
          </a:p>
          <a:p>
            <a:pPr lvl="1"/>
            <a:r>
              <a:rPr lang="en-US" dirty="0" smtClean="0">
                <a:solidFill>
                  <a:schemeClr val="bg1"/>
                </a:solidFill>
              </a:rPr>
              <a:t>ADLS/IADLS: independent with </a:t>
            </a:r>
            <a:r>
              <a:rPr lang="en-US" dirty="0" err="1" smtClean="0">
                <a:solidFill>
                  <a:schemeClr val="bg1"/>
                </a:solidFill>
              </a:rPr>
              <a:t>adls</a:t>
            </a:r>
            <a:r>
              <a:rPr lang="en-US" dirty="0" smtClean="0">
                <a:solidFill>
                  <a:schemeClr val="bg1"/>
                </a:solidFill>
              </a:rPr>
              <a:t>; needs assistance with transportation and finances.  </a:t>
            </a:r>
          </a:p>
          <a:p>
            <a:pPr lvl="1">
              <a:buNone/>
            </a:pPr>
            <a:r>
              <a:rPr lang="en-US" dirty="0" smtClean="0">
                <a:solidFill>
                  <a:schemeClr val="bg1"/>
                </a:solidFill>
              </a:rPr>
              <a:t>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Question</a:t>
            </a:r>
            <a:endParaRPr lang="en-US" dirty="0">
              <a:solidFill>
                <a:schemeClr val="bg1"/>
              </a:solidFill>
            </a:endParaRPr>
          </a:p>
        </p:txBody>
      </p:sp>
      <p:sp>
        <p:nvSpPr>
          <p:cNvPr id="3" name="Content Placeholder 2"/>
          <p:cNvSpPr>
            <a:spLocks noGrp="1"/>
          </p:cNvSpPr>
          <p:nvPr>
            <p:ph idx="1"/>
          </p:nvPr>
        </p:nvSpPr>
        <p:spPr/>
        <p:txBody>
          <a:bodyPr/>
          <a:lstStyle/>
          <a:p>
            <a:pPr>
              <a:buNone/>
            </a:pPr>
            <a:r>
              <a:rPr lang="en-US" dirty="0" smtClean="0">
                <a:solidFill>
                  <a:schemeClr val="bg1"/>
                </a:solidFill>
              </a:rPr>
              <a:t>In patients with normal </a:t>
            </a:r>
            <a:r>
              <a:rPr lang="en-US" smtClean="0">
                <a:solidFill>
                  <a:schemeClr val="bg1"/>
                </a:solidFill>
              </a:rPr>
              <a:t>cognition or mild </a:t>
            </a:r>
            <a:r>
              <a:rPr lang="en-US" dirty="0" smtClean="0">
                <a:solidFill>
                  <a:schemeClr val="bg1"/>
                </a:solidFill>
              </a:rPr>
              <a:t>cognitive impairment, will </a:t>
            </a:r>
            <a:r>
              <a:rPr lang="en-US" dirty="0" err="1" smtClean="0">
                <a:solidFill>
                  <a:schemeClr val="bg1"/>
                </a:solidFill>
              </a:rPr>
              <a:t>statin</a:t>
            </a:r>
            <a:r>
              <a:rPr lang="en-US" dirty="0" smtClean="0">
                <a:solidFill>
                  <a:schemeClr val="bg1"/>
                </a:solidFill>
              </a:rPr>
              <a:t> therapy decrease cognitive decline over time?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bg1"/>
                </a:solidFill>
              </a:rPr>
              <a:t>Statins</a:t>
            </a:r>
            <a:r>
              <a:rPr lang="en-US" dirty="0" smtClean="0">
                <a:solidFill>
                  <a:schemeClr val="bg1"/>
                </a:solidFill>
              </a:rPr>
              <a:t> and Cognition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This topic has been studied in the past</a:t>
            </a:r>
          </a:p>
          <a:p>
            <a:r>
              <a:rPr lang="en-US" dirty="0" smtClean="0">
                <a:solidFill>
                  <a:schemeClr val="bg1"/>
                </a:solidFill>
              </a:rPr>
              <a:t>Results have ranged across the spectrum from protective effect to harmful effect</a:t>
            </a:r>
          </a:p>
          <a:p>
            <a:r>
              <a:rPr lang="en-US" dirty="0" smtClean="0">
                <a:solidFill>
                  <a:schemeClr val="bg1"/>
                </a:solidFill>
              </a:rPr>
              <a:t>However, there are limitations to these prior studies </a:t>
            </a:r>
          </a:p>
          <a:p>
            <a:endParaRPr lang="en-US"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chemeClr val="bg1"/>
                </a:solidFill>
              </a:rPr>
              <a:t>FDA  in 2012 approved label changes to </a:t>
            </a:r>
            <a:r>
              <a:rPr lang="en-US" dirty="0" err="1" smtClean="0">
                <a:solidFill>
                  <a:schemeClr val="bg1"/>
                </a:solidFill>
              </a:rPr>
              <a:t>statins</a:t>
            </a:r>
            <a:r>
              <a:rPr lang="en-US" dirty="0" smtClean="0">
                <a:solidFill>
                  <a:schemeClr val="bg1"/>
                </a:solidFill>
              </a:rPr>
              <a:t>. </a:t>
            </a:r>
          </a:p>
          <a:p>
            <a:r>
              <a:rPr lang="en-US" dirty="0" smtClean="0">
                <a:solidFill>
                  <a:schemeClr val="bg1"/>
                </a:solidFill>
              </a:rPr>
              <a:t>rare post-marketing reports of cognitive impairment</a:t>
            </a:r>
          </a:p>
          <a:p>
            <a:r>
              <a:rPr lang="en-US" dirty="0" smtClean="0">
                <a:solidFill>
                  <a:schemeClr val="bg1"/>
                </a:solidFill>
              </a:rPr>
              <a:t>Note that it is reversible</a:t>
            </a:r>
          </a:p>
          <a:p>
            <a:r>
              <a:rPr lang="en-US" dirty="0" smtClean="0">
                <a:solidFill>
                  <a:schemeClr val="bg1"/>
                </a:solidFill>
              </a:rPr>
              <a:t>“FDA continues to believe that the CV benefits of </a:t>
            </a:r>
            <a:r>
              <a:rPr lang="en-US" dirty="0" err="1" smtClean="0">
                <a:solidFill>
                  <a:schemeClr val="bg1"/>
                </a:solidFill>
              </a:rPr>
              <a:t>statins</a:t>
            </a:r>
            <a:r>
              <a:rPr lang="en-US" dirty="0" smtClean="0">
                <a:solidFill>
                  <a:schemeClr val="bg1"/>
                </a:solidFill>
              </a:rPr>
              <a:t> outweigh these small increased risks.”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381000" y="1447800"/>
            <a:ext cx="8458200" cy="3276600"/>
          </a:xfrm>
          <a:prstGeom prst="rect">
            <a:avLst/>
          </a:prstGeom>
          <a:noFill/>
          <a:ln w="9525">
            <a:noFill/>
            <a:miter lim="800000"/>
            <a:headEnd/>
            <a:tailEnd/>
          </a:ln>
        </p:spPr>
      </p:pic>
      <p:sp>
        <p:nvSpPr>
          <p:cNvPr id="2" name="TextBox 1"/>
          <p:cNvSpPr txBox="1"/>
          <p:nvPr/>
        </p:nvSpPr>
        <p:spPr>
          <a:xfrm>
            <a:off x="5334000" y="5715000"/>
            <a:ext cx="1993623" cy="369332"/>
          </a:xfrm>
          <a:prstGeom prst="rect">
            <a:avLst/>
          </a:prstGeom>
          <a:noFill/>
        </p:spPr>
        <p:txBody>
          <a:bodyPr wrap="none" rtlCol="0">
            <a:spAutoFit/>
          </a:bodyPr>
          <a:lstStyle/>
          <a:p>
            <a:r>
              <a:rPr lang="en-US" dirty="0" smtClean="0">
                <a:solidFill>
                  <a:schemeClr val="bg1"/>
                </a:solidFill>
              </a:rPr>
              <a:t>JAGS 61:1149-1455</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Purpose</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To assess the effect of </a:t>
            </a:r>
            <a:r>
              <a:rPr lang="en-US" dirty="0" err="1" smtClean="0">
                <a:solidFill>
                  <a:schemeClr val="bg1"/>
                </a:solidFill>
              </a:rPr>
              <a:t>statins</a:t>
            </a:r>
            <a:r>
              <a:rPr lang="en-US" dirty="0" smtClean="0">
                <a:solidFill>
                  <a:schemeClr val="bg1"/>
                </a:solidFill>
              </a:rPr>
              <a:t> on cognitive performance in patients with normal cognition or mild cognitive impairment over time.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Design</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Longitudinal observational study</a:t>
            </a:r>
          </a:p>
          <a:p>
            <a:r>
              <a:rPr lang="en-US" dirty="0" smtClean="0">
                <a:solidFill>
                  <a:schemeClr val="bg1"/>
                </a:solidFill>
              </a:rPr>
              <a:t>Multicenter Study</a:t>
            </a:r>
          </a:p>
          <a:p>
            <a:pPr lvl="1"/>
            <a:r>
              <a:rPr lang="en-US" dirty="0" smtClean="0">
                <a:solidFill>
                  <a:schemeClr val="bg1"/>
                </a:solidFill>
              </a:rPr>
              <a:t>31 NIH and National Institute of Aging supported Alzheimer’s Disease Centers</a:t>
            </a:r>
          </a:p>
          <a:p>
            <a:pPr lvl="1">
              <a:buNone/>
            </a:pPr>
            <a:endParaRPr lang="en-US" dirty="0" smtClean="0">
              <a:solidFill>
                <a:schemeClr val="bg1"/>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Population</a:t>
            </a:r>
            <a:endParaRPr lang="en-US" dirty="0">
              <a:solidFill>
                <a:schemeClr val="bg1"/>
              </a:solidFill>
            </a:endParaRPr>
          </a:p>
        </p:txBody>
      </p:sp>
      <p:sp>
        <p:nvSpPr>
          <p:cNvPr id="3" name="Content Placeholder 2"/>
          <p:cNvSpPr>
            <a:spLocks noGrp="1"/>
          </p:cNvSpPr>
          <p:nvPr>
            <p:ph idx="1"/>
          </p:nvPr>
        </p:nvSpPr>
        <p:spPr/>
        <p:txBody>
          <a:bodyPr>
            <a:normAutofit fontScale="70000" lnSpcReduction="20000"/>
          </a:bodyPr>
          <a:lstStyle/>
          <a:p>
            <a:r>
              <a:rPr lang="en-US" dirty="0" smtClean="0">
                <a:solidFill>
                  <a:schemeClr val="bg1"/>
                </a:solidFill>
              </a:rPr>
              <a:t>Volunteers</a:t>
            </a:r>
          </a:p>
          <a:p>
            <a:r>
              <a:rPr lang="en-US" dirty="0">
                <a:solidFill>
                  <a:schemeClr val="bg1"/>
                </a:solidFill>
              </a:rPr>
              <a:t>Inclusion </a:t>
            </a:r>
            <a:r>
              <a:rPr lang="en-US" dirty="0" smtClean="0">
                <a:solidFill>
                  <a:schemeClr val="bg1"/>
                </a:solidFill>
              </a:rPr>
              <a:t>criteria</a:t>
            </a:r>
          </a:p>
          <a:p>
            <a:pPr lvl="1"/>
            <a:r>
              <a:rPr lang="en-US" dirty="0" smtClean="0">
                <a:solidFill>
                  <a:schemeClr val="bg1"/>
                </a:solidFill>
              </a:rPr>
              <a:t>Participants must have </a:t>
            </a:r>
            <a:r>
              <a:rPr lang="en-US" dirty="0">
                <a:solidFill>
                  <a:schemeClr val="bg1"/>
                </a:solidFill>
              </a:rPr>
              <a:t>a diagnosis of normal cognition or MCI from</a:t>
            </a:r>
          </a:p>
          <a:p>
            <a:pPr>
              <a:buNone/>
            </a:pPr>
            <a:r>
              <a:rPr lang="en-US" dirty="0" smtClean="0">
                <a:solidFill>
                  <a:schemeClr val="bg1"/>
                </a:solidFill>
              </a:rPr>
              <a:t> 		clinicians </a:t>
            </a:r>
            <a:r>
              <a:rPr lang="en-US" dirty="0">
                <a:solidFill>
                  <a:schemeClr val="bg1"/>
                </a:solidFill>
              </a:rPr>
              <a:t>at each </a:t>
            </a:r>
            <a:r>
              <a:rPr lang="en-US" dirty="0" smtClean="0">
                <a:solidFill>
                  <a:schemeClr val="bg1"/>
                </a:solidFill>
              </a:rPr>
              <a:t>center. </a:t>
            </a:r>
          </a:p>
          <a:p>
            <a:r>
              <a:rPr lang="en-US" dirty="0" smtClean="0">
                <a:solidFill>
                  <a:schemeClr val="bg1"/>
                </a:solidFill>
              </a:rPr>
              <a:t>Criteria for MCI </a:t>
            </a:r>
          </a:p>
          <a:p>
            <a:pPr lvl="1"/>
            <a:r>
              <a:rPr lang="en-US" dirty="0" smtClean="0">
                <a:solidFill>
                  <a:schemeClr val="bg1"/>
                </a:solidFill>
              </a:rPr>
              <a:t>person </a:t>
            </a:r>
            <a:r>
              <a:rPr lang="en-US" dirty="0">
                <a:solidFill>
                  <a:schemeClr val="bg1"/>
                </a:solidFill>
              </a:rPr>
              <a:t>is not </a:t>
            </a:r>
            <a:r>
              <a:rPr lang="en-US" dirty="0" smtClean="0">
                <a:solidFill>
                  <a:schemeClr val="bg1"/>
                </a:solidFill>
              </a:rPr>
              <a:t>cognitively normal </a:t>
            </a:r>
          </a:p>
          <a:p>
            <a:pPr>
              <a:buNone/>
            </a:pPr>
            <a:r>
              <a:rPr lang="en-US" dirty="0" smtClean="0">
                <a:solidFill>
                  <a:schemeClr val="bg1"/>
                </a:solidFill>
              </a:rPr>
              <a:t>	  -  does </a:t>
            </a:r>
            <a:r>
              <a:rPr lang="en-US" dirty="0">
                <a:solidFill>
                  <a:schemeClr val="bg1"/>
                </a:solidFill>
              </a:rPr>
              <a:t>not meet diagnostic criteria for </a:t>
            </a:r>
            <a:r>
              <a:rPr lang="en-US" dirty="0" smtClean="0">
                <a:solidFill>
                  <a:schemeClr val="bg1"/>
                </a:solidFill>
              </a:rPr>
              <a:t>dementia</a:t>
            </a:r>
            <a:endParaRPr lang="en-US" dirty="0">
              <a:solidFill>
                <a:schemeClr val="bg1"/>
              </a:solidFill>
            </a:endParaRPr>
          </a:p>
          <a:p>
            <a:pPr>
              <a:buNone/>
            </a:pPr>
            <a:r>
              <a:rPr lang="en-US" dirty="0" smtClean="0">
                <a:solidFill>
                  <a:schemeClr val="bg1"/>
                </a:solidFill>
              </a:rPr>
              <a:t>	  -  has </a:t>
            </a:r>
            <a:r>
              <a:rPr lang="en-US" dirty="0">
                <a:solidFill>
                  <a:schemeClr val="bg1"/>
                </a:solidFill>
              </a:rPr>
              <a:t>preserved or only minimally impaired functional </a:t>
            </a:r>
            <a:r>
              <a:rPr lang="en-US" dirty="0" smtClean="0">
                <a:solidFill>
                  <a:schemeClr val="bg1"/>
                </a:solidFill>
              </a:rPr>
              <a:t>abilities</a:t>
            </a:r>
            <a:endParaRPr lang="en-US" dirty="0">
              <a:solidFill>
                <a:schemeClr val="bg1"/>
              </a:solidFill>
            </a:endParaRPr>
          </a:p>
          <a:p>
            <a:pPr>
              <a:buNone/>
            </a:pPr>
            <a:r>
              <a:rPr lang="en-US" dirty="0" smtClean="0">
                <a:solidFill>
                  <a:schemeClr val="bg1"/>
                </a:solidFill>
              </a:rPr>
              <a:t>	 - has </a:t>
            </a:r>
            <a:r>
              <a:rPr lang="en-US" dirty="0">
                <a:solidFill>
                  <a:schemeClr val="bg1"/>
                </a:solidFill>
              </a:rPr>
              <a:t>evidence of cognitive impairment or decline</a:t>
            </a:r>
          </a:p>
          <a:p>
            <a:pPr>
              <a:buNone/>
            </a:pPr>
            <a:r>
              <a:rPr lang="en-US" dirty="0" smtClean="0">
                <a:solidFill>
                  <a:schemeClr val="bg1"/>
                </a:solidFill>
              </a:rPr>
              <a:t>	based </a:t>
            </a:r>
            <a:r>
              <a:rPr lang="en-US" dirty="0">
                <a:solidFill>
                  <a:schemeClr val="bg1"/>
                </a:solidFill>
              </a:rPr>
              <a:t>on self- or informant report and objective cognitive</a:t>
            </a:r>
          </a:p>
          <a:p>
            <a:pPr>
              <a:buNone/>
            </a:pPr>
            <a:r>
              <a:rPr lang="en-US" dirty="0" smtClean="0">
                <a:solidFill>
                  <a:schemeClr val="bg1"/>
                </a:solidFill>
              </a:rPr>
              <a:t>	tests</a:t>
            </a:r>
            <a:r>
              <a:rPr lang="en-US" dirty="0">
                <a:solidFill>
                  <a:schemeClr val="bg1"/>
                </a:solidFill>
              </a:rPr>
              <a:t>. </a:t>
            </a:r>
            <a:endParaRPr lang="en-US" dirty="0" smtClean="0">
              <a:solidFill>
                <a:schemeClr val="bg1"/>
              </a:solidFill>
            </a:endParaRPr>
          </a:p>
          <a:p>
            <a:r>
              <a:rPr lang="en-US" dirty="0" smtClean="0">
                <a:solidFill>
                  <a:schemeClr val="bg1"/>
                </a:solidFill>
              </a:rPr>
              <a:t>A </a:t>
            </a:r>
            <a:r>
              <a:rPr lang="en-US" dirty="0">
                <a:solidFill>
                  <a:schemeClr val="bg1"/>
                </a:solidFill>
              </a:rPr>
              <a:t>diagnosis of normal cognition is made when a person</a:t>
            </a:r>
          </a:p>
          <a:p>
            <a:pPr>
              <a:buNone/>
            </a:pPr>
            <a:r>
              <a:rPr lang="en-US" dirty="0">
                <a:solidFill>
                  <a:schemeClr val="bg1"/>
                </a:solidFill>
              </a:rPr>
              <a:t>does not meet criteria for MCI or dementia.</a:t>
            </a:r>
            <a:endParaRPr lang="en-US" dirty="0" smtClean="0">
              <a:solidFill>
                <a:schemeClr val="bg1"/>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Design</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smtClean="0">
                <a:solidFill>
                  <a:schemeClr val="bg1"/>
                </a:solidFill>
              </a:rPr>
              <a:t>Participants  had annual follow up </a:t>
            </a:r>
          </a:p>
          <a:p>
            <a:pPr lvl="1"/>
            <a:r>
              <a:rPr lang="en-US" dirty="0" smtClean="0">
                <a:solidFill>
                  <a:schemeClr val="bg1"/>
                </a:solidFill>
              </a:rPr>
              <a:t>Underwent  </a:t>
            </a:r>
            <a:r>
              <a:rPr lang="en-US" dirty="0">
                <a:solidFill>
                  <a:schemeClr val="bg1"/>
                </a:solidFill>
              </a:rPr>
              <a:t>evaluations of cognitive performance </a:t>
            </a:r>
            <a:r>
              <a:rPr lang="en-US" dirty="0" smtClean="0">
                <a:solidFill>
                  <a:schemeClr val="bg1"/>
                </a:solidFill>
              </a:rPr>
              <a:t> via the Uniform Data Set</a:t>
            </a:r>
          </a:p>
          <a:p>
            <a:pPr lvl="1"/>
            <a:r>
              <a:rPr lang="en-US" dirty="0" smtClean="0">
                <a:solidFill>
                  <a:schemeClr val="bg1"/>
                </a:solidFill>
              </a:rPr>
              <a:t>Inquiry about </a:t>
            </a:r>
            <a:r>
              <a:rPr lang="en-US" dirty="0" err="1" smtClean="0">
                <a:solidFill>
                  <a:schemeClr val="bg1"/>
                </a:solidFill>
              </a:rPr>
              <a:t>statin</a:t>
            </a:r>
            <a:r>
              <a:rPr lang="en-US" dirty="0" smtClean="0">
                <a:solidFill>
                  <a:schemeClr val="bg1"/>
                </a:solidFill>
              </a:rPr>
              <a:t> use</a:t>
            </a:r>
          </a:p>
          <a:p>
            <a:r>
              <a:rPr lang="en-US" dirty="0" smtClean="0">
                <a:solidFill>
                  <a:schemeClr val="bg1"/>
                </a:solidFill>
              </a:rPr>
              <a:t>The </a:t>
            </a:r>
            <a:r>
              <a:rPr lang="en-US" dirty="0">
                <a:solidFill>
                  <a:schemeClr val="bg1"/>
                </a:solidFill>
              </a:rPr>
              <a:t>minimum requirement of at least </a:t>
            </a:r>
            <a:r>
              <a:rPr lang="en-US" dirty="0" smtClean="0">
                <a:solidFill>
                  <a:schemeClr val="bg1"/>
                </a:solidFill>
              </a:rPr>
              <a:t>three annual </a:t>
            </a:r>
            <a:r>
              <a:rPr lang="en-US" dirty="0">
                <a:solidFill>
                  <a:schemeClr val="bg1"/>
                </a:solidFill>
              </a:rPr>
              <a:t>visits, resulting in an average follow-up of 3 </a:t>
            </a:r>
            <a:r>
              <a:rPr lang="en-US" dirty="0" smtClean="0">
                <a:solidFill>
                  <a:schemeClr val="bg1"/>
                </a:solidFill>
              </a:rPr>
              <a:t>years</a:t>
            </a:r>
            <a:endParaRPr lang="en-US" dirty="0">
              <a:solidFill>
                <a:schemeClr val="bg1"/>
              </a:solidFill>
            </a:endParaRPr>
          </a:p>
          <a:p>
            <a:pPr>
              <a:buNone/>
            </a:pPr>
            <a:r>
              <a:rPr lang="en-US" dirty="0" smtClean="0">
                <a:solidFill>
                  <a:schemeClr val="bg1"/>
                </a:solidFill>
              </a:rPr>
              <a:t>   </a:t>
            </a:r>
            <a:endParaRPr lang="en-US" dirty="0">
              <a:solidFill>
                <a:schemeClr val="bg1"/>
              </a:solidFill>
            </a:endParaRP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Outcomes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Cognitive Performance</a:t>
            </a:r>
          </a:p>
          <a:p>
            <a:pPr lvl="1"/>
            <a:r>
              <a:rPr lang="en-US" dirty="0" smtClean="0">
                <a:solidFill>
                  <a:schemeClr val="bg1"/>
                </a:solidFill>
              </a:rPr>
              <a:t>Measured by Clinical Dementia Rating Score</a:t>
            </a:r>
          </a:p>
          <a:p>
            <a:pPr lvl="1"/>
            <a:r>
              <a:rPr lang="en-US" dirty="0" smtClean="0">
                <a:solidFill>
                  <a:schemeClr val="bg1"/>
                </a:solidFill>
              </a:rPr>
              <a:t>A standardized </a:t>
            </a:r>
            <a:r>
              <a:rPr lang="en-US" dirty="0">
                <a:solidFill>
                  <a:schemeClr val="bg1"/>
                </a:solidFill>
              </a:rPr>
              <a:t>battery of </a:t>
            </a:r>
            <a:r>
              <a:rPr lang="en-US" dirty="0" smtClean="0">
                <a:solidFill>
                  <a:schemeClr val="bg1"/>
                </a:solidFill>
              </a:rPr>
              <a:t>neuropsychological tests</a:t>
            </a:r>
          </a:p>
          <a:p>
            <a:pPr lvl="2">
              <a:buNone/>
            </a:pPr>
            <a:r>
              <a:rPr lang="en-US" dirty="0" smtClean="0">
                <a:solidFill>
                  <a:schemeClr val="bg1"/>
                </a:solidFill>
              </a:rPr>
              <a:t>- Included MMSE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data:image/jpeg;base64,/9j/4AAQSkZJRgABAQAAAQABAAD/2wCEAAkGBxITEhUUExIUFhQXGBgXFxgUGBscFxgZFxoWHBcYFxoYHCggGholGxcVIjEhJSkrLi4uGR8zODMsNygtLisBCgoKBQUFDgUFDisZExkrKysrKysrKysrKysrKysrKysrKysrKysrKysrKysrKysrKysrKysrKysrKysrKysrK//AABEIAKsBJwMBIgACEQEDEQH/xAAbAAACAwEBAQAAAAAAAAAAAAAABAIDBQEHBv/EAEcQAAECAwQFBwcKBgMAAwEAAAECEQADIQQSMVEFExQiQTJTYXGRktIzQmOBk7HRBiNSYnKUoaLT8BUkQ4KywTRE8RZz4aP/xAAUAQEAAAAAAAAAAAAAAAAAAAAA/8QAFBEBAAAAAAAAAAAAAAAAAAAAAP/aAAwDAQACEQMRAD8A9OmaMtmtKkzgElUyusWXCiLjS1JKEFCd1g4LXjUmKplg0mZZSJ8oKLuoKNAdY7fNXgXUguFBroAAbe+oggPmpujreJi1S56EoUollKUstvsUhaCEMFIF0U3AXqQYK0fpQpI2qUCwDhId3VePksiGp5o6b31EEB8xP0Xb1omINoSkEpMsoWoKDJmXgpSUpLFRl5iho27Epdh0lfvKtEtq0FQzkpS2qAwugnFnZsT9LBAfLybLb5iJBmEpUkrM1OsuOL/zbqkipCbqmAY3SkneMU2PQtvQpClT7wGrBQJsxWB+cUSsAKBO8xDgKugsll/XRjf/ACSQGvXgDgSN0itXfIEwCk6yaSN67OlMVbtWZOsJYjUuTq7qXBDMcXcamhZNoSgi0LStV43Sn6FLoLgOcfiYUT8p5FCy2JZ7tAwdQPSMg/Q8W2bTqZiwiXLmKJDl2TdF5KSTeNWvHB+SeiA1oIIIAggggCCCCAIIIIAggggCCCCAIIIIAggggCCCCAIIIIAggggCCCCAIIIIAggggPl5VutF1Baatw5IVLTk2Kaku70GI4R1GkbQQFCXNYt56Bi9WMsFqPh5w6W+Ksui13UkTUhJSC2rSSAXIDl826gIds9hIO8UKH2EirjIZPx49EB6BKQSkEzpgJAJBKKE8OTEtT6dfajwx5sdGzH8ohm5pDvTobOOz9HTCXStAFWGrSc2BLZNAekan06+1Hhg1Pp19qPDHnVlsKwQVlCg1QEJxbgQkPXqwwhzZkfQT3R8ID7O3JKZa1C0LcJURVGIBbzYmbIkkEzlUw8nTq3I+DttnRq17ieSrzRkYRlSEgEbRKNQxKUO1aF8evo4QHpgswH9ZX/8/BAmzgYTlDhTV4dyPMkycHtErp3JYwZ2pSnXi/BjxcsYifJTQOLqGe6HIfg4f1wHpMtKytQM5YSGul0VfHzf364u1Pp19qPDHmU5CCVAT5Q3h5qKJN4hL54Vfh23aPs4c3lylluSkJphgwHBuHHpgPR9T6dfajwxTbgUy1qFoW4SoiqMQC3mx8ZsyPoJ7o+EUW6zo1a9xPJV5oyPRAeg6n06+1Hhjmp9OvtR4Y8xMkBgJ8kf2oL5kkknM4tVqNHBZ87RK4HkIBqxGODpb3wHpsyWQCROWSxYOgOeAe7C1hMxRN+apIZLHcDkvecFNOFKs+MecTJDmlolAF/NQ4xuhiOp8MOmlk6R9CdK3lFnSgsMS1C7eqA9O1Pp19qPDBqfTr7UeGPLxZmd7RKq7OlGJZvVT8TD1jsZD3yhYOBCEjPIVBBHZAfdrB1qE69d0omE8jFKpQHm/WVF+p9OvtR4Y810pZUlSAFIl7syrCvIDcK1JHU8U7OX/wCRJqCwuS+AJ/Ae7poHqGp9OvtR4YNT6dfajwx5iqSAkDaJIVmUy6vdZx6jXp6IFybrPPlPjVEscW4DB/d2B6XPlqCSUzllQBYEoqeA5MT1Pp19qPDHmZlAKJ10m65LXUYEkgXuqnqfoiK5QcgWiSOPIl0d2GH79cB6dqfTr7UeGDU+nX2o8MeY2uSKkT5SUkltxBYVAAPFj7okbNi8+U7gg3UAAMqjcXCgf7RAeman06+1HhimygqvPaF0WoCqMAaebHwsvU0DyiWFd2vTTNiYRVZ03lETJaGJcKSk8SxY0yr7uIenan06+1Hhg1Pp19qPDHmSJIq8+UXBYhEujMXwbAHHOI6nH+Yk9yXgeT68Ov1vAenLlMC09btmjwxCzIUUJKpywogEjcoWqKpjzaZJFCJ0ocOSgvvKbEYsQHHFPYTZYLNOkhgARdRvKfHBwDSnSMeIem6n06+1Hhg1Pp19qPDHmU2yusBM6UMAU3UOCKFg3FQw6T1QxZTJCQFrkqNa7mDlvWzP0vAfafKKauVZ1rl2hYULreTOKkg0KMiYI+D02mUqzzLoQWuYAcVJbCCA07H5NH2U+4RdCljTLupDIIYMdrUCzBt3Xf7HUImSgVKJbM5a2LLUJLfOuo4Bm6eiAYgim0CWDuJlkcSbYoDAUHzr4vVuHriCVIIcIR1KtiwWrVtZSgFPrdFQZghqXZ7GQHmJBYONqXQ8R5WJbNYudH3lf6sBmW7ya/sq9xjmwyvoJ7P3kOwZQ7b7NYtVMaYHuK/7K8j6SLzZrFzo+8r/AFYDKGj5VPm00wpl/wCmBdglkNcDM1KFugjCNXZrFzo+8r/Vg2axc6PvK/1YDKFglU+bTTCkSk2OWgulCQcKDgW+AjT2axc6PvK/1YNmsXOj7yv9WATii3eTX9lXuMaezWLnR95X+rC+kLNYtVMaYHuK/wCyvI+kgMFUtrwNkdsSC4UASAz1NC9cz67Sl0hezjzQAHvXQCzFg1boA4dHD6E2axc6PvK/1YNmsXOj7yv9WA+YSz0slPOI+rRhQPg3bnW1KjQGynrBDVDHhlTt6z9Fs1i50feV/qwbNYudH3lf6sBlCwSubTg2HAVEXy0BIAAYDAZQ9s1i50feV/qwbNYudH3lf6sBh6Ta8h5es3V7vrlVwhZiK7I7veY8GI49BPbG6uzWLWo+cDXJn/ZX9KS39TrhjZrFzo+8r/VgMeRY5ZSCZISSGZqisWLsMos6ElgwerDLq+AyEamzWLnR95X+rBs1i50feV/qwGYLFLZrgbh+PxMR/h8rm04EYcDiI1dmsXOj7yv9WDZrFzo+8r/VgMo2CVT5tNHamDly3rjq7BKJcy0k0xGTN+AHZGps1i50feV/qwbNYudH3lf6sBlHR8p3uBwq8/S95+2M+eBeJ2fWG8pldILgGmeHTkHMfS7NYudH3lf6sUWSzWLe+cHLV/2V5/8A2QGHLGJ2YAv2g3gOGO7+Izhmy2SWoXjJCSTgccB+/VG1s1i50feV/qwbNYudH3lf6sBlbBKYDVpYYU6/iY4NHSgzS0gigIoR1EdZ7TGts1i50feV/qwbNYudH3lf6sBmGxSyq8UJvOFO1XDseupiCtHSSXMtJPVGts1i50feV/qwbNYudH3lf6sB89puQlNnm3UgPdJbjvJgh/5SWex7NMuzA+638ws+enhrIIDdRIUuTKAmKQyUFw/0RkRXrcVNIrXo2cQwtUwerhwFCIc0f5KX9hH+Ii+AWskhaSSqapYZmOAwbj19sNXjnHIIDt45wXjnHIICjSKjqpn2Fe4wsiwTEqSRPWQlhdPEOLz5ksep+1jSXkpn2Fe4wyYDMOjpx/7UzAgsMcuLjh2dJhmw2daHvTVTHbGjNeyLcfwhmCA7eOcF45xyCA7eOcL6RUdVM+wr3GL4X0l5KZ9hXuMBk2e0J1iQm1qNxqEEAgEX3OCiWPU79fNYCm/t6gmqTgKm8zOX4UbG70mNjYZXNS+6PhALFK5tDUpdDUdmHBnPaYDJE7d/5ygVYKKfo3gQxpitJw4DGOqmgEE210moA4tulmU5Dgk5EcA4jW2SXT5tFHbdFHZ2p0DsgVZJZDGWggYOkU45ZwGQuekyw1tIqSDnyQAz5j13sGaG9ETRhtGsUoOzmjE3mc4OoD1CGxYZTNqpbZXR8I7LsstJvJQkE8QA9cfdAIabS65bzlStybvAsa6sEY5E+sA8IUE0OT/EDVw1GBq3HEOOwYuSXNLrIXLuyhNN2YyTgKyquQW6+mFlLmb38ijdAOKWL4sbtTjhkMxAcUgLSEbYtxvE1SopKEkYEFgFAvUurOJIU9y7bcKJGDlSaPWu7UCLLswhT2WW9xgxTWoZB6AGp0RFCZgwsUoGvnID8AzDj/rpgOCakrvm2ljeUlLsLjkMACLwDKDkE0fhBInJSK20kAEGtC4YF34Y0jixNoNillI6UMMSwfpc4cfXFk5MygFjlqDOd5OLkABxkAX6YCqQCd4W5SmSThw+kQD6o6DyiLaS13pupJAdgfrCvbxicozhhY5aRgwWnLGicODQ7Y7MkpdUlCFEEKSGIx6Axdgf/IDuj7YkgIE4TFAOSDUgUch6QhMO+o7VqjeXu0qxNanCo4RqyrMhPJQlPDdAGWXUOwRkTAorU1lRNF5TqVdBqrDeGABV+zAcTNF2Z/OqUySCW5NU1F1iTwpxV6ogClKSBbiAouSTUPixKqf64NGlY7KkpN+QhDki6GIIcEEsGqwPqEXixSubR3R8IDIVOC2G2qoFOlGJa+pyRvURTpYcTEp0wOf51SXSkjKgYqqWrdPVGqLHLd9Wh61ujiCDw4gkeuO7JL5tGDckYVphhU9sBkaQWLzm2qQF7yRiAk1xBwwqcxmItTLUsgC2KLgkMMcQCK1YpNOgxpKscs4y0HhVIwd26niSZCAQQlIIDAgBwMhlie2AxdNyZiLJNvzSt7mPDfRhXCCGflT/AMWb/b/miOwFlgt8rVS/nEchPnD6Ihjb5XOI7wimXIK5MoBakMlJdOPJb/cUJ0Qve/mZwcullGjuS7li5OX41gHdvlc4jvCDb5XOI7whdWjFMAJ84VUSQqpcABycmcDCsRXookEa+aAzUUcGq9ak1/8A2Aa2+VziO8INvlc4jvCFpWjCCTr5xd2BUWF4HgOkv6hHDopVf5ic543uzsr0VPQwd0jbpWqmfOI5CvOGRhk2+VziO8Irny1Js6gpV4hCnNa0OZJ7TGMqbIALWqcGBISkKBALlmboJPHdVWhYN3b5XOI7wg2+VziO8IyFzZZSGtk5gLt4Es7kgkt9dIfjdAfOqZMlnC2zUqqEl1HgM8asT1gUDQG5t8rnEd4QbfK5xHeEZFpmyi5Nqm13wElfJvOlh2DsgkTJUtTKtU50russqbdJ3WAZmHYRg4gNfb5XOI7whbSNulaqZ84jkK84ZGKNF3NYwtE2YoJJIWSwBIqxwxA9XBy+hpE/NTPsK9xgA2+VziO8INvlc4jvCMCaJI/7UxKKuwUljgC9ABWrvVsy7e5MUblqmh7ymBWA1eS9KfHjUBqbfK5xHeEG3yucR3hGJrpIA/m5/SXUxABfgzU4YRdZJ8oKSnaZpVfcBRU5vXd3DkkjqqcqBq7fK5xHeEc2+VziO8IykIl39XtU5SwQkh1O6TVy3SzvxTxLnYsUlSEBKllZD7xdy5JGJOAIHq4QCi7dK1yPnEcib5w+lJhnb5XOI7wjP08lBVL1kxSBdm1Tj/TBGGBSVQkqZKBJ2ye5BblZHAM9ATjwAOZIbu3yucR3hBt8rnEd4RjCXJmS22qaUoBWqpcJIAY9XbUxGYqVdvC0zrqAliL3nvdOGSertEBt7fK5xHeEG3yucR3hGRItcgpD2maXCkkKvOb17lMMU3vUwwjiZctd7+bnKuusuVUAGLNw/wB9TBsbfK5xHeEG3yucR3hGMmajDa5pBUyWK3dVy6m8TXH1hQPFzEmUlVbXP4kgFWLihID4rHHiM6htbfK5xHeEUWO3SmV84jlr84ZxzR1vllpYmmYpyxIU/EsokcGI/DGEZ5l6xTz1y1XlPcBdnUz0NHc5UrwgNfb5XOI7wg2+VziO8IxEz5QY7XOLEE3iogCmJ4bt4P0+qLZ2ruhQtc1KV3gCCrEGt0YAAPw6esNbb5XOI7wg2+VziO8IxDOlINbRPIIYPe3QFJc9FU14gEYPWap8kqcWyaGFQCpibvKNMheyoTnAbG3yucR3hBt8rnEd4RjoShKQpNqmXTfTW+QSUEBgGqDvdPYRKVIRMXdRap94C9iXagfezJ+DcQl8p7dKNlmATEeb5w+mmCIaesZRZpp1sxQZAZZJ89NQ5oY5AbOj/JS/sI/xEXxn2C2o1Uui+Qn+nM+iPqwxtqcpns5nhgGIIX21GS/ZzPDBtqMl+zmeGAYghfbUZL9nM8MG2oyX7OZ4YA0j5KZ9hXuMZ4Rab1ZMlicGG6zscd44H/ebGkLanVTKL5Cv6czI/VhVdikkBN6eAHZkLGXG5hQUgLZiZ5LCRJusCSTW8Ui9TBsRiYjaFT8USEFINHAchiBR6VataZxWuwyTdcz2AZghYBqom8yN57xx6cy5sMhiHn1cPdW4BAFNymHvOJeAvQifeAVJkhO6CRxS4cAPSj9nF2EZarQopJkSwCQ5LXgH3i17Fm7T9EBUrNLlIVeBnEsQxRMIq31Ogftoc21GUz2czwwChE9IBTKlXnYtTdo3+6e6KrRMtOrXfQgC6p2OAbAVP7HTTQ21GS/ZzPDC2kbanVTKL5Cv6czI/VgFpcq0g+SkXRQBgLoDtUE8C3/tLFbQwaRJf1U/Hqh7bUZL9nM8MG2oyX7OZ4YC0yU4XUt1COGQg4pT2D98BFe2oyX7OZ4YNtRkv2czwwFuqS73Q7u7DHPricL7ajJfs5nhg21GS/ZzPDALaTv30XEJWq5Nopmxk1r+6xWDPvAmTKAcA4E1ICiOgCvS0WTLajXIovyc3+nM+lJ+rDO2oyX7OZ4YBFaLRwkycDX1UGNcv20c/mW8hJx6MA7FnYmuD+sPR/bUZL9nM8MG2oyX7OZ4YCcuUGDpS9HYDFqx0SEfQT2DJvdSK9tRkv2czwwbajKZ7OZ4YCzUI+inPAfvie2ImyS6biaVFBQ4RHbUZL9nM8MG2oymezmeGAuEtIqEjsjIKp16ZclIUL53iz0O8GcE0w9fUdHbUZL9nM8ML2O2o36L5a/6czP7MAu1pakiTUE14FqAh8eGPHorbO1wJuSJZDm67CuZrkBDe2pymezmeGDbUZL9nM8MAlKTPYPKlAjdORDA06HJHqJiCTaT/QlYJLFnelCxLN+346G2oyX7OZ4YNtRlM9nM8MB2zyRdTeQm8wvMkM7VzzPExaiUkYJA6gIp21GS/ZzPDBtqMl+zmeGAS+VP/Fm/2/5ojsL/ACntiTZZlF+b/TX9NOaYIB2VZRMkynJDITg30R9IFj0isR/g6eEycDnfr11GJ49UNaP8lL+wj/ERfAZw0Qly0yaLybp3q4hi+YAI/uMRkaEloIKVzAAxCbwuhiDgBxOPWY04IAggggF9IeSmfYV7jGGmXZlklM6cm4A9aAEp4Nhh0VPTG5pHyUz7CvcYTu2sCgs9Awa8A9ewYU6/WGWVWUhIM+0A0IBUq87HEtjyuPDqhharNdKtbMSE7pZwd5SiPNcspSmyh1rU53ZNCACp3NKlwaYngOpoYsCJm8ZiZYUSOQKkMOVmaQGTLmWdG9rZ1FKYZlISVUCfrAVbGK1WizICU6+eGBYhy5JJcsmpdRGXZH0sEB84s2ZIbXT3A1jgkK+cSGqwaiQQDxxh61aMSiWohUwlKZhqp3KkgVzokdpjVhfSXkpn2Fe4wHzpFlJpOmlLKJAGJFAzAMzngxpWkO2dEmeo6ubNBqpQDih4Bw1HGGbcY3TBAZqdDIAA1k6nG/UtnnEv4QhikqWQU3S5+tefDF+MaEEAhZ9FJQsLEyaTkpbp48PXD8EEBkacMu/L1ilJTdmAFOLkyg2B4ExnGbZQoLM2fU06LhLCgdsR2xs2/WayXq7j3Jr33Znk4Nxdv3WOSdq88STulrt4bzUBfzX44wGZNnWYatOsnG86k3cbpKQQaOEvLFMY7JmWa+lInTipRGeNQCo3fqf7MOBVt+jZ+ON71MxNH/10tYtFpYECQZgvByFYFmY4ioqOo9EBnqTZ1KAE6cFbxAr1ml2ophhSKQqzN5W0Mkg3iok7wU1eVglWFd7pMaykWokPqWF8ggF3ukIoX4mpy/Hsw2ql0SfrPe/D906YDNv2ZN8a6aAq6/KpeCFJqUtyQOkB+iIImWVR3Js5yxZLpGCQCd0DAfiY0yi0qBvCQ95JSC5DAKqaPee4xGFfXWhFrYsmzpJc0Be9WuVaVgHtGlOqRcKlJahW94sSKvWMedMkInKWta0zLxDJdlAKDOGq3uJx4bNj1tdbc4Ncfpd39UJStffXcMu5eW957wVVmajO2MBmINmUWE60EpAJIJqCq64YZkUHABoYlmzKNwTpx1m6HKm4uzpbiYek7XeF7UXbxdrzhNGA6aGvT0R0i1MljJeoLgs24ys3oulBUQGVaptlUSTOnILqYJehchwEh2N4ENiCnKnSbKpKjr590EEl1cVMG3cLwamHUY00ItV8EiQxZ6F2beA7Bj/qOL2x6ahv7v3/AOwGfKm2UpBEyc15TKL3lbsorc3XusEYs9Y7ZzZitKUzpylKLY8cAVG7mMeo9MaKRaroB1T7zkPkLvBne8/qiCEWp0qUJDuAq6C9wkXmJrQVbMCAo07a0zbHMUk03RUYG+in4wRd8qP+LM/t/wA0QQFthtyBKl+U5CP6U3IfUhjbUZTPYzfBFEuxomSZQWHZCCOgsmv4REaEkh2vB0lJZR4kEnrpjAMbcjBpj/8A1TfBALeg4az2U3wdI7YXOhZORxBxwKXb3mhxBbCkV/8Ax+Qzb4AyUcm9fD9vAO7ajKZ7Gb4INtRlM9jN8EMQQGfpG2o1UykzkK/pTcj9SLxb0HDWHqlTeOHmR3SHkpn2Fe4xgrmWdy6J7qTdJ+qwqGyCRXtrAbotyMpnsZvgg25GUz2M3wRizDZVMSiZgkAfSupSlLgdDBjkHG6GlNVZ2EtSJxCb7HEsTvgHFnS9a5cIDYFuRlM9lN8EdNuRlM9jN8EYMmXZakJnC5v5eekUA+sRwwoKAAXLmWcKEwpnXlLfkk7yLr4UAciA2NtRlM9jN8ELaRtqNVMpM5Cv6U3I/Uh2zTr6QpiHDscR1xXpHyUz7CvcYDgt6DhrD1SpvHDzIBbkZTPYzfBGEuZZwS6J7qTdJ+qAK0yCQH7ax1ZspbcmeakBsWSEpcDBgwL5Bxuhg3NuRlM9jN8EAtyMpnspvgjGnKs7XFInEJvsWcsTvgHEij1rlgIrkS7LUpTOF3eyffSKDDlEcMKYAABum3Iymexm+CO7ajKZ7Gb4Iwtqs97WFE4m8FKOISUi8XGNGBYB6x9LAZs63oE1BN8DVzcZU3OSfoZAwyLfLOGs9Uqb4IR06iWVyxMSpSbs3k8PJ1NcGcHryhWTKsyt0JmiilhwxIZLscSSEimNOFIDY2+X6T2U3jh5kAtyMpnspvgjGEqzFYJRNcsKigowcDiz+roaK5CrOygZc0IJBdRcEpeorhUn8RxMBvbajKZ7Gb4IDbkZTPYzfBGCmTZgElSJpdL1IoLxAcPnx9Z4xMCygLVcm7oq7uyiAwr0iA2hbkZTKehm+CAW5GUz2M3wRiTF2ZVbk2l0UZnASAcWO6A+IIB4ExZZkWYq1aUzQVC66t1gUkhic6Uxw+iWDX25GUz2M3wRlCVZpilFaVlV5R8nN5INHFzB/wDeZhmz6UlJCUBEwAAJDpwG6A9ekddcSCylqVJC1axMwm+pro3SXbtqOiA0bIqVLBShM0AkltVOOQ4owwi7bkZTPZTfBGHNXZwBeTOJus/F0ChNaKLveNMasDErlnRuFE43lVo4JDigwAN80AAHQIDb21GUz2M3wQbanKb7Gb4IxrCLMVgpE0EbwKjQkBJbGuA634kvFCZdlYUnUDEgtQO6ixbi9KNdahDh9AbajKZ7Gb4INtRlM9jN8EY8xFnSsG5OCgQwxDitAXAPTTsJiMqfZwu8EzgQbxoSKuAMaB2LdAgLvlPbEmyzKTPNxlTR56c0QRLT88LscxQBAN3HomJHDqggNPR/kpf2Ef4iL4zrJbbsqU6Fh0pAcoDm6MHXDG1+jX+TxwDMELbZ6Nf5PH0GO7Seamfk8UAxBC+0nmpn5fFBtJ5qZ+XxQBpHyUz7CvcYVXJtb+Vlsxq1X4cGiWkLQdVM+amchX0cj9aLU6QBZkKLuQxRUDEjfrALTJNsIpNlh34GmTFsfVkWxB1IVVbWqULAGNUeOA26j3Fs7Yoxwbl4vANQQrt1WuLfFnQ7Djy8I6LUebX+TxwDML6S8lM+wr3GDaTzUz8vihfSNoOqmfNTOQr6OR+tAQVKteAmS2zIOdRQfj1+q+xy54V84tKksQLoarhiaZA8eOEdTpAFmQou5DFFQMSN+vCOqtrByhYAxcop+eAajrwobbR7i2dsUY4Ny8Xg22rXFuzs6HYceXhAM3RkK4x2Fhajza/yeOO7Seamfl8UBRbgszZerIBuTccnk9Bq7cIq1Nr5yXwLszmrgULDBiX9cSn2xp0t0LDomgOUBy8k03sgYY2yratbmoG4/D6/SO2AWRJtb702WzuwFQHFAbuXvxjhs9rfy0vs+1UgJxqnA4jg7BvbPRr/ACeOOJtr4S1nhQox7/QeyAoEu1XR85KvOXN0szC6GbG879H4cMm1NSah+kPm70FOpoa2k81M/L4oNpPNTPy+KAWkyrVeF6ZLKXDgBiQ9eGLdUQRJtj1mym40PQzbtMPxPQA5tJ5qZ+XxQbSeamfl8UAkZFsYATZb4FxXDEG7jjwbCmILlgdlfbV747tJ5qZ+XxQrZLcHWm4q9eUWdDs+LX8IDTeOQttno1/k8cBtno1/k8cAyYCOEKi2ejX2o8cBtrYy14tijHBuXi8A1BC22ejX+Txx0Wk81M/J4oBL5U/8Wb/b/miOwv8AKe0HZZnzaxycbv00/WggHpNkRMkywtIULiceDpALZFuMQToOzjCW3UpWTZ4txiVht0oSpbzZfIT56fojpi/b5POy++n4wC69CyCADLokMBeUzYYP+MPSpYSkJSGAAAGQFAIp2+Tzsvvp+MG3yedl99PxgGIIX2+Tzsvvp+MG3yedl99PxgDSPkpn2Fe4xV/CZIUFBDFN1mJpcZqYcB1+sxDSFtlGVMAmy3uK89OR6YYNvk87L76fjAJq+T9nJJKDUActXm4cYvlaJkpLhDG8FYnEMxx6BFu3yedl99Pxg2+Tzsvvp+MAvK0LIS92WzsDVXBmatGYRbY9GSpSipCGUQxLkkh34nOJ7fJ52X30/GDb5POy++n4wDEL6S8lM+wr3GDb5POy++n4wvpC2yjKmATZb3FeenI9MBP+EyQoKCGKbrMTS6zUw4Dr9ZilXyfs5JJQagDlq4YcemGzb5POy++n4wbfJ52X30/GAqlaJkpYhDMoKxPKDMcegRCVoWQl7stnABqrAMQ1aYCGNvk87L76fjBt8nnZffT8YCFj0ZKlKKkIZRDEuSSHfic4bhfb5POy++n4wbfJ52X30/GAot9kRNmITMTeTcmFq4hUnLrMRl6Cs6WKZbEOxBVRwx4x1dtla1B1strkzz08VSW49B7IY2+Tzsvvp+MAt/BJDeTzq5cPiccemJydESULStCbqklRoTW8Lpd3o0XbfJ52X30/GDb5POy++n4wDEEL7fJ52X30/GDb5POy++n4wDEEL7fJ52X30/GDb5POy++n4wDEfO2wyApapshamWplp9dMRh/vONrb5POy++n4xRZLdK3vnZfLV56c+uAy7JZbMopSbLOS6mvLCmBSGd71OAFB+EVrFnUSVWSfeW5U4UxUReI5XScBwEb+3yudl99Pxg2+Vzsvvp+MBiy5FnU4FmmuVJSoEqpeYbxvFgBXqiWtkK/6s5iUqe6WJAJSeVUVPRnGxt8nnZffT8YNvlc7L76fjAYSbNZwktZJwF12ZT7zJAAvMSxc5dsOaP0hdQhGoniqUm8HZ+L0cA9AjR2+Vzsvvp+MG3yudl99PxgEvlT/AMWb/b/miOxR8pbZLNmmATEE7tAoE8tORggPq16SlAspYSa0Vu4FQLXsapP4HiIj/F7Pz0vLlCLrRZJa3voSpw1RVsnitOjJABAkywDiyE/CAJek5KiAJqC5ADEVJdgDnQ0iCdMWcpKhOQwZ61Dlg4xFYtFglBvm0UII3RQp5J6xEf4bJqNVLYs+6Ktg9ICH8Xs/PS8H5QZi+BwOESGlZDtrUAhRQxLG8CQQx6RHf4ZI5mX3R8IkbDKd9Whzxuh6lzwzrAQTpWQX+dRTFyARUJqDhvED1iInS9nr88ijvXJwevCLTo+TX5pFaHdFag1pWoBisaJs4/oy8uSG7P28BMaRksDrEAEsHLFw7hjVwxccGMR/ish21qMsaPSj4PUUiS9HSTjKQak1SMSznroOyOJ0ZIAYSZbO/IGOeEBxOlJBqJqS6ggMXdRu0DY8pPU8RGl7Oz61DMDjVlMzjEYjti5NhlBmloDG8GSKKLOeugr0CIDRkjmZfcHFn4dA7BAcGlZHPS+8IchNeipBF3VIboAGBfEVxJ7TnDkAQQQQBBBBAEEEEAQQQQBBBBAEEEEAQQQQBBBBAEEEEAQQQQBBBBAEEEEB/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descr="CDR%20chart-1.jpg"/>
          <p:cNvPicPr>
            <a:picLocks noChangeAspect="1"/>
          </p:cNvPicPr>
          <p:nvPr/>
        </p:nvPicPr>
        <p:blipFill>
          <a:blip r:embed="rId3" cstate="print"/>
          <a:stretch>
            <a:fillRect/>
          </a:stretch>
        </p:blipFill>
        <p:spPr>
          <a:xfrm>
            <a:off x="457200" y="457200"/>
            <a:ext cx="8153400" cy="59436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dirty="0" smtClean="0">
                <a:solidFill>
                  <a:schemeClr val="bg1"/>
                </a:solidFill>
              </a:rPr>
              <a:t>Attention</a:t>
            </a:r>
          </a:p>
          <a:p>
            <a:r>
              <a:rPr lang="en-US" dirty="0" smtClean="0">
                <a:solidFill>
                  <a:schemeClr val="bg1"/>
                </a:solidFill>
              </a:rPr>
              <a:t>Digits Forward</a:t>
            </a:r>
          </a:p>
          <a:p>
            <a:r>
              <a:rPr lang="en-US" dirty="0" smtClean="0">
                <a:solidFill>
                  <a:schemeClr val="bg1"/>
                </a:solidFill>
              </a:rPr>
              <a:t>Trails A</a:t>
            </a:r>
          </a:p>
          <a:p>
            <a:pPr>
              <a:buNone/>
            </a:pPr>
            <a:r>
              <a:rPr lang="en-US" dirty="0" smtClean="0">
                <a:solidFill>
                  <a:schemeClr val="bg1"/>
                </a:solidFill>
              </a:rPr>
              <a:t>                          6</a:t>
            </a:r>
          </a:p>
          <a:p>
            <a:pPr>
              <a:buNone/>
            </a:pPr>
            <a:r>
              <a:rPr lang="en-US" dirty="0" smtClean="0">
                <a:solidFill>
                  <a:schemeClr val="bg1"/>
                </a:solidFill>
              </a:rPr>
              <a:t>     3             </a:t>
            </a:r>
          </a:p>
          <a:p>
            <a:pPr>
              <a:buNone/>
            </a:pPr>
            <a:r>
              <a:rPr lang="en-US" dirty="0" smtClean="0">
                <a:solidFill>
                  <a:schemeClr val="bg1"/>
                </a:solidFill>
              </a:rPr>
              <a:t>              1           </a:t>
            </a:r>
          </a:p>
          <a:p>
            <a:pPr>
              <a:buNone/>
            </a:pPr>
            <a:r>
              <a:rPr lang="en-US" dirty="0" smtClean="0">
                <a:solidFill>
                  <a:schemeClr val="bg1"/>
                </a:solidFill>
              </a:rPr>
              <a:t>                              4</a:t>
            </a:r>
          </a:p>
          <a:p>
            <a:pPr>
              <a:buNone/>
            </a:pPr>
            <a:r>
              <a:rPr lang="en-US" dirty="0" smtClean="0">
                <a:solidFill>
                  <a:schemeClr val="bg1"/>
                </a:solidFill>
              </a:rPr>
              <a:t>      2            5</a:t>
            </a:r>
            <a:endParaRPr lang="en-US" dirty="0">
              <a:solidFill>
                <a:schemeClr val="bg1"/>
              </a:solidFill>
            </a:endParaRPr>
          </a:p>
        </p:txBody>
      </p:sp>
      <p:sp>
        <p:nvSpPr>
          <p:cNvPr id="6" name="Content Placeholder 5"/>
          <p:cNvSpPr>
            <a:spLocks noGrp="1"/>
          </p:cNvSpPr>
          <p:nvPr>
            <p:ph sz="half" idx="2"/>
          </p:nvPr>
        </p:nvSpPr>
        <p:spPr/>
        <p:txBody>
          <a:bodyPr/>
          <a:lstStyle/>
          <a:p>
            <a:r>
              <a:rPr lang="en-US" dirty="0" smtClean="0">
                <a:solidFill>
                  <a:schemeClr val="bg1"/>
                </a:solidFill>
              </a:rPr>
              <a:t>Language </a:t>
            </a:r>
          </a:p>
          <a:p>
            <a:r>
              <a:rPr lang="en-US" dirty="0" smtClean="0">
                <a:solidFill>
                  <a:schemeClr val="bg1"/>
                </a:solidFill>
              </a:rPr>
              <a:t>30 item Boston Naming Test</a:t>
            </a:r>
            <a:endParaRPr lang="en-US" dirty="0">
              <a:solidFill>
                <a:schemeClr val="bg1"/>
              </a:solidFill>
            </a:endParaRPr>
          </a:p>
        </p:txBody>
      </p:sp>
      <p:pic>
        <p:nvPicPr>
          <p:cNvPr id="7" name="Picture 6" descr="imagesCAUIZ225.jpg"/>
          <p:cNvPicPr>
            <a:picLocks noChangeAspect="1"/>
          </p:cNvPicPr>
          <p:nvPr/>
        </p:nvPicPr>
        <p:blipFill>
          <a:blip r:embed="rId3" cstate="print"/>
          <a:stretch>
            <a:fillRect/>
          </a:stretch>
        </p:blipFill>
        <p:spPr>
          <a:xfrm>
            <a:off x="5486400" y="3733800"/>
            <a:ext cx="2438400" cy="18764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half" idx="1"/>
          </p:nvPr>
        </p:nvPicPr>
        <p:blipFill>
          <a:blip r:embed="rId3" cstate="print"/>
          <a:stretch>
            <a:fillRect/>
          </a:stretch>
        </p:blipFill>
        <p:spPr bwMode="auto">
          <a:xfrm>
            <a:off x="5410200" y="3810000"/>
            <a:ext cx="2667000" cy="2589471"/>
          </a:xfrm>
          <a:prstGeom prst="rect">
            <a:avLst/>
          </a:prstGeom>
          <a:noFill/>
          <a:ln w="9525">
            <a:noFill/>
            <a:miter lim="800000"/>
            <a:headEnd/>
            <a:tailEnd/>
          </a:ln>
        </p:spPr>
      </p:pic>
      <p:sp>
        <p:nvSpPr>
          <p:cNvPr id="9" name="Content Placeholder 8"/>
          <p:cNvSpPr>
            <a:spLocks noGrp="1"/>
          </p:cNvSpPr>
          <p:nvPr>
            <p:ph sz="half" idx="2"/>
          </p:nvPr>
        </p:nvSpPr>
        <p:spPr>
          <a:xfrm>
            <a:off x="4648200" y="1600201"/>
            <a:ext cx="4038600" cy="1905000"/>
          </a:xfrm>
        </p:spPr>
        <p:txBody>
          <a:bodyPr>
            <a:normAutofit lnSpcReduction="10000"/>
          </a:bodyPr>
          <a:lstStyle/>
          <a:p>
            <a:r>
              <a:rPr lang="en-US" dirty="0" smtClean="0">
                <a:solidFill>
                  <a:schemeClr val="bg1"/>
                </a:solidFill>
              </a:rPr>
              <a:t>Executive Function</a:t>
            </a:r>
          </a:p>
          <a:p>
            <a:r>
              <a:rPr lang="en-US" dirty="0" smtClean="0">
                <a:solidFill>
                  <a:schemeClr val="bg1"/>
                </a:solidFill>
              </a:rPr>
              <a:t>Wechsler Intelligence Test</a:t>
            </a:r>
          </a:p>
          <a:p>
            <a:r>
              <a:rPr lang="en-US" dirty="0" smtClean="0">
                <a:solidFill>
                  <a:schemeClr val="bg1"/>
                </a:solidFill>
              </a:rPr>
              <a:t>Trails B </a:t>
            </a:r>
            <a:endParaRPr lang="en-US" dirty="0">
              <a:solidFill>
                <a:schemeClr val="bg1"/>
              </a:solidFill>
            </a:endParaRPr>
          </a:p>
        </p:txBody>
      </p:sp>
      <p:sp>
        <p:nvSpPr>
          <p:cNvPr id="11" name="TextBox 10"/>
          <p:cNvSpPr txBox="1"/>
          <p:nvPr/>
        </p:nvSpPr>
        <p:spPr>
          <a:xfrm>
            <a:off x="457200" y="1828800"/>
            <a:ext cx="3657600" cy="2800767"/>
          </a:xfrm>
          <a:prstGeom prst="rect">
            <a:avLst/>
          </a:prstGeom>
          <a:noFill/>
        </p:spPr>
        <p:txBody>
          <a:bodyPr wrap="square" rtlCol="0">
            <a:spAutoFit/>
          </a:bodyPr>
          <a:lstStyle/>
          <a:p>
            <a:pPr>
              <a:buFont typeface="Arial" pitchFamily="34" charset="0"/>
              <a:buChar char="•"/>
            </a:pPr>
            <a:r>
              <a:rPr lang="en-US" sz="2800" dirty="0" smtClean="0">
                <a:solidFill>
                  <a:schemeClr val="bg1"/>
                </a:solidFill>
              </a:rPr>
              <a:t>Memory</a:t>
            </a:r>
          </a:p>
          <a:p>
            <a:pPr>
              <a:buFont typeface="Arial" pitchFamily="34" charset="0"/>
              <a:buChar char="•"/>
            </a:pPr>
            <a:r>
              <a:rPr lang="en-US" sz="2800" dirty="0" smtClean="0">
                <a:solidFill>
                  <a:schemeClr val="bg1"/>
                </a:solidFill>
              </a:rPr>
              <a:t>Immediate and delayed story recall</a:t>
            </a:r>
          </a:p>
          <a:p>
            <a:pPr>
              <a:buFont typeface="Arial" pitchFamily="34" charset="0"/>
              <a:buChar char="•"/>
            </a:pPr>
            <a:r>
              <a:rPr lang="en-US" sz="2800" dirty="0" smtClean="0">
                <a:solidFill>
                  <a:schemeClr val="bg1"/>
                </a:solidFill>
              </a:rPr>
              <a:t>Time recall of animal names</a:t>
            </a:r>
            <a:r>
              <a:rPr lang="en-US" dirty="0" smtClean="0">
                <a:solidFill>
                  <a:schemeClr val="bg1"/>
                </a:solidFill>
              </a:rPr>
              <a:t> </a:t>
            </a:r>
          </a:p>
          <a:p>
            <a:pPr>
              <a:buFont typeface="Arial" pitchFamily="34" charset="0"/>
              <a:buChar char="•"/>
            </a:pPr>
            <a:endParaRPr lang="en-US" dirty="0" smtClean="0">
              <a:solidFill>
                <a:schemeClr val="bg1"/>
              </a:solidFill>
            </a:endParaRPr>
          </a:p>
          <a:p>
            <a:pPr>
              <a:buFont typeface="Arial" pitchFamily="34" charset="0"/>
              <a:buChar char="•"/>
            </a:pPr>
            <a:endParaRPr lang="en-US"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Statistical Analysis</a:t>
            </a:r>
            <a:endParaRPr lang="en-US"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rPr>
              <a:t>Longitudinal linear regression analyses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pic>
        <p:nvPicPr>
          <p:cNvPr id="2051" name="Picture 3"/>
          <p:cNvPicPr>
            <a:picLocks noGrp="1" noChangeAspect="1" noChangeArrowheads="1"/>
          </p:cNvPicPr>
          <p:nvPr>
            <p:ph idx="1"/>
          </p:nvPr>
        </p:nvPicPr>
        <p:blipFill>
          <a:blip r:embed="rId3" cstate="print"/>
          <a:srcRect/>
          <a:stretch>
            <a:fillRect/>
          </a:stretch>
        </p:blipFill>
        <p:spPr bwMode="auto">
          <a:xfrm>
            <a:off x="268764" y="1219200"/>
            <a:ext cx="8418036"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3" cstate="print"/>
          <a:srcRect/>
          <a:stretch>
            <a:fillRect/>
          </a:stretch>
        </p:blipFill>
        <p:spPr bwMode="auto">
          <a:xfrm>
            <a:off x="152400" y="1600200"/>
            <a:ext cx="8735117" cy="4648200"/>
          </a:xfrm>
          <a:prstGeom prst="rect">
            <a:avLst/>
          </a:prstGeom>
          <a:noFill/>
          <a:ln w="9525">
            <a:noFill/>
            <a:miter lim="800000"/>
            <a:headEnd/>
            <a:tailEnd/>
          </a:ln>
        </p:spPr>
      </p:pic>
      <p:sp>
        <p:nvSpPr>
          <p:cNvPr id="4" name="Title 1"/>
          <p:cNvSpPr>
            <a:spLocks noGrp="1"/>
          </p:cNvSpPr>
          <p:nvPr>
            <p:ph type="title"/>
          </p:nvPr>
        </p:nvSpPr>
        <p:spPr>
          <a:xfrm>
            <a:off x="457200" y="274638"/>
            <a:ext cx="8229600" cy="1143000"/>
          </a:xfrm>
        </p:spPr>
        <p:txBody>
          <a:bodyPr/>
          <a:lstStyle/>
          <a:p>
            <a:r>
              <a:rPr lang="en-US" dirty="0" smtClean="0">
                <a:solidFill>
                  <a:schemeClr val="bg1"/>
                </a:solidFill>
              </a:rPr>
              <a:t>Results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pic>
        <p:nvPicPr>
          <p:cNvPr id="3074" name="Picture 2"/>
          <p:cNvPicPr>
            <a:picLocks noGrp="1" noChangeAspect="1" noChangeArrowheads="1"/>
          </p:cNvPicPr>
          <p:nvPr>
            <p:ph idx="1"/>
          </p:nvPr>
        </p:nvPicPr>
        <p:blipFill>
          <a:blip r:embed="rId3" cstate="print"/>
          <a:srcRect/>
          <a:stretch>
            <a:fillRect/>
          </a:stretch>
        </p:blipFill>
        <p:spPr bwMode="auto">
          <a:xfrm>
            <a:off x="0" y="1752600"/>
            <a:ext cx="8915400" cy="4419599"/>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0" y="1295400"/>
            <a:ext cx="891540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Results</a:t>
            </a:r>
            <a:endParaRPr lang="en-US" dirty="0">
              <a:solidFill>
                <a:schemeClr val="bg1"/>
              </a:solidFill>
            </a:endParaRPr>
          </a:p>
        </p:txBody>
      </p:sp>
      <p:pic>
        <p:nvPicPr>
          <p:cNvPr id="5122" name="Picture 2"/>
          <p:cNvPicPr>
            <a:picLocks noGrp="1" noChangeAspect="1" noChangeArrowheads="1"/>
          </p:cNvPicPr>
          <p:nvPr>
            <p:ph idx="1"/>
          </p:nvPr>
        </p:nvPicPr>
        <p:blipFill>
          <a:blip r:embed="rId3" cstate="print"/>
          <a:stretch>
            <a:fillRect/>
          </a:stretch>
        </p:blipFill>
        <p:spPr bwMode="auto">
          <a:xfrm>
            <a:off x="457200" y="2743200"/>
            <a:ext cx="8229600" cy="1977587"/>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0" y="1371600"/>
            <a:ext cx="8858250" cy="123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bg1"/>
                </a:solidFill>
              </a:rPr>
              <a:t>Result</a:t>
            </a:r>
            <a:endParaRPr lang="en-US" dirty="0">
              <a:solidFill>
                <a:schemeClr val="bg1"/>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998" y="2438400"/>
            <a:ext cx="428625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371600"/>
            <a:ext cx="475297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851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Study Conclusions</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err="1" smtClean="0">
                <a:solidFill>
                  <a:schemeClr val="bg1"/>
                </a:solidFill>
              </a:rPr>
              <a:t>statin</a:t>
            </a:r>
            <a:r>
              <a:rPr lang="en-US" dirty="0" smtClean="0">
                <a:solidFill>
                  <a:schemeClr val="bg1"/>
                </a:solidFill>
              </a:rPr>
              <a:t> users performed better than nonusers on certain cognitive tests.</a:t>
            </a:r>
          </a:p>
          <a:p>
            <a:r>
              <a:rPr lang="en-US" dirty="0" smtClean="0">
                <a:solidFill>
                  <a:schemeClr val="bg1"/>
                </a:solidFill>
              </a:rPr>
              <a:t>overall cognitive decline over time was significantly less pronounced in </a:t>
            </a:r>
            <a:r>
              <a:rPr lang="en-US" dirty="0" err="1" smtClean="0">
                <a:solidFill>
                  <a:schemeClr val="bg1"/>
                </a:solidFill>
              </a:rPr>
              <a:t>statin</a:t>
            </a:r>
            <a:r>
              <a:rPr lang="en-US" dirty="0" smtClean="0">
                <a:solidFill>
                  <a:schemeClr val="bg1"/>
                </a:solidFill>
              </a:rPr>
              <a:t> users with (normal cognition )than nonusers</a:t>
            </a:r>
          </a:p>
          <a:p>
            <a:r>
              <a:rPr lang="en-US" dirty="0" err="1" smtClean="0">
                <a:solidFill>
                  <a:schemeClr val="bg1"/>
                </a:solidFill>
              </a:rPr>
              <a:t>Statin</a:t>
            </a:r>
            <a:r>
              <a:rPr lang="en-US" dirty="0" smtClean="0">
                <a:solidFill>
                  <a:schemeClr val="bg1"/>
                </a:solidFill>
              </a:rPr>
              <a:t> users with MCI did not demonstrate any protective effect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Strengths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large sample size</a:t>
            </a:r>
          </a:p>
          <a:p>
            <a:r>
              <a:rPr lang="en-US" dirty="0" smtClean="0">
                <a:solidFill>
                  <a:schemeClr val="bg1"/>
                </a:solidFill>
              </a:rPr>
              <a:t>standardized cognitive testing</a:t>
            </a:r>
          </a:p>
          <a:p>
            <a:r>
              <a:rPr lang="en-US" dirty="0" smtClean="0">
                <a:solidFill>
                  <a:schemeClr val="bg1"/>
                </a:solidFill>
              </a:rPr>
              <a:t>reasonably long follow-up</a:t>
            </a:r>
          </a:p>
          <a:p>
            <a:r>
              <a:rPr lang="en-US" dirty="0" smtClean="0">
                <a:solidFill>
                  <a:schemeClr val="bg1"/>
                </a:solidFill>
              </a:rPr>
              <a:t>ability to  distinguish between normal cognition and MCI</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Limitations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Observational Study</a:t>
            </a:r>
          </a:p>
          <a:p>
            <a:pPr lvl="1"/>
            <a:r>
              <a:rPr lang="en-US" dirty="0" smtClean="0">
                <a:solidFill>
                  <a:schemeClr val="bg1"/>
                </a:solidFill>
              </a:rPr>
              <a:t>Potential unidentified confounding factors </a:t>
            </a:r>
          </a:p>
          <a:p>
            <a:pPr lvl="1"/>
            <a:r>
              <a:rPr lang="en-US" dirty="0" smtClean="0">
                <a:solidFill>
                  <a:schemeClr val="bg1"/>
                </a:solidFill>
              </a:rPr>
              <a:t>No information regarding the strength of this relationship or whether these changes are clinically meaningful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What do I tell my patient?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p:cNvPicPr>
            <a:picLocks noChangeAspect="1" noChangeArrowheads="1"/>
          </p:cNvPicPr>
          <p:nvPr/>
        </p:nvPicPr>
        <p:blipFill>
          <a:blip r:embed="rId3" cstate="print"/>
          <a:srcRect/>
          <a:stretch>
            <a:fillRect/>
          </a:stretch>
        </p:blipFill>
        <p:spPr bwMode="auto">
          <a:xfrm>
            <a:off x="0" y="1600200"/>
            <a:ext cx="9144000" cy="2743200"/>
          </a:xfrm>
          <a:prstGeom prst="rect">
            <a:avLst/>
          </a:prstGeom>
          <a:noFill/>
          <a:ln w="9525">
            <a:noFill/>
            <a:miter lim="800000"/>
            <a:headEnd/>
            <a:tailEnd/>
          </a:ln>
        </p:spPr>
      </p:pic>
      <p:pic>
        <p:nvPicPr>
          <p:cNvPr id="39941" name="Picture 5"/>
          <p:cNvPicPr>
            <a:picLocks noChangeAspect="1" noChangeArrowheads="1"/>
          </p:cNvPicPr>
          <p:nvPr/>
        </p:nvPicPr>
        <p:blipFill>
          <a:blip r:embed="rId4" cstate="print"/>
          <a:srcRect/>
          <a:stretch>
            <a:fillRect/>
          </a:stretch>
        </p:blipFill>
        <p:spPr bwMode="auto">
          <a:xfrm>
            <a:off x="4876800" y="5257800"/>
            <a:ext cx="3190875" cy="31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New lipid guidelines</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smtClean="0">
                <a:solidFill>
                  <a:schemeClr val="bg1"/>
                </a:solidFill>
              </a:rPr>
              <a:t>Identified 4 </a:t>
            </a:r>
            <a:r>
              <a:rPr lang="en-US" dirty="0">
                <a:solidFill>
                  <a:schemeClr val="bg1"/>
                </a:solidFill>
              </a:rPr>
              <a:t>major </a:t>
            </a:r>
            <a:r>
              <a:rPr lang="en-US" dirty="0" smtClean="0">
                <a:solidFill>
                  <a:schemeClr val="bg1"/>
                </a:solidFill>
              </a:rPr>
              <a:t>groups for whom </a:t>
            </a:r>
            <a:r>
              <a:rPr lang="en-US" dirty="0" err="1" smtClean="0">
                <a:solidFill>
                  <a:schemeClr val="bg1"/>
                </a:solidFill>
              </a:rPr>
              <a:t>statins</a:t>
            </a:r>
            <a:r>
              <a:rPr lang="en-US" dirty="0" smtClean="0">
                <a:solidFill>
                  <a:schemeClr val="bg1"/>
                </a:solidFill>
              </a:rPr>
              <a:t> were felt to benefit</a:t>
            </a:r>
            <a:endParaRPr lang="en-US" dirty="0">
              <a:solidFill>
                <a:schemeClr val="bg1"/>
              </a:solidFill>
            </a:endParaRPr>
          </a:p>
          <a:p>
            <a:r>
              <a:rPr lang="en-US" dirty="0" smtClean="0">
                <a:solidFill>
                  <a:schemeClr val="bg1"/>
                </a:solidFill>
              </a:rPr>
              <a:t>1</a:t>
            </a:r>
            <a:r>
              <a:rPr lang="en-US" dirty="0">
                <a:solidFill>
                  <a:schemeClr val="bg1"/>
                </a:solidFill>
              </a:rPr>
              <a:t>) with </a:t>
            </a:r>
            <a:r>
              <a:rPr lang="en-US" i="1" dirty="0">
                <a:solidFill>
                  <a:schemeClr val="bg1"/>
                </a:solidFill>
              </a:rPr>
              <a:t>clinical ASCVD, </a:t>
            </a:r>
            <a:endParaRPr lang="en-US" i="1" dirty="0" smtClean="0">
              <a:solidFill>
                <a:schemeClr val="bg1"/>
              </a:solidFill>
            </a:endParaRPr>
          </a:p>
          <a:p>
            <a:r>
              <a:rPr lang="en-US" i="1" dirty="0" smtClean="0">
                <a:solidFill>
                  <a:schemeClr val="bg1"/>
                </a:solidFill>
              </a:rPr>
              <a:t>2</a:t>
            </a:r>
            <a:r>
              <a:rPr lang="en-US" i="1" dirty="0">
                <a:solidFill>
                  <a:schemeClr val="bg1"/>
                </a:solidFill>
              </a:rPr>
              <a:t>) primary elevations of </a:t>
            </a:r>
            <a:r>
              <a:rPr lang="en-US" i="1" dirty="0" smtClean="0">
                <a:solidFill>
                  <a:schemeClr val="bg1"/>
                </a:solidFill>
              </a:rPr>
              <a:t>LDL </a:t>
            </a:r>
            <a:r>
              <a:rPr lang="en-US" i="1" dirty="0">
                <a:solidFill>
                  <a:schemeClr val="bg1"/>
                </a:solidFill>
              </a:rPr>
              <a:t>&gt;190 </a:t>
            </a:r>
            <a:r>
              <a:rPr lang="en-US" i="1" dirty="0" smtClean="0">
                <a:solidFill>
                  <a:schemeClr val="bg1"/>
                </a:solidFill>
              </a:rPr>
              <a:t>mg/</a:t>
            </a:r>
            <a:r>
              <a:rPr lang="en-US" i="1" dirty="0" err="1" smtClean="0">
                <a:solidFill>
                  <a:schemeClr val="bg1"/>
                </a:solidFill>
              </a:rPr>
              <a:t>dL</a:t>
            </a:r>
            <a:r>
              <a:rPr lang="en-US" i="1" dirty="0" smtClean="0">
                <a:solidFill>
                  <a:schemeClr val="bg1"/>
                </a:solidFill>
              </a:rPr>
              <a:t> </a:t>
            </a:r>
          </a:p>
          <a:p>
            <a:r>
              <a:rPr lang="en-US" i="1" dirty="0" smtClean="0">
                <a:solidFill>
                  <a:schemeClr val="bg1"/>
                </a:solidFill>
              </a:rPr>
              <a:t>3</a:t>
            </a:r>
            <a:r>
              <a:rPr lang="en-US" i="1" dirty="0">
                <a:solidFill>
                  <a:schemeClr val="bg1"/>
                </a:solidFill>
              </a:rPr>
              <a:t>) </a:t>
            </a:r>
            <a:r>
              <a:rPr lang="en-US" i="1" dirty="0" smtClean="0">
                <a:solidFill>
                  <a:schemeClr val="bg1"/>
                </a:solidFill>
              </a:rPr>
              <a:t>diabetics 40 - </a:t>
            </a:r>
            <a:r>
              <a:rPr lang="en-US" i="1" dirty="0">
                <a:solidFill>
                  <a:schemeClr val="bg1"/>
                </a:solidFill>
              </a:rPr>
              <a:t>75 </a:t>
            </a:r>
            <a:r>
              <a:rPr lang="en-US" i="1" dirty="0" smtClean="0">
                <a:solidFill>
                  <a:schemeClr val="bg1"/>
                </a:solidFill>
              </a:rPr>
              <a:t>years old w/o clinical ASCVD, but with LDL 70 - 189 mg/</a:t>
            </a:r>
            <a:r>
              <a:rPr lang="en-US" i="1" dirty="0" err="1" smtClean="0">
                <a:solidFill>
                  <a:schemeClr val="bg1"/>
                </a:solidFill>
              </a:rPr>
              <a:t>dL</a:t>
            </a:r>
            <a:endParaRPr lang="en-US" i="1" dirty="0" smtClean="0">
              <a:solidFill>
                <a:schemeClr val="bg1"/>
              </a:solidFill>
            </a:endParaRPr>
          </a:p>
          <a:p>
            <a:r>
              <a:rPr lang="en-US" i="1" dirty="0" smtClean="0">
                <a:solidFill>
                  <a:schemeClr val="bg1"/>
                </a:solidFill>
              </a:rPr>
              <a:t>4</a:t>
            </a:r>
            <a:r>
              <a:rPr lang="en-US" i="1" dirty="0">
                <a:solidFill>
                  <a:schemeClr val="bg1"/>
                </a:solidFill>
              </a:rPr>
              <a:t>) </a:t>
            </a:r>
            <a:r>
              <a:rPr lang="en-US" i="1" dirty="0" smtClean="0">
                <a:solidFill>
                  <a:schemeClr val="bg1"/>
                </a:solidFill>
              </a:rPr>
              <a:t> LDL 70 - 189 </a:t>
            </a:r>
            <a:r>
              <a:rPr lang="en-US" i="1" dirty="0">
                <a:solidFill>
                  <a:schemeClr val="bg1"/>
                </a:solidFill>
              </a:rPr>
              <a:t>mg/</a:t>
            </a:r>
            <a:r>
              <a:rPr lang="en-US" i="1" dirty="0" err="1">
                <a:solidFill>
                  <a:schemeClr val="bg1"/>
                </a:solidFill>
              </a:rPr>
              <a:t>dL</a:t>
            </a:r>
            <a:r>
              <a:rPr lang="en-US" i="1" dirty="0">
                <a:solidFill>
                  <a:schemeClr val="bg1"/>
                </a:solidFill>
              </a:rPr>
              <a:t> </a:t>
            </a:r>
            <a:r>
              <a:rPr lang="en-US" i="1" dirty="0" smtClean="0">
                <a:solidFill>
                  <a:schemeClr val="bg1"/>
                </a:solidFill>
              </a:rPr>
              <a:t>with an estimated </a:t>
            </a:r>
            <a:r>
              <a:rPr lang="en-US" i="1" dirty="0">
                <a:solidFill>
                  <a:schemeClr val="bg1"/>
                </a:solidFill>
              </a:rPr>
              <a:t>10-year ASCVD risk &gt;7.5%.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2013 Lipid Guidelines</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smtClean="0">
                <a:solidFill>
                  <a:schemeClr val="bg1"/>
                </a:solidFill>
              </a:rPr>
              <a:t>What about people  over 75 years?</a:t>
            </a:r>
          </a:p>
          <a:p>
            <a:r>
              <a:rPr lang="en-US" dirty="0" smtClean="0">
                <a:solidFill>
                  <a:schemeClr val="bg1"/>
                </a:solidFill>
              </a:rPr>
              <a:t>No clear recommendations due to a  paucity of data </a:t>
            </a:r>
          </a:p>
          <a:p>
            <a:r>
              <a:rPr lang="en-US" dirty="0" smtClean="0">
                <a:solidFill>
                  <a:schemeClr val="bg1"/>
                </a:solidFill>
              </a:rPr>
              <a:t>“Therefore, initiation of </a:t>
            </a:r>
            <a:r>
              <a:rPr lang="en-US" dirty="0" err="1" smtClean="0">
                <a:solidFill>
                  <a:schemeClr val="bg1"/>
                </a:solidFill>
              </a:rPr>
              <a:t>statins</a:t>
            </a:r>
            <a:r>
              <a:rPr lang="en-US" dirty="0" smtClean="0">
                <a:solidFill>
                  <a:schemeClr val="bg1"/>
                </a:solidFill>
              </a:rPr>
              <a:t> for primary prevention of ASCVD in individuals &gt;75 years of age requires consideration of additional factors, including increasing </a:t>
            </a:r>
            <a:r>
              <a:rPr lang="en-US" dirty="0" err="1" smtClean="0">
                <a:solidFill>
                  <a:schemeClr val="bg1"/>
                </a:solidFill>
              </a:rPr>
              <a:t>comorbidities</a:t>
            </a:r>
            <a:r>
              <a:rPr lang="en-US" dirty="0" smtClean="0">
                <a:solidFill>
                  <a:schemeClr val="bg1"/>
                </a:solidFill>
              </a:rPr>
              <a:t>, safety considerations, and priorities of care.”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half" idx="1"/>
          </p:nvPr>
        </p:nvPicPr>
        <p:blipFill>
          <a:blip r:embed="rId3" cstate="print"/>
          <a:srcRect/>
          <a:stretch>
            <a:fillRect/>
          </a:stretch>
        </p:blipFill>
        <p:spPr bwMode="auto">
          <a:xfrm>
            <a:off x="353983" y="609600"/>
            <a:ext cx="4141817" cy="5257800"/>
          </a:xfrm>
          <a:prstGeom prst="rect">
            <a:avLst/>
          </a:prstGeom>
          <a:noFill/>
          <a:ln w="9525">
            <a:noFill/>
            <a:miter lim="800000"/>
            <a:headEnd/>
            <a:tailEnd/>
          </a:ln>
        </p:spPr>
      </p:pic>
      <p:pic>
        <p:nvPicPr>
          <p:cNvPr id="38915" name="Picture 3"/>
          <p:cNvPicPr>
            <a:picLocks noGrp="1" noChangeAspect="1" noChangeArrowheads="1"/>
          </p:cNvPicPr>
          <p:nvPr>
            <p:ph sz="half" idx="2"/>
          </p:nvPr>
        </p:nvPicPr>
        <p:blipFill>
          <a:blip r:embed="rId4" cstate="print"/>
          <a:stretch>
            <a:fillRect/>
          </a:stretch>
        </p:blipFill>
        <p:spPr bwMode="auto">
          <a:xfrm>
            <a:off x="4648200" y="1447800"/>
            <a:ext cx="40386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2362200"/>
            <a:ext cx="6172200" cy="1938992"/>
          </a:xfrm>
          <a:prstGeom prst="rect">
            <a:avLst/>
          </a:prstGeom>
          <a:noFill/>
        </p:spPr>
        <p:txBody>
          <a:bodyPr wrap="square" rtlCol="0">
            <a:spAutoFit/>
          </a:bodyPr>
          <a:lstStyle/>
          <a:p>
            <a:r>
              <a:rPr lang="en-US" sz="2400" dirty="0" smtClean="0">
                <a:solidFill>
                  <a:schemeClr val="bg1"/>
                </a:solidFill>
              </a:rPr>
              <a:t>As you get older, three things happen.  The first is your memory goes… and I can’t  remember the other two.</a:t>
            </a:r>
          </a:p>
          <a:p>
            <a:endParaRPr lang="en-US" sz="2400" dirty="0" smtClean="0">
              <a:solidFill>
                <a:schemeClr val="bg1"/>
              </a:solidFill>
            </a:endParaRPr>
          </a:p>
          <a:p>
            <a:r>
              <a:rPr lang="en-US" sz="2400" dirty="0" smtClean="0">
                <a:solidFill>
                  <a:schemeClr val="bg1"/>
                </a:solidFill>
              </a:rPr>
              <a:t>Norman Wisdom</a:t>
            </a:r>
            <a:endParaRPr lang="en-US" sz="24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986</TotalTime>
  <Words>2057</Words>
  <Application>Microsoft Office PowerPoint</Application>
  <PresentationFormat>On-screen Show (4:3)</PresentationFormat>
  <Paragraphs>234</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Journal Club</vt:lpstr>
      <vt:lpstr>Case</vt:lpstr>
      <vt:lpstr>Case </vt:lpstr>
      <vt:lpstr>Question</vt:lpstr>
      <vt:lpstr>Statins and Cognition</vt:lpstr>
      <vt:lpstr>PowerPoint Presentation</vt:lpstr>
      <vt:lpstr>PowerPoint Presentation</vt:lpstr>
      <vt:lpstr>Purpose</vt:lpstr>
      <vt:lpstr>Study Design</vt:lpstr>
      <vt:lpstr>Study Population</vt:lpstr>
      <vt:lpstr>Study Design</vt:lpstr>
      <vt:lpstr>Outcomes</vt:lpstr>
      <vt:lpstr>PowerPoint Presentation</vt:lpstr>
      <vt:lpstr>PowerPoint Presentation</vt:lpstr>
      <vt:lpstr>PowerPoint Presentation</vt:lpstr>
      <vt:lpstr>Statistical Analysis</vt:lpstr>
      <vt:lpstr>Results</vt:lpstr>
      <vt:lpstr>Results</vt:lpstr>
      <vt:lpstr>Results</vt:lpstr>
      <vt:lpstr>Results</vt:lpstr>
      <vt:lpstr>Result</vt:lpstr>
      <vt:lpstr>Study Conclusions</vt:lpstr>
      <vt:lpstr>Strengths</vt:lpstr>
      <vt:lpstr>Limitations</vt:lpstr>
      <vt:lpstr>What do I tell my patient?</vt:lpstr>
      <vt:lpstr>PowerPoint Presentation</vt:lpstr>
      <vt:lpstr>New lipid guidelines</vt:lpstr>
      <vt:lpstr>2013 Lipid Guidelines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dc:title>
  <dc:creator>Anitha Bhat</dc:creator>
  <cp:lastModifiedBy>Bhat, Anitha</cp:lastModifiedBy>
  <cp:revision>82</cp:revision>
  <cp:lastPrinted>2013-12-20T13:13:13Z</cp:lastPrinted>
  <dcterms:created xsi:type="dcterms:W3CDTF">2013-12-19T05:13:18Z</dcterms:created>
  <dcterms:modified xsi:type="dcterms:W3CDTF">2013-12-20T14:03:58Z</dcterms:modified>
</cp:coreProperties>
</file>