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83" r:id="rId3"/>
    <p:sldId id="257" r:id="rId4"/>
    <p:sldId id="299" r:id="rId5"/>
    <p:sldId id="260" r:id="rId6"/>
    <p:sldId id="292" r:id="rId7"/>
    <p:sldId id="282" r:id="rId8"/>
    <p:sldId id="262" r:id="rId9"/>
    <p:sldId id="263" r:id="rId10"/>
    <p:sldId id="264" r:id="rId11"/>
    <p:sldId id="265" r:id="rId12"/>
    <p:sldId id="285" r:id="rId13"/>
    <p:sldId id="266" r:id="rId14"/>
    <p:sldId id="287" r:id="rId15"/>
    <p:sldId id="267" r:id="rId16"/>
    <p:sldId id="291" r:id="rId17"/>
    <p:sldId id="288" r:id="rId18"/>
    <p:sldId id="271" r:id="rId19"/>
    <p:sldId id="268" r:id="rId20"/>
    <p:sldId id="269" r:id="rId21"/>
    <p:sldId id="270" r:id="rId22"/>
    <p:sldId id="273" r:id="rId23"/>
    <p:sldId id="298" r:id="rId24"/>
    <p:sldId id="272" r:id="rId25"/>
    <p:sldId id="294" r:id="rId26"/>
    <p:sldId id="274" r:id="rId27"/>
    <p:sldId id="277" r:id="rId28"/>
    <p:sldId id="279" r:id="rId29"/>
    <p:sldId id="280" r:id="rId30"/>
    <p:sldId id="281" r:id="rId31"/>
    <p:sldId id="293" r:id="rId32"/>
    <p:sldId id="29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0" autoAdjust="0"/>
    <p:restoredTop sz="94690" autoAdjust="0"/>
  </p:normalViewPr>
  <p:slideViewPr>
    <p:cSldViewPr>
      <p:cViewPr varScale="1">
        <p:scale>
          <a:sx n="105" d="100"/>
          <a:sy n="105" d="100"/>
        </p:scale>
        <p:origin x="-150" y="-7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3B5620-9B2A-45E1-8A73-F991C4288E2C}" type="datetimeFigureOut">
              <a:rPr lang="en-US" smtClean="0"/>
              <a:pPr/>
              <a:t>8/9/2013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33BDD9-50EB-4300-A0AD-DCA3EA4B7478}" type="slidenum">
              <a:rPr lang="en-US" smtClean="0"/>
              <a:pPr/>
              <a:t>‹#›</a:t>
            </a:fld>
            <a:endParaRPr lang="en-US" dirty="0"/>
          </a:p>
        </p:txBody>
      </p:sp>
    </p:spTree>
    <p:extLst>
      <p:ext uri="{BB962C8B-B14F-4D97-AF65-F5344CB8AC3E}">
        <p14:creationId xmlns:p14="http://schemas.microsoft.com/office/powerpoint/2010/main" val="3367363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X-ray of L knee in 2009 </a:t>
            </a:r>
            <a:r>
              <a:rPr lang="en-US" baseline="0" dirty="0" smtClean="0"/>
              <a:t>showed </a:t>
            </a:r>
            <a:r>
              <a:rPr lang="en-US" sz="1200" kern="1200" baseline="0" dirty="0" smtClean="0">
                <a:solidFill>
                  <a:schemeClr val="tx1"/>
                </a:solidFill>
                <a:latin typeface="+mn-lt"/>
                <a:ea typeface="+mn-ea"/>
                <a:cs typeface="+mn-cs"/>
              </a:rPr>
              <a:t>mild to moderate lateral compartment joint space narrowing is identified.</a:t>
            </a:r>
          </a:p>
          <a:p>
            <a:r>
              <a:rPr lang="en-US" sz="1200" kern="1200" baseline="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8833BDD9-50EB-4300-A0AD-DCA3EA4B7478}"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Of note, the body of this document stated that for patients with symptomatic knee</a:t>
            </a:r>
            <a:r>
              <a:rPr lang="en-US" baseline="0" dirty="0" smtClean="0"/>
              <a:t> OA who have had and inadequate response to both pharmacologic and nonpharmacologic modalities and are either unwilling or are not candidates for TKR, ACR recommends the use of opioid analgesics (and weakly) the use of duloxetine. </a:t>
            </a:r>
            <a:endParaRPr lang="en-US" dirty="0"/>
          </a:p>
        </p:txBody>
      </p:sp>
      <p:sp>
        <p:nvSpPr>
          <p:cNvPr id="4" name="Slide Number Placeholder 3"/>
          <p:cNvSpPr>
            <a:spLocks noGrp="1"/>
          </p:cNvSpPr>
          <p:nvPr>
            <p:ph type="sldNum" sz="quarter" idx="10"/>
          </p:nvPr>
        </p:nvSpPr>
        <p:spPr/>
        <p:txBody>
          <a:bodyPr/>
          <a:lstStyle/>
          <a:p>
            <a:fld id="{8833BDD9-50EB-4300-A0AD-DCA3EA4B7478}" type="slidenum">
              <a:rPr lang="en-US" smtClean="0"/>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33BDD9-50EB-4300-A0AD-DCA3EA4B7478}"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Patients kept</a:t>
            </a:r>
            <a:r>
              <a:rPr lang="en-US" baseline="0" dirty="0" smtClean="0"/>
              <a:t> a daily diary noting 24 hour average pain scores </a:t>
            </a:r>
            <a:endParaRPr lang="en-US" dirty="0"/>
          </a:p>
        </p:txBody>
      </p:sp>
      <p:sp>
        <p:nvSpPr>
          <p:cNvPr id="4" name="Slide Number Placeholder 3"/>
          <p:cNvSpPr>
            <a:spLocks noGrp="1"/>
          </p:cNvSpPr>
          <p:nvPr>
            <p:ph type="sldNum" sz="quarter" idx="10"/>
          </p:nvPr>
        </p:nvSpPr>
        <p:spPr/>
        <p:txBody>
          <a:bodyPr/>
          <a:lstStyle/>
          <a:p>
            <a:fld id="{8833BDD9-50EB-4300-A0AD-DCA3EA4B7478}" type="slidenum">
              <a:rPr lang="en-US" smtClean="0"/>
              <a:pPr/>
              <a:t>14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Other</a:t>
            </a:r>
            <a:r>
              <a:rPr lang="en-US" baseline="0" dirty="0" smtClean="0"/>
              <a:t> assessments that looked at patient’s perception of improvement; change in physical function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BPI average pain score, the total score of the Beck Depression Inventory-II (BDI-II) and Hospital Anxiety and Depression Scale anxiety subscale</a:t>
            </a:r>
          </a:p>
          <a:p>
            <a:r>
              <a:rPr lang="en-US" sz="1200" kern="1200" baseline="0" dirty="0" smtClean="0">
                <a:solidFill>
                  <a:schemeClr val="tx1"/>
                </a:solidFill>
                <a:latin typeface="+mn-lt"/>
                <a:ea typeface="+mn-ea"/>
                <a:cs typeface="+mn-cs"/>
              </a:rPr>
              <a:t>(HADS-A)</a:t>
            </a:r>
            <a:endParaRPr lang="en-US" dirty="0"/>
          </a:p>
        </p:txBody>
      </p:sp>
      <p:sp>
        <p:nvSpPr>
          <p:cNvPr id="4" name="Slide Number Placeholder 3"/>
          <p:cNvSpPr>
            <a:spLocks noGrp="1"/>
          </p:cNvSpPr>
          <p:nvPr>
            <p:ph type="sldNum" sz="quarter" idx="10"/>
          </p:nvPr>
        </p:nvSpPr>
        <p:spPr/>
        <p:txBody>
          <a:bodyPr/>
          <a:lstStyle/>
          <a:p>
            <a:fld id="{8833BDD9-50EB-4300-A0AD-DCA3EA4B7478}" type="slidenum">
              <a:rPr lang="en-US" smtClean="0"/>
              <a:pPr/>
              <a:t>15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Advantage of mixed models: </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One of the nice things about mixed models is that we can use all of the data we have. If a score is missing, it is just missing. It has no effect on other scores from that same patient. Also, allows rhat patients don’t have to be tested at the same intervals: </a:t>
            </a:r>
          </a:p>
          <a:p>
            <a:r>
              <a:rPr lang="en-US" sz="1200" kern="1200" baseline="0" dirty="0" smtClean="0">
                <a:solidFill>
                  <a:schemeClr val="tx1"/>
                </a:solidFill>
                <a:latin typeface="+mn-lt"/>
                <a:ea typeface="+mn-ea"/>
                <a:cs typeface="+mn-cs"/>
              </a:rPr>
              <a:t> We don't have to worry that they couldn't be tested at the same intervals. </a:t>
            </a:r>
            <a:endParaRPr lang="en-US" dirty="0"/>
          </a:p>
        </p:txBody>
      </p:sp>
      <p:sp>
        <p:nvSpPr>
          <p:cNvPr id="4" name="Slide Number Placeholder 3"/>
          <p:cNvSpPr>
            <a:spLocks noGrp="1"/>
          </p:cNvSpPr>
          <p:nvPr>
            <p:ph type="sldNum" sz="quarter" idx="10"/>
          </p:nvPr>
        </p:nvSpPr>
        <p:spPr/>
        <p:txBody>
          <a:bodyPr/>
          <a:lstStyle/>
          <a:p>
            <a:fld id="{8833BDD9-50EB-4300-A0AD-DCA3EA4B7478}" type="slidenum">
              <a:rPr lang="en-US" smtClean="0"/>
              <a:pPr/>
              <a:t>17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More people in the duloxetine group discontinued medication (was</a:t>
            </a:r>
            <a:r>
              <a:rPr lang="en-US" baseline="0" dirty="0" smtClean="0"/>
              <a:t> noted to be a statistically significant difference)</a:t>
            </a:r>
          </a:p>
          <a:p>
            <a:r>
              <a:rPr lang="en-US" baseline="0" dirty="0" smtClean="0"/>
              <a:t>More people in the duloxetine group reported adverse events </a:t>
            </a:r>
            <a:endParaRPr lang="en-US" dirty="0"/>
          </a:p>
        </p:txBody>
      </p:sp>
      <p:sp>
        <p:nvSpPr>
          <p:cNvPr id="4" name="Slide Number Placeholder 3"/>
          <p:cNvSpPr>
            <a:spLocks noGrp="1"/>
          </p:cNvSpPr>
          <p:nvPr>
            <p:ph type="sldNum" sz="quarter" idx="10"/>
          </p:nvPr>
        </p:nvSpPr>
        <p:spPr/>
        <p:txBody>
          <a:bodyPr/>
          <a:lstStyle/>
          <a:p>
            <a:fld id="{8833BDD9-50EB-4300-A0AD-DCA3EA4B7478}" type="slidenum">
              <a:rPr lang="en-US" smtClean="0"/>
              <a:pPr/>
              <a:t>18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statistically significant (</a:t>
            </a:r>
            <a:r>
              <a:rPr lang="en-US" sz="1200" i="1" kern="1200" baseline="0" dirty="0" smtClean="0">
                <a:solidFill>
                  <a:schemeClr val="tx1"/>
                </a:solidFill>
                <a:latin typeface="+mn-lt"/>
                <a:ea typeface="+mn-ea"/>
                <a:cs typeface="+mn-cs"/>
              </a:rPr>
              <a:t>P 2 0.001) reduction in the average pain  </a:t>
            </a:r>
            <a:r>
              <a:rPr lang="en-US" sz="1200" kern="1200" baseline="0" dirty="0" smtClean="0">
                <a:solidFill>
                  <a:schemeClr val="tx1"/>
                </a:solidFill>
                <a:latin typeface="+mn-lt"/>
                <a:ea typeface="+mn-ea"/>
                <a:cs typeface="+mn-cs"/>
              </a:rPr>
              <a:t>rating was observed in the duloxetine group compared</a:t>
            </a:r>
          </a:p>
          <a:p>
            <a:r>
              <a:rPr lang="en-US" sz="1200" kern="1200" baseline="0" dirty="0" smtClean="0">
                <a:solidFill>
                  <a:schemeClr val="tx1"/>
                </a:solidFill>
                <a:latin typeface="+mn-lt"/>
                <a:ea typeface="+mn-ea"/>
                <a:cs typeface="+mn-cs"/>
              </a:rPr>
              <a:t>with the placebo group at all time points (4, 7, and 13 weeks after treatment)</a:t>
            </a:r>
          </a:p>
          <a:p>
            <a:endParaRPr lang="en-US"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Figure 2. Changes in the Brief Pain Inventory 24-hour average </a:t>
            </a:r>
            <a:r>
              <a:rPr lang="en-US" sz="1200" kern="1200" baseline="0" dirty="0" smtClean="0">
                <a:solidFill>
                  <a:schemeClr val="tx1"/>
                </a:solidFill>
                <a:latin typeface="+mn-lt"/>
                <a:ea typeface="+mn-ea"/>
                <a:cs typeface="+mn-cs"/>
              </a:rPr>
              <a:t>pain (primary efficacy measure) in patients with chronic pain</a:t>
            </a:r>
          </a:p>
          <a:p>
            <a:r>
              <a:rPr lang="en-US" sz="1200" kern="1200" baseline="0" dirty="0" smtClean="0">
                <a:solidFill>
                  <a:schemeClr val="tx1"/>
                </a:solidFill>
                <a:latin typeface="+mn-lt"/>
                <a:ea typeface="+mn-ea"/>
                <a:cs typeface="+mn-cs"/>
              </a:rPr>
              <a:t>due to osteoarthritis of the knee treated with duloxetine 60 mg to 120 mg once daily or placebo for 13 weeks (mixed-effects</a:t>
            </a:r>
          </a:p>
          <a:p>
            <a:r>
              <a:rPr lang="en-US" sz="1200" kern="1200" baseline="0" dirty="0" smtClean="0">
                <a:solidFill>
                  <a:schemeClr val="tx1"/>
                </a:solidFill>
                <a:latin typeface="+mn-lt"/>
                <a:ea typeface="+mn-ea"/>
                <a:cs typeface="+mn-cs"/>
              </a:rPr>
              <a:t>model repeated measures). LS, least squares. c</a:t>
            </a:r>
            <a:r>
              <a:rPr lang="en-US" sz="1200" i="1" kern="1200" baseline="0" dirty="0" smtClean="0">
                <a:solidFill>
                  <a:schemeClr val="tx1"/>
                </a:solidFill>
                <a:latin typeface="+mn-lt"/>
                <a:ea typeface="+mn-ea"/>
                <a:cs typeface="+mn-cs"/>
              </a:rPr>
              <a:t>P 2 0.001 duloxetine </a:t>
            </a:r>
            <a:r>
              <a:rPr lang="en-US" sz="1200" kern="1200" baseline="0" dirty="0" smtClean="0">
                <a:solidFill>
                  <a:schemeClr val="tx1"/>
                </a:solidFill>
                <a:latin typeface="+mn-lt"/>
                <a:ea typeface="+mn-ea"/>
                <a:cs typeface="+mn-cs"/>
              </a:rPr>
              <a:t>vs. placebo.</a:t>
            </a:r>
            <a:endParaRPr lang="en-US" dirty="0"/>
          </a:p>
        </p:txBody>
      </p:sp>
      <p:sp>
        <p:nvSpPr>
          <p:cNvPr id="4" name="Slide Number Placeholder 3"/>
          <p:cNvSpPr>
            <a:spLocks noGrp="1"/>
          </p:cNvSpPr>
          <p:nvPr>
            <p:ph type="sldNum" sz="quarter" idx="10"/>
          </p:nvPr>
        </p:nvSpPr>
        <p:spPr/>
        <p:txBody>
          <a:bodyPr/>
          <a:lstStyle/>
          <a:p>
            <a:fld id="{8833BDD9-50EB-4300-A0AD-DCA3EA4B7478}" type="slidenum">
              <a:rPr lang="en-US" smtClean="0"/>
              <a:pPr/>
              <a:t>20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statistically significant reduction in the average pain rating was observed in the duloxetine group compared</a:t>
            </a:r>
          </a:p>
          <a:p>
            <a:r>
              <a:rPr lang="en-US" sz="1200" kern="1200" baseline="0" dirty="0" smtClean="0">
                <a:solidFill>
                  <a:schemeClr val="tx1"/>
                </a:solidFill>
                <a:latin typeface="+mn-lt"/>
                <a:ea typeface="+mn-ea"/>
                <a:cs typeface="+mn-cs"/>
              </a:rPr>
              <a:t>with the placebo group as early as at week 2 and remained statistically significant at all time points</a:t>
            </a:r>
            <a:endParaRPr lang="en-US" dirty="0"/>
          </a:p>
        </p:txBody>
      </p:sp>
      <p:sp>
        <p:nvSpPr>
          <p:cNvPr id="4" name="Slide Number Placeholder 3"/>
          <p:cNvSpPr>
            <a:spLocks noGrp="1"/>
          </p:cNvSpPr>
          <p:nvPr>
            <p:ph type="sldNum" sz="quarter" idx="10"/>
          </p:nvPr>
        </p:nvSpPr>
        <p:spPr/>
        <p:txBody>
          <a:bodyPr/>
          <a:lstStyle/>
          <a:p>
            <a:fld id="{8833BDD9-50EB-4300-A0AD-DCA3EA4B7478}" type="slidenum">
              <a:rPr lang="en-US" smtClean="0"/>
              <a:pPr/>
              <a:t>21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 deaths occurred during the study</a:t>
            </a:r>
          </a:p>
          <a:p>
            <a:r>
              <a:rPr lang="en-US" dirty="0" smtClean="0"/>
              <a:t>Total</a:t>
            </a:r>
            <a:r>
              <a:rPr lang="en-US" baseline="0" dirty="0" smtClean="0"/>
              <a:t> of 5 serious adverse events (2% study population): </a:t>
            </a:r>
            <a:r>
              <a:rPr lang="en-US" sz="1200" kern="1200" baseline="0" dirty="0" smtClean="0">
                <a:solidFill>
                  <a:schemeClr val="tx1"/>
                </a:solidFill>
                <a:latin typeface="+mn-lt"/>
                <a:ea typeface="+mn-ea"/>
                <a:cs typeface="+mn-cs"/>
              </a:rPr>
              <a:t>two patients in the placebo group (atrial fibrillation and acute pyelonephritis)</a:t>
            </a:r>
          </a:p>
          <a:p>
            <a:r>
              <a:rPr lang="en-US" sz="1200" kern="1200" baseline="0" dirty="0" smtClean="0">
                <a:solidFill>
                  <a:schemeClr val="tx1"/>
                </a:solidFill>
                <a:latin typeface="+mn-lt"/>
                <a:ea typeface="+mn-ea"/>
                <a:cs typeface="+mn-cs"/>
              </a:rPr>
              <a:t>and three patients in the duloxetine group (drug intolerance, memory impairment, and supraventricular tachycardia).</a:t>
            </a:r>
            <a:endParaRPr lang="en-US" dirty="0"/>
          </a:p>
        </p:txBody>
      </p:sp>
      <p:sp>
        <p:nvSpPr>
          <p:cNvPr id="4" name="Slide Number Placeholder 3"/>
          <p:cNvSpPr>
            <a:spLocks noGrp="1"/>
          </p:cNvSpPr>
          <p:nvPr>
            <p:ph type="sldNum" sz="quarter" idx="10"/>
          </p:nvPr>
        </p:nvSpPr>
        <p:spPr/>
        <p:txBody>
          <a:bodyPr/>
          <a:lstStyle/>
          <a:p>
            <a:fld id="{8833BDD9-50EB-4300-A0AD-DCA3EA4B7478}" type="slidenum">
              <a:rPr lang="en-US" smtClean="0"/>
              <a:pPr/>
              <a:t>22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288 patients aged 65 years and above with primary knee OA were enrolled in this study (mean age 68). Patients were randomised 1:1. Totally, 144 received 60 mg/day of duloxetine HCL and 144 received placebo for 16 weeks. Outcome measures included pain reduction and improvement in physical functioning scores. Pain was assessed using the visual analogue pain scale (VAS; 0–100 mm). The Western Ontario and McMaster Universities Osteoarthritis Index (WOMAC) scores were used to assess function. </a:t>
            </a:r>
          </a:p>
          <a:p>
            <a:pPr lvl="0"/>
            <a:r>
              <a:rPr lang="en-US" sz="1200" kern="1200" dirty="0" smtClean="0">
                <a:solidFill>
                  <a:schemeClr val="tx1"/>
                </a:solidFill>
                <a:effectLst/>
                <a:latin typeface="+mn-lt"/>
                <a:ea typeface="+mn-ea"/>
                <a:cs typeface="+mn-cs"/>
              </a:rPr>
              <a:t>The responder rates at 16 weeks were 48% and 9% in the duloxetine group and placebo group, respectively</a:t>
            </a:r>
          </a:p>
          <a:p>
            <a:pPr lvl="0"/>
            <a:r>
              <a:rPr lang="en-US" sz="1200" kern="1200" dirty="0" smtClean="0">
                <a:solidFill>
                  <a:schemeClr val="tx1"/>
                </a:solidFill>
                <a:effectLst/>
                <a:latin typeface="+mn-lt"/>
                <a:ea typeface="+mn-ea"/>
                <a:cs typeface="+mn-cs"/>
              </a:rPr>
              <a:t>Significant Improvement in pain scores and WOMAC pain and function scores. </a:t>
            </a:r>
          </a:p>
          <a:p>
            <a:pPr lvl="0"/>
            <a:r>
              <a:rPr lang="en-US" sz="1200" kern="1200" dirty="0" smtClean="0">
                <a:solidFill>
                  <a:schemeClr val="tx1"/>
                </a:solidFill>
                <a:effectLst/>
                <a:latin typeface="+mn-lt"/>
                <a:ea typeface="+mn-ea"/>
                <a:cs typeface="+mn-cs"/>
              </a:rPr>
              <a:t>There were no deaths or severe life-threatening events.  Main treatment-related adverse events recorded significantly more frequently in the duloxetine group were constipation, nausea, hyperhidrosis, cough, myalgia, arthralgia and palpitations.</a:t>
            </a:r>
          </a:p>
          <a:p>
            <a:endParaRPr lang="en-US" dirty="0"/>
          </a:p>
        </p:txBody>
      </p:sp>
      <p:sp>
        <p:nvSpPr>
          <p:cNvPr id="4" name="Slide Number Placeholder 3"/>
          <p:cNvSpPr>
            <a:spLocks noGrp="1"/>
          </p:cNvSpPr>
          <p:nvPr>
            <p:ph type="sldNum" sz="quarter" idx="10"/>
          </p:nvPr>
        </p:nvSpPr>
        <p:spPr/>
        <p:txBody>
          <a:bodyPr/>
          <a:lstStyle/>
          <a:p>
            <a:fld id="{8833BDD9-50EB-4300-A0AD-DCA3EA4B7478}" type="slidenum">
              <a:rPr lang="en-US" smtClean="0"/>
              <a:pPr/>
              <a:t>26</a:t>
            </a:fld>
            <a:endParaRPr lang="en-US" dirty="0"/>
          </a:p>
        </p:txBody>
      </p:sp>
    </p:spTree>
    <p:extLst>
      <p:ext uri="{BB962C8B-B14F-4D97-AF65-F5344CB8AC3E}">
        <p14:creationId xmlns:p14="http://schemas.microsoft.com/office/powerpoint/2010/main" val="1785505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Beers List is a list of medications that are potentially inappropriate for use in the elderly </a:t>
            </a:r>
            <a:endParaRPr lang="en-US" dirty="0"/>
          </a:p>
        </p:txBody>
      </p:sp>
      <p:sp>
        <p:nvSpPr>
          <p:cNvPr id="4" name="Slide Number Placeholder 3"/>
          <p:cNvSpPr>
            <a:spLocks noGrp="1"/>
          </p:cNvSpPr>
          <p:nvPr>
            <p:ph type="sldNum" sz="quarter" idx="10"/>
          </p:nvPr>
        </p:nvSpPr>
        <p:spPr/>
        <p:txBody>
          <a:bodyPr/>
          <a:lstStyle/>
          <a:p>
            <a:fld id="{8833BDD9-50EB-4300-A0AD-DCA3EA4B7478}" type="slidenum">
              <a:rPr lang="en-US" smtClean="0"/>
              <a:pPr/>
              <a:t>28</a:t>
            </a:fld>
            <a:endParaRPr lang="en-US" dirty="0"/>
          </a:p>
        </p:txBody>
      </p:sp>
    </p:spTree>
    <p:extLst>
      <p:ext uri="{BB962C8B-B14F-4D97-AF65-F5344CB8AC3E}">
        <p14:creationId xmlns:p14="http://schemas.microsoft.com/office/powerpoint/2010/main" val="597100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7126A7-CDEF-4BE0-AF5F-E53027AC1FF8}" type="datetimeFigureOut">
              <a:rPr lang="en-US" smtClean="0"/>
              <a:pPr/>
              <a:t>8/9/2013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65DF23-9D5B-4CE0-99B9-BCBEE43AC865}" type="slidenum">
              <a:rPr lang="en-US" smtClean="0"/>
              <a:pPr/>
              <a:t>‹#›</a:t>
            </a:fld>
            <a:endParaRPr lang="en-US" dirty="0"/>
          </a:p>
        </p:txBody>
      </p:sp>
    </p:spTree>
    <p:extLst>
      <p:ext uri="{BB962C8B-B14F-4D97-AF65-F5344CB8AC3E}">
        <p14:creationId xmlns:p14="http://schemas.microsoft.com/office/powerpoint/2010/main" val="4196556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7126A7-CDEF-4BE0-AF5F-E53027AC1FF8}" type="datetimeFigureOut">
              <a:rPr lang="en-US" smtClean="0"/>
              <a:pPr/>
              <a:t>8/9/2013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65DF23-9D5B-4CE0-99B9-BCBEE43AC865}" type="slidenum">
              <a:rPr lang="en-US" smtClean="0"/>
              <a:pPr/>
              <a:t>‹#›</a:t>
            </a:fld>
            <a:endParaRPr lang="en-US" dirty="0"/>
          </a:p>
        </p:txBody>
      </p:sp>
    </p:spTree>
    <p:extLst>
      <p:ext uri="{BB962C8B-B14F-4D97-AF65-F5344CB8AC3E}">
        <p14:creationId xmlns:p14="http://schemas.microsoft.com/office/powerpoint/2010/main" val="3537236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7126A7-CDEF-4BE0-AF5F-E53027AC1FF8}" type="datetimeFigureOut">
              <a:rPr lang="en-US" smtClean="0"/>
              <a:pPr/>
              <a:t>8/9/2013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65DF23-9D5B-4CE0-99B9-BCBEE43AC865}" type="slidenum">
              <a:rPr lang="en-US" smtClean="0"/>
              <a:pPr/>
              <a:t>‹#›</a:t>
            </a:fld>
            <a:endParaRPr lang="en-US" dirty="0"/>
          </a:p>
        </p:txBody>
      </p:sp>
    </p:spTree>
    <p:extLst>
      <p:ext uri="{BB962C8B-B14F-4D97-AF65-F5344CB8AC3E}">
        <p14:creationId xmlns:p14="http://schemas.microsoft.com/office/powerpoint/2010/main" val="1916323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7126A7-CDEF-4BE0-AF5F-E53027AC1FF8}" type="datetimeFigureOut">
              <a:rPr lang="en-US" smtClean="0"/>
              <a:pPr/>
              <a:t>8/9/2013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65DF23-9D5B-4CE0-99B9-BCBEE43AC865}" type="slidenum">
              <a:rPr lang="en-US" smtClean="0"/>
              <a:pPr/>
              <a:t>‹#›</a:t>
            </a:fld>
            <a:endParaRPr lang="en-US" dirty="0"/>
          </a:p>
        </p:txBody>
      </p:sp>
    </p:spTree>
    <p:extLst>
      <p:ext uri="{BB962C8B-B14F-4D97-AF65-F5344CB8AC3E}">
        <p14:creationId xmlns:p14="http://schemas.microsoft.com/office/powerpoint/2010/main" val="1968020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7126A7-CDEF-4BE0-AF5F-E53027AC1FF8}" type="datetimeFigureOut">
              <a:rPr lang="en-US" smtClean="0"/>
              <a:pPr/>
              <a:t>8/9/2013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465DF23-9D5B-4CE0-99B9-BCBEE43AC865}" type="slidenum">
              <a:rPr lang="en-US" smtClean="0"/>
              <a:pPr/>
              <a:t>‹#›</a:t>
            </a:fld>
            <a:endParaRPr lang="en-US" dirty="0"/>
          </a:p>
        </p:txBody>
      </p:sp>
    </p:spTree>
    <p:extLst>
      <p:ext uri="{BB962C8B-B14F-4D97-AF65-F5344CB8AC3E}">
        <p14:creationId xmlns:p14="http://schemas.microsoft.com/office/powerpoint/2010/main" val="578673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7126A7-CDEF-4BE0-AF5F-E53027AC1FF8}" type="datetimeFigureOut">
              <a:rPr lang="en-US" smtClean="0"/>
              <a:pPr/>
              <a:t>8/9/2013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465DF23-9D5B-4CE0-99B9-BCBEE43AC865}" type="slidenum">
              <a:rPr lang="en-US" smtClean="0"/>
              <a:pPr/>
              <a:t>‹#›</a:t>
            </a:fld>
            <a:endParaRPr lang="en-US" dirty="0"/>
          </a:p>
        </p:txBody>
      </p:sp>
    </p:spTree>
    <p:extLst>
      <p:ext uri="{BB962C8B-B14F-4D97-AF65-F5344CB8AC3E}">
        <p14:creationId xmlns:p14="http://schemas.microsoft.com/office/powerpoint/2010/main" val="4048485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7126A7-CDEF-4BE0-AF5F-E53027AC1FF8}" type="datetimeFigureOut">
              <a:rPr lang="en-US" smtClean="0"/>
              <a:pPr/>
              <a:t>8/9/2013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465DF23-9D5B-4CE0-99B9-BCBEE43AC865}" type="slidenum">
              <a:rPr lang="en-US" smtClean="0"/>
              <a:pPr/>
              <a:t>‹#›</a:t>
            </a:fld>
            <a:endParaRPr lang="en-US" dirty="0"/>
          </a:p>
        </p:txBody>
      </p:sp>
    </p:spTree>
    <p:extLst>
      <p:ext uri="{BB962C8B-B14F-4D97-AF65-F5344CB8AC3E}">
        <p14:creationId xmlns:p14="http://schemas.microsoft.com/office/powerpoint/2010/main" val="550800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7126A7-CDEF-4BE0-AF5F-E53027AC1FF8}" type="datetimeFigureOut">
              <a:rPr lang="en-US" smtClean="0"/>
              <a:pPr/>
              <a:t>8/9/2013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65DF23-9D5B-4CE0-99B9-BCBEE43AC865}" type="slidenum">
              <a:rPr lang="en-US" smtClean="0"/>
              <a:pPr/>
              <a:t>‹#›</a:t>
            </a:fld>
            <a:endParaRPr lang="en-US" dirty="0"/>
          </a:p>
        </p:txBody>
      </p:sp>
    </p:spTree>
    <p:extLst>
      <p:ext uri="{BB962C8B-B14F-4D97-AF65-F5344CB8AC3E}">
        <p14:creationId xmlns:p14="http://schemas.microsoft.com/office/powerpoint/2010/main" val="3595622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7126A7-CDEF-4BE0-AF5F-E53027AC1FF8}" type="datetimeFigureOut">
              <a:rPr lang="en-US" smtClean="0"/>
              <a:pPr/>
              <a:t>8/9/2013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65DF23-9D5B-4CE0-99B9-BCBEE43AC865}" type="slidenum">
              <a:rPr lang="en-US" smtClean="0"/>
              <a:pPr/>
              <a:t>‹#›</a:t>
            </a:fld>
            <a:endParaRPr lang="en-US" dirty="0"/>
          </a:p>
        </p:txBody>
      </p:sp>
    </p:spTree>
    <p:extLst>
      <p:ext uri="{BB962C8B-B14F-4D97-AF65-F5344CB8AC3E}">
        <p14:creationId xmlns:p14="http://schemas.microsoft.com/office/powerpoint/2010/main" val="263981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7126A7-CDEF-4BE0-AF5F-E53027AC1FF8}" type="datetimeFigureOut">
              <a:rPr lang="en-US" smtClean="0"/>
              <a:pPr/>
              <a:t>8/9/2013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65DF23-9D5B-4CE0-99B9-BCBEE43AC865}" type="slidenum">
              <a:rPr lang="en-US" smtClean="0"/>
              <a:pPr/>
              <a:t>‹#›</a:t>
            </a:fld>
            <a:endParaRPr lang="en-US" dirty="0"/>
          </a:p>
        </p:txBody>
      </p:sp>
    </p:spTree>
    <p:extLst>
      <p:ext uri="{BB962C8B-B14F-4D97-AF65-F5344CB8AC3E}">
        <p14:creationId xmlns:p14="http://schemas.microsoft.com/office/powerpoint/2010/main" val="824652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7126A7-CDEF-4BE0-AF5F-E53027AC1FF8}" type="datetimeFigureOut">
              <a:rPr lang="en-US" smtClean="0"/>
              <a:pPr/>
              <a:t>8/9/2013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65DF23-9D5B-4CE0-99B9-BCBEE43AC865}" type="slidenum">
              <a:rPr lang="en-US" smtClean="0"/>
              <a:pPr/>
              <a:t>‹#›</a:t>
            </a:fld>
            <a:endParaRPr lang="en-US" dirty="0"/>
          </a:p>
        </p:txBody>
      </p:sp>
    </p:spTree>
    <p:extLst>
      <p:ext uri="{BB962C8B-B14F-4D97-AF65-F5344CB8AC3E}">
        <p14:creationId xmlns:p14="http://schemas.microsoft.com/office/powerpoint/2010/main" val="1601123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7126A7-CDEF-4BE0-AF5F-E53027AC1FF8}" type="datetimeFigureOut">
              <a:rPr lang="en-US" smtClean="0"/>
              <a:pPr/>
              <a:t>8/9/2013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65DF23-9D5B-4CE0-99B9-BCBEE43AC865}" type="slidenum">
              <a:rPr lang="en-US" smtClean="0"/>
              <a:pPr/>
              <a:t>‹#›</a:t>
            </a:fld>
            <a:endParaRPr lang="en-US" dirty="0"/>
          </a:p>
        </p:txBody>
      </p:sp>
    </p:spTree>
    <p:extLst>
      <p:ext uri="{BB962C8B-B14F-4D97-AF65-F5344CB8AC3E}">
        <p14:creationId xmlns:p14="http://schemas.microsoft.com/office/powerpoint/2010/main" val="2580888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rheumatology.org/ACR/practice/clinical/classification/oaknee.asp"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ageing.oxfordjournals.org.ezproxy.bu.edu/search?author1=Suzan+Abou-Raya&amp;sortspec=date&amp;submit=Submi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com/url?sa=i&amp;rct=j&amp;q=arthritis+cartoon&amp;source=images&amp;cd=&amp;cad=rja&amp;docid=8VIYSeNCp9GsiM&amp;tbnid=ld1mThpVzpkmXM:&amp;ved=0CAUQjRw&amp;url=http://www.cartoonstock.com/directory/a/arthritis.asp&amp;ei=5MYEUrSXKOPkyQHFuYGgAQ&amp;bvm=bv.50500085,d.aWc&amp;psig=AFQjCNGkJIG_alGCyjHKpsfBjCfmj1nQsw&amp;ust=1376130962129033"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bg1"/>
                </a:solidFill>
              </a:rPr>
              <a:t>Journal Club </a:t>
            </a:r>
            <a:endParaRPr lang="en-US" dirty="0">
              <a:solidFill>
                <a:schemeClr val="bg1"/>
              </a:solidFill>
            </a:endParaRPr>
          </a:p>
        </p:txBody>
      </p:sp>
      <p:sp>
        <p:nvSpPr>
          <p:cNvPr id="3" name="Subtitle 2"/>
          <p:cNvSpPr>
            <a:spLocks noGrp="1"/>
          </p:cNvSpPr>
          <p:nvPr>
            <p:ph type="subTitle" idx="1"/>
          </p:nvPr>
        </p:nvSpPr>
        <p:spPr/>
        <p:txBody>
          <a:bodyPr/>
          <a:lstStyle/>
          <a:p>
            <a:r>
              <a:rPr lang="en-US" dirty="0" smtClean="0">
                <a:solidFill>
                  <a:schemeClr val="bg1"/>
                </a:solidFill>
              </a:rPr>
              <a:t>Anitha Bhat</a:t>
            </a:r>
          </a:p>
          <a:p>
            <a:r>
              <a:rPr lang="en-US" dirty="0" smtClean="0">
                <a:solidFill>
                  <a:schemeClr val="bg1"/>
                </a:solidFill>
              </a:rPr>
              <a:t>August 9</a:t>
            </a:r>
            <a:r>
              <a:rPr lang="en-US" baseline="30000" dirty="0" smtClean="0">
                <a:solidFill>
                  <a:schemeClr val="bg1"/>
                </a:solidFill>
              </a:rPr>
              <a:t>th</a:t>
            </a:r>
            <a:r>
              <a:rPr lang="en-US" dirty="0" smtClean="0">
                <a:solidFill>
                  <a:schemeClr val="bg1"/>
                </a:solidFill>
              </a:rPr>
              <a:t>, 2013</a:t>
            </a:r>
            <a:endParaRPr lang="en-US" dirty="0">
              <a:solidFill>
                <a:schemeClr val="bg1"/>
              </a:solidFill>
            </a:endParaRPr>
          </a:p>
        </p:txBody>
      </p:sp>
    </p:spTree>
    <p:extLst>
      <p:ext uri="{BB962C8B-B14F-4D97-AF65-F5344CB8AC3E}">
        <p14:creationId xmlns:p14="http://schemas.microsoft.com/office/powerpoint/2010/main" val="36951094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Case</a:t>
            </a:r>
            <a:r>
              <a:rPr lang="en-US" dirty="0" smtClean="0"/>
              <a:t> </a:t>
            </a:r>
            <a:endParaRPr lang="en-US" dirty="0"/>
          </a:p>
        </p:txBody>
      </p:sp>
      <p:sp>
        <p:nvSpPr>
          <p:cNvPr id="3" name="Content Placeholder 2"/>
          <p:cNvSpPr>
            <a:spLocks noGrp="1"/>
          </p:cNvSpPr>
          <p:nvPr>
            <p:ph idx="1"/>
          </p:nvPr>
        </p:nvSpPr>
        <p:spPr/>
        <p:txBody>
          <a:bodyPr>
            <a:normAutofit fontScale="92500"/>
          </a:bodyPr>
          <a:lstStyle/>
          <a:p>
            <a:r>
              <a:rPr lang="en-US" dirty="0" smtClean="0">
                <a:solidFill>
                  <a:schemeClr val="bg1"/>
                </a:solidFill>
              </a:rPr>
              <a:t>85 yo African American female who presented for a new patient visit.  </a:t>
            </a:r>
          </a:p>
          <a:p>
            <a:pPr lvl="1"/>
            <a:r>
              <a:rPr lang="en-US" dirty="0" smtClean="0">
                <a:solidFill>
                  <a:schemeClr val="bg1"/>
                </a:solidFill>
              </a:rPr>
              <a:t>She reported having knee pain – present in both knees, but left was more bothersome than right.</a:t>
            </a:r>
          </a:p>
          <a:p>
            <a:pPr lvl="1"/>
            <a:r>
              <a:rPr lang="en-US" dirty="0" smtClean="0">
                <a:solidFill>
                  <a:schemeClr val="bg1"/>
                </a:solidFill>
              </a:rPr>
              <a:t>She had been using tylenol as well as tramadol TID without adequate benefit.   </a:t>
            </a:r>
          </a:p>
          <a:p>
            <a:pPr lvl="1"/>
            <a:r>
              <a:rPr lang="en-US" dirty="0" smtClean="0">
                <a:solidFill>
                  <a:schemeClr val="bg1"/>
                </a:solidFill>
              </a:rPr>
              <a:t>Had tried cox-2 inhibitors and nabumetone in the past</a:t>
            </a:r>
          </a:p>
          <a:p>
            <a:pPr lvl="1"/>
            <a:r>
              <a:rPr lang="en-US" dirty="0" smtClean="0">
                <a:solidFill>
                  <a:schemeClr val="bg1"/>
                </a:solidFill>
              </a:rPr>
              <a:t>Wanted to know more about steroid injections, but did not feel that she was quite “ready” for them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bg1"/>
                </a:solidFill>
              </a:rPr>
              <a:t>Case</a:t>
            </a:r>
            <a:r>
              <a:rPr lang="en-US" dirty="0" smtClean="0"/>
              <a:t> </a:t>
            </a:r>
            <a:endParaRPr lang="en-US" dirty="0"/>
          </a:p>
        </p:txBody>
      </p:sp>
      <p:sp>
        <p:nvSpPr>
          <p:cNvPr id="3" name="Content Placeholder 2"/>
          <p:cNvSpPr>
            <a:spLocks noGrp="1"/>
          </p:cNvSpPr>
          <p:nvPr>
            <p:ph sz="half" idx="1"/>
          </p:nvPr>
        </p:nvSpPr>
        <p:spPr>
          <a:solidFill>
            <a:schemeClr val="tx2">
              <a:lumMod val="75000"/>
            </a:schemeClr>
          </a:solidFill>
        </p:spPr>
        <p:txBody>
          <a:bodyPr>
            <a:normAutofit fontScale="77500" lnSpcReduction="20000"/>
          </a:bodyPr>
          <a:lstStyle/>
          <a:p>
            <a:r>
              <a:rPr lang="en-US" dirty="0" smtClean="0">
                <a:solidFill>
                  <a:schemeClr val="bg1"/>
                </a:solidFill>
              </a:rPr>
              <a:t>ANTIPHOSPHOLIPID </a:t>
            </a:r>
            <a:r>
              <a:rPr lang="en-US" dirty="0">
                <a:solidFill>
                  <a:schemeClr val="bg1"/>
                </a:solidFill>
              </a:rPr>
              <a:t>SYNDROME </a:t>
            </a:r>
            <a:r>
              <a:rPr lang="en-US" dirty="0" smtClean="0">
                <a:solidFill>
                  <a:schemeClr val="bg1"/>
                </a:solidFill>
              </a:rPr>
              <a:t>with history of pulmonary embolism</a:t>
            </a:r>
            <a:endParaRPr lang="en-US" dirty="0">
              <a:solidFill>
                <a:schemeClr val="bg1"/>
              </a:solidFill>
            </a:endParaRPr>
          </a:p>
          <a:p>
            <a:r>
              <a:rPr lang="en-US" dirty="0" smtClean="0">
                <a:solidFill>
                  <a:schemeClr val="bg1"/>
                </a:solidFill>
              </a:rPr>
              <a:t>(secondary) PULMONARY HYPERTENSION</a:t>
            </a:r>
          </a:p>
          <a:p>
            <a:r>
              <a:rPr lang="en-US" dirty="0" smtClean="0">
                <a:solidFill>
                  <a:schemeClr val="bg1"/>
                </a:solidFill>
              </a:rPr>
              <a:t> </a:t>
            </a:r>
            <a:r>
              <a:rPr lang="en-US" dirty="0">
                <a:solidFill>
                  <a:schemeClr val="bg1"/>
                </a:solidFill>
              </a:rPr>
              <a:t>HYPERTENSION </a:t>
            </a:r>
          </a:p>
          <a:p>
            <a:r>
              <a:rPr lang="en-US" dirty="0" smtClean="0">
                <a:solidFill>
                  <a:schemeClr val="bg1"/>
                </a:solidFill>
              </a:rPr>
              <a:t>GERD </a:t>
            </a:r>
          </a:p>
          <a:p>
            <a:r>
              <a:rPr lang="en-US" dirty="0" smtClean="0">
                <a:solidFill>
                  <a:schemeClr val="bg1"/>
                </a:solidFill>
              </a:rPr>
              <a:t>GRAVES </a:t>
            </a:r>
            <a:r>
              <a:rPr lang="en-US" dirty="0">
                <a:solidFill>
                  <a:schemeClr val="bg1"/>
                </a:solidFill>
              </a:rPr>
              <a:t>DISEASE, </a:t>
            </a:r>
            <a:r>
              <a:rPr lang="en-US" dirty="0" smtClean="0">
                <a:solidFill>
                  <a:schemeClr val="bg1"/>
                </a:solidFill>
              </a:rPr>
              <a:t>in remission after treatment with PTU </a:t>
            </a:r>
            <a:endParaRPr lang="en-US" dirty="0">
              <a:solidFill>
                <a:schemeClr val="bg1"/>
              </a:solidFill>
            </a:endParaRPr>
          </a:p>
          <a:p>
            <a:r>
              <a:rPr lang="en-US" dirty="0" smtClean="0">
                <a:solidFill>
                  <a:schemeClr val="bg1"/>
                </a:solidFill>
              </a:rPr>
              <a:t>OSTEOARTHRITIS in multiple sites</a:t>
            </a:r>
            <a:endParaRPr lang="en-US" dirty="0">
              <a:solidFill>
                <a:schemeClr val="bg1"/>
              </a:solidFill>
            </a:endParaRPr>
          </a:p>
          <a:p>
            <a:pPr>
              <a:buNone/>
            </a:pPr>
            <a:r>
              <a:rPr lang="en-US" dirty="0">
                <a:solidFill>
                  <a:schemeClr val="bg1"/>
                </a:solidFill>
              </a:rPr>
              <a:t>	</a:t>
            </a:r>
            <a:r>
              <a:rPr lang="en-US" dirty="0" smtClean="0">
                <a:solidFill>
                  <a:schemeClr val="bg1"/>
                </a:solidFill>
              </a:rPr>
              <a:t>- Lower back</a:t>
            </a:r>
          </a:p>
          <a:p>
            <a:pPr>
              <a:buNone/>
            </a:pPr>
            <a:r>
              <a:rPr lang="en-US" dirty="0" smtClean="0">
                <a:solidFill>
                  <a:schemeClr val="bg1"/>
                </a:solidFill>
              </a:rPr>
              <a:t>	- Knees</a:t>
            </a:r>
          </a:p>
          <a:p>
            <a:r>
              <a:rPr lang="en-US" dirty="0" smtClean="0">
                <a:solidFill>
                  <a:schemeClr val="bg1"/>
                </a:solidFill>
              </a:rPr>
              <a:t>PLANTAR FASCIITIS</a:t>
            </a:r>
            <a:endParaRPr lang="en-US" dirty="0">
              <a:solidFill>
                <a:schemeClr val="bg1"/>
              </a:solidFill>
            </a:endParaRPr>
          </a:p>
        </p:txBody>
      </p:sp>
      <p:sp>
        <p:nvSpPr>
          <p:cNvPr id="5" name="Content Placeholder 4"/>
          <p:cNvSpPr>
            <a:spLocks noGrp="1"/>
          </p:cNvSpPr>
          <p:nvPr>
            <p:ph sz="half" idx="2"/>
          </p:nvPr>
        </p:nvSpPr>
        <p:spPr>
          <a:solidFill>
            <a:schemeClr val="tx2">
              <a:lumMod val="75000"/>
            </a:schemeClr>
          </a:solidFill>
        </p:spPr>
        <p:txBody>
          <a:bodyPr>
            <a:normAutofit fontScale="77500" lnSpcReduction="20000"/>
          </a:bodyPr>
          <a:lstStyle/>
          <a:p>
            <a:r>
              <a:rPr lang="en-US" dirty="0" smtClean="0">
                <a:solidFill>
                  <a:schemeClr val="bg1"/>
                </a:solidFill>
              </a:rPr>
              <a:t>WARFARIN (since 2006)</a:t>
            </a:r>
          </a:p>
          <a:p>
            <a:r>
              <a:rPr lang="en-US" dirty="0" smtClean="0">
                <a:solidFill>
                  <a:schemeClr val="bg1"/>
                </a:solidFill>
              </a:rPr>
              <a:t>LISINOPRIL </a:t>
            </a:r>
          </a:p>
          <a:p>
            <a:r>
              <a:rPr lang="en-US" dirty="0" smtClean="0">
                <a:solidFill>
                  <a:schemeClr val="bg1"/>
                </a:solidFill>
              </a:rPr>
              <a:t>DILTIAZEM </a:t>
            </a:r>
          </a:p>
          <a:p>
            <a:r>
              <a:rPr lang="en-US" dirty="0" smtClean="0">
                <a:solidFill>
                  <a:schemeClr val="bg1"/>
                </a:solidFill>
              </a:rPr>
              <a:t>HYDROCHLOROTHIAZIDE</a:t>
            </a:r>
          </a:p>
          <a:p>
            <a:r>
              <a:rPr lang="en-US" dirty="0" smtClean="0">
                <a:solidFill>
                  <a:schemeClr val="bg1"/>
                </a:solidFill>
              </a:rPr>
              <a:t>PRILOSEC </a:t>
            </a:r>
          </a:p>
          <a:p>
            <a:r>
              <a:rPr lang="en-US" dirty="0" smtClean="0">
                <a:solidFill>
                  <a:schemeClr val="bg1"/>
                </a:solidFill>
              </a:rPr>
              <a:t>VITAMIN D 2000 UNIT TABS</a:t>
            </a:r>
          </a:p>
          <a:p>
            <a:r>
              <a:rPr lang="en-US" dirty="0" smtClean="0">
                <a:solidFill>
                  <a:schemeClr val="bg1"/>
                </a:solidFill>
              </a:rPr>
              <a:t>CALCIUM +D </a:t>
            </a:r>
          </a:p>
          <a:p>
            <a:r>
              <a:rPr lang="en-US" dirty="0" smtClean="0">
                <a:solidFill>
                  <a:schemeClr val="bg1"/>
                </a:solidFill>
              </a:rPr>
              <a:t>ACETAMINOPHEN </a:t>
            </a:r>
          </a:p>
          <a:p>
            <a:r>
              <a:rPr lang="en-US" dirty="0" smtClean="0">
                <a:solidFill>
                  <a:schemeClr val="bg1"/>
                </a:solidFill>
              </a:rPr>
              <a:t>ULTRAM</a:t>
            </a:r>
          </a:p>
          <a:p>
            <a:r>
              <a:rPr lang="en-US" dirty="0" smtClean="0">
                <a:solidFill>
                  <a:schemeClr val="bg1"/>
                </a:solidFill>
              </a:rPr>
              <a:t>CLARITIN</a:t>
            </a:r>
          </a:p>
          <a:p>
            <a:pPr>
              <a:buNone/>
            </a:pPr>
            <a:endParaRPr lang="en-US" dirty="0"/>
          </a:p>
        </p:txBody>
      </p:sp>
    </p:spTree>
    <p:extLst>
      <p:ext uri="{BB962C8B-B14F-4D97-AF65-F5344CB8AC3E}">
        <p14:creationId xmlns:p14="http://schemas.microsoft.com/office/powerpoint/2010/main" val="14329397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025" r="26002"/>
          <a:stretch/>
        </p:blipFill>
        <p:spPr bwMode="auto">
          <a:xfrm>
            <a:off x="2057400" y="990600"/>
            <a:ext cx="4138812" cy="5554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38535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524000"/>
            <a:ext cx="6130535" cy="478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normAutofit fontScale="90000"/>
          </a:bodyPr>
          <a:lstStyle/>
          <a:p>
            <a:r>
              <a:rPr lang="en-US" dirty="0" smtClean="0">
                <a:solidFill>
                  <a:schemeClr val="bg1"/>
                </a:solidFill>
              </a:rPr>
              <a:t>ACR 2012 recommendations for management of osteoarthritis of knee</a:t>
            </a:r>
            <a:endParaRPr lang="en-US" dirty="0">
              <a:solidFill>
                <a:schemeClr val="bg1"/>
              </a:solidFill>
            </a:endParaRPr>
          </a:p>
        </p:txBody>
      </p:sp>
    </p:spTree>
    <p:extLst>
      <p:ext uri="{BB962C8B-B14F-4D97-AF65-F5344CB8AC3E}">
        <p14:creationId xmlns:p14="http://schemas.microsoft.com/office/powerpoint/2010/main" val="33232972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Duloxetine (Cymbalta)</a:t>
            </a:r>
            <a:endParaRPr lang="en-US" dirty="0">
              <a:solidFill>
                <a:schemeClr val="bg1"/>
              </a:solidFill>
            </a:endParaRPr>
          </a:p>
        </p:txBody>
      </p:sp>
      <p:sp>
        <p:nvSpPr>
          <p:cNvPr id="3" name="Content Placeholder 2"/>
          <p:cNvSpPr>
            <a:spLocks noGrp="1"/>
          </p:cNvSpPr>
          <p:nvPr>
            <p:ph idx="1"/>
          </p:nvPr>
        </p:nvSpPr>
        <p:spPr/>
        <p:txBody>
          <a:bodyPr>
            <a:normAutofit/>
          </a:bodyPr>
          <a:lstStyle/>
          <a:p>
            <a:r>
              <a:rPr lang="en-US" dirty="0" smtClean="0">
                <a:solidFill>
                  <a:schemeClr val="bg1"/>
                </a:solidFill>
              </a:rPr>
              <a:t>Seratonin-Norepinehprine Re-uptake Inhibitor</a:t>
            </a:r>
          </a:p>
          <a:p>
            <a:r>
              <a:rPr lang="en-US" dirty="0" smtClean="0">
                <a:solidFill>
                  <a:schemeClr val="bg1"/>
                </a:solidFill>
              </a:rPr>
              <a:t>Indications for treatment:</a:t>
            </a:r>
          </a:p>
          <a:p>
            <a:pPr lvl="1"/>
            <a:r>
              <a:rPr lang="en-US" dirty="0" smtClean="0">
                <a:solidFill>
                  <a:schemeClr val="bg1"/>
                </a:solidFill>
              </a:rPr>
              <a:t> of major depressive disorder (MDD) </a:t>
            </a:r>
          </a:p>
          <a:p>
            <a:pPr lvl="1"/>
            <a:r>
              <a:rPr lang="en-US" dirty="0" smtClean="0">
                <a:solidFill>
                  <a:schemeClr val="bg1"/>
                </a:solidFill>
              </a:rPr>
              <a:t> generalized anxiety disorder (GAD) </a:t>
            </a:r>
          </a:p>
          <a:p>
            <a:pPr lvl="1"/>
            <a:r>
              <a:rPr lang="en-US" dirty="0" smtClean="0">
                <a:solidFill>
                  <a:schemeClr val="bg1"/>
                </a:solidFill>
              </a:rPr>
              <a:t> diabetic peripheral neuropathic pain and fibromyalgia</a:t>
            </a:r>
          </a:p>
          <a:p>
            <a:pPr lvl="1"/>
            <a:r>
              <a:rPr lang="en-US" dirty="0" smtClean="0">
                <a:solidFill>
                  <a:schemeClr val="bg1"/>
                </a:solidFill>
              </a:rPr>
              <a:t>chronic musculoskeletal pain due to chronic osteoarthritis pain and chronic low back pain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Clinical Question</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Would my patient benefit from a trial of duloxetine (Cymbalta) for her knee osteoarthritis?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886" y="914400"/>
            <a:ext cx="7896225"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65316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Study Aim</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To determine if daily duloxetine (60 to 120 mg) can reduce knee pain in patients with osteoarthritis (compared to placebo) </a:t>
            </a:r>
          </a:p>
          <a:p>
            <a:pPr marL="0" indent="0">
              <a:buNone/>
            </a:pPr>
            <a:endParaRPr lang="en-US" dirty="0"/>
          </a:p>
        </p:txBody>
      </p:sp>
    </p:spTree>
    <p:extLst>
      <p:ext uri="{BB962C8B-B14F-4D97-AF65-F5344CB8AC3E}">
        <p14:creationId xmlns:p14="http://schemas.microsoft.com/office/powerpoint/2010/main" val="21090536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Study Design</a:t>
            </a:r>
            <a:endParaRPr lang="en-US" dirty="0">
              <a:solidFill>
                <a:schemeClr val="bg1"/>
              </a:solidFill>
            </a:endParaRPr>
          </a:p>
        </p:txBody>
      </p:sp>
      <p:sp>
        <p:nvSpPr>
          <p:cNvPr id="4" name="Content Placeholder 3"/>
          <p:cNvSpPr>
            <a:spLocks noGrp="1"/>
          </p:cNvSpPr>
          <p:nvPr>
            <p:ph idx="1"/>
          </p:nvPr>
        </p:nvSpPr>
        <p:spPr/>
        <p:txBody>
          <a:bodyPr/>
          <a:lstStyle/>
          <a:p>
            <a:r>
              <a:rPr lang="en-US" dirty="0" smtClean="0">
                <a:solidFill>
                  <a:schemeClr val="bg1"/>
                </a:solidFill>
              </a:rPr>
              <a:t>Multicenter, double blind, randomized controlled trial</a:t>
            </a:r>
          </a:p>
          <a:p>
            <a:pPr lvl="1"/>
            <a:r>
              <a:rPr lang="en-US" dirty="0" smtClean="0">
                <a:solidFill>
                  <a:schemeClr val="bg1"/>
                </a:solidFill>
              </a:rPr>
              <a:t>21 clinical sites in Canada, Greece, Russia, Sweden, and US. </a:t>
            </a:r>
          </a:p>
          <a:p>
            <a:r>
              <a:rPr lang="en-US" dirty="0" smtClean="0">
                <a:solidFill>
                  <a:schemeClr val="bg1"/>
                </a:solidFill>
              </a:rPr>
              <a:t>February 27, 2007 and May 4, 2008</a:t>
            </a:r>
          </a:p>
          <a:p>
            <a:r>
              <a:rPr lang="en-US" dirty="0" smtClean="0">
                <a:solidFill>
                  <a:schemeClr val="bg1"/>
                </a:solidFill>
              </a:rPr>
              <a:t>Community dwelling subjects </a:t>
            </a:r>
          </a:p>
          <a:p>
            <a:pPr>
              <a:buNone/>
            </a:pPr>
            <a:endParaRPr lang="en-US" dirty="0"/>
          </a:p>
        </p:txBody>
      </p:sp>
    </p:spTree>
    <p:extLst>
      <p:ext uri="{BB962C8B-B14F-4D97-AF65-F5344CB8AC3E}">
        <p14:creationId xmlns:p14="http://schemas.microsoft.com/office/powerpoint/2010/main" val="17326409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Study Population</a:t>
            </a:r>
            <a:endParaRPr lang="en-US" dirty="0">
              <a:solidFill>
                <a:schemeClr val="bg1"/>
              </a:solidFill>
            </a:endParaRPr>
          </a:p>
        </p:txBody>
      </p:sp>
      <p:sp>
        <p:nvSpPr>
          <p:cNvPr id="3" name="Content Placeholder 2"/>
          <p:cNvSpPr>
            <a:spLocks noGrp="1"/>
          </p:cNvSpPr>
          <p:nvPr>
            <p:ph idx="1"/>
          </p:nvPr>
        </p:nvSpPr>
        <p:spPr/>
        <p:txBody>
          <a:bodyPr>
            <a:normAutofit fontScale="85000" lnSpcReduction="10000"/>
          </a:bodyPr>
          <a:lstStyle/>
          <a:p>
            <a:r>
              <a:rPr lang="en-US" dirty="0" smtClean="0">
                <a:solidFill>
                  <a:schemeClr val="bg1"/>
                </a:solidFill>
              </a:rPr>
              <a:t>Inclusion Criteria:</a:t>
            </a:r>
          </a:p>
          <a:p>
            <a:pPr lvl="1"/>
            <a:r>
              <a:rPr lang="en-US" dirty="0" smtClean="0">
                <a:solidFill>
                  <a:schemeClr val="bg1"/>
                </a:solidFill>
              </a:rPr>
              <a:t>Men and women </a:t>
            </a:r>
            <a:r>
              <a:rPr lang="en-US" u="sng" dirty="0" smtClean="0">
                <a:solidFill>
                  <a:schemeClr val="bg1"/>
                </a:solidFill>
              </a:rPr>
              <a:t>&gt; </a:t>
            </a:r>
            <a:r>
              <a:rPr lang="en-US" dirty="0" smtClean="0">
                <a:solidFill>
                  <a:schemeClr val="bg1"/>
                </a:solidFill>
              </a:rPr>
              <a:t> 40 years of age</a:t>
            </a:r>
          </a:p>
          <a:p>
            <a:pPr lvl="1"/>
            <a:r>
              <a:rPr lang="en-US" dirty="0" smtClean="0">
                <a:solidFill>
                  <a:schemeClr val="bg1"/>
                </a:solidFill>
              </a:rPr>
              <a:t>Met ACR diagnostic criteria for osteoarthritis of the knee</a:t>
            </a:r>
          </a:p>
          <a:p>
            <a:pPr lvl="1"/>
            <a:r>
              <a:rPr lang="en-US" dirty="0" smtClean="0">
                <a:solidFill>
                  <a:schemeClr val="bg1"/>
                </a:solidFill>
              </a:rPr>
              <a:t>Had pain for </a:t>
            </a:r>
            <a:r>
              <a:rPr lang="en-US" u="sng" dirty="0" smtClean="0">
                <a:solidFill>
                  <a:schemeClr val="bg1"/>
                </a:solidFill>
              </a:rPr>
              <a:t>&gt;</a:t>
            </a:r>
            <a:r>
              <a:rPr lang="en-US" dirty="0" smtClean="0">
                <a:solidFill>
                  <a:schemeClr val="bg1"/>
                </a:solidFill>
              </a:rPr>
              <a:t> 14 days per month for 3 month prior to study.</a:t>
            </a:r>
          </a:p>
          <a:p>
            <a:pPr lvl="1"/>
            <a:r>
              <a:rPr lang="en-US" dirty="0" smtClean="0">
                <a:solidFill>
                  <a:schemeClr val="bg1"/>
                </a:solidFill>
              </a:rPr>
              <a:t>have pain severity of  </a:t>
            </a:r>
            <a:r>
              <a:rPr lang="en-US" u="sng" dirty="0" smtClean="0">
                <a:solidFill>
                  <a:schemeClr val="bg1"/>
                </a:solidFill>
              </a:rPr>
              <a:t>&gt;</a:t>
            </a:r>
            <a:r>
              <a:rPr lang="en-US" dirty="0" smtClean="0">
                <a:solidFill>
                  <a:schemeClr val="bg1"/>
                </a:solidFill>
              </a:rPr>
              <a:t> 4 on the Brief Pain Inventory 24-hour average scale </a:t>
            </a:r>
          </a:p>
          <a:p>
            <a:pPr lvl="1"/>
            <a:r>
              <a:rPr lang="en-US" dirty="0" smtClean="0">
                <a:solidFill>
                  <a:schemeClr val="bg1"/>
                </a:solidFill>
              </a:rPr>
              <a:t>agree to maintain their usual level of activity for the duration of study period</a:t>
            </a:r>
          </a:p>
          <a:p>
            <a:pPr lvl="1"/>
            <a:r>
              <a:rPr lang="en-US" dirty="0" smtClean="0">
                <a:solidFill>
                  <a:schemeClr val="bg1"/>
                </a:solidFill>
              </a:rPr>
              <a:t>People who used NSAIDs or acetaminophen were allowed to participate in study provided that the dose remained stable for the duration of the study</a:t>
            </a:r>
          </a:p>
          <a:p>
            <a:endParaRPr lang="en-US" dirty="0"/>
          </a:p>
        </p:txBody>
      </p:sp>
    </p:spTree>
    <p:extLst>
      <p:ext uri="{BB962C8B-B14F-4D97-AF65-F5344CB8AC3E}">
        <p14:creationId xmlns:p14="http://schemas.microsoft.com/office/powerpoint/2010/main" val="20523398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ACR criteria for knee osteoarthritis</a:t>
            </a:r>
            <a:endParaRPr lang="en-US" dirty="0">
              <a:solidFill>
                <a:schemeClr val="bg1"/>
              </a:solidFill>
            </a:endParaRPr>
          </a:p>
        </p:txBody>
      </p:sp>
      <p:graphicFrame>
        <p:nvGraphicFramePr>
          <p:cNvPr id="4" name="Table 3"/>
          <p:cNvGraphicFramePr>
            <a:graphicFrameLocks noGrp="1"/>
          </p:cNvGraphicFramePr>
          <p:nvPr/>
        </p:nvGraphicFramePr>
        <p:xfrm>
          <a:off x="914400" y="1371592"/>
          <a:ext cx="7239000" cy="4957307"/>
        </p:xfrm>
        <a:graphic>
          <a:graphicData uri="http://schemas.openxmlformats.org/drawingml/2006/table">
            <a:tbl>
              <a:tblPr/>
              <a:tblGrid>
                <a:gridCol w="2413000"/>
                <a:gridCol w="2413000"/>
                <a:gridCol w="2413000"/>
              </a:tblGrid>
              <a:tr h="301753">
                <a:tc>
                  <a:txBody>
                    <a:bodyPr/>
                    <a:lstStyle/>
                    <a:p>
                      <a:pPr marL="0" marR="0" algn="ctr">
                        <a:lnSpc>
                          <a:spcPts val="1560"/>
                        </a:lnSpc>
                        <a:spcBef>
                          <a:spcPts val="0"/>
                        </a:spcBef>
                        <a:spcAft>
                          <a:spcPts val="750"/>
                        </a:spcAft>
                      </a:pPr>
                      <a:r>
                        <a:rPr lang="en-US" sz="800" b="1" dirty="0">
                          <a:solidFill>
                            <a:schemeClr val="bg1"/>
                          </a:solidFill>
                          <a:latin typeface="Calibri"/>
                          <a:ea typeface="Calibri"/>
                          <a:cs typeface="Times New Roman"/>
                        </a:rPr>
                        <a:t>Clinical and laboratory</a:t>
                      </a:r>
                      <a:endParaRPr lang="en-US" sz="800" dirty="0">
                        <a:solidFill>
                          <a:schemeClr val="bg1"/>
                        </a:solidFill>
                        <a:latin typeface="Calibri"/>
                        <a:ea typeface="Calibri"/>
                        <a:cs typeface="Times New Roman"/>
                      </a:endParaRPr>
                    </a:p>
                  </a:txBody>
                  <a:tcPr marL="66091" marR="66091" marT="66091" marB="39655"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7C0040"/>
                    </a:solidFill>
                  </a:tcPr>
                </a:tc>
                <a:tc>
                  <a:txBody>
                    <a:bodyPr/>
                    <a:lstStyle/>
                    <a:p>
                      <a:pPr marL="0" marR="0" algn="ctr">
                        <a:lnSpc>
                          <a:spcPts val="1560"/>
                        </a:lnSpc>
                        <a:spcBef>
                          <a:spcPts val="0"/>
                        </a:spcBef>
                        <a:spcAft>
                          <a:spcPts val="750"/>
                        </a:spcAft>
                      </a:pPr>
                      <a:r>
                        <a:rPr lang="en-US" sz="1600" b="1" dirty="0">
                          <a:solidFill>
                            <a:schemeClr val="bg1"/>
                          </a:solidFill>
                          <a:latin typeface="Calibri"/>
                          <a:ea typeface="Calibri"/>
                          <a:cs typeface="Times New Roman"/>
                        </a:rPr>
                        <a:t>Clinical and radiographic</a:t>
                      </a:r>
                      <a:endParaRPr lang="en-US" sz="1600" dirty="0">
                        <a:solidFill>
                          <a:schemeClr val="bg1"/>
                        </a:solidFill>
                        <a:latin typeface="Calibri"/>
                        <a:ea typeface="Calibri"/>
                        <a:cs typeface="Times New Roman"/>
                      </a:endParaRPr>
                    </a:p>
                  </a:txBody>
                  <a:tcPr marL="66091" marR="66091" marT="66091" marB="396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7C0040"/>
                    </a:solidFill>
                  </a:tcPr>
                </a:tc>
                <a:tc>
                  <a:txBody>
                    <a:bodyPr/>
                    <a:lstStyle/>
                    <a:p>
                      <a:pPr marL="0" marR="0" algn="ctr">
                        <a:lnSpc>
                          <a:spcPts val="1560"/>
                        </a:lnSpc>
                        <a:spcBef>
                          <a:spcPts val="0"/>
                        </a:spcBef>
                        <a:spcAft>
                          <a:spcPts val="750"/>
                        </a:spcAft>
                      </a:pPr>
                      <a:r>
                        <a:rPr lang="en-US" sz="800" b="1" dirty="0">
                          <a:solidFill>
                            <a:schemeClr val="bg1"/>
                          </a:solidFill>
                          <a:latin typeface="Calibri"/>
                          <a:ea typeface="Calibri"/>
                          <a:cs typeface="Times New Roman"/>
                        </a:rPr>
                        <a:t>Clinical </a:t>
                      </a:r>
                      <a:r>
                        <a:rPr lang="en-US" sz="800" b="1" u="sng" baseline="30000" dirty="0">
                          <a:solidFill>
                            <a:schemeClr val="bg1"/>
                          </a:solidFill>
                          <a:latin typeface="Calibri"/>
                          <a:ea typeface="Calibri"/>
                          <a:cs typeface="Times New Roman"/>
                          <a:hlinkClick r:id="rId2"/>
                        </a:rPr>
                        <a:t>†</a:t>
                      </a:r>
                      <a:endParaRPr lang="en-US" sz="800" dirty="0">
                        <a:solidFill>
                          <a:schemeClr val="bg1"/>
                        </a:solidFill>
                        <a:latin typeface="Calibri"/>
                        <a:ea typeface="Calibri"/>
                        <a:cs typeface="Times New Roman"/>
                      </a:endParaRPr>
                    </a:p>
                  </a:txBody>
                  <a:tcPr marL="66091" marR="66091" marT="66091" marB="396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7C0040"/>
                    </a:solidFill>
                  </a:tcPr>
                </a:tc>
              </a:tr>
              <a:tr h="329743">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Knee pain</a:t>
                      </a:r>
                    </a:p>
                  </a:txBody>
                  <a:tcPr marL="66091" marR="66091" marT="66091" marB="66091">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ts val="1560"/>
                        </a:lnSpc>
                        <a:spcBef>
                          <a:spcPts val="0"/>
                        </a:spcBef>
                        <a:spcAft>
                          <a:spcPts val="750"/>
                        </a:spcAft>
                      </a:pPr>
                      <a:r>
                        <a:rPr lang="en-US" sz="1600" dirty="0">
                          <a:solidFill>
                            <a:schemeClr val="bg1"/>
                          </a:solidFill>
                          <a:latin typeface="Calibri"/>
                          <a:ea typeface="Calibri"/>
                          <a:cs typeface="Times New Roman"/>
                        </a:rPr>
                        <a:t>Knee pain</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Knee pain</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29743">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at least 5 of 9:</a:t>
                      </a:r>
                    </a:p>
                  </a:txBody>
                  <a:tcPr marL="66091" marR="66091" marT="66091" marB="66091">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1600" dirty="0">
                          <a:solidFill>
                            <a:schemeClr val="bg1"/>
                          </a:solidFill>
                          <a:latin typeface="Calibri"/>
                          <a:ea typeface="Calibri"/>
                          <a:cs typeface="Times New Roman"/>
                        </a:rPr>
                        <a:t>+ at least 1 of 3:</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at least 3 of 6:</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29743">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Age &gt; 50 years </a:t>
                      </a:r>
                    </a:p>
                  </a:txBody>
                  <a:tcPr marL="66091" marR="66091" marT="66091" marB="66091">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1600" dirty="0">
                          <a:solidFill>
                            <a:schemeClr val="bg1"/>
                          </a:solidFill>
                          <a:latin typeface="Calibri"/>
                          <a:ea typeface="Calibri"/>
                          <a:cs typeface="Times New Roman"/>
                        </a:rPr>
                        <a:t>    - Age &gt; 50 years </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Age &gt; 50 years </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29743">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Stiffness &lt; 30 minutes</a:t>
                      </a:r>
                    </a:p>
                  </a:txBody>
                  <a:tcPr marL="66091" marR="66091" marT="66091" marB="66091">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1600" dirty="0">
                          <a:solidFill>
                            <a:schemeClr val="bg1"/>
                          </a:solidFill>
                          <a:latin typeface="Calibri"/>
                          <a:ea typeface="Calibri"/>
                          <a:cs typeface="Times New Roman"/>
                        </a:rPr>
                        <a:t>    - Stiffness &lt; 30 minutes</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Stiffness &lt; 30 minutes</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29743">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Crepitus</a:t>
                      </a:r>
                    </a:p>
                  </a:txBody>
                  <a:tcPr marL="66091" marR="66091" marT="66091" marB="66091">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1600" dirty="0">
                          <a:solidFill>
                            <a:schemeClr val="bg1"/>
                          </a:solidFill>
                          <a:latin typeface="Calibri"/>
                          <a:ea typeface="Calibri"/>
                          <a:cs typeface="Times New Roman"/>
                        </a:rPr>
                        <a:t>    - Crepitus</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Crepitus</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29743">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Bony Tenderness</a:t>
                      </a:r>
                    </a:p>
                  </a:txBody>
                  <a:tcPr marL="66091" marR="66091" marT="66091" marB="66091">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1600" dirty="0">
                          <a:solidFill>
                            <a:schemeClr val="bg1"/>
                          </a:solidFill>
                          <a:latin typeface="Calibri"/>
                          <a:ea typeface="Calibri"/>
                          <a:cs typeface="Times New Roman"/>
                        </a:rPr>
                        <a:t>+ Osteophytes </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Bony Tenderness</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29743">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Bony enlargement</a:t>
                      </a:r>
                    </a:p>
                  </a:txBody>
                  <a:tcPr marL="66091" marR="66091" marT="66091" marB="66091">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US" sz="800" dirty="0">
                        <a:solidFill>
                          <a:schemeClr val="bg1"/>
                        </a:solidFill>
                        <a:latin typeface="Calibri"/>
                      </a:endParaRP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Bony enlargement</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29743">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No palpable warmth</a:t>
                      </a:r>
                    </a:p>
                  </a:txBody>
                  <a:tcPr marL="66091" marR="66091" marT="66091" marB="66091">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US" sz="800" dirty="0">
                        <a:solidFill>
                          <a:schemeClr val="bg1"/>
                        </a:solidFill>
                        <a:latin typeface="Calibri"/>
                      </a:endParaRP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No palpable warmth</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29743">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ESR &lt;40 mm/hour</a:t>
                      </a:r>
                    </a:p>
                  </a:txBody>
                  <a:tcPr marL="66091" marR="66091" marT="66091" marB="66091">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US" sz="800" dirty="0">
                        <a:solidFill>
                          <a:schemeClr val="bg1"/>
                        </a:solidFill>
                        <a:latin typeface="Calibri"/>
                      </a:endParaRP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US" sz="800" dirty="0">
                        <a:solidFill>
                          <a:schemeClr val="bg1"/>
                        </a:solidFill>
                        <a:latin typeface="Calibri"/>
                      </a:endParaRP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29743">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RF &lt;1:40</a:t>
                      </a:r>
                    </a:p>
                  </a:txBody>
                  <a:tcPr marL="66091" marR="66091" marT="66091" marB="66091">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US" sz="800" dirty="0">
                        <a:solidFill>
                          <a:schemeClr val="bg1"/>
                        </a:solidFill>
                        <a:latin typeface="Calibri"/>
                      </a:endParaRP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US" sz="800" dirty="0">
                        <a:solidFill>
                          <a:schemeClr val="bg1"/>
                        </a:solidFill>
                        <a:latin typeface="Calibri"/>
                      </a:endParaRP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29743">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    - SF OA</a:t>
                      </a:r>
                    </a:p>
                  </a:txBody>
                  <a:tcPr marL="66091" marR="66091" marT="66091" marB="66091">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US" sz="800" dirty="0">
                        <a:solidFill>
                          <a:schemeClr val="bg1"/>
                        </a:solidFill>
                        <a:latin typeface="Calibri"/>
                      </a:endParaRP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US" sz="800" dirty="0">
                        <a:solidFill>
                          <a:schemeClr val="bg1"/>
                        </a:solidFill>
                        <a:latin typeface="Calibri"/>
                      </a:endParaRP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88395">
                <a:tc>
                  <a:txBody>
                    <a:bodyPr/>
                    <a:lstStyle/>
                    <a:p>
                      <a:pPr>
                        <a:lnSpc>
                          <a:spcPct val="115000"/>
                        </a:lnSpc>
                      </a:pPr>
                      <a:endParaRPr lang="en-US" sz="800" dirty="0">
                        <a:solidFill>
                          <a:schemeClr val="bg1"/>
                        </a:solidFill>
                        <a:latin typeface="Calibri"/>
                      </a:endParaRPr>
                    </a:p>
                  </a:txBody>
                  <a:tcPr marL="66091" marR="66091" marT="66091" marB="66091">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US" sz="800" dirty="0">
                        <a:solidFill>
                          <a:schemeClr val="bg1"/>
                        </a:solidFill>
                        <a:latin typeface="Calibri"/>
                      </a:endParaRP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US" sz="800" dirty="0">
                        <a:solidFill>
                          <a:schemeClr val="bg1"/>
                        </a:solidFill>
                        <a:latin typeface="Calibri"/>
                      </a:endParaRP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29743">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92% sensitive</a:t>
                      </a:r>
                    </a:p>
                  </a:txBody>
                  <a:tcPr marL="66091" marR="66091" marT="66091" marB="66091">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91% sensitive</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95% sensitive</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29743">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75% specific</a:t>
                      </a:r>
                    </a:p>
                  </a:txBody>
                  <a:tcPr marL="66091" marR="66091" marT="66091" marB="66091">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86% specific</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ts val="1560"/>
                        </a:lnSpc>
                        <a:spcBef>
                          <a:spcPts val="0"/>
                        </a:spcBef>
                        <a:spcAft>
                          <a:spcPts val="750"/>
                        </a:spcAft>
                      </a:pPr>
                      <a:r>
                        <a:rPr lang="en-US" sz="800" dirty="0">
                          <a:solidFill>
                            <a:schemeClr val="bg1"/>
                          </a:solidFill>
                          <a:latin typeface="Calibri"/>
                          <a:ea typeface="Calibri"/>
                          <a:cs typeface="Times New Roman"/>
                        </a:rPr>
                        <a:t>69% specific</a:t>
                      </a:r>
                    </a:p>
                  </a:txBody>
                  <a:tcPr marL="66091" marR="66091" marT="66091" marB="660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Study</a:t>
            </a:r>
            <a:r>
              <a:rPr lang="en-US" dirty="0" smtClean="0"/>
              <a:t> </a:t>
            </a:r>
            <a:r>
              <a:rPr lang="en-US" dirty="0" smtClean="0">
                <a:solidFill>
                  <a:schemeClr val="bg1"/>
                </a:solidFill>
              </a:rPr>
              <a:t>Population</a:t>
            </a:r>
            <a:endParaRPr lang="en-US" dirty="0">
              <a:solidFill>
                <a:schemeClr val="bg1"/>
              </a:solidFill>
            </a:endParaRPr>
          </a:p>
        </p:txBody>
      </p:sp>
      <p:sp>
        <p:nvSpPr>
          <p:cNvPr id="3" name="Content Placeholder 2"/>
          <p:cNvSpPr>
            <a:spLocks noGrp="1"/>
          </p:cNvSpPr>
          <p:nvPr>
            <p:ph idx="1"/>
          </p:nvPr>
        </p:nvSpPr>
        <p:spPr/>
        <p:txBody>
          <a:bodyPr>
            <a:noAutofit/>
          </a:bodyPr>
          <a:lstStyle/>
          <a:p>
            <a:r>
              <a:rPr lang="en-US" sz="2400" dirty="0" smtClean="0">
                <a:solidFill>
                  <a:schemeClr val="bg1"/>
                </a:solidFill>
              </a:rPr>
              <a:t>Exclusion Criteria</a:t>
            </a:r>
          </a:p>
          <a:p>
            <a:pPr marL="0" lvl="0" indent="457200" fontAlgn="base">
              <a:spcBef>
                <a:spcPct val="0"/>
              </a:spcBef>
              <a:spcAft>
                <a:spcPct val="0"/>
              </a:spcAft>
              <a:buFontTx/>
              <a:buChar char="•"/>
            </a:pPr>
            <a:r>
              <a:rPr lang="en-US" sz="2400" dirty="0" smtClean="0">
                <a:solidFill>
                  <a:schemeClr val="bg1"/>
                </a:solidFill>
                <a:latin typeface="Calibri" pitchFamily="34" charset="0"/>
                <a:ea typeface="Calibri" pitchFamily="34" charset="0"/>
                <a:cs typeface="Sabon-Roman" charset="0"/>
              </a:rPr>
              <a:t> BMI </a:t>
            </a:r>
            <a:r>
              <a:rPr lang="en-US" sz="2400" dirty="0" smtClean="0">
                <a:solidFill>
                  <a:schemeClr val="bg1"/>
                </a:solidFill>
                <a:latin typeface="Calibri" pitchFamily="34" charset="0"/>
                <a:ea typeface="Calibri" pitchFamily="34" charset="0"/>
                <a:cs typeface="Symbol" pitchFamily="18" charset="2"/>
              </a:rPr>
              <a:t>&gt; </a:t>
            </a:r>
            <a:r>
              <a:rPr lang="en-US" sz="2400" dirty="0" smtClean="0">
                <a:solidFill>
                  <a:schemeClr val="bg1"/>
                </a:solidFill>
                <a:latin typeface="Calibri" pitchFamily="34" charset="0"/>
                <a:ea typeface="Calibri" pitchFamily="34" charset="0"/>
                <a:cs typeface="Sabon-Roman" charset="0"/>
              </a:rPr>
              <a:t>40 kg/m</a:t>
            </a:r>
            <a:r>
              <a:rPr lang="en-US" sz="2400" baseline="30000" dirty="0" smtClean="0">
                <a:solidFill>
                  <a:schemeClr val="bg1"/>
                </a:solidFill>
                <a:latin typeface="Calibri" pitchFamily="34" charset="0"/>
                <a:ea typeface="Calibri" pitchFamily="34" charset="0"/>
                <a:cs typeface="Sabon-Roman" charset="0"/>
              </a:rPr>
              <a:t>2</a:t>
            </a:r>
            <a:endParaRPr lang="en-US" sz="2400" dirty="0" smtClean="0">
              <a:solidFill>
                <a:schemeClr val="bg1"/>
              </a:solidFill>
              <a:latin typeface="Arial" pitchFamily="34" charset="0"/>
              <a:cs typeface="Arial" pitchFamily="34" charset="0"/>
            </a:endParaRPr>
          </a:p>
          <a:p>
            <a:pPr marL="0" lvl="0" indent="457200" eaLnBrk="0" fontAlgn="base" hangingPunct="0">
              <a:spcBef>
                <a:spcPct val="0"/>
              </a:spcBef>
              <a:spcAft>
                <a:spcPct val="0"/>
              </a:spcAft>
              <a:buFontTx/>
              <a:buChar char="•"/>
            </a:pPr>
            <a:r>
              <a:rPr lang="en-US" sz="2400" dirty="0" smtClean="0">
                <a:solidFill>
                  <a:schemeClr val="bg1"/>
                </a:solidFill>
                <a:latin typeface="Calibri" pitchFamily="34" charset="0"/>
                <a:ea typeface="Calibri" pitchFamily="34" charset="0"/>
                <a:cs typeface="Sabon-Roman" charset="0"/>
              </a:rPr>
              <a:t>diagnosis of  inflammatory arthritis or an autoimmune disorder</a:t>
            </a:r>
            <a:endParaRPr lang="en-US" sz="2400" dirty="0" smtClean="0">
              <a:solidFill>
                <a:schemeClr val="bg1"/>
              </a:solidFill>
              <a:latin typeface="Arial" pitchFamily="34" charset="0"/>
              <a:cs typeface="Arial" pitchFamily="34" charset="0"/>
            </a:endParaRPr>
          </a:p>
          <a:p>
            <a:pPr marL="0" lvl="0" indent="457200" eaLnBrk="0" fontAlgn="base" hangingPunct="0">
              <a:spcBef>
                <a:spcPct val="0"/>
              </a:spcBef>
              <a:spcAft>
                <a:spcPct val="0"/>
              </a:spcAft>
              <a:buFontTx/>
              <a:buChar char="•"/>
            </a:pPr>
            <a:r>
              <a:rPr lang="en-US" sz="2400" dirty="0" smtClean="0">
                <a:solidFill>
                  <a:schemeClr val="bg1"/>
                </a:solidFill>
                <a:latin typeface="Calibri" pitchFamily="34" charset="0"/>
                <a:ea typeface="Calibri" pitchFamily="34" charset="0"/>
                <a:cs typeface="Sabon-Roman" charset="0"/>
              </a:rPr>
              <a:t>Hx of invasive therapies to the knee during the past 3 months </a:t>
            </a:r>
          </a:p>
          <a:p>
            <a:pPr marL="0" lvl="0" indent="457200" eaLnBrk="0" fontAlgn="base" hangingPunct="0">
              <a:spcBef>
                <a:spcPct val="0"/>
              </a:spcBef>
              <a:spcAft>
                <a:spcPct val="0"/>
              </a:spcAft>
              <a:buFontTx/>
              <a:buChar char="•"/>
            </a:pPr>
            <a:r>
              <a:rPr lang="en-US" sz="2400" dirty="0" smtClean="0">
                <a:solidFill>
                  <a:schemeClr val="bg1"/>
                </a:solidFill>
                <a:latin typeface="Calibri" pitchFamily="34" charset="0"/>
                <a:ea typeface="Calibri" pitchFamily="34" charset="0"/>
                <a:cs typeface="Sabon-Roman" charset="0"/>
              </a:rPr>
              <a:t>Hx of joint replacement of the knee</a:t>
            </a:r>
          </a:p>
          <a:p>
            <a:pPr marL="0" lvl="0" indent="457200" eaLnBrk="0" fontAlgn="base" hangingPunct="0">
              <a:spcBef>
                <a:spcPct val="0"/>
              </a:spcBef>
              <a:spcAft>
                <a:spcPct val="0"/>
              </a:spcAft>
              <a:buFontTx/>
              <a:buChar char="•"/>
            </a:pPr>
            <a:r>
              <a:rPr lang="en-US" sz="2400" dirty="0" smtClean="0">
                <a:solidFill>
                  <a:schemeClr val="tx2">
                    <a:lumMod val="40000"/>
                    <a:lumOff val="60000"/>
                  </a:schemeClr>
                </a:solidFill>
                <a:latin typeface="Calibri" pitchFamily="34" charset="0"/>
                <a:ea typeface="Calibri" pitchFamily="34" charset="0"/>
                <a:cs typeface="Sabon-Roman" charset="0"/>
              </a:rPr>
              <a:t>nonambulatory or crutch- or walker-dependant</a:t>
            </a:r>
            <a:endParaRPr lang="en-US" sz="2400" dirty="0" smtClean="0">
              <a:solidFill>
                <a:schemeClr val="tx2">
                  <a:lumMod val="40000"/>
                  <a:lumOff val="60000"/>
                </a:schemeClr>
              </a:solidFill>
              <a:latin typeface="Arial" pitchFamily="34" charset="0"/>
              <a:cs typeface="Arial" pitchFamily="34" charset="0"/>
            </a:endParaRPr>
          </a:p>
          <a:p>
            <a:pPr marL="0" lvl="0" indent="457200" eaLnBrk="0" fontAlgn="base" hangingPunct="0">
              <a:spcBef>
                <a:spcPct val="0"/>
              </a:spcBef>
              <a:spcAft>
                <a:spcPct val="0"/>
              </a:spcAft>
              <a:buFontTx/>
              <a:buChar char="•"/>
            </a:pPr>
            <a:r>
              <a:rPr lang="en-US" sz="2400" dirty="0" smtClean="0">
                <a:solidFill>
                  <a:schemeClr val="bg1"/>
                </a:solidFill>
                <a:latin typeface="Calibri" pitchFamily="34" charset="0"/>
                <a:ea typeface="Calibri" pitchFamily="34" charset="0"/>
                <a:cs typeface="Sabon-Roman" charset="0"/>
              </a:rPr>
              <a:t>psychiatric disorders, including major depressive disorder </a:t>
            </a:r>
          </a:p>
          <a:p>
            <a:pPr marL="0" lvl="0" indent="457200" eaLnBrk="0" fontAlgn="base" hangingPunct="0">
              <a:spcBef>
                <a:spcPct val="0"/>
              </a:spcBef>
              <a:spcAft>
                <a:spcPct val="0"/>
              </a:spcAft>
              <a:buFontTx/>
              <a:buChar char="•"/>
            </a:pPr>
            <a:r>
              <a:rPr lang="en-US" sz="2400" dirty="0" smtClean="0">
                <a:solidFill>
                  <a:schemeClr val="bg1"/>
                </a:solidFill>
                <a:latin typeface="Calibri" pitchFamily="34" charset="0"/>
                <a:ea typeface="Calibri" pitchFamily="34" charset="0"/>
                <a:cs typeface="Sabon-Roman" charset="0"/>
              </a:rPr>
              <a:t>history of substance abuse or dependence</a:t>
            </a:r>
            <a:endParaRPr lang="en-US" sz="2400" dirty="0" smtClean="0">
              <a:solidFill>
                <a:schemeClr val="bg1"/>
              </a:solidFill>
              <a:latin typeface="Arial" pitchFamily="34" charset="0"/>
              <a:cs typeface="Arial" pitchFamily="34" charset="0"/>
            </a:endParaRPr>
          </a:p>
          <a:p>
            <a:pPr marL="0" lvl="0" indent="457200" eaLnBrk="0" fontAlgn="base" hangingPunct="0">
              <a:spcBef>
                <a:spcPct val="0"/>
              </a:spcBef>
              <a:spcAft>
                <a:spcPct val="0"/>
              </a:spcAft>
              <a:buFontTx/>
              <a:buChar char="•"/>
            </a:pPr>
            <a:r>
              <a:rPr lang="en-US" sz="2400" dirty="0" smtClean="0">
                <a:solidFill>
                  <a:schemeClr val="tx2">
                    <a:lumMod val="40000"/>
                    <a:lumOff val="60000"/>
                  </a:schemeClr>
                </a:solidFill>
                <a:latin typeface="Calibri" pitchFamily="34" charset="0"/>
                <a:ea typeface="Calibri" pitchFamily="34" charset="0"/>
                <a:cs typeface="Sabon-Roman" charset="0"/>
              </a:rPr>
              <a:t>presence of serious medical condition</a:t>
            </a:r>
            <a:endParaRPr lang="en-US" sz="2400" dirty="0" smtClean="0">
              <a:solidFill>
                <a:schemeClr val="tx2">
                  <a:lumMod val="40000"/>
                  <a:lumOff val="60000"/>
                </a:schemeClr>
              </a:solidFill>
              <a:latin typeface="Arial" pitchFamily="34" charset="0"/>
              <a:cs typeface="Arial" pitchFamily="34" charset="0"/>
            </a:endParaRPr>
          </a:p>
          <a:p>
            <a:pPr marL="0" lvl="0" indent="457200" eaLnBrk="0" fontAlgn="base" hangingPunct="0">
              <a:spcBef>
                <a:spcPct val="0"/>
              </a:spcBef>
              <a:spcAft>
                <a:spcPct val="0"/>
              </a:spcAft>
              <a:buFontTx/>
              <a:buChar char="•"/>
            </a:pPr>
            <a:r>
              <a:rPr lang="en-US" sz="2400" dirty="0" smtClean="0">
                <a:solidFill>
                  <a:schemeClr val="bg1"/>
                </a:solidFill>
                <a:latin typeface="Calibri" pitchFamily="34" charset="0"/>
                <a:ea typeface="Calibri" pitchFamily="34" charset="0"/>
                <a:cs typeface="Sabon-Roman" charset="0"/>
              </a:rPr>
              <a:t>Prior exposure to duloxetine, or known hypersensitivity to duloxetine/active ingredients</a:t>
            </a:r>
            <a:endParaRPr lang="en-US" sz="2400" dirty="0">
              <a:solidFill>
                <a:schemeClr val="bg1"/>
              </a:solidFill>
            </a:endParaRPr>
          </a:p>
        </p:txBody>
      </p:sp>
    </p:spTree>
    <p:extLst>
      <p:ext uri="{BB962C8B-B14F-4D97-AF65-F5344CB8AC3E}">
        <p14:creationId xmlns:p14="http://schemas.microsoft.com/office/powerpoint/2010/main" val="14417701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762000" y="3048000"/>
            <a:ext cx="7315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524000" y="2590800"/>
            <a:ext cx="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209800" y="2590800"/>
            <a:ext cx="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114800" y="2590800"/>
            <a:ext cx="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324600" y="2514600"/>
            <a:ext cx="0" cy="76200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rot="19568146">
            <a:off x="1393339" y="2064070"/>
            <a:ext cx="956865" cy="369332"/>
          </a:xfrm>
          <a:prstGeom prst="rect">
            <a:avLst/>
          </a:prstGeom>
          <a:noFill/>
        </p:spPr>
        <p:txBody>
          <a:bodyPr wrap="none" rtlCol="0">
            <a:spAutoFit/>
          </a:bodyPr>
          <a:lstStyle/>
          <a:p>
            <a:r>
              <a:rPr lang="en-US" dirty="0" smtClean="0">
                <a:solidFill>
                  <a:schemeClr val="bg1"/>
                </a:solidFill>
              </a:rPr>
              <a:t>Week -1</a:t>
            </a:r>
            <a:endParaRPr lang="en-US" dirty="0">
              <a:solidFill>
                <a:schemeClr val="bg1"/>
              </a:solidFill>
            </a:endParaRPr>
          </a:p>
        </p:txBody>
      </p:sp>
      <p:sp>
        <p:nvSpPr>
          <p:cNvPr id="16" name="TextBox 15"/>
          <p:cNvSpPr txBox="1"/>
          <p:nvPr/>
        </p:nvSpPr>
        <p:spPr>
          <a:xfrm rot="19568146">
            <a:off x="2161323" y="2120618"/>
            <a:ext cx="886333" cy="369332"/>
          </a:xfrm>
          <a:prstGeom prst="rect">
            <a:avLst/>
          </a:prstGeom>
          <a:noFill/>
        </p:spPr>
        <p:txBody>
          <a:bodyPr wrap="none" rtlCol="0">
            <a:spAutoFit/>
          </a:bodyPr>
          <a:lstStyle/>
          <a:p>
            <a:r>
              <a:rPr lang="en-US" dirty="0" smtClean="0">
                <a:solidFill>
                  <a:schemeClr val="bg1"/>
                </a:solidFill>
              </a:rPr>
              <a:t>Week 0</a:t>
            </a:r>
            <a:endParaRPr lang="en-US" dirty="0">
              <a:solidFill>
                <a:schemeClr val="bg1"/>
              </a:solidFill>
            </a:endParaRPr>
          </a:p>
        </p:txBody>
      </p:sp>
      <p:sp>
        <p:nvSpPr>
          <p:cNvPr id="17" name="TextBox 16"/>
          <p:cNvSpPr txBox="1"/>
          <p:nvPr/>
        </p:nvSpPr>
        <p:spPr>
          <a:xfrm rot="19568146">
            <a:off x="4095605" y="2140269"/>
            <a:ext cx="886333" cy="369332"/>
          </a:xfrm>
          <a:prstGeom prst="rect">
            <a:avLst/>
          </a:prstGeom>
          <a:noFill/>
        </p:spPr>
        <p:txBody>
          <a:bodyPr wrap="none" rtlCol="0">
            <a:spAutoFit/>
          </a:bodyPr>
          <a:lstStyle/>
          <a:p>
            <a:r>
              <a:rPr lang="en-US" dirty="0" smtClean="0">
                <a:solidFill>
                  <a:schemeClr val="bg1"/>
                </a:solidFill>
              </a:rPr>
              <a:t>Week 7</a:t>
            </a:r>
            <a:endParaRPr lang="en-US" dirty="0">
              <a:solidFill>
                <a:schemeClr val="bg1"/>
              </a:solidFill>
            </a:endParaRPr>
          </a:p>
        </p:txBody>
      </p:sp>
      <p:sp>
        <p:nvSpPr>
          <p:cNvPr id="18" name="TextBox 17"/>
          <p:cNvSpPr txBox="1"/>
          <p:nvPr/>
        </p:nvSpPr>
        <p:spPr>
          <a:xfrm rot="19568146">
            <a:off x="6246897" y="1987868"/>
            <a:ext cx="1003352" cy="369332"/>
          </a:xfrm>
          <a:prstGeom prst="rect">
            <a:avLst/>
          </a:prstGeom>
          <a:noFill/>
        </p:spPr>
        <p:txBody>
          <a:bodyPr wrap="none" rtlCol="0">
            <a:spAutoFit/>
          </a:bodyPr>
          <a:lstStyle/>
          <a:p>
            <a:r>
              <a:rPr lang="en-US" dirty="0" smtClean="0">
                <a:solidFill>
                  <a:schemeClr val="bg1"/>
                </a:solidFill>
              </a:rPr>
              <a:t>Week 13</a:t>
            </a:r>
            <a:endParaRPr lang="en-US" dirty="0">
              <a:solidFill>
                <a:schemeClr val="bg1"/>
              </a:solidFill>
            </a:endParaRPr>
          </a:p>
        </p:txBody>
      </p:sp>
      <p:sp>
        <p:nvSpPr>
          <p:cNvPr id="19" name="Title 18"/>
          <p:cNvSpPr>
            <a:spLocks noGrp="1"/>
          </p:cNvSpPr>
          <p:nvPr>
            <p:ph type="title"/>
          </p:nvPr>
        </p:nvSpPr>
        <p:spPr/>
        <p:txBody>
          <a:bodyPr/>
          <a:lstStyle/>
          <a:p>
            <a:r>
              <a:rPr lang="en-US" dirty="0" smtClean="0">
                <a:solidFill>
                  <a:schemeClr val="bg1"/>
                </a:solidFill>
              </a:rPr>
              <a:t>Study Design</a:t>
            </a:r>
            <a:endParaRPr lang="en-US" dirty="0">
              <a:solidFill>
                <a:schemeClr val="bg1"/>
              </a:solidFill>
            </a:endParaRPr>
          </a:p>
        </p:txBody>
      </p:sp>
      <p:sp>
        <p:nvSpPr>
          <p:cNvPr id="20" name="Content Placeholder 19"/>
          <p:cNvSpPr>
            <a:spLocks noGrp="1"/>
          </p:cNvSpPr>
          <p:nvPr>
            <p:ph idx="1"/>
          </p:nvPr>
        </p:nvSpPr>
        <p:spPr>
          <a:xfrm>
            <a:off x="457200" y="3505200"/>
            <a:ext cx="8229600" cy="2667000"/>
          </a:xfrm>
        </p:spPr>
        <p:txBody>
          <a:bodyPr>
            <a:normAutofit/>
          </a:bodyPr>
          <a:lstStyle/>
          <a:p>
            <a:r>
              <a:rPr lang="en-US" sz="2400" dirty="0" smtClean="0">
                <a:solidFill>
                  <a:schemeClr val="bg1"/>
                </a:solidFill>
              </a:rPr>
              <a:t>Week -1: Screening period</a:t>
            </a:r>
          </a:p>
          <a:p>
            <a:r>
              <a:rPr lang="en-US" sz="2400" dirty="0" smtClean="0">
                <a:solidFill>
                  <a:schemeClr val="bg1"/>
                </a:solidFill>
              </a:rPr>
              <a:t>Week 0: Start treatment (either duloxetine 60 mg or placebo)</a:t>
            </a:r>
          </a:p>
          <a:p>
            <a:r>
              <a:rPr lang="en-US" sz="2400" dirty="0" smtClean="0">
                <a:solidFill>
                  <a:schemeClr val="bg1"/>
                </a:solidFill>
              </a:rPr>
              <a:t>Week 7: Assess effect of medication; increase dose to 120 mg if &lt; 30% reduction of (24 hour average) pain from baseline</a:t>
            </a:r>
          </a:p>
          <a:p>
            <a:r>
              <a:rPr lang="en-US" sz="2400" dirty="0" smtClean="0">
                <a:solidFill>
                  <a:schemeClr val="bg1"/>
                </a:solidFill>
              </a:rPr>
              <a:t>Week 13: Taper down dose of medication over 2 weeks </a:t>
            </a:r>
            <a:endParaRPr lang="en-US" sz="2400"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Outcomes </a:t>
            </a:r>
            <a:endParaRPr lang="en-US" dirty="0">
              <a:solidFill>
                <a:schemeClr val="bg1"/>
              </a:solidFill>
            </a:endParaRPr>
          </a:p>
        </p:txBody>
      </p:sp>
      <p:sp>
        <p:nvSpPr>
          <p:cNvPr id="3" name="Content Placeholder 2"/>
          <p:cNvSpPr>
            <a:spLocks noGrp="1"/>
          </p:cNvSpPr>
          <p:nvPr>
            <p:ph idx="1"/>
          </p:nvPr>
        </p:nvSpPr>
        <p:spPr/>
        <p:txBody>
          <a:bodyPr>
            <a:normAutofit/>
          </a:bodyPr>
          <a:lstStyle/>
          <a:p>
            <a:pPr marL="342900" lvl="1" indent="-342900">
              <a:buFont typeface="Arial" pitchFamily="34" charset="0"/>
              <a:buChar char="•"/>
            </a:pPr>
            <a:r>
              <a:rPr lang="en-US" sz="3200" dirty="0" smtClean="0">
                <a:solidFill>
                  <a:schemeClr val="bg1"/>
                </a:solidFill>
              </a:rPr>
              <a:t>Primary</a:t>
            </a:r>
          </a:p>
          <a:p>
            <a:pPr marL="742950" lvl="2" indent="-342900">
              <a:buFontTx/>
              <a:buChar char="-"/>
            </a:pPr>
            <a:r>
              <a:rPr lang="en-US" sz="2800" dirty="0" smtClean="0">
                <a:solidFill>
                  <a:schemeClr val="bg1"/>
                </a:solidFill>
              </a:rPr>
              <a:t>Change in pain severity </a:t>
            </a:r>
          </a:p>
          <a:p>
            <a:pPr marL="1200150" lvl="3" indent="-342900">
              <a:buFontTx/>
              <a:buChar char="-"/>
            </a:pPr>
            <a:r>
              <a:rPr lang="en-US" dirty="0" smtClean="0">
                <a:solidFill>
                  <a:schemeClr val="bg1"/>
                </a:solidFill>
              </a:rPr>
              <a:t>measured by BPI (brief pain inventory) 24 hour average score</a:t>
            </a:r>
          </a:p>
          <a:p>
            <a:r>
              <a:rPr lang="en-US" dirty="0" smtClean="0">
                <a:solidFill>
                  <a:schemeClr val="bg1"/>
                </a:solidFill>
              </a:rPr>
              <a:t>Secondary</a:t>
            </a:r>
          </a:p>
          <a:p>
            <a:pPr lvl="1"/>
            <a:r>
              <a:rPr lang="en-US" dirty="0" smtClean="0">
                <a:solidFill>
                  <a:schemeClr val="bg1"/>
                </a:solidFill>
              </a:rPr>
              <a:t>Weekly mean of the 24 hour average pain score</a:t>
            </a:r>
          </a:p>
          <a:p>
            <a:pPr lvl="1"/>
            <a:r>
              <a:rPr lang="en-US" dirty="0" smtClean="0">
                <a:solidFill>
                  <a:schemeClr val="bg1"/>
                </a:solidFill>
              </a:rPr>
              <a:t>Safety and tolerability of duloxetine</a:t>
            </a:r>
          </a:p>
          <a:p>
            <a:pPr lvl="1">
              <a:buNone/>
            </a:pPr>
            <a:r>
              <a:rPr lang="en-US" dirty="0" smtClean="0">
                <a:solidFill>
                  <a:schemeClr val="bg1"/>
                </a:solidFill>
              </a:rPr>
              <a:t>- Other</a:t>
            </a:r>
          </a:p>
          <a:p>
            <a:pPr lvl="2"/>
            <a:endParaRPr lang="en-US" dirty="0" smtClean="0">
              <a:solidFill>
                <a:schemeClr val="bg1"/>
              </a:solidFill>
            </a:endParaRPr>
          </a:p>
          <a:p>
            <a:pPr lvl="2">
              <a:buNone/>
            </a:pPr>
            <a:endParaRPr lang="en-US" dirty="0" smtClean="0">
              <a:solidFill>
                <a:schemeClr val="bg1"/>
              </a:solidFill>
            </a:endParaRPr>
          </a:p>
          <a:p>
            <a:pPr lvl="2">
              <a:buNone/>
            </a:pPr>
            <a:endParaRPr lang="en-US" dirty="0" smtClean="0">
              <a:solidFill>
                <a:schemeClr val="bg1"/>
              </a:solidFill>
            </a:endParaRPr>
          </a:p>
          <a:p>
            <a:pPr lvl="1">
              <a:buNone/>
            </a:pPr>
            <a:endParaRPr lang="en-US" dirty="0" smtClean="0">
              <a:solidFill>
                <a:schemeClr val="bg1"/>
              </a:solidFill>
            </a:endParaRPr>
          </a:p>
          <a:p>
            <a:pPr lvl="1">
              <a:buNone/>
            </a:pPr>
            <a:endParaRPr lang="en-US" dirty="0" smtClean="0">
              <a:solidFill>
                <a:schemeClr val="bg1"/>
              </a:solidFill>
            </a:endParaRPr>
          </a:p>
        </p:txBody>
      </p:sp>
    </p:spTree>
    <p:extLst>
      <p:ext uri="{BB962C8B-B14F-4D97-AF65-F5344CB8AC3E}">
        <p14:creationId xmlns:p14="http://schemas.microsoft.com/office/powerpoint/2010/main" val="1794317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chemeClr val="bg1"/>
                </a:solidFill>
              </a:rPr>
              <a:t>Brief Pain Inventory</a:t>
            </a:r>
            <a:endParaRPr lang="en-US" dirty="0">
              <a:solidFill>
                <a:schemeClr val="bg1"/>
              </a:solidFill>
            </a:endParaRPr>
          </a:p>
        </p:txBody>
      </p:sp>
      <p:pic>
        <p:nvPicPr>
          <p:cNvPr id="46082" name="Picture 2"/>
          <p:cNvPicPr>
            <a:picLocks noChangeAspect="1" noChangeArrowheads="1"/>
          </p:cNvPicPr>
          <p:nvPr/>
        </p:nvPicPr>
        <p:blipFill>
          <a:blip r:embed="rId2" cstate="print"/>
          <a:srcRect/>
          <a:stretch>
            <a:fillRect/>
          </a:stretch>
        </p:blipFill>
        <p:spPr bwMode="auto">
          <a:xfrm>
            <a:off x="914400" y="1752600"/>
            <a:ext cx="7162800" cy="4610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Statistical</a:t>
            </a:r>
            <a:r>
              <a:rPr lang="en-US" dirty="0" smtClean="0"/>
              <a:t> </a:t>
            </a:r>
            <a:r>
              <a:rPr lang="en-US" dirty="0" smtClean="0">
                <a:solidFill>
                  <a:schemeClr val="bg1"/>
                </a:solidFill>
              </a:rPr>
              <a:t>Analysis</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Used an intention to treat principle</a:t>
            </a:r>
          </a:p>
          <a:p>
            <a:r>
              <a:rPr lang="en-US" dirty="0" smtClean="0">
                <a:solidFill>
                  <a:schemeClr val="bg1"/>
                </a:solidFill>
              </a:rPr>
              <a:t>A likelihood-based, mixed-effects model repeated measures (MMRM) was used to assess the primary endpoint. </a:t>
            </a:r>
          </a:p>
          <a:p>
            <a:r>
              <a:rPr lang="en-US" dirty="0" smtClean="0">
                <a:solidFill>
                  <a:schemeClr val="bg1"/>
                </a:solidFill>
              </a:rPr>
              <a:t>analysis of variance (ANOVA)</a:t>
            </a:r>
            <a:r>
              <a:rPr lang="en-US" dirty="0" smtClean="0"/>
              <a:t> </a:t>
            </a:r>
            <a:r>
              <a:rPr lang="en-US" dirty="0" smtClean="0">
                <a:solidFill>
                  <a:schemeClr val="bg1"/>
                </a:solidFill>
              </a:rPr>
              <a:t>and analysis of covariance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Results</a:t>
            </a:r>
            <a:endParaRPr lang="en-US" dirty="0">
              <a:solidFill>
                <a:schemeClr val="bg1"/>
              </a:solidFill>
            </a:endParaRPr>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1735633"/>
            <a:ext cx="6934200" cy="4512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63502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Results </a:t>
            </a:r>
            <a:endParaRPr lang="en-US" dirty="0">
              <a:solidFill>
                <a:schemeClr val="bg1"/>
              </a:solidFill>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4947" y="1371600"/>
            <a:ext cx="6019800" cy="5210175"/>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143000" y="2286000"/>
            <a:ext cx="67056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92890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828800"/>
            <a:ext cx="6805613" cy="4662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dirty="0" smtClean="0">
                <a:solidFill>
                  <a:schemeClr val="bg1"/>
                </a:solidFill>
              </a:rPr>
              <a:t>Results</a:t>
            </a:r>
            <a:endParaRPr lang="en-US" dirty="0">
              <a:solidFill>
                <a:schemeClr val="bg1"/>
              </a:solidFill>
            </a:endParaRPr>
          </a:p>
        </p:txBody>
      </p:sp>
      <p:sp>
        <p:nvSpPr>
          <p:cNvPr id="2" name="TextBox 1"/>
          <p:cNvSpPr txBox="1"/>
          <p:nvPr/>
        </p:nvSpPr>
        <p:spPr>
          <a:xfrm>
            <a:off x="1600200" y="1328017"/>
            <a:ext cx="6502357" cy="461665"/>
          </a:xfrm>
          <a:prstGeom prst="rect">
            <a:avLst/>
          </a:prstGeom>
          <a:noFill/>
        </p:spPr>
        <p:txBody>
          <a:bodyPr wrap="none" rtlCol="0">
            <a:spAutoFit/>
          </a:bodyPr>
          <a:lstStyle/>
          <a:p>
            <a:r>
              <a:rPr lang="en-US" sz="2400" dirty="0" smtClean="0">
                <a:solidFill>
                  <a:schemeClr val="bg1"/>
                </a:solidFill>
              </a:rPr>
              <a:t>Changes in Brief Pain Inventory 24 hr average pain </a:t>
            </a:r>
            <a:endParaRPr lang="en-US" sz="2400" dirty="0">
              <a:solidFill>
                <a:schemeClr val="bg1"/>
              </a:solidFill>
            </a:endParaRPr>
          </a:p>
        </p:txBody>
      </p:sp>
      <p:sp>
        <p:nvSpPr>
          <p:cNvPr id="4" name="TextBox 3"/>
          <p:cNvSpPr txBox="1"/>
          <p:nvPr/>
        </p:nvSpPr>
        <p:spPr>
          <a:xfrm>
            <a:off x="6316083" y="3429000"/>
            <a:ext cx="1227718" cy="369332"/>
          </a:xfrm>
          <a:prstGeom prst="rect">
            <a:avLst/>
          </a:prstGeom>
          <a:noFill/>
        </p:spPr>
        <p:txBody>
          <a:bodyPr wrap="square" rtlCol="0">
            <a:spAutoFit/>
          </a:bodyPr>
          <a:lstStyle/>
          <a:p>
            <a:r>
              <a:rPr lang="en-US" dirty="0" smtClean="0"/>
              <a:t>P &lt;0.001</a:t>
            </a:r>
            <a:endParaRPr lang="en-US" dirty="0"/>
          </a:p>
        </p:txBody>
      </p:sp>
    </p:spTree>
    <p:extLst>
      <p:ext uri="{BB962C8B-B14F-4D97-AF65-F5344CB8AC3E}">
        <p14:creationId xmlns:p14="http://schemas.microsoft.com/office/powerpoint/2010/main" val="29037307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2999" y="1905000"/>
            <a:ext cx="6612497"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dirty="0" smtClean="0">
                <a:solidFill>
                  <a:schemeClr val="bg1"/>
                </a:solidFill>
              </a:rPr>
              <a:t>Results</a:t>
            </a:r>
            <a:endParaRPr lang="en-US" dirty="0">
              <a:solidFill>
                <a:schemeClr val="bg1"/>
              </a:solidFill>
            </a:endParaRPr>
          </a:p>
        </p:txBody>
      </p:sp>
      <p:sp>
        <p:nvSpPr>
          <p:cNvPr id="2" name="TextBox 1"/>
          <p:cNvSpPr txBox="1"/>
          <p:nvPr/>
        </p:nvSpPr>
        <p:spPr>
          <a:xfrm>
            <a:off x="1905538" y="1413271"/>
            <a:ext cx="5087418" cy="369332"/>
          </a:xfrm>
          <a:prstGeom prst="rect">
            <a:avLst/>
          </a:prstGeom>
          <a:noFill/>
        </p:spPr>
        <p:txBody>
          <a:bodyPr wrap="none" rtlCol="0">
            <a:spAutoFit/>
          </a:bodyPr>
          <a:lstStyle/>
          <a:p>
            <a:r>
              <a:rPr lang="en-US" dirty="0" smtClean="0">
                <a:solidFill>
                  <a:schemeClr val="bg1"/>
                </a:solidFill>
              </a:rPr>
              <a:t>Weekly mean changes in 24 hour average pain score</a:t>
            </a:r>
            <a:endParaRPr lang="en-US" dirty="0">
              <a:solidFill>
                <a:schemeClr val="bg1"/>
              </a:solidFill>
            </a:endParaRPr>
          </a:p>
        </p:txBody>
      </p:sp>
      <p:sp>
        <p:nvSpPr>
          <p:cNvPr id="4" name="TextBox 3"/>
          <p:cNvSpPr txBox="1"/>
          <p:nvPr/>
        </p:nvSpPr>
        <p:spPr>
          <a:xfrm>
            <a:off x="6549491" y="3233342"/>
            <a:ext cx="1226618" cy="923330"/>
          </a:xfrm>
          <a:prstGeom prst="rect">
            <a:avLst/>
          </a:prstGeom>
          <a:noFill/>
        </p:spPr>
        <p:txBody>
          <a:bodyPr wrap="none" rtlCol="0">
            <a:spAutoFit/>
          </a:bodyPr>
          <a:lstStyle/>
          <a:p>
            <a:r>
              <a:rPr lang="en-US" dirty="0" smtClean="0"/>
              <a:t>A P &lt; 0.05</a:t>
            </a:r>
          </a:p>
          <a:p>
            <a:r>
              <a:rPr lang="en-US" dirty="0" smtClean="0"/>
              <a:t>B P &lt; 0.01</a:t>
            </a:r>
          </a:p>
          <a:p>
            <a:r>
              <a:rPr lang="en-US" dirty="0" smtClean="0"/>
              <a:t>C P &lt; 0.001</a:t>
            </a:r>
            <a:endParaRPr lang="en-US" dirty="0"/>
          </a:p>
        </p:txBody>
      </p:sp>
    </p:spTree>
    <p:extLst>
      <p:ext uri="{BB962C8B-B14F-4D97-AF65-F5344CB8AC3E}">
        <p14:creationId xmlns:p14="http://schemas.microsoft.com/office/powerpoint/2010/main" val="9513326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1676400"/>
            <a:ext cx="7581900"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dirty="0" smtClean="0">
                <a:solidFill>
                  <a:schemeClr val="bg1"/>
                </a:solidFill>
              </a:rPr>
              <a:t>Results</a:t>
            </a:r>
            <a:endParaRPr lang="en-US" dirty="0">
              <a:solidFill>
                <a:schemeClr val="bg1"/>
              </a:solidFill>
            </a:endParaRPr>
          </a:p>
        </p:txBody>
      </p:sp>
      <p:sp>
        <p:nvSpPr>
          <p:cNvPr id="5" name="TextBox 4"/>
          <p:cNvSpPr txBox="1"/>
          <p:nvPr/>
        </p:nvSpPr>
        <p:spPr>
          <a:xfrm>
            <a:off x="1371600" y="6096000"/>
            <a:ext cx="4174861" cy="369332"/>
          </a:xfrm>
          <a:prstGeom prst="rect">
            <a:avLst/>
          </a:prstGeom>
          <a:noFill/>
        </p:spPr>
        <p:txBody>
          <a:bodyPr wrap="none" rtlCol="0">
            <a:spAutoFit/>
          </a:bodyPr>
          <a:lstStyle/>
          <a:p>
            <a:r>
              <a:rPr lang="en-US" dirty="0" smtClean="0">
                <a:solidFill>
                  <a:schemeClr val="bg1"/>
                </a:solidFill>
              </a:rPr>
              <a:t>TEAE – Treatment emergent adverse event</a:t>
            </a:r>
            <a:endParaRPr lang="en-US" dirty="0">
              <a:solidFill>
                <a:schemeClr val="bg1"/>
              </a:solidFill>
            </a:endParaRPr>
          </a:p>
        </p:txBody>
      </p:sp>
    </p:spTree>
    <p:extLst>
      <p:ext uri="{BB962C8B-B14F-4D97-AF65-F5344CB8AC3E}">
        <p14:creationId xmlns:p14="http://schemas.microsoft.com/office/powerpoint/2010/main" val="21070809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Conclusion</a:t>
            </a:r>
            <a:endParaRPr lang="en-US" dirty="0">
              <a:solidFill>
                <a:schemeClr val="bg1"/>
              </a:solidFill>
            </a:endParaRPr>
          </a:p>
        </p:txBody>
      </p:sp>
      <p:sp>
        <p:nvSpPr>
          <p:cNvPr id="3" name="Content Placeholder 2"/>
          <p:cNvSpPr>
            <a:spLocks noGrp="1"/>
          </p:cNvSpPr>
          <p:nvPr>
            <p:ph idx="1"/>
          </p:nvPr>
        </p:nvSpPr>
        <p:spPr/>
        <p:txBody>
          <a:bodyPr/>
          <a:lstStyle/>
          <a:p>
            <a:r>
              <a:rPr lang="en-US" dirty="0">
                <a:solidFill>
                  <a:schemeClr val="bg1"/>
                </a:solidFill>
              </a:rPr>
              <a:t>P</a:t>
            </a:r>
            <a:r>
              <a:rPr lang="en-US" dirty="0" smtClean="0">
                <a:solidFill>
                  <a:schemeClr val="bg1"/>
                </a:solidFill>
              </a:rPr>
              <a:t>atients </a:t>
            </a:r>
            <a:r>
              <a:rPr lang="en-US" dirty="0">
                <a:solidFill>
                  <a:schemeClr val="bg1"/>
                </a:solidFill>
              </a:rPr>
              <a:t>treated with duloxetine, </a:t>
            </a:r>
            <a:r>
              <a:rPr lang="en-US" dirty="0" smtClean="0">
                <a:solidFill>
                  <a:schemeClr val="bg1"/>
                </a:solidFill>
              </a:rPr>
              <a:t>showed statistically significant </a:t>
            </a:r>
            <a:r>
              <a:rPr lang="en-US" dirty="0">
                <a:solidFill>
                  <a:schemeClr val="bg1"/>
                </a:solidFill>
              </a:rPr>
              <a:t>greater pain </a:t>
            </a:r>
            <a:r>
              <a:rPr lang="en-US" dirty="0" smtClean="0">
                <a:solidFill>
                  <a:schemeClr val="bg1"/>
                </a:solidFill>
              </a:rPr>
              <a:t>reduction </a:t>
            </a:r>
            <a:r>
              <a:rPr lang="en-US" dirty="0">
                <a:solidFill>
                  <a:schemeClr val="bg1"/>
                </a:solidFill>
              </a:rPr>
              <a:t>compared </a:t>
            </a:r>
            <a:r>
              <a:rPr lang="en-US" dirty="0" smtClean="0">
                <a:solidFill>
                  <a:schemeClr val="bg1"/>
                </a:solidFill>
              </a:rPr>
              <a:t>to placebo.</a:t>
            </a:r>
          </a:p>
          <a:p>
            <a:r>
              <a:rPr lang="en-US" dirty="0" smtClean="0">
                <a:solidFill>
                  <a:schemeClr val="bg1"/>
                </a:solidFill>
              </a:rPr>
              <a:t>The safety profile for duloxetine is favorable ( compared to other pain studies).</a:t>
            </a:r>
          </a:p>
          <a:p>
            <a:pPr marL="0" indent="0">
              <a:buNone/>
            </a:pPr>
            <a:endParaRPr lang="en-US" dirty="0">
              <a:solidFill>
                <a:schemeClr val="bg1"/>
              </a:solidFill>
            </a:endParaRPr>
          </a:p>
        </p:txBody>
      </p:sp>
    </p:spTree>
    <p:extLst>
      <p:ext uri="{BB962C8B-B14F-4D97-AF65-F5344CB8AC3E}">
        <p14:creationId xmlns:p14="http://schemas.microsoft.com/office/powerpoint/2010/main" val="609520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Limitations</a:t>
            </a:r>
            <a:r>
              <a:rPr lang="en-US" dirty="0" smtClean="0"/>
              <a:t> </a:t>
            </a:r>
            <a:endParaRPr lang="en-US" dirty="0"/>
          </a:p>
        </p:txBody>
      </p:sp>
      <p:sp>
        <p:nvSpPr>
          <p:cNvPr id="3" name="Content Placeholder 2"/>
          <p:cNvSpPr>
            <a:spLocks noGrp="1"/>
          </p:cNvSpPr>
          <p:nvPr>
            <p:ph idx="1"/>
          </p:nvPr>
        </p:nvSpPr>
        <p:spPr/>
        <p:txBody>
          <a:bodyPr/>
          <a:lstStyle/>
          <a:p>
            <a:r>
              <a:rPr lang="en-US" dirty="0">
                <a:solidFill>
                  <a:schemeClr val="bg1"/>
                </a:solidFill>
              </a:rPr>
              <a:t>This study was sponsored by Eli Lilly and </a:t>
            </a:r>
            <a:r>
              <a:rPr lang="en-US" dirty="0" smtClean="0">
                <a:solidFill>
                  <a:schemeClr val="bg1"/>
                </a:solidFill>
              </a:rPr>
              <a:t>Company and statistical support was provided by Lilly research laboratories </a:t>
            </a:r>
          </a:p>
          <a:p>
            <a:r>
              <a:rPr lang="en-US" dirty="0" smtClean="0">
                <a:solidFill>
                  <a:schemeClr val="bg1"/>
                </a:solidFill>
              </a:rPr>
              <a:t>The majority of the study population was performed in Caucasian females</a:t>
            </a:r>
          </a:p>
          <a:p>
            <a:r>
              <a:rPr lang="en-US" dirty="0" smtClean="0">
                <a:solidFill>
                  <a:schemeClr val="bg1"/>
                </a:solidFill>
              </a:rPr>
              <a:t>Short treatment duration</a:t>
            </a:r>
          </a:p>
          <a:p>
            <a:r>
              <a:rPr lang="en-US" dirty="0" smtClean="0">
                <a:solidFill>
                  <a:schemeClr val="bg1"/>
                </a:solidFill>
              </a:rPr>
              <a:t>Clinical significance?</a:t>
            </a:r>
            <a:br>
              <a:rPr lang="en-US" dirty="0" smtClean="0">
                <a:solidFill>
                  <a:schemeClr val="bg1"/>
                </a:solidFill>
              </a:rPr>
            </a:br>
            <a:endParaRPr lang="en-US" dirty="0" smtClean="0">
              <a:solidFill>
                <a:schemeClr val="bg1"/>
              </a:solidFill>
            </a:endParaRPr>
          </a:p>
          <a:p>
            <a:endParaRPr lang="en-US" dirty="0"/>
          </a:p>
        </p:txBody>
      </p:sp>
    </p:spTree>
    <p:extLst>
      <p:ext uri="{BB962C8B-B14F-4D97-AF65-F5344CB8AC3E}">
        <p14:creationId xmlns:p14="http://schemas.microsoft.com/office/powerpoint/2010/main" val="2582949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Applicability?</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………..Not Really</a:t>
            </a:r>
          </a:p>
          <a:p>
            <a:pPr lvl="1">
              <a:buFontTx/>
              <a:buChar char="-"/>
            </a:pPr>
            <a:r>
              <a:rPr lang="en-US" dirty="0" smtClean="0">
                <a:solidFill>
                  <a:schemeClr val="bg1"/>
                </a:solidFill>
              </a:rPr>
              <a:t>Average age was younger</a:t>
            </a:r>
          </a:p>
          <a:p>
            <a:pPr lvl="1">
              <a:buFontTx/>
              <a:buChar char="-"/>
            </a:pPr>
            <a:r>
              <a:rPr lang="en-US" dirty="0" smtClean="0">
                <a:solidFill>
                  <a:schemeClr val="bg1"/>
                </a:solidFill>
              </a:rPr>
              <a:t>Excluded people with significant comorbidity</a:t>
            </a:r>
          </a:p>
          <a:p>
            <a:pPr lvl="1">
              <a:buFontTx/>
              <a:buChar char="-"/>
            </a:pPr>
            <a:r>
              <a:rPr lang="en-US" dirty="0" smtClean="0">
                <a:solidFill>
                  <a:schemeClr val="bg1"/>
                </a:solidFill>
              </a:rPr>
              <a:t>Excluded people who relied on assistive devices </a:t>
            </a:r>
          </a:p>
          <a:p>
            <a:pPr lvl="1">
              <a:buNone/>
            </a:pPr>
            <a:r>
              <a:rPr lang="en-US" dirty="0" smtClean="0">
                <a:solidFill>
                  <a:schemeClr val="bg1"/>
                </a:solidFill>
              </a:rPr>
              <a:t> </a:t>
            </a:r>
            <a:endParaRPr lang="en-US" dirty="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solidFill>
                  <a:schemeClr val="bg1"/>
                </a:solidFill>
              </a:rPr>
              <a:t>Duloxetine for the management of pain in older adults with knee osteoarthritis: </a:t>
            </a:r>
            <a:r>
              <a:rPr lang="en-US" b="1" dirty="0" smtClean="0">
                <a:solidFill>
                  <a:schemeClr val="bg1"/>
                </a:solidFill>
              </a:rPr>
              <a:t>randomized </a:t>
            </a:r>
            <a:r>
              <a:rPr lang="en-US" b="1" dirty="0">
                <a:solidFill>
                  <a:schemeClr val="bg1"/>
                </a:solidFill>
              </a:rPr>
              <a:t>placebo-controlled trial </a:t>
            </a:r>
            <a:endParaRPr lang="en-US" b="1" dirty="0" smtClean="0">
              <a:solidFill>
                <a:schemeClr val="bg1"/>
              </a:solidFill>
            </a:endParaRPr>
          </a:p>
          <a:p>
            <a:pPr marL="457200" lvl="1" indent="0">
              <a:buNone/>
            </a:pPr>
            <a:r>
              <a:rPr lang="en-US" b="1" dirty="0" smtClean="0">
                <a:solidFill>
                  <a:schemeClr val="bg1"/>
                </a:solidFill>
              </a:rPr>
              <a:t>-Suzan Abou-Raya, Anna Abou-Raya, Madihah Helmii</a:t>
            </a:r>
          </a:p>
          <a:p>
            <a:pPr marL="457200" lvl="1" indent="0">
              <a:buNone/>
            </a:pPr>
            <a:r>
              <a:rPr lang="en-US" b="1" dirty="0" smtClean="0">
                <a:solidFill>
                  <a:schemeClr val="bg1"/>
                </a:solidFill>
              </a:rPr>
              <a:t>- </a:t>
            </a:r>
            <a:r>
              <a:rPr lang="en-US" dirty="0">
                <a:solidFill>
                  <a:schemeClr val="bg1"/>
                </a:solidFill>
              </a:rPr>
              <a:t>Age Ageing (2012) 41 (5): </a:t>
            </a:r>
            <a:r>
              <a:rPr lang="en-US" dirty="0" smtClean="0">
                <a:solidFill>
                  <a:schemeClr val="bg1"/>
                </a:solidFill>
              </a:rPr>
              <a:t>646-652 </a:t>
            </a:r>
            <a:endParaRPr lang="en-US" b="1" dirty="0" smtClean="0">
              <a:solidFill>
                <a:schemeClr val="bg1"/>
              </a:solidFill>
            </a:endParaRPr>
          </a:p>
          <a:p>
            <a:pPr marL="0" indent="0">
              <a:buNone/>
            </a:pPr>
            <a:endParaRPr lang="en-US" sz="2800" b="1" dirty="0" smtClean="0">
              <a:hlinkClick r:id="rId3"/>
            </a:endParaRPr>
          </a:p>
          <a:p>
            <a:pPr marL="0" indent="0">
              <a:buNone/>
            </a:pPr>
            <a:endParaRPr lang="en-US" dirty="0"/>
          </a:p>
        </p:txBody>
      </p:sp>
    </p:spTree>
    <p:extLst>
      <p:ext uri="{BB962C8B-B14F-4D97-AF65-F5344CB8AC3E}">
        <p14:creationId xmlns:p14="http://schemas.microsoft.com/office/powerpoint/2010/main" val="5085284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1828800"/>
            <a:ext cx="6477000" cy="3046988"/>
          </a:xfrm>
          <a:prstGeom prst="rect">
            <a:avLst/>
          </a:prstGeom>
          <a:noFill/>
        </p:spPr>
        <p:txBody>
          <a:bodyPr wrap="square" rtlCol="0">
            <a:spAutoFit/>
          </a:bodyPr>
          <a:lstStyle/>
          <a:p>
            <a:r>
              <a:rPr lang="en-US" sz="3200" dirty="0" smtClean="0">
                <a:solidFill>
                  <a:schemeClr val="bg1"/>
                </a:solidFill>
              </a:rPr>
              <a:t>So, duloxetine may be a possible therapy that I could recommend to my patient.</a:t>
            </a:r>
          </a:p>
          <a:p>
            <a:endParaRPr lang="en-US" sz="3200" dirty="0" smtClean="0">
              <a:solidFill>
                <a:schemeClr val="bg1"/>
              </a:solidFill>
            </a:endParaRPr>
          </a:p>
          <a:p>
            <a:r>
              <a:rPr lang="en-US" sz="3200" dirty="0" smtClean="0">
                <a:solidFill>
                  <a:schemeClr val="bg1"/>
                </a:solidFill>
              </a:rPr>
              <a:t>Has anyone ever prescribed Cymbalta for chronic pain?</a:t>
            </a:r>
            <a:endParaRPr lang="en-US" sz="3200" dirty="0">
              <a:solidFill>
                <a:schemeClr val="bg1"/>
              </a:solidFill>
            </a:endParaRPr>
          </a:p>
        </p:txBody>
      </p:sp>
    </p:spTree>
    <p:extLst>
      <p:ext uri="{BB962C8B-B14F-4D97-AF65-F5344CB8AC3E}">
        <p14:creationId xmlns:p14="http://schemas.microsoft.com/office/powerpoint/2010/main" val="19526181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Beers List</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solidFill>
                  <a:schemeClr val="bg1"/>
                </a:solidFill>
              </a:rPr>
              <a:t>Moderate evidence that SNRIs can cause or worsen SIADH, resulting in hyponatremia</a:t>
            </a:r>
          </a:p>
          <a:p>
            <a:r>
              <a:rPr lang="en-US" dirty="0" smtClean="0">
                <a:solidFill>
                  <a:schemeClr val="bg1"/>
                </a:solidFill>
              </a:rPr>
              <a:t>Strongly recommend careful monitoring when initiating therapy or with dose changes </a:t>
            </a:r>
          </a:p>
        </p:txBody>
      </p:sp>
    </p:spTree>
    <p:extLst>
      <p:ext uri="{BB962C8B-B14F-4D97-AF65-F5344CB8AC3E}">
        <p14:creationId xmlns:p14="http://schemas.microsoft.com/office/powerpoint/2010/main" val="29604747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Accessibility</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Out of pocket cost for 1 month supply of Cymbalta 60 mg:  $230-240</a:t>
            </a:r>
            <a:endParaRPr lang="en-US" dirty="0">
              <a:solidFill>
                <a:schemeClr val="bg1"/>
              </a:solidFill>
            </a:endParaRPr>
          </a:p>
        </p:txBody>
      </p:sp>
    </p:spTree>
    <p:extLst>
      <p:ext uri="{BB962C8B-B14F-4D97-AF65-F5344CB8AC3E}">
        <p14:creationId xmlns:p14="http://schemas.microsoft.com/office/powerpoint/2010/main" val="22994552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Accessibility</a:t>
            </a:r>
            <a:endParaRPr lang="en-US" dirty="0">
              <a:solidFill>
                <a:schemeClr val="bg1"/>
              </a:solidFill>
            </a:endParaRPr>
          </a:p>
        </p:txBody>
      </p:sp>
      <p:sp>
        <p:nvSpPr>
          <p:cNvPr id="3" name="Content Placeholder 2"/>
          <p:cNvSpPr>
            <a:spLocks noGrp="1"/>
          </p:cNvSpPr>
          <p:nvPr>
            <p:ph idx="1"/>
          </p:nvPr>
        </p:nvSpPr>
        <p:spPr/>
        <p:txBody>
          <a:bodyPr>
            <a:normAutofit fontScale="92500"/>
          </a:bodyPr>
          <a:lstStyle/>
          <a:p>
            <a:r>
              <a:rPr lang="en-US" b="1" dirty="0" smtClean="0">
                <a:solidFill>
                  <a:schemeClr val="bg1"/>
                </a:solidFill>
              </a:rPr>
              <a:t>Mass Health patients need PA to get coverage. </a:t>
            </a:r>
          </a:p>
          <a:p>
            <a:r>
              <a:rPr lang="en-US" b="1" dirty="0" smtClean="0">
                <a:solidFill>
                  <a:schemeClr val="bg1"/>
                </a:solidFill>
              </a:rPr>
              <a:t>Cymbalta for chronic musculoskeletal pain due to osteoarthritis</a:t>
            </a:r>
            <a:endParaRPr lang="en-US" dirty="0" smtClean="0">
              <a:solidFill>
                <a:schemeClr val="bg1"/>
              </a:solidFill>
            </a:endParaRPr>
          </a:p>
          <a:p>
            <a:r>
              <a:rPr lang="en-US" dirty="0" smtClean="0">
                <a:solidFill>
                  <a:schemeClr val="bg1"/>
                </a:solidFill>
              </a:rPr>
              <a:t>Documentation (including medical records) of the following is required: </a:t>
            </a:r>
          </a:p>
          <a:p>
            <a:pPr lvl="1"/>
            <a:r>
              <a:rPr lang="en-US" dirty="0" smtClean="0">
                <a:solidFill>
                  <a:schemeClr val="bg1"/>
                </a:solidFill>
              </a:rPr>
              <a:t>an appropriate diagnosis; </a:t>
            </a:r>
            <a:r>
              <a:rPr lang="en-US" b="1" dirty="0" smtClean="0">
                <a:solidFill>
                  <a:schemeClr val="bg1"/>
                </a:solidFill>
              </a:rPr>
              <a:t>and</a:t>
            </a:r>
            <a:endParaRPr lang="en-US" dirty="0" smtClean="0">
              <a:solidFill>
                <a:schemeClr val="bg1"/>
              </a:solidFill>
            </a:endParaRPr>
          </a:p>
          <a:p>
            <a:pPr lvl="1"/>
            <a:r>
              <a:rPr lang="en-US" dirty="0" smtClean="0">
                <a:solidFill>
                  <a:schemeClr val="bg1"/>
                </a:solidFill>
              </a:rPr>
              <a:t>an adverse reaction, inadequate response (to at least two weeks of therapy) or contraindication to acetaminophen and two different NSAIDS.</a:t>
            </a:r>
          </a:p>
          <a:p>
            <a:endParaRPr lang="en-US" dirty="0"/>
          </a:p>
        </p:txBody>
      </p:sp>
    </p:spTree>
    <p:extLst>
      <p:ext uri="{BB962C8B-B14F-4D97-AF65-F5344CB8AC3E}">
        <p14:creationId xmlns:p14="http://schemas.microsoft.com/office/powerpoint/2010/main" val="41822215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533400" y="4724400"/>
            <a:ext cx="7772400" cy="1470025"/>
          </a:xfrm>
        </p:spPr>
        <p:txBody>
          <a:bodyPr/>
          <a:lstStyle/>
          <a:p>
            <a:r>
              <a:rPr lang="en-US" dirty="0" smtClean="0">
                <a:solidFill>
                  <a:schemeClr val="bg1"/>
                </a:solidFill>
              </a:rPr>
              <a:t>Thanks for coming!</a:t>
            </a:r>
            <a:endParaRPr lang="en-US" dirty="0">
              <a:solidFill>
                <a:schemeClr val="bg1"/>
              </a:solidFill>
            </a:endParaRPr>
          </a:p>
        </p:txBody>
      </p:sp>
      <p:pic>
        <p:nvPicPr>
          <p:cNvPr id="51202" name="Picture 2" descr="http://t2.gstatic.com/images?q=tbn:ANd9GcSKikWToBKPT5vKSwJ6pPY_N1kXNi9s7PKrEhMhzHj7Ilu0Q3sz">
            <a:hlinkClick r:id="rId2"/>
          </p:cNvPr>
          <p:cNvPicPr>
            <a:picLocks noChangeAspect="1" noChangeArrowheads="1"/>
          </p:cNvPicPr>
          <p:nvPr/>
        </p:nvPicPr>
        <p:blipFill>
          <a:blip r:embed="rId3" cstate="print"/>
          <a:srcRect/>
          <a:stretch>
            <a:fillRect/>
          </a:stretch>
        </p:blipFill>
        <p:spPr bwMode="auto">
          <a:xfrm>
            <a:off x="2438400" y="533400"/>
            <a:ext cx="3324225" cy="38100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903</TotalTime>
  <Words>1368</Words>
  <Application>Microsoft Office PowerPoint</Application>
  <PresentationFormat>On-screen Show (4:3)</PresentationFormat>
  <Paragraphs>210</Paragraphs>
  <Slides>32</Slides>
  <Notes>12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Journal Club </vt:lpstr>
      <vt:lpstr>Case </vt:lpstr>
      <vt:lpstr>Case </vt:lpstr>
      <vt:lpstr>PowerPoint Presentation</vt:lpstr>
      <vt:lpstr>ACR 2012 recommendations for management of osteoarthritis of knee</vt:lpstr>
      <vt:lpstr>Duloxetine (Cymbalta)</vt:lpstr>
      <vt:lpstr>Clinical Question</vt:lpstr>
      <vt:lpstr>PowerPoint Presentation</vt:lpstr>
      <vt:lpstr>Study Aim</vt:lpstr>
      <vt:lpstr>Study Design</vt:lpstr>
      <vt:lpstr>Study Population</vt:lpstr>
      <vt:lpstr>ACR criteria for knee osteoarthritis</vt:lpstr>
      <vt:lpstr>Study Population</vt:lpstr>
      <vt:lpstr>Study Design</vt:lpstr>
      <vt:lpstr>Outcomes </vt:lpstr>
      <vt:lpstr>Brief Pain Inventory</vt:lpstr>
      <vt:lpstr>Statistical Analysis</vt:lpstr>
      <vt:lpstr>Results</vt:lpstr>
      <vt:lpstr>Results </vt:lpstr>
      <vt:lpstr>Results</vt:lpstr>
      <vt:lpstr>Results</vt:lpstr>
      <vt:lpstr>Results</vt:lpstr>
      <vt:lpstr>Conclusion</vt:lpstr>
      <vt:lpstr>Limitations </vt:lpstr>
      <vt:lpstr>Applicability?</vt:lpstr>
      <vt:lpstr>PowerPoint Presentation</vt:lpstr>
      <vt:lpstr>PowerPoint Presentation</vt:lpstr>
      <vt:lpstr>Beers List </vt:lpstr>
      <vt:lpstr>Accessibility</vt:lpstr>
      <vt:lpstr>Accessibility</vt:lpstr>
      <vt:lpstr>Thanks for coming!</vt:lpstr>
      <vt:lpstr>PowerPoint Presentation</vt:lpstr>
    </vt:vector>
  </TitlesOfParts>
  <Company>Boston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Bhat, Anitha</dc:creator>
  <cp:lastModifiedBy>Bhat, Anitha</cp:lastModifiedBy>
  <cp:revision>81</cp:revision>
  <dcterms:created xsi:type="dcterms:W3CDTF">2013-08-08T18:54:14Z</dcterms:created>
  <dcterms:modified xsi:type="dcterms:W3CDTF">2013-08-09T12:46:43Z</dcterms:modified>
</cp:coreProperties>
</file>