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844" r:id="rId2"/>
  </p:sldMasterIdLst>
  <p:notesMasterIdLst>
    <p:notesMasterId r:id="rId20"/>
  </p:notesMasterIdLst>
  <p:sldIdLst>
    <p:sldId id="286" r:id="rId3"/>
    <p:sldId id="328" r:id="rId4"/>
    <p:sldId id="332" r:id="rId5"/>
    <p:sldId id="271" r:id="rId6"/>
    <p:sldId id="293" r:id="rId7"/>
    <p:sldId id="290" r:id="rId8"/>
    <p:sldId id="275" r:id="rId9"/>
    <p:sldId id="338" r:id="rId10"/>
    <p:sldId id="341" r:id="rId11"/>
    <p:sldId id="333" r:id="rId12"/>
    <p:sldId id="336" r:id="rId13"/>
    <p:sldId id="334" r:id="rId14"/>
    <p:sldId id="335" r:id="rId15"/>
    <p:sldId id="337" r:id="rId16"/>
    <p:sldId id="340" r:id="rId17"/>
    <p:sldId id="283" r:id="rId18"/>
    <p:sldId id="32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3717" autoAdjust="0"/>
  </p:normalViewPr>
  <p:slideViewPr>
    <p:cSldViewPr snapToGrid="0">
      <p:cViewPr varScale="1">
        <p:scale>
          <a:sx n="64" d="100"/>
          <a:sy n="64" d="100"/>
        </p:scale>
        <p:origin x="75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FA2B2-8534-4912-8F15-A362A424669F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6B12ED-82F0-4A3B-9AD2-7A5EA07C09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92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http://slideist.com/index_.html</a:t>
            </a: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04892-B9D8-4EC3-BC48-8EC8F7C3A0AF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813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Facebook </a:t>
            </a:r>
            <a:r>
              <a:rPr lang="es-E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giant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mall: </a:t>
            </a:r>
            <a:r>
              <a:rPr lang="es-E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do </a:t>
            </a:r>
            <a:r>
              <a:rPr lang="es-E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everything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es-E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</a:t>
            </a:r>
            <a:r>
              <a:rPr lang="es-E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es-E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</a:t>
            </a:r>
            <a:r>
              <a:rPr lang="es-E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intimate</a:t>
            </a:r>
            <a:r>
              <a:rPr lang="es-E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E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Twitter </a:t>
            </a:r>
            <a:r>
              <a:rPr lang="es-E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news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junkies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interest-based</a:t>
            </a:r>
            <a:r>
              <a:rPr lang="es-E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networks</a:t>
            </a:r>
            <a:r>
              <a:rPr lang="es-E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E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Instagram </a:t>
            </a:r>
            <a:r>
              <a:rPr lang="es-E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fashion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show: </a:t>
            </a:r>
            <a:r>
              <a:rPr lang="es-E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</a:t>
            </a:r>
            <a:r>
              <a:rPr lang="es-E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s-E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everything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WhatsApp </a:t>
            </a:r>
            <a:r>
              <a:rPr lang="es-E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coffeeshop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s-E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 </a:t>
            </a:r>
            <a:r>
              <a:rPr lang="es-E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intimate</a:t>
            </a:r>
            <a:r>
              <a:rPr lang="es-E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B12ED-82F0-4A3B-9AD2-7A5EA07C09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80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sz="1200" i="1" dirty="0" err="1" smtClean="0"/>
              <a:t>Who</a:t>
            </a:r>
            <a:r>
              <a:rPr lang="es-CL" sz="1200" dirty="0" smtClean="0"/>
              <a:t> uses </a:t>
            </a:r>
            <a:r>
              <a:rPr lang="es-CL" sz="1200" dirty="0" err="1" smtClean="0"/>
              <a:t>mobile</a:t>
            </a:r>
            <a:r>
              <a:rPr lang="es-CL" sz="1200" dirty="0" smtClean="0"/>
              <a:t> </a:t>
            </a:r>
            <a:r>
              <a:rPr lang="es-CL" sz="1200" dirty="0" err="1" smtClean="0"/>
              <a:t>instant</a:t>
            </a:r>
            <a:r>
              <a:rPr lang="es-CL" sz="1200" dirty="0" smtClean="0"/>
              <a:t> </a:t>
            </a:r>
            <a:r>
              <a:rPr lang="es-CL" sz="1200" dirty="0" err="1" smtClean="0"/>
              <a:t>messaging</a:t>
            </a:r>
            <a:r>
              <a:rPr lang="es-CL" sz="1200" dirty="0" smtClean="0"/>
              <a:t> </a:t>
            </a:r>
            <a:r>
              <a:rPr lang="es-CL" sz="1200" dirty="0" err="1" smtClean="0"/>
              <a:t>services</a:t>
            </a:r>
            <a:r>
              <a:rPr lang="es-CL" sz="1200" dirty="0" smtClean="0"/>
              <a:t> (</a:t>
            </a:r>
            <a:r>
              <a:rPr lang="es-CL" sz="1200" dirty="0" err="1" smtClean="0"/>
              <a:t>MIMs</a:t>
            </a:r>
            <a:r>
              <a:rPr lang="es-CL" sz="1200" dirty="0" smtClean="0"/>
              <a:t>)?</a:t>
            </a:r>
          </a:p>
          <a:p>
            <a:r>
              <a:rPr lang="es-CL" sz="1200" i="1" dirty="0" err="1" smtClean="0"/>
              <a:t>What</a:t>
            </a:r>
            <a:r>
              <a:rPr lang="es-CL" sz="1200" dirty="0" smtClean="0"/>
              <a:t> do </a:t>
            </a:r>
            <a:r>
              <a:rPr lang="es-CL" sz="1200" dirty="0" err="1" smtClean="0"/>
              <a:t>they</a:t>
            </a:r>
            <a:r>
              <a:rPr lang="es-CL" sz="1200" dirty="0" smtClean="0"/>
              <a:t> use </a:t>
            </a:r>
            <a:r>
              <a:rPr lang="es-CL" sz="1200" dirty="0" err="1" smtClean="0"/>
              <a:t>MIMs</a:t>
            </a:r>
            <a:r>
              <a:rPr lang="es-CL" sz="1200" dirty="0" smtClean="0"/>
              <a:t> </a:t>
            </a:r>
            <a:r>
              <a:rPr lang="es-CL" sz="1200" dirty="0" err="1" smtClean="0"/>
              <a:t>for</a:t>
            </a:r>
            <a:r>
              <a:rPr lang="es-CL" sz="1200" dirty="0" smtClean="0"/>
              <a:t>?</a:t>
            </a:r>
          </a:p>
          <a:p>
            <a:r>
              <a:rPr lang="es-CL" sz="1200" i="1" dirty="0" err="1" smtClean="0"/>
              <a:t>How</a:t>
            </a:r>
            <a:r>
              <a:rPr lang="es-CL" sz="1200" dirty="0" smtClean="0"/>
              <a:t> </a:t>
            </a:r>
            <a:r>
              <a:rPr lang="es-CL" sz="1200" dirty="0" err="1" smtClean="0"/>
              <a:t>does</a:t>
            </a:r>
            <a:r>
              <a:rPr lang="es-CL" sz="1200" dirty="0" smtClean="0"/>
              <a:t> </a:t>
            </a:r>
            <a:r>
              <a:rPr lang="es-CL" sz="1200" dirty="0" err="1" smtClean="0"/>
              <a:t>this</a:t>
            </a:r>
            <a:r>
              <a:rPr lang="es-CL" sz="1200" dirty="0" smtClean="0"/>
              <a:t> </a:t>
            </a:r>
            <a:r>
              <a:rPr lang="en-US" sz="1200" dirty="0" smtClean="0"/>
              <a:t>usage of MIMs influences users’ political engagement during an election campaign (e.g., knowledge of public affairs news, attitudes towards contentious issues in the news, and participation in various political activities)?</a:t>
            </a:r>
            <a:endParaRPr lang="es-CL" sz="1200" dirty="0" smtClean="0"/>
          </a:p>
          <a:p>
            <a:r>
              <a:rPr lang="en-US" sz="1200" dirty="0" smtClean="0"/>
              <a:t>What is the contribution of MIMs to contemporary repertoires of digital media use and news consumption?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B12ED-82F0-4A3B-9AD2-7A5EA07C09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94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B12ED-82F0-4A3B-9AD2-7A5EA07C095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30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66628" y="3440148"/>
            <a:ext cx="9596573" cy="1184092"/>
          </a:xfrm>
        </p:spPr>
        <p:txBody>
          <a:bodyPr anchor="t">
            <a:normAutofit/>
          </a:bodyPr>
          <a:lstStyle>
            <a:lvl1pPr algn="r">
              <a:defRPr sz="2475" baseline="0">
                <a:solidFill>
                  <a:schemeClr val="tx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766628" y="4636692"/>
            <a:ext cx="9596573" cy="1071958"/>
          </a:xfrm>
        </p:spPr>
        <p:txBody>
          <a:bodyPr>
            <a:normAutofit/>
          </a:bodyPr>
          <a:lstStyle>
            <a:lvl1pPr marL="0" indent="0" algn="r">
              <a:lnSpc>
                <a:spcPct val="90000"/>
              </a:lnSpc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estilo </a:t>
            </a:r>
            <a:br>
              <a:rPr lang="es-ES_tradnl" dirty="0" smtClean="0"/>
            </a:br>
            <a:r>
              <a:rPr lang="es-ES_tradnl" dirty="0" smtClean="0"/>
              <a:t>de subtítulo del patrón</a:t>
            </a:r>
            <a:endParaRPr lang="es-ES" dirty="0"/>
          </a:p>
        </p:txBody>
      </p:sp>
      <p:pic>
        <p:nvPicPr>
          <p:cNvPr id="4" name="Imagen 3" descr="UC color TR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80" y="213988"/>
            <a:ext cx="2970064" cy="1283512"/>
          </a:xfrm>
          <a:prstGeom prst="rect">
            <a:avLst/>
          </a:prstGeom>
        </p:spPr>
      </p:pic>
      <p:pic>
        <p:nvPicPr>
          <p:cNvPr id="6" name="Imagen 5" descr="fondo 2727.ai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515" y="1"/>
            <a:ext cx="8058484" cy="1497500"/>
          </a:xfrm>
          <a:prstGeom prst="rect">
            <a:avLst/>
          </a:prstGeom>
        </p:spPr>
      </p:pic>
      <p:pic>
        <p:nvPicPr>
          <p:cNvPr id="8" name="Imagen 7" descr="Viñeta PPT DADO.ai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8" y="5914098"/>
            <a:ext cx="12005733" cy="8509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 flipV="1">
            <a:off x="-1" y="-5"/>
            <a:ext cx="236556" cy="1497501"/>
          </a:xfrm>
          <a:prstGeom prst="rect">
            <a:avLst/>
          </a:prstGeom>
          <a:solidFill>
            <a:srgbClr val="FFE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5" name="CuadroTexto 4"/>
          <p:cNvSpPr txBox="1"/>
          <p:nvPr/>
        </p:nvSpPr>
        <p:spPr>
          <a:xfrm>
            <a:off x="6772789" y="1082360"/>
            <a:ext cx="242085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1125" dirty="0" smtClean="0">
                <a:solidFill>
                  <a:schemeClr val="bg1"/>
                </a:solidFill>
                <a:latin typeface="Baskerville"/>
                <a:cs typeface="Baskerville"/>
              </a:rPr>
              <a:t>SCHOOL OF COMMUNICATIONS</a:t>
            </a:r>
            <a:endParaRPr lang="es-ES" sz="1125" dirty="0">
              <a:solidFill>
                <a:schemeClr val="bg1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248767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IST info">
    <p:bg>
      <p:bgPr>
        <a:solidFill>
          <a:srgbClr val="F2E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218073" y="4945641"/>
            <a:ext cx="3337027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SECOND STEP</a:t>
            </a:r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218073" y="5355072"/>
            <a:ext cx="3337027" cy="1269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Customize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templates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edit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text,</a:t>
            </a:r>
            <a:r>
              <a:rPr lang="hu-HU" sz="1400" baseline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add </a:t>
            </a:r>
            <a:r>
              <a:rPr lang="hu-HU" sz="1400" baseline="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images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18934" y="4945641"/>
            <a:ext cx="2923591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FIRST STEP</a:t>
            </a:r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618933" y="5355072"/>
            <a:ext cx="2923591" cy="1269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400" dirty="0" err="1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</a:t>
            </a:r>
            <a:r>
              <a:rPr lang="hu-HU" sz="1400" baseline="0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smtClean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</a:t>
            </a:r>
            <a:r>
              <a:rPr lang="hu-HU" sz="1400" baseline="0" dirty="0" smtClean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 smtClean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endParaRPr lang="hu-HU" sz="1400" baseline="0" dirty="0" smtClean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1400" baseline="0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Master </a:t>
            </a:r>
            <a:r>
              <a:rPr lang="hu-HU" sz="1400" baseline="0" dirty="0" err="1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slides</a:t>
            </a:r>
            <a:r>
              <a:rPr lang="hu-HU" sz="1400" baseline="0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contain</a:t>
            </a:r>
            <a:r>
              <a:rPr lang="hu-HU" sz="1400" baseline="0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</a:t>
            </a:r>
            <a:r>
              <a:rPr lang="hu-HU" sz="1400" baseline="0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baseline="0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design </a:t>
            </a:r>
            <a:r>
              <a:rPr lang="hu-HU" sz="1400" baseline="0" dirty="0" err="1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layouts</a:t>
            </a:r>
            <a:endParaRPr lang="hu-HU" sz="1400" baseline="0" dirty="0" smtClean="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007217" y="4945641"/>
            <a:ext cx="3337027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THIRD STEP</a:t>
            </a:r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8007217" y="5355073"/>
            <a:ext cx="3277953" cy="1269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377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should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lost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</a:t>
            </a:r>
            <a:r>
              <a:rPr lang="hu-HU" sz="1400" baseline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</a:t>
            </a:r>
            <a:r>
              <a:rPr lang="hu-HU" sz="1400" baseline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hu-HU" sz="1400" baseline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marL="0" marR="0" indent="0" algn="ctr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1400" baseline="0" dirty="0" smtClean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hello@</a:t>
            </a:r>
            <a:r>
              <a:rPr lang="hu-HU" sz="1400" baseline="0" dirty="0" err="1" smtClean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slideist.com</a:t>
            </a:r>
            <a:endParaRPr lang="en-US" sz="1400" dirty="0" smtClean="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939847" y="2212308"/>
            <a:ext cx="2281759" cy="2281759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800"/>
          </a:p>
        </p:txBody>
      </p:sp>
      <p:sp>
        <p:nvSpPr>
          <p:cNvPr id="26" name="Oval 25"/>
          <p:cNvSpPr/>
          <p:nvPr/>
        </p:nvSpPr>
        <p:spPr>
          <a:xfrm>
            <a:off x="4737349" y="2212307"/>
            <a:ext cx="2281759" cy="2281759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800"/>
          </a:p>
        </p:txBody>
      </p:sp>
      <p:sp>
        <p:nvSpPr>
          <p:cNvPr id="27" name="Oval 26"/>
          <p:cNvSpPr/>
          <p:nvPr/>
        </p:nvSpPr>
        <p:spPr>
          <a:xfrm>
            <a:off x="8534851" y="2212307"/>
            <a:ext cx="2281759" cy="2281759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800"/>
          </a:p>
        </p:txBody>
      </p:sp>
      <p:sp>
        <p:nvSpPr>
          <p:cNvPr id="28" name="Rectangle 27"/>
          <p:cNvSpPr/>
          <p:nvPr/>
        </p:nvSpPr>
        <p:spPr>
          <a:xfrm>
            <a:off x="3823335" y="716738"/>
            <a:ext cx="42011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4000" dirty="0" smtClean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MICRO TUTORIAL</a:t>
            </a:r>
            <a:endParaRPr lang="hu-HU" sz="4000" dirty="0">
              <a:solidFill>
                <a:schemeClr val="tx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708" y="556701"/>
            <a:ext cx="1200928" cy="2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35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+ Subtitle // Red">
    <p:bg>
      <p:bgPr>
        <a:pattFill prst="pct40">
          <a:fgClr>
            <a:srgbClr val="EF5339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6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189" indent="0" algn="ctr">
              <a:buNone/>
              <a:defRPr sz="28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6" y="1787983"/>
            <a:ext cx="4057651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 dirty="0" smtClean="0"/>
              <a:t>C</a:t>
            </a:r>
            <a:r>
              <a:rPr lang="hu-HU" dirty="0" smtClean="0"/>
              <a:t>LICK</a:t>
            </a:r>
            <a:r>
              <a:rPr lang="en-US" dirty="0" smtClean="0"/>
              <a:t> </a:t>
            </a:r>
            <a:r>
              <a:rPr lang="hu-HU" dirty="0" smtClean="0"/>
              <a:t>ICON TO ADD LOGO</a:t>
            </a:r>
            <a:r>
              <a:rPr lang="en-US" dirty="0" smtClean="0"/>
              <a:t> </a:t>
            </a:r>
            <a:r>
              <a:rPr lang="hu-HU" dirty="0" smtClean="0"/>
              <a:t>(</a:t>
            </a:r>
            <a:r>
              <a:rPr lang="hu-HU" dirty="0" err="1" smtClean="0"/>
              <a:t>Logo</a:t>
            </a:r>
            <a:r>
              <a:rPr lang="hu-HU" dirty="0" smtClean="0"/>
              <a:t> </a:t>
            </a:r>
            <a:r>
              <a:rPr lang="hu-HU" dirty="0" err="1" smtClean="0"/>
              <a:t>size</a:t>
            </a:r>
            <a:r>
              <a:rPr lang="hu-HU" dirty="0" smtClean="0"/>
              <a:t>: 1000X500px and </a:t>
            </a:r>
            <a:r>
              <a:rPr lang="en-US" dirty="0" smtClean="0"/>
              <a:t>preferably be transparent background PNG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60004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+ Subtitle // Blue">
    <p:bg>
      <p:bgPr>
        <a:pattFill prst="pct40">
          <a:fgClr>
            <a:schemeClr val="accent6"/>
          </a:fgClr>
          <a:bgClr>
            <a:schemeClr val="tx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6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457189" indent="0" algn="ctr">
              <a:buNone/>
              <a:defRPr sz="28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6" y="1787983"/>
            <a:ext cx="4057651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</a:t>
            </a:r>
            <a:r>
              <a:rPr lang="hu-HU" dirty="0" smtClean="0"/>
              <a:t>LICK</a:t>
            </a:r>
            <a:r>
              <a:rPr lang="en-US" dirty="0" smtClean="0"/>
              <a:t> </a:t>
            </a:r>
            <a:r>
              <a:rPr lang="hu-HU" dirty="0" smtClean="0"/>
              <a:t>ICON TO ADD LOGO</a:t>
            </a:r>
            <a:r>
              <a:rPr lang="en-US" dirty="0" smtClean="0"/>
              <a:t> </a:t>
            </a:r>
            <a:r>
              <a:rPr lang="hu-HU" dirty="0" smtClean="0"/>
              <a:t>(</a:t>
            </a:r>
            <a:r>
              <a:rPr lang="hu-HU" dirty="0" err="1" smtClean="0"/>
              <a:t>Logo</a:t>
            </a:r>
            <a:r>
              <a:rPr lang="hu-HU" dirty="0" smtClean="0"/>
              <a:t> </a:t>
            </a:r>
            <a:r>
              <a:rPr lang="hu-HU" dirty="0" err="1" smtClean="0"/>
              <a:t>size</a:t>
            </a:r>
            <a:r>
              <a:rPr lang="hu-HU" dirty="0" smtClean="0"/>
              <a:t>: 1000X500px and </a:t>
            </a:r>
            <a:r>
              <a:rPr lang="en-US" dirty="0" smtClean="0"/>
              <a:t>preferably be transparent background PNG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585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Logo + Subtitle // Light">
    <p:bg>
      <p:bgPr>
        <a:pattFill prst="pct40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6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189" indent="0" algn="ctr">
              <a:buNone/>
              <a:defRPr sz="28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6" y="1787983"/>
            <a:ext cx="4057651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 dirty="0" smtClean="0"/>
              <a:t>C</a:t>
            </a:r>
            <a:r>
              <a:rPr lang="hu-HU" dirty="0" smtClean="0"/>
              <a:t>LICK</a:t>
            </a:r>
            <a:r>
              <a:rPr lang="en-US" dirty="0" smtClean="0"/>
              <a:t> </a:t>
            </a:r>
            <a:r>
              <a:rPr lang="hu-HU" dirty="0" smtClean="0"/>
              <a:t>ICON TO ADD LOGO</a:t>
            </a:r>
            <a:r>
              <a:rPr lang="en-US" dirty="0" smtClean="0"/>
              <a:t> </a:t>
            </a:r>
            <a:r>
              <a:rPr lang="hu-HU" dirty="0" smtClean="0"/>
              <a:t>(</a:t>
            </a:r>
            <a:r>
              <a:rPr lang="hu-HU" dirty="0" err="1" smtClean="0"/>
              <a:t>Logo</a:t>
            </a:r>
            <a:r>
              <a:rPr lang="hu-HU" dirty="0" smtClean="0"/>
              <a:t> </a:t>
            </a:r>
            <a:r>
              <a:rPr lang="hu-HU" dirty="0" err="1" smtClean="0"/>
              <a:t>size</a:t>
            </a:r>
            <a:r>
              <a:rPr lang="hu-HU" dirty="0" smtClean="0"/>
              <a:t>: 1000X500px and </a:t>
            </a:r>
            <a:r>
              <a:rPr lang="en-US" dirty="0" smtClean="0"/>
              <a:t>preferably be transparent background PNG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43358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+ Subtitle - Blue bg">
    <p:bg>
      <p:bgPr>
        <a:pattFill prst="pct40">
          <a:fgClr>
            <a:schemeClr val="accent6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219" y="578502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4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8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8" y="241268"/>
            <a:ext cx="463419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</a:t>
            </a:r>
            <a:r>
              <a:rPr lang="hu-HU" dirty="0" smtClean="0"/>
              <a:t>LICK</a:t>
            </a:r>
            <a:r>
              <a:rPr lang="en-US" dirty="0" smtClean="0"/>
              <a:t> </a:t>
            </a:r>
            <a:r>
              <a:rPr lang="hu-HU" dirty="0" smtClean="0"/>
              <a:t>ICON TO ADD ICON (50X50px)</a:t>
            </a:r>
            <a:endParaRPr lang="hu-HU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597783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+ Subtitle - Red bg">
    <p:bg>
      <p:bgPr>
        <a:pattFill prst="pct40">
          <a:fgClr>
            <a:srgbClr val="EF5339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01219" y="578502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8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8" y="241268"/>
            <a:ext cx="463419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</a:t>
            </a:r>
            <a:r>
              <a:rPr lang="hu-HU" dirty="0" smtClean="0"/>
              <a:t>LICK</a:t>
            </a:r>
            <a:r>
              <a:rPr lang="en-US" dirty="0" smtClean="0"/>
              <a:t> </a:t>
            </a:r>
            <a:r>
              <a:rPr lang="hu-HU" dirty="0" smtClean="0"/>
              <a:t>ICON TO ADD ICON (50X50px)</a:t>
            </a:r>
            <a:endParaRPr lang="hu-HU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858681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+ Subtitle - Whit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01219" y="578502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4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+mj-lt"/>
              </a:defRPr>
            </a:lvl1pPr>
            <a:lvl2pPr marL="457189" indent="0" algn="ctr">
              <a:buNone/>
              <a:defRPr sz="28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8" y="241268"/>
            <a:ext cx="463419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</a:t>
            </a:r>
            <a:r>
              <a:rPr lang="hu-HU" dirty="0" smtClean="0"/>
              <a:t>LICK</a:t>
            </a:r>
            <a:r>
              <a:rPr lang="en-US" dirty="0" smtClean="0"/>
              <a:t> </a:t>
            </a:r>
            <a:r>
              <a:rPr lang="hu-HU" dirty="0" smtClean="0"/>
              <a:t>ICON TO ADD ICON (50X50px)</a:t>
            </a:r>
            <a:endParaRPr lang="hu-HU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752413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+ Lis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6572" y="2155375"/>
            <a:ext cx="11206064" cy="100769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b="0" baseline="0">
                <a:solidFill>
                  <a:schemeClr val="accent4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82559" y="3265713"/>
            <a:ext cx="11150079" cy="2192529"/>
          </a:xfrm>
        </p:spPr>
        <p:txBody>
          <a:bodyPr anchor="t">
            <a:normAutofit/>
          </a:bodyPr>
          <a:lstStyle>
            <a:lvl1pPr marL="342891" indent="-342891">
              <a:lnSpc>
                <a:spcPct val="100000"/>
              </a:lnSpc>
              <a:buFontTx/>
              <a:buBlip>
                <a:blip r:embed="rId2"/>
              </a:buBlip>
              <a:defRPr sz="2400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523311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+ List - Blu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2" y="2155375"/>
            <a:ext cx="11206064" cy="100769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b="0" baseline="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59" y="3265713"/>
            <a:ext cx="11150079" cy="2192529"/>
          </a:xfrm>
        </p:spPr>
        <p:txBody>
          <a:bodyPr anchor="t">
            <a:normAutofit/>
          </a:bodyPr>
          <a:lstStyle>
            <a:lvl1pPr marL="342891" indent="-342891">
              <a:lnSpc>
                <a:spcPct val="100000"/>
              </a:lnSpc>
              <a:buFontTx/>
              <a:buBlip>
                <a:blip r:embed="rId2"/>
              </a:buBlip>
              <a:defRPr sz="2400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512287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+ 2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8" y="1483568"/>
            <a:ext cx="5617031" cy="4236097"/>
          </a:xfrm>
        </p:spPr>
        <p:txBody>
          <a:bodyPr>
            <a:normAutofit/>
          </a:bodyPr>
          <a:lstStyle>
            <a:lvl1pPr marL="285744" indent="-285744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1pPr>
            <a:lvl2pPr marL="290315" indent="-285744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2pPr>
            <a:lvl3pPr marL="285744" indent="-285744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3pPr>
            <a:lvl4pPr marL="285744" indent="-285744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4pPr>
            <a:lvl5pPr marL="285744" indent="-285744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214187" y="1483568"/>
            <a:ext cx="5617031" cy="4236097"/>
          </a:xfrm>
        </p:spPr>
        <p:txBody>
          <a:bodyPr>
            <a:normAutofit/>
          </a:bodyPr>
          <a:lstStyle>
            <a:lvl1pPr marL="285744" indent="-285744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1pPr>
            <a:lvl2pPr marL="290315" indent="-285744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2pPr>
            <a:lvl3pPr marL="285744" indent="-285744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3pPr>
            <a:lvl4pPr marL="285744" indent="-285744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4pPr>
            <a:lvl5pPr marL="285744" indent="-285744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238397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25782" y="1342926"/>
            <a:ext cx="11966223" cy="31810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09600" y="2340783"/>
            <a:ext cx="10972800" cy="1143000"/>
          </a:xfrm>
        </p:spPr>
        <p:txBody>
          <a:bodyPr/>
          <a:lstStyle/>
          <a:p>
            <a:r>
              <a:rPr lang="es-ES_tradnl" dirty="0" smtClean="0"/>
              <a:t>Clic para editar nombre de capítulo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3447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hu-HU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01218" y="1763499"/>
            <a:ext cx="5617031" cy="423609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204858" y="1763499"/>
            <a:ext cx="5617031" cy="423609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107041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Picture +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6204858" y="1716841"/>
            <a:ext cx="5617031" cy="4236097"/>
          </a:xfrm>
        </p:spPr>
        <p:txBody>
          <a:bodyPr>
            <a:noAutofit/>
          </a:bodyPr>
          <a:lstStyle>
            <a:lvl1pPr marL="285744" indent="-285744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1pPr>
            <a:lvl2pPr marL="290315" indent="-285744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2pPr>
            <a:lvl3pPr marL="285744" indent="-285744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3pPr>
            <a:lvl4pPr marL="285744" indent="-285744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4pPr>
            <a:lvl5pPr marL="285744" indent="-285744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01217" y="1716841"/>
            <a:ext cx="5579707" cy="4236097"/>
          </a:xfrm>
        </p:spPr>
        <p:txBody>
          <a:bodyPr/>
          <a:lstStyle/>
          <a:p>
            <a:r>
              <a:rPr lang="es-ES" smtClean="0"/>
              <a:t>Haga clic en el icono para agregar una imagen</a:t>
            </a:r>
            <a:endParaRPr lang="hu-HU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193309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6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hu-HU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1772819" y="1567555"/>
            <a:ext cx="3965511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401219" y="1716845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s-ES" smtClean="0"/>
              <a:t>Haga clic en el icono para agregar una imagen</a:t>
            </a:r>
            <a:endParaRPr lang="hu-HU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7476934" y="1511574"/>
            <a:ext cx="3965511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6105334" y="1660864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s-ES" smtClean="0"/>
              <a:t>Haga clic en el icono para agregar una imagen</a:t>
            </a:r>
            <a:endParaRPr lang="hu-HU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6"/>
          </p:nvPr>
        </p:nvSpPr>
        <p:spPr>
          <a:xfrm>
            <a:off x="1772819" y="3181765"/>
            <a:ext cx="3965511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401219" y="3331052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s-ES" smtClean="0"/>
              <a:t>Haga clic en el icono para agregar una imagen</a:t>
            </a:r>
            <a:endParaRPr lang="hu-HU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8"/>
          </p:nvPr>
        </p:nvSpPr>
        <p:spPr>
          <a:xfrm>
            <a:off x="7476934" y="3125785"/>
            <a:ext cx="3965511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6105334" y="3275075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s-ES" smtClean="0"/>
              <a:t>Haga clic en el icono para agregar una imagen</a:t>
            </a:r>
            <a:endParaRPr lang="hu-HU"/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30"/>
          </p:nvPr>
        </p:nvSpPr>
        <p:spPr>
          <a:xfrm>
            <a:off x="1772819" y="4761095"/>
            <a:ext cx="3965511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31"/>
          </p:nvPr>
        </p:nvSpPr>
        <p:spPr>
          <a:xfrm>
            <a:off x="401219" y="4910385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s-ES" smtClean="0"/>
              <a:t>Haga clic en el icono para agregar una imagen</a:t>
            </a:r>
            <a:endParaRPr lang="hu-HU"/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32"/>
          </p:nvPr>
        </p:nvSpPr>
        <p:spPr>
          <a:xfrm>
            <a:off x="7476934" y="4705114"/>
            <a:ext cx="3965511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33"/>
          </p:nvPr>
        </p:nvSpPr>
        <p:spPr>
          <a:xfrm>
            <a:off x="6105334" y="4854404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s-ES" smtClean="0"/>
              <a:t>Haga clic en el icono para agregar una imagen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4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886907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+ Big image (Monitor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70" y="410550"/>
            <a:ext cx="4017412" cy="263123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132390" y="1614196"/>
            <a:ext cx="5868404" cy="363884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smtClean="0"/>
              <a:t>Haga clic en el icono para agregar una imagen</a:t>
            </a:r>
            <a:endParaRPr lang="hu-HU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968" y="3041784"/>
            <a:ext cx="4017413" cy="3126987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mtClean="0"/>
              <a:t>Editar el estilo de texto del patrón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086164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+ Content + Big image (Browser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2507" y="1322260"/>
            <a:ext cx="4017412" cy="1374287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00347" y="1726162"/>
            <a:ext cx="6512216" cy="421743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smtClean="0"/>
              <a:t>Haga clic en el icono para agregar una imagen</a:t>
            </a:r>
            <a:endParaRPr lang="hu-HU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2508" y="2741851"/>
            <a:ext cx="4017413" cy="1456926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262626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mtClean="0"/>
              <a:t>Editar el estilo de texto del patrón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306787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+ Content + Big image (Tablets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20216" y="2855167"/>
            <a:ext cx="2313443" cy="307910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smtClean="0"/>
              <a:t>Haga clic en el icono para agregar una imagen</a:t>
            </a: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550501" y="2855167"/>
            <a:ext cx="2313443" cy="307910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smtClean="0"/>
              <a:t>Haga clic en el icono para agregar una imagen</a:t>
            </a:r>
            <a:endParaRPr lang="hu-H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970" y="410550"/>
            <a:ext cx="4017412" cy="2631233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accent4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hu-H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968" y="3461657"/>
            <a:ext cx="4017413" cy="2707110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mtClean="0"/>
              <a:t>Editar el estilo de texto del patrón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224868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+ Big image (Mobile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8644" y="3349694"/>
            <a:ext cx="4290333" cy="282225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hu-H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 rot="60000">
            <a:off x="6317772" y="326513"/>
            <a:ext cx="2997971" cy="5867879"/>
          </a:xfrm>
          <a:effectLst>
            <a:softEdge rad="406400"/>
          </a:effectLst>
          <a:scene3d>
            <a:camera prst="orthographicFront"/>
            <a:lightRig rig="chilly" dir="t"/>
          </a:scene3d>
          <a:sp3d extrusionH="76200" prstMaterial="softEdge">
            <a:bevelT w="63500" h="63500"/>
            <a:bevelB w="165100" prst="coolSlant"/>
            <a:extrusionClr>
              <a:schemeClr val="accent1"/>
            </a:extrusionClr>
          </a:sp3d>
        </p:spPr>
        <p:txBody>
          <a:bodyPr>
            <a:normAutofit/>
            <a:sp3d extrusionH="57150">
              <a:bevelT w="38100" h="38100" prst="slope"/>
            </a:sp3d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en el icono para agregar una imagen</a:t>
            </a:r>
            <a:endParaRPr lang="hu-HU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32273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4 Image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19" y="499534"/>
            <a:ext cx="11168743" cy="638802"/>
          </a:xfrm>
        </p:spPr>
        <p:txBody>
          <a:bodyPr>
            <a:normAutofit/>
          </a:bodyPr>
          <a:lstStyle>
            <a:lvl1pPr algn="ctr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98601" y="4422712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3287610" y="4422711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6076619" y="4422710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8865627" y="4422710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498599" y="1700638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s-ES" smtClean="0"/>
              <a:t>Haga clic en el icono para agregar una imagen</a:t>
            </a:r>
            <a:endParaRPr lang="hu-HU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3287609" y="1700637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s-ES" smtClean="0"/>
              <a:t>Haga clic en el icono para agregar una imagen</a:t>
            </a:r>
            <a:endParaRPr lang="hu-HU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6076618" y="1700636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s-ES" smtClean="0"/>
              <a:t>Haga clic en el icono para agregar una imagen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8865627" y="1700635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s-ES" smtClean="0"/>
              <a:t>Haga clic en el icono para agregar una imagen</a:t>
            </a:r>
            <a:endParaRPr lang="hu-H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31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354470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4 Icon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19" y="499534"/>
            <a:ext cx="11168743" cy="638802"/>
          </a:xfrm>
        </p:spPr>
        <p:txBody>
          <a:bodyPr>
            <a:normAutofit/>
          </a:bodyPr>
          <a:lstStyle>
            <a:lvl1pPr algn="ctr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98601" y="3275047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3287610" y="3275046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6076619" y="3275045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8865627" y="3275045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1122519" y="1866136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s-ES" smtClean="0"/>
              <a:t>Haga clic en el icono para agregar una imagen</a:t>
            </a:r>
            <a:endParaRPr lang="hu-HU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3911529" y="1866135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s-ES" smtClean="0"/>
              <a:t>Haga clic en el icono para agregar una imagen</a:t>
            </a:r>
            <a:endParaRPr lang="hu-HU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6700538" y="1866134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s-ES" smtClean="0"/>
              <a:t>Haga clic en el icono para agregar una imagen</a:t>
            </a:r>
            <a:endParaRPr lang="hu-HU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9489547" y="1866133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s-ES" smtClean="0"/>
              <a:t>Haga clic en el icono para agregar una imagen</a:t>
            </a:r>
            <a:endParaRPr lang="hu-H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31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68837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Subtitle +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0924" y="1539557"/>
            <a:ext cx="5495731" cy="320664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283" y="1530227"/>
            <a:ext cx="5496892" cy="320664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60388" y="1870146"/>
            <a:ext cx="5308600" cy="4167188"/>
          </a:xfrm>
        </p:spPr>
        <p:txBody>
          <a:bodyPr/>
          <a:lstStyle/>
          <a:p>
            <a:r>
              <a:rPr lang="es-ES" smtClean="0"/>
              <a:t>Haga clic en el icono para agregar una imagen</a:t>
            </a:r>
            <a:endParaRPr lang="hu-HU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16216" y="1879477"/>
            <a:ext cx="5308600" cy="4167188"/>
          </a:xfrm>
        </p:spPr>
        <p:txBody>
          <a:bodyPr/>
          <a:lstStyle/>
          <a:p>
            <a:r>
              <a:rPr lang="es-ES" smtClean="0"/>
              <a:t>Haga clic en el icono para agregar una imagen</a:t>
            </a:r>
            <a:endParaRPr lang="hu-HU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232549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esarrollo de t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108450"/>
          </a:xfrm>
        </p:spPr>
        <p:txBody>
          <a:bodyPr/>
          <a:lstStyle>
            <a:lvl1pPr>
              <a:defRPr sz="1463"/>
            </a:lvl1pPr>
            <a:lvl2pPr>
              <a:defRPr sz="1463"/>
            </a:lvl2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227760" y="6356357"/>
            <a:ext cx="1067189" cy="365125"/>
          </a:xfrm>
          <a:prstGeom prst="rect">
            <a:avLst/>
          </a:prstGeom>
        </p:spPr>
        <p:txBody>
          <a:bodyPr/>
          <a:lstStyle/>
          <a:p>
            <a:fld id="{05E8FC97-60FB-704B-BC45-9473DFB7FD2E}" type="datetimeFigureOut">
              <a:rPr lang="es-ES" smtClean="0"/>
              <a:t>10/04/2019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169831" y="6356357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294947" y="6356357"/>
            <a:ext cx="874884" cy="365125"/>
          </a:xfrm>
          <a:prstGeom prst="rect">
            <a:avLst/>
          </a:prstGeom>
        </p:spPr>
        <p:txBody>
          <a:bodyPr/>
          <a:lstStyle/>
          <a:p>
            <a:fld id="{7D0BC2AB-0B04-CF43-A643-5B07D9AD46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79201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056590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566183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+ Backgroun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6" y="2263845"/>
            <a:ext cx="4057651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 dirty="0" smtClean="0"/>
              <a:t>C</a:t>
            </a:r>
            <a:r>
              <a:rPr lang="hu-HU" dirty="0" smtClean="0"/>
              <a:t>LICK</a:t>
            </a:r>
            <a:r>
              <a:rPr lang="en-US" dirty="0" smtClean="0"/>
              <a:t> </a:t>
            </a:r>
            <a:r>
              <a:rPr lang="hu-HU" dirty="0" smtClean="0"/>
              <a:t>ICON TO ADD LOGO</a:t>
            </a:r>
            <a:r>
              <a:rPr lang="en-US" dirty="0" smtClean="0"/>
              <a:t> </a:t>
            </a:r>
            <a:r>
              <a:rPr lang="hu-HU" dirty="0" smtClean="0"/>
              <a:t>(</a:t>
            </a:r>
            <a:r>
              <a:rPr lang="hu-HU" dirty="0" err="1" smtClean="0"/>
              <a:t>Logo</a:t>
            </a:r>
            <a:r>
              <a:rPr lang="hu-HU" dirty="0" smtClean="0"/>
              <a:t> </a:t>
            </a:r>
            <a:r>
              <a:rPr lang="hu-HU" dirty="0" err="1" smtClean="0"/>
              <a:t>size</a:t>
            </a:r>
            <a:r>
              <a:rPr lang="hu-HU" dirty="0" smtClean="0"/>
              <a:t>: 1000X500px and </a:t>
            </a:r>
            <a:r>
              <a:rPr lang="en-US" dirty="0" smtClean="0"/>
              <a:t>preferably be transparent background PNG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52908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+ Right Line (Title + Conten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9" y="419878"/>
            <a:ext cx="7044612" cy="52189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3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mtClean="0"/>
              <a:t>Editar el estilo de texto del patrón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108964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+ Right Line (Title + Lis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467638"/>
            <a:ext cx="3383280" cy="1118567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9" y="419881"/>
            <a:ext cx="7044612" cy="54677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275983" y="1660850"/>
            <a:ext cx="3398520" cy="4777273"/>
          </a:xfrm>
        </p:spPr>
        <p:txBody>
          <a:bodyPr>
            <a:normAutofit/>
          </a:bodyPr>
          <a:lstStyle>
            <a:lvl1pPr marL="342891" marR="0" indent="-342891" algn="l" defTabSz="914377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dirty="0" smtClean="0"/>
              <a:t> </a:t>
            </a:r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24228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+ Left Line (Title +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64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227983" y="1143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983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mtClean="0"/>
              <a:t>Editar el estilo de texto del patrón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653144" y="6147931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917357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+ Left Title +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01216" y="3173514"/>
            <a:ext cx="3485645" cy="1099906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4329" y="588939"/>
            <a:ext cx="7523583" cy="54573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1219" y="4273420"/>
            <a:ext cx="3500885" cy="1772818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accent1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737264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24" y="588939"/>
            <a:ext cx="11364685" cy="54573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365949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image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67" y="5543230"/>
            <a:ext cx="11196735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accent4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tx1"/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33267" y="6156513"/>
            <a:ext cx="11196671" cy="5381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4pPr marL="0" indent="0">
              <a:buNone/>
              <a:defRPr/>
            </a:lvl4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233265" y="259932"/>
            <a:ext cx="463419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</a:t>
            </a:r>
            <a:r>
              <a:rPr lang="hu-HU" dirty="0" smtClean="0"/>
              <a:t>LICK</a:t>
            </a:r>
            <a:r>
              <a:rPr lang="en-US" dirty="0" smtClean="0"/>
              <a:t> </a:t>
            </a:r>
            <a:r>
              <a:rPr lang="hu-HU" dirty="0" smtClean="0"/>
              <a:t>ICON TO ADD ICON (50X50px)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6546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+ Title + Subtitle">
    <p:bg>
      <p:bgPr>
        <a:pattFill prst="pct40">
          <a:fgClr>
            <a:schemeClr val="accent6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219" y="3116425"/>
            <a:ext cx="11140751" cy="830264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5400" spc="-120" baseline="0">
                <a:solidFill>
                  <a:schemeClr val="accent4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218" y="3962012"/>
            <a:ext cx="11140751" cy="10603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8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09832" y="759783"/>
            <a:ext cx="4057651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</a:t>
            </a:r>
            <a:r>
              <a:rPr lang="hu-HU" dirty="0" smtClean="0"/>
              <a:t>LICK</a:t>
            </a:r>
            <a:r>
              <a:rPr lang="en-US" dirty="0" smtClean="0"/>
              <a:t> </a:t>
            </a:r>
            <a:r>
              <a:rPr lang="hu-HU" dirty="0" smtClean="0"/>
              <a:t>ICON TO ADD LOGO</a:t>
            </a:r>
            <a:r>
              <a:rPr lang="en-US" dirty="0" smtClean="0"/>
              <a:t> </a:t>
            </a:r>
            <a:r>
              <a:rPr lang="hu-HU" dirty="0" smtClean="0"/>
              <a:t>(</a:t>
            </a:r>
            <a:r>
              <a:rPr lang="hu-HU" dirty="0" err="1" smtClean="0"/>
              <a:t>Logo</a:t>
            </a:r>
            <a:r>
              <a:rPr lang="hu-HU" dirty="0" smtClean="0"/>
              <a:t> </a:t>
            </a:r>
            <a:r>
              <a:rPr lang="hu-HU" dirty="0" err="1" smtClean="0"/>
              <a:t>size</a:t>
            </a:r>
            <a:r>
              <a:rPr lang="hu-HU" dirty="0" smtClean="0"/>
              <a:t>: 1000X500px and </a:t>
            </a:r>
            <a:r>
              <a:rPr lang="en-US" dirty="0" smtClean="0"/>
              <a:t>preferably be transparent background PNG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81932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417359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116388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116387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227760" y="6356357"/>
            <a:ext cx="1067189" cy="365125"/>
          </a:xfrm>
          <a:prstGeom prst="rect">
            <a:avLst/>
          </a:prstGeom>
        </p:spPr>
        <p:txBody>
          <a:bodyPr/>
          <a:lstStyle/>
          <a:p>
            <a:fld id="{05E8FC97-60FB-704B-BC45-9473DFB7FD2E}" type="datetimeFigureOut">
              <a:rPr lang="es-ES" smtClean="0"/>
              <a:t>10/04/2019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169831" y="6356357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294947" y="6356357"/>
            <a:ext cx="874884" cy="365125"/>
          </a:xfrm>
          <a:prstGeom prst="rect">
            <a:avLst/>
          </a:prstGeom>
        </p:spPr>
        <p:txBody>
          <a:bodyPr/>
          <a:lstStyle/>
          <a:p>
            <a:fld id="{7D0BC2AB-0B04-CF43-A643-5B07D9AD46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8854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1" y="695325"/>
            <a:ext cx="2628900" cy="48006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217" y="714376"/>
            <a:ext cx="8104608" cy="478155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512664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IST info">
    <p:bg>
      <p:bgPr>
        <a:solidFill>
          <a:srgbClr val="F2E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4218073" y="4945641"/>
            <a:ext cx="3337027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SECOND STEP</a:t>
            </a:r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4218073" y="5355072"/>
            <a:ext cx="3337027" cy="1269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Customize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templates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edit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text,</a:t>
            </a:r>
            <a:r>
              <a:rPr lang="hu-HU" sz="1400" baseline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add </a:t>
            </a:r>
            <a:r>
              <a:rPr lang="hu-HU" sz="1400" baseline="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images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618934" y="4945641"/>
            <a:ext cx="2923591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FIRST STEP</a:t>
            </a:r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8933" y="5355072"/>
            <a:ext cx="2923591" cy="1269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400" dirty="0" err="1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</a:t>
            </a:r>
            <a:r>
              <a:rPr lang="hu-HU" sz="1400" baseline="0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smtClean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</a:t>
            </a:r>
            <a:r>
              <a:rPr lang="hu-HU" sz="1400" baseline="0" dirty="0" smtClean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 smtClean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endParaRPr lang="hu-HU" sz="1400" baseline="0" dirty="0" smtClean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1400" baseline="0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Master </a:t>
            </a:r>
            <a:r>
              <a:rPr lang="hu-HU" sz="1400" baseline="0" dirty="0" err="1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slides</a:t>
            </a:r>
            <a:r>
              <a:rPr lang="hu-HU" sz="1400" baseline="0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contain</a:t>
            </a:r>
            <a:r>
              <a:rPr lang="hu-HU" sz="1400" baseline="0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</a:t>
            </a:r>
            <a:r>
              <a:rPr lang="hu-HU" sz="1400" baseline="0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baseline="0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design </a:t>
            </a:r>
            <a:r>
              <a:rPr lang="hu-HU" sz="1400" baseline="0" dirty="0" err="1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layouts</a:t>
            </a:r>
            <a:endParaRPr lang="hu-HU" sz="1400" baseline="0" dirty="0" smtClean="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8007217" y="4945641"/>
            <a:ext cx="3337027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THIRD STEP</a:t>
            </a:r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 userDrawn="1"/>
        </p:nvSpPr>
        <p:spPr>
          <a:xfrm>
            <a:off x="8007217" y="5355073"/>
            <a:ext cx="3277953" cy="1269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377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should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lost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</a:t>
            </a:r>
            <a:r>
              <a:rPr lang="hu-H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</a:t>
            </a:r>
            <a:r>
              <a:rPr lang="hu-HU" sz="1400" baseline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</a:t>
            </a:r>
            <a:r>
              <a:rPr lang="hu-HU" sz="1400" baseline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hu-HU" sz="1400" baseline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marL="0" marR="0" indent="0" algn="ctr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1400" baseline="0" dirty="0" smtClean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hello@</a:t>
            </a:r>
            <a:r>
              <a:rPr lang="hu-HU" sz="1400" baseline="0" dirty="0" err="1" smtClean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slideist.com</a:t>
            </a:r>
            <a:endParaRPr lang="en-US" sz="1400" dirty="0" smtClean="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939847" y="2212308"/>
            <a:ext cx="2281759" cy="2281759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800"/>
          </a:p>
        </p:txBody>
      </p:sp>
      <p:sp>
        <p:nvSpPr>
          <p:cNvPr id="26" name="Oval 25"/>
          <p:cNvSpPr/>
          <p:nvPr userDrawn="1"/>
        </p:nvSpPr>
        <p:spPr>
          <a:xfrm>
            <a:off x="4737349" y="2212307"/>
            <a:ext cx="2281759" cy="2281759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800"/>
          </a:p>
        </p:txBody>
      </p:sp>
      <p:sp>
        <p:nvSpPr>
          <p:cNvPr id="27" name="Oval 26"/>
          <p:cNvSpPr/>
          <p:nvPr userDrawn="1"/>
        </p:nvSpPr>
        <p:spPr>
          <a:xfrm>
            <a:off x="8534851" y="2212307"/>
            <a:ext cx="2281759" cy="2281759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800"/>
          </a:p>
        </p:txBody>
      </p:sp>
      <p:sp>
        <p:nvSpPr>
          <p:cNvPr id="28" name="Rectangle 27"/>
          <p:cNvSpPr/>
          <p:nvPr userDrawn="1"/>
        </p:nvSpPr>
        <p:spPr>
          <a:xfrm>
            <a:off x="3823335" y="716738"/>
            <a:ext cx="42011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4000" dirty="0" smtClean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MICRO TUTORIAL</a:t>
            </a:r>
            <a:endParaRPr lang="hu-HU" sz="4000" dirty="0">
              <a:solidFill>
                <a:schemeClr val="tx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708" y="556701"/>
            <a:ext cx="1200928" cy="2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68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Subtitle // Red">
    <p:bg>
      <p:bgPr>
        <a:pattFill prst="pct40">
          <a:fgClr>
            <a:srgbClr val="EF5339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6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189" indent="0" algn="ctr">
              <a:buNone/>
              <a:defRPr sz="28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6" y="1787983"/>
            <a:ext cx="4057651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 dirty="0" smtClean="0"/>
              <a:t>C</a:t>
            </a:r>
            <a:r>
              <a:rPr lang="hu-HU" dirty="0" smtClean="0"/>
              <a:t>LICK</a:t>
            </a:r>
            <a:r>
              <a:rPr lang="en-US" dirty="0" smtClean="0"/>
              <a:t> </a:t>
            </a:r>
            <a:r>
              <a:rPr lang="hu-HU" dirty="0" smtClean="0"/>
              <a:t>ICON TO ADD LOGO</a:t>
            </a:r>
            <a:r>
              <a:rPr lang="en-US" dirty="0" smtClean="0"/>
              <a:t> </a:t>
            </a:r>
            <a:r>
              <a:rPr lang="hu-HU" dirty="0" smtClean="0"/>
              <a:t>(</a:t>
            </a:r>
            <a:r>
              <a:rPr lang="hu-HU" dirty="0" err="1" smtClean="0"/>
              <a:t>Logo</a:t>
            </a:r>
            <a:r>
              <a:rPr lang="hu-HU" dirty="0" smtClean="0"/>
              <a:t> </a:t>
            </a:r>
            <a:r>
              <a:rPr lang="hu-HU" dirty="0" err="1" smtClean="0"/>
              <a:t>size</a:t>
            </a:r>
            <a:r>
              <a:rPr lang="hu-HU" dirty="0" smtClean="0"/>
              <a:t>: 1000X500px and </a:t>
            </a:r>
            <a:r>
              <a:rPr lang="en-US" dirty="0" smtClean="0"/>
              <a:t>preferably be transparent background PNG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23625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Subtitle // Blue">
    <p:bg>
      <p:bgPr>
        <a:pattFill prst="pct40">
          <a:fgClr>
            <a:schemeClr val="accent6"/>
          </a:fgClr>
          <a:bgClr>
            <a:schemeClr val="tx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6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457189" indent="0" algn="ctr">
              <a:buNone/>
              <a:defRPr sz="28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6" y="1787983"/>
            <a:ext cx="4057651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</a:t>
            </a:r>
            <a:r>
              <a:rPr lang="hu-HU" dirty="0" smtClean="0"/>
              <a:t>LICK</a:t>
            </a:r>
            <a:r>
              <a:rPr lang="en-US" dirty="0" smtClean="0"/>
              <a:t> </a:t>
            </a:r>
            <a:r>
              <a:rPr lang="hu-HU" dirty="0" smtClean="0"/>
              <a:t>ICON TO ADD LOGO</a:t>
            </a:r>
            <a:r>
              <a:rPr lang="en-US" dirty="0" smtClean="0"/>
              <a:t> </a:t>
            </a:r>
            <a:r>
              <a:rPr lang="hu-HU" dirty="0" smtClean="0"/>
              <a:t>(</a:t>
            </a:r>
            <a:r>
              <a:rPr lang="hu-HU" dirty="0" err="1" smtClean="0"/>
              <a:t>Logo</a:t>
            </a:r>
            <a:r>
              <a:rPr lang="hu-HU" dirty="0" smtClean="0"/>
              <a:t> </a:t>
            </a:r>
            <a:r>
              <a:rPr lang="hu-HU" dirty="0" err="1" smtClean="0"/>
              <a:t>size</a:t>
            </a:r>
            <a:r>
              <a:rPr lang="hu-HU" dirty="0" smtClean="0"/>
              <a:t>: 1000X500px and </a:t>
            </a:r>
            <a:r>
              <a:rPr lang="en-US" dirty="0" smtClean="0"/>
              <a:t>preferably be transparent background PNG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261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ogo + Subtitle // Light">
    <p:bg>
      <p:bgPr>
        <a:pattFill prst="pct40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6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189" indent="0" algn="ctr">
              <a:buNone/>
              <a:defRPr sz="28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6" y="1787983"/>
            <a:ext cx="4057651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 dirty="0" smtClean="0"/>
              <a:t>C</a:t>
            </a:r>
            <a:r>
              <a:rPr lang="hu-HU" dirty="0" smtClean="0"/>
              <a:t>LICK</a:t>
            </a:r>
            <a:r>
              <a:rPr lang="en-US" dirty="0" smtClean="0"/>
              <a:t> </a:t>
            </a:r>
            <a:r>
              <a:rPr lang="hu-HU" dirty="0" smtClean="0"/>
              <a:t>ICON TO ADD LOGO</a:t>
            </a:r>
            <a:r>
              <a:rPr lang="en-US" dirty="0" smtClean="0"/>
              <a:t> </a:t>
            </a:r>
            <a:r>
              <a:rPr lang="hu-HU" dirty="0" smtClean="0"/>
              <a:t>(</a:t>
            </a:r>
            <a:r>
              <a:rPr lang="hu-HU" dirty="0" err="1" smtClean="0"/>
              <a:t>Logo</a:t>
            </a:r>
            <a:r>
              <a:rPr lang="hu-HU" dirty="0" smtClean="0"/>
              <a:t> </a:t>
            </a:r>
            <a:r>
              <a:rPr lang="hu-HU" dirty="0" err="1" smtClean="0"/>
              <a:t>size</a:t>
            </a:r>
            <a:r>
              <a:rPr lang="hu-HU" dirty="0" smtClean="0"/>
              <a:t>: 1000X500px and </a:t>
            </a:r>
            <a:r>
              <a:rPr lang="en-US" dirty="0" smtClean="0"/>
              <a:t>preferably be transparent background PNG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6920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title - Blue bg">
    <p:bg>
      <p:bgPr>
        <a:pattFill prst="pct40">
          <a:fgClr>
            <a:schemeClr val="accent6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219" y="578502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8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8" y="241268"/>
            <a:ext cx="463419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</a:t>
            </a:r>
            <a:r>
              <a:rPr lang="hu-HU" dirty="0" smtClean="0"/>
              <a:t>LICK</a:t>
            </a:r>
            <a:r>
              <a:rPr lang="en-US" dirty="0" smtClean="0"/>
              <a:t> </a:t>
            </a:r>
            <a:r>
              <a:rPr lang="hu-HU" dirty="0" smtClean="0"/>
              <a:t>ICON TO ADD ICON (50X50px)</a:t>
            </a:r>
            <a:endParaRPr lang="hu-HU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84912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title - Red bg">
    <p:bg>
      <p:bgPr>
        <a:pattFill prst="pct40">
          <a:fgClr>
            <a:srgbClr val="EF5339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01219" y="578502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8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8" y="241268"/>
            <a:ext cx="463419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</a:t>
            </a:r>
            <a:r>
              <a:rPr lang="hu-HU" dirty="0" smtClean="0"/>
              <a:t>LICK</a:t>
            </a:r>
            <a:r>
              <a:rPr lang="en-US" dirty="0" smtClean="0"/>
              <a:t> </a:t>
            </a:r>
            <a:r>
              <a:rPr lang="hu-HU" dirty="0" smtClean="0"/>
              <a:t>ICON TO ADD ICON (50X50px)</a:t>
            </a:r>
            <a:endParaRPr lang="hu-HU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41416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Subtitle - Whit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01219" y="578502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+mj-lt"/>
              </a:defRPr>
            </a:lvl1pPr>
            <a:lvl2pPr marL="457189" indent="0" algn="ctr">
              <a:buNone/>
              <a:defRPr sz="28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8" y="241268"/>
            <a:ext cx="463419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</a:t>
            </a:r>
            <a:r>
              <a:rPr lang="hu-HU" dirty="0" smtClean="0"/>
              <a:t>LICK</a:t>
            </a:r>
            <a:r>
              <a:rPr lang="en-US" dirty="0" smtClean="0"/>
              <a:t> </a:t>
            </a:r>
            <a:r>
              <a:rPr lang="hu-HU" dirty="0" smtClean="0"/>
              <a:t>ICON TO ADD ICON (50X50px)</a:t>
            </a:r>
            <a:endParaRPr lang="hu-HU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961511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Lis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6572" y="2155375"/>
            <a:ext cx="11206064" cy="100769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b="0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82559" y="3265713"/>
            <a:ext cx="11150079" cy="2192529"/>
          </a:xfrm>
        </p:spPr>
        <p:txBody>
          <a:bodyPr anchor="t">
            <a:normAutofit/>
          </a:bodyPr>
          <a:lstStyle>
            <a:lvl1pPr marL="342891" indent="-342891">
              <a:lnSpc>
                <a:spcPct val="100000"/>
              </a:lnSpc>
              <a:buFontTx/>
              <a:buBlip>
                <a:blip r:embed="rId2"/>
              </a:buBlip>
              <a:defRPr sz="2400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907319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List - Blu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2" y="2155375"/>
            <a:ext cx="11206064" cy="100769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59" y="3265713"/>
            <a:ext cx="11150079" cy="2192529"/>
          </a:xfrm>
        </p:spPr>
        <p:txBody>
          <a:bodyPr anchor="t">
            <a:normAutofit/>
          </a:bodyPr>
          <a:lstStyle>
            <a:lvl1pPr marL="342891" indent="-342891">
              <a:lnSpc>
                <a:spcPct val="100000"/>
              </a:lnSpc>
              <a:buFontTx/>
              <a:buBlip>
                <a:blip r:embed="rId2"/>
              </a:buBlip>
              <a:defRPr sz="2400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875262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y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20"/>
            <a:ext cx="5386917" cy="1303227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901342"/>
            <a:ext cx="5386917" cy="281524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 dirty="0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227760" y="6356357"/>
            <a:ext cx="1067189" cy="365125"/>
          </a:xfrm>
          <a:prstGeom prst="rect">
            <a:avLst/>
          </a:prstGeom>
        </p:spPr>
        <p:txBody>
          <a:bodyPr/>
          <a:lstStyle/>
          <a:p>
            <a:fld id="{05E8FC97-60FB-704B-BC45-9473DFB7FD2E}" type="datetimeFigureOut">
              <a:rPr lang="es-ES" smtClean="0"/>
              <a:t>10/04/2019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2169831" y="6356357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1294947" y="6356357"/>
            <a:ext cx="874884" cy="365125"/>
          </a:xfrm>
          <a:prstGeom prst="rect">
            <a:avLst/>
          </a:prstGeom>
        </p:spPr>
        <p:txBody>
          <a:bodyPr/>
          <a:lstStyle/>
          <a:p>
            <a:fld id="{7D0BC2AB-0B04-CF43-A643-5B07D9AD46FF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Marcador de SmartArt 10"/>
          <p:cNvSpPr>
            <a:spLocks noGrp="1"/>
          </p:cNvSpPr>
          <p:nvPr>
            <p:ph type="dgm" sz="quarter" idx="13"/>
          </p:nvPr>
        </p:nvSpPr>
        <p:spPr>
          <a:xfrm>
            <a:off x="6079067" y="1535114"/>
            <a:ext cx="5503333" cy="4181474"/>
          </a:xfrm>
        </p:spPr>
        <p:txBody>
          <a:bodyPr/>
          <a:lstStyle/>
          <a:p>
            <a:r>
              <a:rPr lang="es-ES_tradnl" smtClean="0"/>
              <a:t>Haga clic en el icono para agregar un gráfico SmartArt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45461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2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8" y="1483568"/>
            <a:ext cx="5617031" cy="4236097"/>
          </a:xfrm>
        </p:spPr>
        <p:txBody>
          <a:bodyPr>
            <a:normAutofit/>
          </a:bodyPr>
          <a:lstStyle>
            <a:lvl1pPr marL="285744" indent="-285744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1pPr>
            <a:lvl2pPr marL="290315" indent="-285744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2pPr>
            <a:lvl3pPr marL="285744" indent="-285744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3pPr>
            <a:lvl4pPr marL="285744" indent="-285744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4pPr>
            <a:lvl5pPr marL="285744" indent="-285744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214187" y="1483568"/>
            <a:ext cx="5617031" cy="4236097"/>
          </a:xfrm>
        </p:spPr>
        <p:txBody>
          <a:bodyPr>
            <a:normAutofit/>
          </a:bodyPr>
          <a:lstStyle>
            <a:lvl1pPr marL="285744" indent="-285744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1pPr>
            <a:lvl2pPr marL="290315" indent="-285744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2pPr>
            <a:lvl3pPr marL="285744" indent="-285744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3pPr>
            <a:lvl4pPr marL="285744" indent="-285744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4pPr>
            <a:lvl5pPr marL="285744" indent="-285744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742448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01218" y="1763499"/>
            <a:ext cx="5617031" cy="423609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204858" y="1763499"/>
            <a:ext cx="5617031" cy="423609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594064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Picture +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6204858" y="1716841"/>
            <a:ext cx="5617031" cy="4236097"/>
          </a:xfrm>
        </p:spPr>
        <p:txBody>
          <a:bodyPr>
            <a:noAutofit/>
          </a:bodyPr>
          <a:lstStyle>
            <a:lvl1pPr marL="285744" indent="-285744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1pPr>
            <a:lvl2pPr marL="290315" indent="-285744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2pPr>
            <a:lvl3pPr marL="285744" indent="-285744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3pPr>
            <a:lvl4pPr marL="285744" indent="-285744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4pPr>
            <a:lvl5pPr marL="285744" indent="-285744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01217" y="1716841"/>
            <a:ext cx="5579707" cy="423609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hu-HU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073302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6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1772819" y="1567555"/>
            <a:ext cx="3965511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401219" y="1716845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 smtClean="0"/>
              <a:t>Click icon to add picture</a:t>
            </a:r>
            <a:endParaRPr lang="hu-HU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7476934" y="1511574"/>
            <a:ext cx="3965511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6105334" y="1660864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 smtClean="0"/>
              <a:t>Click icon to add picture</a:t>
            </a:r>
            <a:endParaRPr lang="hu-HU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6"/>
          </p:nvPr>
        </p:nvSpPr>
        <p:spPr>
          <a:xfrm>
            <a:off x="1772819" y="3181765"/>
            <a:ext cx="3965511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401219" y="3331052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 smtClean="0"/>
              <a:t>Click icon to add picture</a:t>
            </a:r>
            <a:endParaRPr lang="hu-HU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8"/>
          </p:nvPr>
        </p:nvSpPr>
        <p:spPr>
          <a:xfrm>
            <a:off x="7476934" y="3125785"/>
            <a:ext cx="3965511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6105334" y="3275075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 smtClean="0"/>
              <a:t>Click icon to add picture</a:t>
            </a:r>
            <a:endParaRPr lang="hu-HU"/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30"/>
          </p:nvPr>
        </p:nvSpPr>
        <p:spPr>
          <a:xfrm>
            <a:off x="1772819" y="4761095"/>
            <a:ext cx="3965511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31"/>
          </p:nvPr>
        </p:nvSpPr>
        <p:spPr>
          <a:xfrm>
            <a:off x="401219" y="4910385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 smtClean="0"/>
              <a:t>Click icon to add picture</a:t>
            </a:r>
            <a:endParaRPr lang="hu-HU"/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32"/>
          </p:nvPr>
        </p:nvSpPr>
        <p:spPr>
          <a:xfrm>
            <a:off x="7476934" y="4705114"/>
            <a:ext cx="3965511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33"/>
          </p:nvPr>
        </p:nvSpPr>
        <p:spPr>
          <a:xfrm>
            <a:off x="6105334" y="4854404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 smtClean="0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4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114016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+ Big image (Monitor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70" y="410550"/>
            <a:ext cx="4017412" cy="263123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132390" y="1614196"/>
            <a:ext cx="5868404" cy="363884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smtClean="0"/>
              <a:t>Click icon to add picture</a:t>
            </a:r>
            <a:endParaRPr lang="hu-HU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968" y="3041784"/>
            <a:ext cx="4017413" cy="3126987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568249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Content + Big image (Browser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2507" y="1322260"/>
            <a:ext cx="4017412" cy="1374287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00347" y="1726162"/>
            <a:ext cx="6512216" cy="421743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smtClean="0"/>
              <a:t>Click icon to add picture</a:t>
            </a:r>
            <a:endParaRPr lang="hu-HU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2508" y="2741851"/>
            <a:ext cx="4017413" cy="1456926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262626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639999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Content + Big image (Tablets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20216" y="2855167"/>
            <a:ext cx="2313443" cy="307910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smtClean="0"/>
              <a:t>Click icon to add picture</a:t>
            </a: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550501" y="2855167"/>
            <a:ext cx="2313443" cy="307910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smtClean="0"/>
              <a:t>Click icon to add picture</a:t>
            </a:r>
            <a:endParaRPr lang="hu-H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970" y="410550"/>
            <a:ext cx="4017412" cy="2631233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hu-H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968" y="3461657"/>
            <a:ext cx="4017413" cy="2707110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452950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Big image (Mobile)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8644" y="3349694"/>
            <a:ext cx="4290333" cy="282225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hu-H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 rot="60000">
            <a:off x="6317772" y="326513"/>
            <a:ext cx="2997971" cy="5867879"/>
          </a:xfrm>
          <a:effectLst>
            <a:softEdge rad="406400"/>
          </a:effectLst>
          <a:scene3d>
            <a:camera prst="orthographicFront"/>
            <a:lightRig rig="chilly" dir="t"/>
          </a:scene3d>
          <a:sp3d extrusionH="76200" prstMaterial="softEdge">
            <a:bevelT w="63500" h="63500"/>
            <a:bevelB w="165100" prst="coolSlant"/>
            <a:extrusionClr>
              <a:schemeClr val="accent1"/>
            </a:extrusionClr>
          </a:sp3d>
        </p:spPr>
        <p:txBody>
          <a:bodyPr>
            <a:normAutofit/>
            <a:sp3d extrusionH="57150">
              <a:bevelT w="38100" h="38100" prst="slope"/>
            </a:sp3d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hu-HU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085724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4 Image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19" y="499534"/>
            <a:ext cx="11168743" cy="638802"/>
          </a:xfrm>
        </p:spPr>
        <p:txBody>
          <a:bodyPr>
            <a:norm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98601" y="4422712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3287610" y="4422711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6076619" y="4422710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8865627" y="4422710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498599" y="1700638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hu-HU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3287609" y="1700637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hu-HU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6076618" y="1700636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8865627" y="1700635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hu-H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31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510068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4 Icon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19" y="499534"/>
            <a:ext cx="11168743" cy="638802"/>
          </a:xfrm>
        </p:spPr>
        <p:txBody>
          <a:bodyPr>
            <a:norm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98601" y="3275047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3287610" y="3275046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6076619" y="3275045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8865627" y="3275045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1122519" y="1866136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 smtClean="0"/>
              <a:t>Click icon to add picture</a:t>
            </a:r>
            <a:endParaRPr lang="hu-HU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3911529" y="1866135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 smtClean="0"/>
              <a:t>Click icon to add picture</a:t>
            </a:r>
            <a:endParaRPr lang="hu-HU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6700538" y="1866134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 smtClean="0"/>
              <a:t>Click icon to add picture</a:t>
            </a:r>
            <a:endParaRPr lang="hu-HU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9489547" y="1866133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 smtClean="0"/>
              <a:t>Click icon to add picture</a:t>
            </a:r>
            <a:endParaRPr lang="hu-H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31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042541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con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227760" y="6356357"/>
            <a:ext cx="1067189" cy="365125"/>
          </a:xfrm>
          <a:prstGeom prst="rect">
            <a:avLst/>
          </a:prstGeom>
        </p:spPr>
        <p:txBody>
          <a:bodyPr/>
          <a:lstStyle/>
          <a:p>
            <a:fld id="{05E8FC97-60FB-704B-BC45-9473DFB7FD2E}" type="datetimeFigureOut">
              <a:rPr lang="es-ES" smtClean="0"/>
              <a:t>10/04/2019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169831" y="6356357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294947" y="6356357"/>
            <a:ext cx="874884" cy="365125"/>
          </a:xfrm>
          <a:prstGeom prst="rect">
            <a:avLst/>
          </a:prstGeom>
        </p:spPr>
        <p:txBody>
          <a:bodyPr/>
          <a:lstStyle/>
          <a:p>
            <a:fld id="{7D0BC2AB-0B04-CF43-A643-5B07D9AD46FF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Marcador de gráfico 6"/>
          <p:cNvSpPr>
            <a:spLocks noGrp="1"/>
          </p:cNvSpPr>
          <p:nvPr>
            <p:ph type="chart" sz="quarter" idx="13"/>
          </p:nvPr>
        </p:nvSpPr>
        <p:spPr>
          <a:xfrm>
            <a:off x="609600" y="1755750"/>
            <a:ext cx="10972800" cy="3960841"/>
          </a:xfrm>
        </p:spPr>
        <p:txBody>
          <a:bodyPr/>
          <a:lstStyle/>
          <a:p>
            <a:r>
              <a:rPr lang="es-ES_tradnl" smtClean="0"/>
              <a:t>Haga clic en el icono para agregar un gráfico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98078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2 Subtitle +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0924" y="1539557"/>
            <a:ext cx="5495731" cy="320664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283" y="1530227"/>
            <a:ext cx="5496892" cy="320664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60388" y="1870146"/>
            <a:ext cx="5308600" cy="416718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hu-HU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16216" y="1879477"/>
            <a:ext cx="5308600" cy="416718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hu-HU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940700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056590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602848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Backgroun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6" y="2263845"/>
            <a:ext cx="4057651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 dirty="0" smtClean="0"/>
              <a:t>C</a:t>
            </a:r>
            <a:r>
              <a:rPr lang="hu-HU" dirty="0" smtClean="0"/>
              <a:t>LICK</a:t>
            </a:r>
            <a:r>
              <a:rPr lang="en-US" dirty="0" smtClean="0"/>
              <a:t> </a:t>
            </a:r>
            <a:r>
              <a:rPr lang="hu-HU" dirty="0" smtClean="0"/>
              <a:t>ICON TO ADD LOGO</a:t>
            </a:r>
            <a:r>
              <a:rPr lang="en-US" dirty="0" smtClean="0"/>
              <a:t> </a:t>
            </a:r>
            <a:r>
              <a:rPr lang="hu-HU" dirty="0" smtClean="0"/>
              <a:t>(</a:t>
            </a:r>
            <a:r>
              <a:rPr lang="hu-HU" dirty="0" err="1" smtClean="0"/>
              <a:t>Logo</a:t>
            </a:r>
            <a:r>
              <a:rPr lang="hu-HU" dirty="0" smtClean="0"/>
              <a:t> </a:t>
            </a:r>
            <a:r>
              <a:rPr lang="hu-HU" dirty="0" err="1" smtClean="0"/>
              <a:t>size</a:t>
            </a:r>
            <a:r>
              <a:rPr lang="hu-HU" dirty="0" smtClean="0"/>
              <a:t>: 1000X500px and </a:t>
            </a:r>
            <a:r>
              <a:rPr lang="en-US" dirty="0" smtClean="0"/>
              <a:t>preferably be transparent background PNG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70248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+ Right Line (Title + Conten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9" y="419878"/>
            <a:ext cx="7044612" cy="52189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3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595951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+ Right Line (Title + Lis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467638"/>
            <a:ext cx="3383280" cy="1118567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9" y="419881"/>
            <a:ext cx="7044612" cy="54677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275983" y="1660850"/>
            <a:ext cx="3398520" cy="4777273"/>
          </a:xfrm>
        </p:spPr>
        <p:txBody>
          <a:bodyPr>
            <a:normAutofit/>
          </a:bodyPr>
          <a:lstStyle>
            <a:lvl1pPr marL="342891" marR="0" indent="-342891" algn="l" defTabSz="914377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dirty="0" smtClean="0"/>
              <a:t> </a:t>
            </a:r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57315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+ Left Line (Title +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64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227983" y="1143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983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653144" y="6147931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833724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+ Left Title +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01216" y="3173514"/>
            <a:ext cx="3485645" cy="1099906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4329" y="588939"/>
            <a:ext cx="7523583" cy="54573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1219" y="4273420"/>
            <a:ext cx="3500885" cy="1772818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accent1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548101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24" y="588939"/>
            <a:ext cx="11364685" cy="54573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400685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g image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67" y="5543230"/>
            <a:ext cx="11196735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tx1"/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33267" y="6156513"/>
            <a:ext cx="11196671" cy="5381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4pPr marL="0" indent="0">
              <a:buNone/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233265" y="259932"/>
            <a:ext cx="463419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</a:t>
            </a:r>
            <a:r>
              <a:rPr lang="hu-HU" dirty="0" smtClean="0"/>
              <a:t>LICK</a:t>
            </a:r>
            <a:r>
              <a:rPr lang="en-US" dirty="0" smtClean="0"/>
              <a:t> </a:t>
            </a:r>
            <a:r>
              <a:rPr lang="hu-HU" dirty="0" smtClean="0"/>
              <a:t>ICON TO ADD ICON (50X50px)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6562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Title + Subtitle">
    <p:bg>
      <p:bgPr>
        <a:pattFill prst="pct40">
          <a:fgClr>
            <a:schemeClr val="accent6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219" y="3116425"/>
            <a:ext cx="11140751" cy="830264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5400" spc="-120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218" y="3962012"/>
            <a:ext cx="11140751" cy="10603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8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09832" y="759783"/>
            <a:ext cx="4057651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</a:t>
            </a:r>
            <a:r>
              <a:rPr lang="hu-HU" dirty="0" smtClean="0"/>
              <a:t>LICK</a:t>
            </a:r>
            <a:r>
              <a:rPr lang="en-US" dirty="0" smtClean="0"/>
              <a:t> </a:t>
            </a:r>
            <a:r>
              <a:rPr lang="hu-HU" dirty="0" smtClean="0"/>
              <a:t>ICON TO ADD LOGO</a:t>
            </a:r>
            <a:r>
              <a:rPr lang="en-US" dirty="0" smtClean="0"/>
              <a:t> </a:t>
            </a:r>
            <a:r>
              <a:rPr lang="hu-HU" dirty="0" smtClean="0"/>
              <a:t>(</a:t>
            </a:r>
            <a:r>
              <a:rPr lang="hu-HU" dirty="0" err="1" smtClean="0"/>
              <a:t>Logo</a:t>
            </a:r>
            <a:r>
              <a:rPr lang="hu-HU" dirty="0" smtClean="0"/>
              <a:t> </a:t>
            </a:r>
            <a:r>
              <a:rPr lang="hu-HU" dirty="0" err="1" smtClean="0"/>
              <a:t>size</a:t>
            </a:r>
            <a:r>
              <a:rPr lang="hu-HU" dirty="0" smtClean="0"/>
              <a:t>: 1000X500px and </a:t>
            </a:r>
            <a:r>
              <a:rPr lang="en-US" dirty="0" smtClean="0"/>
              <a:t>preferably be transparent background PNG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48637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227760" y="6356357"/>
            <a:ext cx="1067189" cy="365125"/>
          </a:xfrm>
          <a:prstGeom prst="rect">
            <a:avLst/>
          </a:prstGeom>
        </p:spPr>
        <p:txBody>
          <a:bodyPr/>
          <a:lstStyle/>
          <a:p>
            <a:fld id="{05E8FC97-60FB-704B-BC45-9473DFB7FD2E}" type="datetimeFigureOut">
              <a:rPr lang="es-ES" smtClean="0"/>
              <a:t>10/04/2019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169831" y="6356357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294947" y="6356357"/>
            <a:ext cx="874884" cy="365125"/>
          </a:xfrm>
          <a:prstGeom prst="rect">
            <a:avLst/>
          </a:prstGeom>
        </p:spPr>
        <p:txBody>
          <a:bodyPr/>
          <a:lstStyle/>
          <a:p>
            <a:fld id="{7D0BC2AB-0B04-CF43-A643-5B07D9AD46FF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609600" y="1618780"/>
            <a:ext cx="10972800" cy="358620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s-ES" dirty="0"/>
          </a:p>
        </p:txBody>
      </p:sp>
      <p:sp>
        <p:nvSpPr>
          <p:cNvPr id="7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0" y="5367339"/>
            <a:ext cx="10972800" cy="349250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381459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80698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1" y="695325"/>
            <a:ext cx="26289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217" y="714376"/>
            <a:ext cx="8104608" cy="4781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5"/>
            <a:ext cx="1604867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1" i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00474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227760" y="6356357"/>
            <a:ext cx="1067189" cy="365125"/>
          </a:xfrm>
          <a:prstGeom prst="rect">
            <a:avLst/>
          </a:prstGeom>
        </p:spPr>
        <p:txBody>
          <a:bodyPr/>
          <a:lstStyle/>
          <a:p>
            <a:fld id="{05E8FC97-60FB-704B-BC45-9473DFB7FD2E}" type="datetimeFigureOut">
              <a:rPr lang="es-ES" smtClean="0"/>
              <a:t>10/04/2019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169831" y="6356357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294947" y="6356357"/>
            <a:ext cx="874884" cy="365125"/>
          </a:xfrm>
          <a:prstGeom prst="rect">
            <a:avLst/>
          </a:prstGeom>
        </p:spPr>
        <p:txBody>
          <a:bodyPr/>
          <a:lstStyle/>
          <a:p>
            <a:fld id="{7D0BC2AB-0B04-CF43-A643-5B07D9AD46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734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ndo 2727.ai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5977"/>
            <a:ext cx="12192000" cy="465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40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51.xml"/><Relationship Id="rId47" Type="http://schemas.openxmlformats.org/officeDocument/2006/relationships/slideLayout" Target="../slideLayouts/slideLayout56.xml"/><Relationship Id="rId50" Type="http://schemas.openxmlformats.org/officeDocument/2006/relationships/slideLayout" Target="../slideLayouts/slideLayout59.xml"/><Relationship Id="rId55" Type="http://schemas.openxmlformats.org/officeDocument/2006/relationships/slideLayout" Target="../slideLayouts/slideLayout64.xml"/><Relationship Id="rId63" Type="http://schemas.openxmlformats.org/officeDocument/2006/relationships/theme" Target="../theme/theme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41.xml"/><Relationship Id="rId37" Type="http://schemas.openxmlformats.org/officeDocument/2006/relationships/slideLayout" Target="../slideLayouts/slideLayout46.xml"/><Relationship Id="rId40" Type="http://schemas.openxmlformats.org/officeDocument/2006/relationships/slideLayout" Target="../slideLayouts/slideLayout49.xml"/><Relationship Id="rId45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62.xml"/><Relationship Id="rId58" Type="http://schemas.openxmlformats.org/officeDocument/2006/relationships/slideLayout" Target="../slideLayouts/slideLayout67.xml"/><Relationship Id="rId5" Type="http://schemas.openxmlformats.org/officeDocument/2006/relationships/slideLayout" Target="../slideLayouts/slideLayout14.xml"/><Relationship Id="rId61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39.xml"/><Relationship Id="rId35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52.xml"/><Relationship Id="rId48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65.xml"/><Relationship Id="rId8" Type="http://schemas.openxmlformats.org/officeDocument/2006/relationships/slideLayout" Target="../slideLayouts/slideLayout17.xml"/><Relationship Id="rId51" Type="http://schemas.openxmlformats.org/officeDocument/2006/relationships/slideLayout" Target="../slideLayouts/slideLayout60.xml"/><Relationship Id="rId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42.xml"/><Relationship Id="rId38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55.xml"/><Relationship Id="rId59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50.xml"/><Relationship Id="rId54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45.xml"/><Relationship Id="rId49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fondo 2727.ai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56" y="0"/>
            <a:ext cx="11980344" cy="1342926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09600" y="199926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108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pic>
        <p:nvPicPr>
          <p:cNvPr id="9" name="Imagen 8" descr="Viñeta PPT DADO.ai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8" y="5914098"/>
            <a:ext cx="12005733" cy="8509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199926"/>
            <a:ext cx="211656" cy="1143000"/>
          </a:xfrm>
          <a:prstGeom prst="rect">
            <a:avLst/>
          </a:prstGeom>
          <a:solidFill>
            <a:srgbClr val="FFE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</p:spTree>
    <p:extLst>
      <p:ext uri="{BB962C8B-B14F-4D97-AF65-F5344CB8AC3E}">
        <p14:creationId xmlns:p14="http://schemas.microsoft.com/office/powerpoint/2010/main" val="19222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xStyles>
    <p:titleStyle>
      <a:lvl1pPr algn="l" defTabSz="257175" rtl="0" eaLnBrk="1" latinLnBrk="0" hangingPunct="1">
        <a:spcBef>
          <a:spcPct val="0"/>
        </a:spcBef>
        <a:buNone/>
        <a:defRPr sz="18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192881" indent="-192881" algn="l" defTabSz="257175" rtl="0" eaLnBrk="1" latinLnBrk="0" hangingPunct="1">
        <a:spcBef>
          <a:spcPct val="20000"/>
        </a:spcBef>
        <a:buFont typeface="Arial"/>
        <a:buChar char="•"/>
        <a:defRPr sz="1575" b="0" kern="1200">
          <a:solidFill>
            <a:schemeClr val="tx1"/>
          </a:solidFill>
          <a:latin typeface="Arial"/>
          <a:ea typeface="+mn-ea"/>
          <a:cs typeface="Arial"/>
        </a:defRPr>
      </a:lvl1pPr>
      <a:lvl2pPr marL="205383" indent="0" algn="l" defTabSz="257175" rtl="0" eaLnBrk="1" latinLnBrk="0" hangingPunct="1">
        <a:spcBef>
          <a:spcPct val="20000"/>
        </a:spcBef>
        <a:buFontTx/>
        <a:buNone/>
        <a:defRPr sz="1575" kern="1200">
          <a:solidFill>
            <a:schemeClr val="tx1"/>
          </a:solidFill>
          <a:latin typeface="Arial"/>
          <a:ea typeface="+mn-ea"/>
          <a:cs typeface="Arial"/>
        </a:defRPr>
      </a:lvl2pPr>
      <a:lvl3pPr marL="354509" indent="-135731" algn="l" defTabSz="257175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Arial"/>
          <a:ea typeface="+mn-ea"/>
          <a:cs typeface="Arial"/>
        </a:defRPr>
      </a:lvl3pPr>
      <a:lvl4pPr marL="552748" indent="-150912" algn="l" defTabSz="257175" rtl="0" eaLnBrk="1" latinLnBrk="0" hangingPunct="1">
        <a:spcBef>
          <a:spcPct val="20000"/>
        </a:spcBef>
        <a:buFont typeface="Arial"/>
        <a:buChar char="–"/>
        <a:defRPr sz="1125" kern="1200">
          <a:solidFill>
            <a:schemeClr val="tx1"/>
          </a:solidFill>
          <a:latin typeface="Arial"/>
          <a:ea typeface="+mn-ea"/>
          <a:cs typeface="Arial"/>
        </a:defRPr>
      </a:lvl4pPr>
      <a:lvl5pPr marL="552748" indent="0" algn="l" defTabSz="257175" rtl="0" eaLnBrk="1" latinLnBrk="0" hangingPunct="1">
        <a:spcBef>
          <a:spcPct val="20000"/>
        </a:spcBef>
        <a:buFontTx/>
        <a:buNone/>
        <a:defRPr sz="1125" kern="1200">
          <a:solidFill>
            <a:schemeClr val="tx1"/>
          </a:solidFill>
          <a:latin typeface="Arial"/>
          <a:ea typeface="+mn-ea"/>
          <a:cs typeface="Arial"/>
        </a:defRPr>
      </a:lvl5pPr>
      <a:lvl6pPr marL="141446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1216" y="499537"/>
            <a:ext cx="11430000" cy="788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1216" y="1390262"/>
            <a:ext cx="11430000" cy="4387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4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831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6" r:id="rId22"/>
    <p:sldLayoutId id="2147483867" r:id="rId23"/>
    <p:sldLayoutId id="2147483868" r:id="rId24"/>
    <p:sldLayoutId id="2147483869" r:id="rId25"/>
    <p:sldLayoutId id="2147483870" r:id="rId26"/>
    <p:sldLayoutId id="2147483871" r:id="rId27"/>
    <p:sldLayoutId id="2147483872" r:id="rId28"/>
    <p:sldLayoutId id="2147483873" r:id="rId29"/>
    <p:sldLayoutId id="2147483874" r:id="rId30"/>
    <p:sldLayoutId id="2147483875" r:id="rId31"/>
    <p:sldLayoutId id="2147483812" r:id="rId32"/>
    <p:sldLayoutId id="2147483813" r:id="rId33"/>
    <p:sldLayoutId id="2147483814" r:id="rId34"/>
    <p:sldLayoutId id="2147483815" r:id="rId35"/>
    <p:sldLayoutId id="2147483816" r:id="rId36"/>
    <p:sldLayoutId id="2147483817" r:id="rId37"/>
    <p:sldLayoutId id="2147483818" r:id="rId38"/>
    <p:sldLayoutId id="2147483819" r:id="rId39"/>
    <p:sldLayoutId id="2147483820" r:id="rId40"/>
    <p:sldLayoutId id="2147483821" r:id="rId41"/>
    <p:sldLayoutId id="2147483822" r:id="rId42"/>
    <p:sldLayoutId id="2147483823" r:id="rId43"/>
    <p:sldLayoutId id="2147483824" r:id="rId44"/>
    <p:sldLayoutId id="2147483825" r:id="rId45"/>
    <p:sldLayoutId id="2147483826" r:id="rId46"/>
    <p:sldLayoutId id="2147483827" r:id="rId47"/>
    <p:sldLayoutId id="2147483828" r:id="rId48"/>
    <p:sldLayoutId id="2147483829" r:id="rId49"/>
    <p:sldLayoutId id="2147483830" r:id="rId50"/>
    <p:sldLayoutId id="2147483831" r:id="rId51"/>
    <p:sldLayoutId id="2147483832" r:id="rId52"/>
    <p:sldLayoutId id="2147483833" r:id="rId53"/>
    <p:sldLayoutId id="2147483834" r:id="rId54"/>
    <p:sldLayoutId id="2147483835" r:id="rId55"/>
    <p:sldLayoutId id="2147483836" r:id="rId56"/>
    <p:sldLayoutId id="2147483837" r:id="rId57"/>
    <p:sldLayoutId id="2147483838" r:id="rId58"/>
    <p:sldLayoutId id="2147483839" r:id="rId59"/>
    <p:sldLayoutId id="2147483840" r:id="rId60"/>
    <p:sldLayoutId id="2147483841" r:id="rId61"/>
    <p:sldLayoutId id="2147483842" r:id="rId62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sz="5400" b="0" kern="1200" spc="-120" baseline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91438" indent="-91438" algn="l" defTabSz="914377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63" indent="-342891" algn="l" defTabSz="914377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26" indent="-548626" algn="l" defTabSz="914377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822939" indent="-822939" algn="l" defTabSz="914377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97253" indent="-1097253" algn="l" defTabSz="914377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99970" indent="-228594" algn="l" defTabSz="914377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399965" indent="-228594" algn="l" defTabSz="914377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599960" indent="-228594" algn="l" defTabSz="914377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799955" indent="-228594" algn="l" defTabSz="914377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tiff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35441" y="5868115"/>
            <a:ext cx="12227442" cy="1024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401219" y="578502"/>
            <a:ext cx="11140751" cy="3706419"/>
          </a:xfrm>
        </p:spPr>
        <p:txBody>
          <a:bodyPr/>
          <a:lstStyle/>
          <a:p>
            <a:r>
              <a:rPr lang="en-US" sz="6600" b="1" dirty="0"/>
              <a:t>Mobile Instant </a:t>
            </a:r>
            <a:r>
              <a:rPr lang="en-US" sz="6600" b="1" dirty="0" smtClean="0"/>
              <a:t>Messaging</a:t>
            </a:r>
            <a:br>
              <a:rPr lang="en-US" sz="6600" b="1" dirty="0" smtClean="0"/>
            </a:br>
            <a:r>
              <a:rPr lang="en-US" sz="6600" b="1" dirty="0" smtClean="0"/>
              <a:t>and </a:t>
            </a:r>
            <a:r>
              <a:rPr lang="en-US" sz="6600" b="1" dirty="0"/>
              <a:t>the Future of </a:t>
            </a:r>
            <a:r>
              <a:rPr lang="en-US" sz="6600" b="1" dirty="0" smtClean="0"/>
              <a:t>Citizenship</a:t>
            </a:r>
            <a:endParaRPr lang="en-US" sz="6600" b="1" dirty="0"/>
          </a:p>
        </p:txBody>
      </p:sp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>
          <a:xfrm>
            <a:off x="401217" y="4157329"/>
            <a:ext cx="9476208" cy="14636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CL" sz="2600" b="1" cap="all" dirty="0" smtClean="0"/>
              <a:t>Sebastián Valenzuela*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CL" sz="1800" i="1" dirty="0" err="1"/>
              <a:t>C</a:t>
            </a:r>
            <a:r>
              <a:rPr lang="es-CL" sz="1800" i="1" dirty="0" err="1" smtClean="0"/>
              <a:t>atholic</a:t>
            </a:r>
            <a:r>
              <a:rPr lang="es-CL" sz="1800" i="1" dirty="0" smtClean="0"/>
              <a:t> </a:t>
            </a:r>
            <a:r>
              <a:rPr lang="es-CL" sz="1800" i="1" dirty="0" err="1" smtClean="0"/>
              <a:t>University</a:t>
            </a:r>
            <a:r>
              <a:rPr lang="es-CL" sz="1800" i="1" dirty="0" smtClean="0"/>
              <a:t> of Chile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s-CL" sz="1800" b="1" cap="all" dirty="0"/>
          </a:p>
          <a:p>
            <a:pPr>
              <a:lnSpc>
                <a:spcPct val="100000"/>
              </a:lnSpc>
            </a:pPr>
            <a:r>
              <a:rPr lang="es-CL" sz="1800" b="1" dirty="0"/>
              <a:t>Boston </a:t>
            </a:r>
            <a:r>
              <a:rPr lang="es-CL" sz="1800" b="1" dirty="0" err="1" smtClean="0"/>
              <a:t>University</a:t>
            </a:r>
            <a:r>
              <a:rPr lang="es-CL" sz="1800" b="1" dirty="0" smtClean="0"/>
              <a:t> | </a:t>
            </a:r>
            <a:r>
              <a:rPr lang="es-CL" sz="1800" b="1" dirty="0" err="1" smtClean="0"/>
              <a:t>Emerging</a:t>
            </a:r>
            <a:r>
              <a:rPr lang="es-CL" sz="1800" b="1" dirty="0" smtClean="0"/>
              <a:t> Media </a:t>
            </a:r>
            <a:r>
              <a:rPr lang="es-CL" sz="1800" b="1" dirty="0" err="1" smtClean="0"/>
              <a:t>Studies</a:t>
            </a:r>
            <a:r>
              <a:rPr lang="es-CL" sz="1800" b="1" dirty="0" smtClean="0"/>
              <a:t> | </a:t>
            </a:r>
            <a:r>
              <a:rPr lang="es-CL" sz="1800" b="1" dirty="0" err="1" smtClean="0"/>
              <a:t>Symposium</a:t>
            </a:r>
            <a:r>
              <a:rPr lang="es-CL" sz="1800" b="1" dirty="0" smtClean="0"/>
              <a:t> </a:t>
            </a:r>
            <a:r>
              <a:rPr lang="es-CL" sz="1800" b="1" dirty="0" err="1" smtClean="0"/>
              <a:t>on</a:t>
            </a:r>
            <a:r>
              <a:rPr lang="es-CL" sz="1800" b="1" dirty="0" smtClean="0"/>
              <a:t> </a:t>
            </a:r>
            <a:r>
              <a:rPr lang="es-CL" sz="1800" b="1" dirty="0" err="1" smtClean="0"/>
              <a:t>Perpetual</a:t>
            </a:r>
            <a:r>
              <a:rPr lang="es-CL" sz="1800" b="1" dirty="0" smtClean="0"/>
              <a:t> </a:t>
            </a:r>
            <a:r>
              <a:rPr lang="es-CL" sz="1800" b="1" dirty="0" err="1" smtClean="0"/>
              <a:t>Contact</a:t>
            </a:r>
            <a:r>
              <a:rPr lang="es-CL" sz="1800" b="1" dirty="0" smtClean="0"/>
              <a:t> | </a:t>
            </a:r>
            <a:r>
              <a:rPr lang="es-CL" sz="1800" b="1" dirty="0" err="1" smtClean="0"/>
              <a:t>April</a:t>
            </a:r>
            <a:r>
              <a:rPr lang="es-CL" sz="1800" b="1" dirty="0" smtClean="0"/>
              <a:t> 10, 2019</a:t>
            </a:r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28"/>
          </p:nvPr>
        </p:nvSpPr>
        <p:spPr/>
      </p:sp>
      <p:pic>
        <p:nvPicPr>
          <p:cNvPr id="12" name="Marcador de posición de imagen 11"/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" r="-219865" b="-2420"/>
          <a:stretch/>
        </p:blipFill>
        <p:spPr>
          <a:xfrm>
            <a:off x="401217" y="5954233"/>
            <a:ext cx="1604867" cy="691116"/>
          </a:xfrm>
        </p:spPr>
      </p:pic>
      <p:pic>
        <p:nvPicPr>
          <p:cNvPr id="13" name="Marcador de posición de imagen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595" y="5981442"/>
            <a:ext cx="1695195" cy="663907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</p:pic>
      <p:pic>
        <p:nvPicPr>
          <p:cNvPr id="14" name="Marcador de posición de imagen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6408" y="5932113"/>
            <a:ext cx="2526217" cy="84207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</p:pic>
      <p:sp>
        <p:nvSpPr>
          <p:cNvPr id="10" name="Rectángulo 9"/>
          <p:cNvSpPr/>
          <p:nvPr/>
        </p:nvSpPr>
        <p:spPr>
          <a:xfrm>
            <a:off x="6132949" y="5977137"/>
            <a:ext cx="50286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s-CL" sz="1200" dirty="0" smtClean="0">
                <a:solidFill>
                  <a:schemeClr val="tx2"/>
                </a:solidFill>
              </a:rPr>
              <a:t>* A </a:t>
            </a:r>
            <a:r>
              <a:rPr lang="es-CL" sz="1200" dirty="0" err="1" smtClean="0">
                <a:solidFill>
                  <a:schemeClr val="tx2"/>
                </a:solidFill>
              </a:rPr>
              <a:t>big</a:t>
            </a:r>
            <a:r>
              <a:rPr lang="es-CL" sz="1200" dirty="0" smtClean="0">
                <a:solidFill>
                  <a:schemeClr val="tx2"/>
                </a:solidFill>
              </a:rPr>
              <a:t> </a:t>
            </a:r>
            <a:r>
              <a:rPr lang="es-CL" sz="1200" dirty="0" err="1" smtClean="0">
                <a:solidFill>
                  <a:schemeClr val="tx2"/>
                </a:solidFill>
              </a:rPr>
              <a:t>thank</a:t>
            </a:r>
            <a:r>
              <a:rPr lang="es-CL" sz="1200" dirty="0" smtClean="0">
                <a:solidFill>
                  <a:schemeClr val="tx2"/>
                </a:solidFill>
              </a:rPr>
              <a:t> </a:t>
            </a:r>
            <a:r>
              <a:rPr lang="es-CL" sz="1200" dirty="0" err="1" smtClean="0">
                <a:solidFill>
                  <a:schemeClr val="tx2"/>
                </a:solidFill>
              </a:rPr>
              <a:t>you</a:t>
            </a:r>
            <a:r>
              <a:rPr lang="es-CL" sz="1200" dirty="0" smtClean="0">
                <a:solidFill>
                  <a:schemeClr val="tx2"/>
                </a:solidFill>
              </a:rPr>
              <a:t> to </a:t>
            </a:r>
            <a:r>
              <a:rPr lang="es-CL" sz="1200" dirty="0" err="1" smtClean="0">
                <a:solidFill>
                  <a:schemeClr val="tx2"/>
                </a:solidFill>
              </a:rPr>
              <a:t>my</a:t>
            </a:r>
            <a:r>
              <a:rPr lang="es-CL" sz="1200" dirty="0" smtClean="0">
                <a:solidFill>
                  <a:schemeClr val="tx2"/>
                </a:solidFill>
              </a:rPr>
              <a:t> </a:t>
            </a:r>
            <a:r>
              <a:rPr lang="es-CL" sz="1200" dirty="0" err="1" smtClean="0">
                <a:solidFill>
                  <a:schemeClr val="tx2"/>
                </a:solidFill>
              </a:rPr>
              <a:t>co-authors</a:t>
            </a:r>
            <a:r>
              <a:rPr lang="es-CL" sz="1200" dirty="0" smtClean="0">
                <a:solidFill>
                  <a:schemeClr val="tx2"/>
                </a:solidFill>
              </a:rPr>
              <a:t>, Ingrid </a:t>
            </a:r>
            <a:r>
              <a:rPr lang="es-CL" sz="1200" dirty="0" err="1" smtClean="0">
                <a:solidFill>
                  <a:schemeClr val="tx2"/>
                </a:solidFill>
              </a:rPr>
              <a:t>Bachmann</a:t>
            </a:r>
            <a:r>
              <a:rPr lang="es-CL" sz="1200" dirty="0" smtClean="0">
                <a:solidFill>
                  <a:schemeClr val="tx2"/>
                </a:solidFill>
              </a:rPr>
              <a:t>, Matías </a:t>
            </a:r>
            <a:r>
              <a:rPr lang="es-CL" sz="1200" dirty="0" err="1" smtClean="0">
                <a:solidFill>
                  <a:schemeClr val="tx2"/>
                </a:solidFill>
              </a:rPr>
              <a:t>Bargsted</a:t>
            </a:r>
            <a:r>
              <a:rPr lang="es-CL" sz="1200" dirty="0" smtClean="0">
                <a:solidFill>
                  <a:schemeClr val="tx2"/>
                </a:solidFill>
              </a:rPr>
              <a:t>, Daniel </a:t>
            </a:r>
            <a:r>
              <a:rPr lang="es-CL" sz="1200" dirty="0" err="1" smtClean="0">
                <a:solidFill>
                  <a:schemeClr val="tx2"/>
                </a:solidFill>
              </a:rPr>
              <a:t>Halpern</a:t>
            </a:r>
            <a:r>
              <a:rPr lang="es-CL" sz="1200" dirty="0" smtClean="0">
                <a:solidFill>
                  <a:schemeClr val="tx2"/>
                </a:solidFill>
              </a:rPr>
              <a:t>, </a:t>
            </a:r>
            <a:r>
              <a:rPr lang="es-CL" sz="1200" dirty="0" err="1" smtClean="0">
                <a:solidFill>
                  <a:schemeClr val="tx2"/>
                </a:solidFill>
              </a:rPr>
              <a:t>Jim</a:t>
            </a:r>
            <a:r>
              <a:rPr lang="es-CL" sz="1200" dirty="0" smtClean="0">
                <a:solidFill>
                  <a:schemeClr val="tx2"/>
                </a:solidFill>
              </a:rPr>
              <a:t> </a:t>
            </a:r>
            <a:r>
              <a:rPr lang="es-CL" sz="1200" dirty="0" err="1" smtClean="0">
                <a:solidFill>
                  <a:schemeClr val="tx2"/>
                </a:solidFill>
              </a:rPr>
              <a:t>Katz</a:t>
            </a:r>
            <a:r>
              <a:rPr lang="es-CL" sz="1200" dirty="0" smtClean="0">
                <a:solidFill>
                  <a:schemeClr val="tx2"/>
                </a:solidFill>
              </a:rPr>
              <a:t>, and Juan Pablo Miranda.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31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b="1" dirty="0" err="1" smtClean="0"/>
              <a:t>Good</a:t>
            </a:r>
            <a:r>
              <a:rPr lang="es-CL" b="1" dirty="0" smtClean="0"/>
              <a:t> </a:t>
            </a:r>
            <a:r>
              <a:rPr lang="es-CL" b="1" dirty="0" err="1" smtClean="0"/>
              <a:t>news</a:t>
            </a:r>
            <a:endParaRPr lang="en-US" b="1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CL" sz="2600" dirty="0" err="1" smtClean="0"/>
              <a:t>Using</a:t>
            </a:r>
            <a:r>
              <a:rPr lang="es-CL" sz="2600" dirty="0" smtClean="0"/>
              <a:t> WhatsApp has a positive </a:t>
            </a:r>
            <a:r>
              <a:rPr lang="es-CL" sz="2600" dirty="0" err="1"/>
              <a:t>influence</a:t>
            </a:r>
            <a:r>
              <a:rPr lang="es-CL" sz="2600" dirty="0"/>
              <a:t> </a:t>
            </a:r>
            <a:r>
              <a:rPr lang="es-CL" sz="2600" dirty="0" err="1"/>
              <a:t>on</a:t>
            </a:r>
            <a:r>
              <a:rPr lang="es-CL" sz="2600" dirty="0"/>
              <a:t> </a:t>
            </a:r>
            <a:r>
              <a:rPr lang="es-CL" sz="2600" dirty="0" err="1"/>
              <a:t>changes</a:t>
            </a:r>
            <a:r>
              <a:rPr lang="es-CL" sz="2600" dirty="0"/>
              <a:t> in </a:t>
            </a:r>
            <a:r>
              <a:rPr lang="es-CL" sz="2600" dirty="0" err="1"/>
              <a:t>political</a:t>
            </a:r>
            <a:r>
              <a:rPr lang="es-CL" sz="2600" dirty="0"/>
              <a:t> </a:t>
            </a:r>
            <a:r>
              <a:rPr lang="es-CL" sz="2600" dirty="0" err="1"/>
              <a:t>information</a:t>
            </a:r>
            <a:r>
              <a:rPr lang="es-CL" sz="2600" dirty="0"/>
              <a:t> </a:t>
            </a:r>
            <a:r>
              <a:rPr lang="es-CL" sz="2600" dirty="0" smtClean="0"/>
              <a:t>and </a:t>
            </a:r>
            <a:r>
              <a:rPr lang="es-CL" sz="2600" dirty="0" err="1" smtClean="0"/>
              <a:t>political</a:t>
            </a:r>
            <a:r>
              <a:rPr lang="es-CL" sz="2600" dirty="0" smtClean="0"/>
              <a:t> </a:t>
            </a:r>
            <a:r>
              <a:rPr lang="es-CL" sz="2600" dirty="0" err="1" smtClean="0"/>
              <a:t>participation</a:t>
            </a:r>
            <a:r>
              <a:rPr lang="es-CL" sz="2600" dirty="0" smtClean="0"/>
              <a:t> (</a:t>
            </a:r>
            <a:r>
              <a:rPr lang="es-CL" sz="2600" dirty="0" err="1" smtClean="0"/>
              <a:t>e.g</a:t>
            </a:r>
            <a:r>
              <a:rPr lang="es-CL" sz="2600" dirty="0" smtClean="0"/>
              <a:t>., </a:t>
            </a:r>
            <a:r>
              <a:rPr lang="es-CL" sz="2600" dirty="0" err="1" smtClean="0"/>
              <a:t>petitioning</a:t>
            </a:r>
            <a:r>
              <a:rPr lang="es-CL" sz="2600" dirty="0" smtClean="0"/>
              <a:t>, </a:t>
            </a:r>
            <a:r>
              <a:rPr lang="es-CL" sz="2600" dirty="0" err="1" smtClean="0"/>
              <a:t>protesting</a:t>
            </a:r>
            <a:r>
              <a:rPr lang="es-CL" sz="2600" dirty="0" smtClean="0"/>
              <a:t>, etc.)</a:t>
            </a:r>
          </a:p>
          <a:p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357353" y="5657671"/>
            <a:ext cx="72342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SOURCE: Study 1. NOTE: Results of autoregressive panel models, </a:t>
            </a:r>
            <a:r>
              <a:rPr lang="en-US" sz="1400" dirty="0">
                <a:solidFill>
                  <a:schemeClr val="tx2"/>
                </a:solidFill>
              </a:rPr>
              <a:t>controlling for </a:t>
            </a:r>
            <a:r>
              <a:rPr lang="en-US" sz="1400" dirty="0" smtClean="0">
                <a:solidFill>
                  <a:schemeClr val="tx2"/>
                </a:solidFill>
              </a:rPr>
              <a:t>gender, age, education, income, political interest, ideology, news </a:t>
            </a:r>
            <a:r>
              <a:rPr lang="en-US" sz="1400" dirty="0" smtClean="0">
                <a:solidFill>
                  <a:schemeClr val="tx2"/>
                </a:solidFill>
              </a:rPr>
              <a:t>exposure </a:t>
            </a:r>
            <a:r>
              <a:rPr lang="en-US" sz="1400" dirty="0" smtClean="0">
                <a:solidFill>
                  <a:schemeClr val="tx2"/>
                </a:solidFill>
              </a:rPr>
              <a:t>and </a:t>
            </a:r>
            <a:r>
              <a:rPr lang="en-US" sz="1400" dirty="0">
                <a:solidFill>
                  <a:schemeClr val="tx2"/>
                </a:solidFill>
              </a:rPr>
              <a:t>attention. </a:t>
            </a:r>
            <a:r>
              <a:rPr lang="en-US" sz="1400" dirty="0" smtClean="0">
                <a:solidFill>
                  <a:schemeClr val="tx2"/>
                </a:solidFill>
              </a:rPr>
              <a:t>Bars </a:t>
            </a:r>
            <a:r>
              <a:rPr lang="en-US" sz="1400" dirty="0">
                <a:solidFill>
                  <a:schemeClr val="tx2"/>
                </a:solidFill>
              </a:rPr>
              <a:t>represent point estimates, whereas lines represent 90% confidence intervals. Values above zero display positive effects on changes in the DV; values below zero display negatives effect on changes in the DV.</a:t>
            </a:r>
          </a:p>
          <a:p>
            <a:endParaRPr lang="en-US" sz="1400" dirty="0">
              <a:solidFill>
                <a:schemeClr val="tx2"/>
              </a:solidFill>
            </a:endParaRPr>
          </a:p>
          <a:p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38" y="592210"/>
            <a:ext cx="7043737" cy="5122717"/>
          </a:xfrm>
        </p:spPr>
      </p:pic>
    </p:spTree>
    <p:extLst>
      <p:ext uri="{BB962C8B-B14F-4D97-AF65-F5344CB8AC3E}">
        <p14:creationId xmlns:p14="http://schemas.microsoft.com/office/powerpoint/2010/main" val="27363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b="1" dirty="0" smtClean="0"/>
              <a:t>So-so </a:t>
            </a:r>
            <a:r>
              <a:rPr lang="es-CL" b="1" dirty="0" err="1" smtClean="0"/>
              <a:t>news</a:t>
            </a:r>
            <a:endParaRPr lang="en-US" b="1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s-CL" sz="2600" dirty="0" smtClean="0"/>
              <a:t>WhatsApp has no </a:t>
            </a:r>
            <a:r>
              <a:rPr lang="es-CL" sz="2600" dirty="0" err="1" smtClean="0"/>
              <a:t>effect</a:t>
            </a:r>
            <a:r>
              <a:rPr lang="es-CL" sz="2600" dirty="0" smtClean="0"/>
              <a:t> </a:t>
            </a:r>
            <a:r>
              <a:rPr lang="es-CL" sz="2600" dirty="0" err="1" smtClean="0"/>
              <a:t>on</a:t>
            </a:r>
            <a:r>
              <a:rPr lang="es-CL" sz="2600" dirty="0" smtClean="0"/>
              <a:t> </a:t>
            </a:r>
            <a:r>
              <a:rPr lang="es-CL" sz="2600" dirty="0" err="1" smtClean="0"/>
              <a:t>political</a:t>
            </a:r>
            <a:r>
              <a:rPr lang="es-CL" sz="2600" dirty="0" smtClean="0"/>
              <a:t> </a:t>
            </a:r>
            <a:r>
              <a:rPr lang="es-CL" sz="2600" dirty="0" err="1" smtClean="0"/>
              <a:t>efficacy</a:t>
            </a:r>
            <a:r>
              <a:rPr lang="es-CL" sz="2600" dirty="0" smtClean="0"/>
              <a:t>.</a:t>
            </a:r>
          </a:p>
          <a:p>
            <a:pPr>
              <a:lnSpc>
                <a:spcPct val="100000"/>
              </a:lnSpc>
            </a:pPr>
            <a:r>
              <a:rPr lang="es-CL" sz="2600" dirty="0" err="1" smtClean="0"/>
              <a:t>While</a:t>
            </a:r>
            <a:r>
              <a:rPr lang="es-CL" sz="2600" dirty="0" smtClean="0"/>
              <a:t> </a:t>
            </a:r>
            <a:r>
              <a:rPr lang="es-CL" sz="2600" dirty="0" err="1" smtClean="0"/>
              <a:t>using</a:t>
            </a:r>
            <a:r>
              <a:rPr lang="es-CL" sz="2600" dirty="0" smtClean="0"/>
              <a:t> WhatsApp </a:t>
            </a:r>
            <a:r>
              <a:rPr lang="es-CL" sz="2600" dirty="0" err="1" smtClean="0"/>
              <a:t>for</a:t>
            </a:r>
            <a:r>
              <a:rPr lang="es-CL" sz="2600" dirty="0" smtClean="0"/>
              <a:t> </a:t>
            </a:r>
            <a:r>
              <a:rPr lang="es-CL" sz="2600" dirty="0" err="1" smtClean="0"/>
              <a:t>public</a:t>
            </a:r>
            <a:r>
              <a:rPr lang="es-CL" sz="2600" dirty="0" smtClean="0"/>
              <a:t> </a:t>
            </a:r>
            <a:r>
              <a:rPr lang="es-CL" sz="2600" dirty="0" err="1" smtClean="0"/>
              <a:t>affairs</a:t>
            </a:r>
            <a:r>
              <a:rPr lang="es-CL" sz="2600" dirty="0" smtClean="0"/>
              <a:t> </a:t>
            </a:r>
            <a:r>
              <a:rPr lang="es-CL" sz="2600" dirty="0" err="1" smtClean="0"/>
              <a:t>increases</a:t>
            </a:r>
            <a:r>
              <a:rPr lang="es-CL" sz="2600" dirty="0" smtClean="0"/>
              <a:t> </a:t>
            </a:r>
            <a:r>
              <a:rPr lang="es-CL" sz="2600" dirty="0" err="1" smtClean="0"/>
              <a:t>the</a:t>
            </a:r>
            <a:r>
              <a:rPr lang="es-CL" sz="2600" dirty="0" smtClean="0"/>
              <a:t> </a:t>
            </a:r>
            <a:r>
              <a:rPr lang="es-CL" sz="2600" dirty="0" err="1" smtClean="0"/>
              <a:t>intention</a:t>
            </a:r>
            <a:r>
              <a:rPr lang="es-CL" sz="2600" dirty="0" smtClean="0"/>
              <a:t> to vote, </a:t>
            </a:r>
            <a:r>
              <a:rPr lang="es-CL" sz="2600" dirty="0" err="1" smtClean="0"/>
              <a:t>this</a:t>
            </a:r>
            <a:r>
              <a:rPr lang="es-CL" sz="2600" dirty="0" smtClean="0"/>
              <a:t> </a:t>
            </a:r>
            <a:r>
              <a:rPr lang="es-CL" sz="2600" dirty="0" err="1" smtClean="0"/>
              <a:t>effect</a:t>
            </a:r>
            <a:r>
              <a:rPr lang="es-CL" sz="2600" dirty="0" smtClean="0"/>
              <a:t> </a:t>
            </a:r>
            <a:r>
              <a:rPr lang="es-CL" sz="2600" dirty="0" err="1" smtClean="0"/>
              <a:t>is</a:t>
            </a:r>
            <a:r>
              <a:rPr lang="es-CL" sz="2600" dirty="0" smtClean="0"/>
              <a:t> offset </a:t>
            </a:r>
            <a:r>
              <a:rPr lang="es-CL" sz="2600" dirty="0" err="1" smtClean="0"/>
              <a:t>by</a:t>
            </a:r>
            <a:r>
              <a:rPr lang="es-CL" sz="2600" dirty="0" smtClean="0"/>
              <a:t> </a:t>
            </a:r>
            <a:r>
              <a:rPr lang="es-CL" sz="2600" dirty="0" err="1" smtClean="0"/>
              <a:t>the</a:t>
            </a:r>
            <a:r>
              <a:rPr lang="es-CL" sz="2600" dirty="0" smtClean="0"/>
              <a:t> </a:t>
            </a:r>
            <a:r>
              <a:rPr lang="es-CL" sz="2600" dirty="0" err="1" smtClean="0"/>
              <a:t>negative</a:t>
            </a:r>
            <a:r>
              <a:rPr lang="es-CL" sz="2600" dirty="0" smtClean="0"/>
              <a:t> </a:t>
            </a:r>
            <a:r>
              <a:rPr lang="es-CL" sz="2600" dirty="0" err="1" smtClean="0"/>
              <a:t>impact</a:t>
            </a:r>
            <a:r>
              <a:rPr lang="es-CL" sz="2600" dirty="0" smtClean="0"/>
              <a:t> of personal uses of WhatsApp </a:t>
            </a:r>
            <a:r>
              <a:rPr lang="es-CL" sz="2600" dirty="0" err="1" smtClean="0"/>
              <a:t>on</a:t>
            </a:r>
            <a:r>
              <a:rPr lang="es-CL" sz="2600" dirty="0" smtClean="0"/>
              <a:t> </a:t>
            </a:r>
            <a:r>
              <a:rPr lang="es-CL" sz="2600" dirty="0" err="1" smtClean="0"/>
              <a:t>turnout</a:t>
            </a:r>
            <a:r>
              <a:rPr lang="es-CL" sz="2600" dirty="0"/>
              <a:t>.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346841" y="5657671"/>
            <a:ext cx="72448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SOURCE: Study 1. NOTE: Results of autoregressive panel models, controlling for gender, age, education, income, political interest, ideology, news exposure and attention. Bars represent point estimates, whereas lines represent 90% confidence intervals. Values above zero display positive effects on changes in the DV; values below zero display negatives effect on changes in the DV.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38" y="592210"/>
            <a:ext cx="7043737" cy="5122717"/>
          </a:xfrm>
        </p:spPr>
      </p:pic>
    </p:spTree>
    <p:extLst>
      <p:ext uri="{BB962C8B-B14F-4D97-AF65-F5344CB8AC3E}">
        <p14:creationId xmlns:p14="http://schemas.microsoft.com/office/powerpoint/2010/main" val="409272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261404" y="467638"/>
            <a:ext cx="3593712" cy="1118567"/>
          </a:xfrm>
        </p:spPr>
        <p:txBody>
          <a:bodyPr>
            <a:normAutofit/>
          </a:bodyPr>
          <a:lstStyle/>
          <a:p>
            <a:r>
              <a:rPr lang="es-CL" b="1" dirty="0" err="1" smtClean="0"/>
              <a:t>Bad</a:t>
            </a:r>
            <a:r>
              <a:rPr lang="es-CL" b="1" dirty="0" smtClean="0"/>
              <a:t> </a:t>
            </a:r>
            <a:r>
              <a:rPr lang="es-CL" b="1" dirty="0" err="1" smtClean="0"/>
              <a:t>news</a:t>
            </a:r>
            <a:endParaRPr lang="en-US" b="1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CL" sz="2600" dirty="0" err="1" smtClean="0"/>
              <a:t>Using</a:t>
            </a:r>
            <a:r>
              <a:rPr lang="es-CL" sz="2600" dirty="0" smtClean="0"/>
              <a:t> WhatsApp </a:t>
            </a:r>
            <a:r>
              <a:rPr lang="es-CL" sz="2600" dirty="0" err="1" smtClean="0"/>
              <a:t>for</a:t>
            </a:r>
            <a:r>
              <a:rPr lang="es-CL" sz="2600" dirty="0" smtClean="0"/>
              <a:t>  personal </a:t>
            </a:r>
            <a:r>
              <a:rPr lang="es-CL" sz="2600" dirty="0" err="1" smtClean="0"/>
              <a:t>affairs</a:t>
            </a:r>
            <a:r>
              <a:rPr lang="es-CL" sz="2600" dirty="0" smtClean="0"/>
              <a:t> </a:t>
            </a:r>
            <a:r>
              <a:rPr lang="es-CL" sz="2600" dirty="0" err="1" smtClean="0"/>
              <a:t>increases</a:t>
            </a:r>
            <a:r>
              <a:rPr lang="es-CL" sz="2600" dirty="0" smtClean="0"/>
              <a:t> </a:t>
            </a:r>
            <a:r>
              <a:rPr lang="es-CL" sz="2600" dirty="0" err="1" smtClean="0"/>
              <a:t>polarization</a:t>
            </a:r>
            <a:r>
              <a:rPr lang="es-CL" sz="2600" dirty="0" smtClean="0"/>
              <a:t> and </a:t>
            </a:r>
            <a:r>
              <a:rPr lang="es-CL" sz="2600" dirty="0" err="1" smtClean="0"/>
              <a:t>decreases</a:t>
            </a:r>
            <a:r>
              <a:rPr lang="es-CL" sz="2600" dirty="0" smtClean="0"/>
              <a:t> trust </a:t>
            </a:r>
            <a:r>
              <a:rPr lang="es-CL" sz="2600" dirty="0"/>
              <a:t>i</a:t>
            </a:r>
            <a:r>
              <a:rPr lang="es-CL" sz="2600" dirty="0" smtClean="0"/>
              <a:t>n </a:t>
            </a:r>
            <a:r>
              <a:rPr lang="es-CL" sz="2600" dirty="0" err="1" smtClean="0"/>
              <a:t>political</a:t>
            </a:r>
            <a:r>
              <a:rPr lang="es-CL" sz="2600" dirty="0" smtClean="0"/>
              <a:t> </a:t>
            </a:r>
            <a:r>
              <a:rPr lang="es-CL" sz="2600" dirty="0" err="1" smtClean="0"/>
              <a:t>institutions</a:t>
            </a:r>
            <a:r>
              <a:rPr lang="es-CL" sz="2600" dirty="0" smtClean="0"/>
              <a:t>.</a:t>
            </a:r>
          </a:p>
          <a:p>
            <a:pPr>
              <a:lnSpc>
                <a:spcPct val="100000"/>
              </a:lnSpc>
            </a:pPr>
            <a:r>
              <a:rPr lang="es-CL" sz="2600" dirty="0" err="1" smtClean="0"/>
              <a:t>Again</a:t>
            </a:r>
            <a:r>
              <a:rPr lang="es-CL" sz="2600" dirty="0" smtClean="0"/>
              <a:t>, </a:t>
            </a:r>
            <a:r>
              <a:rPr lang="es-CL" sz="2600" dirty="0" err="1" smtClean="0"/>
              <a:t>these</a:t>
            </a:r>
            <a:r>
              <a:rPr lang="es-CL" sz="2600" dirty="0" smtClean="0"/>
              <a:t> </a:t>
            </a:r>
            <a:r>
              <a:rPr lang="es-CL" sz="2600" dirty="0" err="1" smtClean="0"/>
              <a:t>effects</a:t>
            </a:r>
            <a:r>
              <a:rPr lang="es-CL" sz="2600" dirty="0" smtClean="0"/>
              <a:t> are </a:t>
            </a:r>
            <a:r>
              <a:rPr lang="es-CL" sz="2600" dirty="0" err="1" smtClean="0"/>
              <a:t>partially</a:t>
            </a:r>
            <a:r>
              <a:rPr lang="es-CL" sz="2600" dirty="0" smtClean="0"/>
              <a:t> </a:t>
            </a:r>
            <a:r>
              <a:rPr lang="es-CL" sz="2600" dirty="0" err="1" smtClean="0"/>
              <a:t>canceled</a:t>
            </a:r>
            <a:r>
              <a:rPr lang="es-CL" sz="2600" dirty="0" smtClean="0"/>
              <a:t> </a:t>
            </a:r>
            <a:r>
              <a:rPr lang="es-CL" sz="2600" dirty="0" err="1" smtClean="0"/>
              <a:t>by</a:t>
            </a:r>
            <a:r>
              <a:rPr lang="es-CL" sz="2600" dirty="0" smtClean="0"/>
              <a:t> positive </a:t>
            </a:r>
            <a:r>
              <a:rPr lang="es-CL" sz="2600" dirty="0" err="1" smtClean="0"/>
              <a:t>effects</a:t>
            </a:r>
            <a:r>
              <a:rPr lang="es-CL" sz="2600" dirty="0" smtClean="0"/>
              <a:t> of </a:t>
            </a:r>
            <a:r>
              <a:rPr lang="es-CL" sz="2600" dirty="0" err="1" smtClean="0"/>
              <a:t>using</a:t>
            </a:r>
            <a:r>
              <a:rPr lang="es-CL" sz="2600" dirty="0" smtClean="0"/>
              <a:t> WhatsApp </a:t>
            </a:r>
            <a:r>
              <a:rPr lang="es-CL" sz="2600" dirty="0" err="1" smtClean="0"/>
              <a:t>for</a:t>
            </a:r>
            <a:r>
              <a:rPr lang="es-CL" sz="2600" dirty="0" smtClean="0"/>
              <a:t> </a:t>
            </a:r>
            <a:r>
              <a:rPr lang="es-CL" sz="2600" dirty="0" err="1" smtClean="0"/>
              <a:t>pubic</a:t>
            </a:r>
            <a:r>
              <a:rPr lang="es-CL" sz="2600" dirty="0" smtClean="0"/>
              <a:t> </a:t>
            </a:r>
            <a:r>
              <a:rPr lang="es-CL" sz="2600" dirty="0" err="1" smtClean="0"/>
              <a:t>affairs</a:t>
            </a:r>
            <a:r>
              <a:rPr lang="es-CL" sz="2600" dirty="0" smtClean="0"/>
              <a:t>.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357353" y="5657671"/>
            <a:ext cx="723429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SOURCE: Study 1. NOTE: Results of autoregressive panel models, controlling for gender, age, education, income, political interest, ideology, news exposure and attention. Bars represent point estimates, whereas lines represent 90% confidence intervals. Values above zero display positive effects on changes in the DV; values below zero display negatives effect on changes in the DV.</a:t>
            </a:r>
          </a:p>
          <a:p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38" y="592210"/>
            <a:ext cx="7043737" cy="5122717"/>
          </a:xfrm>
        </p:spPr>
      </p:pic>
    </p:spTree>
    <p:extLst>
      <p:ext uri="{BB962C8B-B14F-4D97-AF65-F5344CB8AC3E}">
        <p14:creationId xmlns:p14="http://schemas.microsoft.com/office/powerpoint/2010/main" val="335124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b="1" dirty="0" err="1" smtClean="0"/>
              <a:t>Really</a:t>
            </a:r>
            <a:r>
              <a:rPr lang="es-CL" b="1" dirty="0" smtClean="0"/>
              <a:t> </a:t>
            </a:r>
            <a:r>
              <a:rPr lang="es-CL" b="1" dirty="0" err="1" smtClean="0"/>
              <a:t>bad</a:t>
            </a:r>
            <a:r>
              <a:rPr lang="es-CL" b="1" dirty="0" smtClean="0"/>
              <a:t> </a:t>
            </a:r>
            <a:r>
              <a:rPr lang="es-CL" b="1" dirty="0" err="1" smtClean="0"/>
              <a:t>news</a:t>
            </a:r>
            <a:endParaRPr lang="en-US" b="1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CL" sz="2600" dirty="0" err="1" smtClean="0"/>
              <a:t>Using</a:t>
            </a:r>
            <a:r>
              <a:rPr lang="es-CL" sz="2600" dirty="0" smtClean="0"/>
              <a:t> WhatsApp can </a:t>
            </a:r>
            <a:r>
              <a:rPr lang="es-CL" sz="2600" dirty="0" err="1" smtClean="0"/>
              <a:t>increase</a:t>
            </a:r>
            <a:r>
              <a:rPr lang="es-CL" sz="2600" dirty="0" smtClean="0"/>
              <a:t> </a:t>
            </a:r>
            <a:r>
              <a:rPr lang="es-CL" sz="2600" dirty="0" err="1" smtClean="0"/>
              <a:t>both</a:t>
            </a:r>
            <a:r>
              <a:rPr lang="es-CL" sz="2600" dirty="0" smtClean="0"/>
              <a:t> </a:t>
            </a:r>
            <a:r>
              <a:rPr lang="es-CL" sz="2600" dirty="0" err="1" smtClean="0"/>
              <a:t>exposure</a:t>
            </a:r>
            <a:r>
              <a:rPr lang="es-CL" sz="2600" dirty="0" smtClean="0"/>
              <a:t> and </a:t>
            </a:r>
            <a:r>
              <a:rPr lang="es-CL" sz="2600" dirty="0" err="1" smtClean="0"/>
              <a:t>sharing</a:t>
            </a:r>
            <a:r>
              <a:rPr lang="es-CL" sz="2600" dirty="0" smtClean="0"/>
              <a:t> of </a:t>
            </a:r>
            <a:r>
              <a:rPr lang="es-CL" sz="2600" dirty="0" err="1" smtClean="0"/>
              <a:t>rumors</a:t>
            </a:r>
            <a:r>
              <a:rPr lang="es-CL" sz="2600" dirty="0" smtClean="0"/>
              <a:t>, </a:t>
            </a:r>
            <a:r>
              <a:rPr lang="es-CL" sz="2600" dirty="0" err="1" smtClean="0"/>
              <a:t>conspiracies</a:t>
            </a:r>
            <a:r>
              <a:rPr lang="es-CL" sz="2600" dirty="0" smtClean="0"/>
              <a:t>, and </a:t>
            </a:r>
            <a:r>
              <a:rPr lang="es-CL" sz="2600" dirty="0" err="1" smtClean="0"/>
              <a:t>misinformation</a:t>
            </a:r>
            <a:r>
              <a:rPr lang="es-CL" sz="2600" dirty="0" smtClean="0"/>
              <a:t>.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98389" y="5657671"/>
            <a:ext cx="74932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SOURCE: Study </a:t>
            </a:r>
            <a:r>
              <a:rPr lang="en-US" sz="1400" dirty="0" smtClean="0">
                <a:solidFill>
                  <a:schemeClr val="tx2"/>
                </a:solidFill>
              </a:rPr>
              <a:t>2. </a:t>
            </a:r>
            <a:r>
              <a:rPr lang="en-US" sz="1400" dirty="0">
                <a:solidFill>
                  <a:schemeClr val="tx2"/>
                </a:solidFill>
              </a:rPr>
              <a:t>NOTE: Results of autoregressive panel models, controlling for gender, age, education, income, </a:t>
            </a:r>
            <a:r>
              <a:rPr lang="en-US" sz="1400" dirty="0" smtClean="0">
                <a:solidFill>
                  <a:schemeClr val="tx2"/>
                </a:solidFill>
              </a:rPr>
              <a:t>ideology</a:t>
            </a:r>
            <a:r>
              <a:rPr lang="en-US" sz="1400" dirty="0">
                <a:solidFill>
                  <a:schemeClr val="tx2"/>
                </a:solidFill>
              </a:rPr>
              <a:t>, news media use (exposure and attention</a:t>
            </a:r>
            <a:r>
              <a:rPr lang="en-US" sz="1400" dirty="0" smtClean="0">
                <a:solidFill>
                  <a:schemeClr val="tx2"/>
                </a:solidFill>
              </a:rPr>
              <a:t>).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Bars represent point estimates, whereas lines represent 90% confidence intervals. Values above zero display positive effects on changes in the DV; values below zero display negatives effect on changes in the DV</a:t>
            </a:r>
            <a:r>
              <a:rPr lang="en-US" sz="1400" dirty="0" smtClean="0">
                <a:solidFill>
                  <a:schemeClr val="tx2"/>
                </a:solidFill>
              </a:rPr>
              <a:t>.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12" name="Marcador de contenido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38" y="592210"/>
            <a:ext cx="7043737" cy="5122717"/>
          </a:xfrm>
        </p:spPr>
      </p:pic>
    </p:spTree>
    <p:extLst>
      <p:ext uri="{BB962C8B-B14F-4D97-AF65-F5344CB8AC3E}">
        <p14:creationId xmlns:p14="http://schemas.microsoft.com/office/powerpoint/2010/main" val="68261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err="1" smtClean="0"/>
              <a:t>Silver</a:t>
            </a:r>
            <a:r>
              <a:rPr lang="es-CL" b="1" dirty="0" smtClean="0"/>
              <a:t> </a:t>
            </a:r>
            <a:r>
              <a:rPr lang="es-CL" b="1" dirty="0" err="1" smtClean="0"/>
              <a:t>lining</a:t>
            </a:r>
            <a:r>
              <a:rPr lang="es-CL" b="1" dirty="0" smtClean="0"/>
              <a:t>?</a:t>
            </a:r>
            <a:endParaRPr lang="en-US" b="1" dirty="0"/>
          </a:p>
        </p:txBody>
      </p:sp>
      <p:sp>
        <p:nvSpPr>
          <p:cNvPr id="6" name="Marcador de posición de imagen 5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7" name="Marcador de posición de imagen 6"/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4" name="Marcador de texto 3"/>
          <p:cNvSpPr>
            <a:spLocks noGrp="1"/>
          </p:cNvSpPr>
          <p:nvPr>
            <p:ph type="body" sz="half" idx="4294967295"/>
          </p:nvPr>
        </p:nvSpPr>
        <p:spPr>
          <a:xfrm>
            <a:off x="6379535" y="2302886"/>
            <a:ext cx="2862320" cy="38376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CL" sz="2600" dirty="0" err="1" smtClean="0">
                <a:solidFill>
                  <a:schemeClr val="bg1"/>
                </a:solidFill>
              </a:rPr>
              <a:t>Replicating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the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models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with</a:t>
            </a:r>
            <a:r>
              <a:rPr lang="es-CL" sz="2600" dirty="0" smtClean="0">
                <a:solidFill>
                  <a:schemeClr val="bg1"/>
                </a:solidFill>
              </a:rPr>
              <a:t> Facebook </a:t>
            </a:r>
            <a:r>
              <a:rPr lang="es-CL" sz="2600" dirty="0" err="1" smtClean="0">
                <a:solidFill>
                  <a:schemeClr val="bg1"/>
                </a:solidFill>
              </a:rPr>
              <a:t>yields</a:t>
            </a:r>
            <a:r>
              <a:rPr lang="es-CL" sz="2600" dirty="0" smtClean="0">
                <a:solidFill>
                  <a:schemeClr val="bg1"/>
                </a:solidFill>
              </a:rPr>
              <a:t> no </a:t>
            </a:r>
            <a:r>
              <a:rPr lang="es-CL" sz="2600" dirty="0" err="1" smtClean="0">
                <a:solidFill>
                  <a:schemeClr val="bg1"/>
                </a:solidFill>
              </a:rPr>
              <a:t>significant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results</a:t>
            </a:r>
            <a:r>
              <a:rPr lang="es-CL" sz="2600" dirty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for</a:t>
            </a:r>
            <a:r>
              <a:rPr lang="es-CL" sz="2600" dirty="0" smtClean="0">
                <a:solidFill>
                  <a:schemeClr val="bg1"/>
                </a:solidFill>
              </a:rPr>
              <a:t> pro-</a:t>
            </a:r>
            <a:r>
              <a:rPr lang="es-CL" sz="2600" dirty="0" err="1" smtClean="0">
                <a:solidFill>
                  <a:schemeClr val="bg1"/>
                </a:solidFill>
              </a:rPr>
              <a:t>democratic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outcomes</a:t>
            </a:r>
            <a:r>
              <a:rPr lang="es-CL" sz="2600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857" y="445275"/>
            <a:ext cx="2765998" cy="171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38" y="594124"/>
            <a:ext cx="7043737" cy="5118889"/>
          </a:xfrm>
        </p:spPr>
      </p:pic>
      <p:sp>
        <p:nvSpPr>
          <p:cNvPr id="7" name="Marcador de texto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5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b="1" dirty="0" err="1" smtClean="0"/>
              <a:t>Conclusions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1219" y="542282"/>
            <a:ext cx="7044612" cy="509651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CL" sz="2600" dirty="0" smtClean="0">
                <a:solidFill>
                  <a:schemeClr val="bg1"/>
                </a:solidFill>
              </a:rPr>
              <a:t>“</a:t>
            </a:r>
            <a:r>
              <a:rPr lang="es-CL" sz="2600" dirty="0" err="1" smtClean="0">
                <a:solidFill>
                  <a:schemeClr val="bg1"/>
                </a:solidFill>
              </a:rPr>
              <a:t>Perpetual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contact</a:t>
            </a:r>
            <a:r>
              <a:rPr lang="es-CL" sz="2600" dirty="0" smtClean="0">
                <a:solidFill>
                  <a:schemeClr val="bg1"/>
                </a:solidFill>
              </a:rPr>
              <a:t>” </a:t>
            </a:r>
            <a:r>
              <a:rPr lang="es-CL" sz="2600" dirty="0" err="1" smtClean="0">
                <a:solidFill>
                  <a:schemeClr val="bg1"/>
                </a:solidFill>
              </a:rPr>
              <a:t>through</a:t>
            </a:r>
            <a:r>
              <a:rPr lang="es-CL" sz="2600" dirty="0" smtClean="0">
                <a:solidFill>
                  <a:schemeClr val="bg1"/>
                </a:solidFill>
              </a:rPr>
              <a:t> MIMS can </a:t>
            </a:r>
            <a:r>
              <a:rPr lang="es-CL" sz="2600" dirty="0" err="1" smtClean="0">
                <a:solidFill>
                  <a:schemeClr val="bg1"/>
                </a:solidFill>
              </a:rPr>
              <a:t>have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significant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effects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on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democratic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citizenship</a:t>
            </a:r>
            <a:r>
              <a:rPr lang="es-CL" sz="2600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endParaRPr lang="es-CL" sz="26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CL" sz="2600" dirty="0" err="1" smtClean="0">
                <a:solidFill>
                  <a:schemeClr val="bg1"/>
                </a:solidFill>
              </a:rPr>
              <a:t>Not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all</a:t>
            </a:r>
            <a:r>
              <a:rPr lang="es-CL" sz="2600" dirty="0" smtClean="0">
                <a:solidFill>
                  <a:schemeClr val="bg1"/>
                </a:solidFill>
              </a:rPr>
              <a:t> positive, </a:t>
            </a:r>
            <a:r>
              <a:rPr lang="es-CL" sz="2600" dirty="0" err="1" smtClean="0">
                <a:solidFill>
                  <a:schemeClr val="bg1"/>
                </a:solidFill>
              </a:rPr>
              <a:t>not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all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negative</a:t>
            </a:r>
            <a:r>
              <a:rPr lang="es-CL" sz="2600" dirty="0" smtClean="0">
                <a:solidFill>
                  <a:schemeClr val="bg1"/>
                </a:solidFill>
              </a:rPr>
              <a:t>, </a:t>
            </a:r>
            <a:r>
              <a:rPr lang="es-CL" sz="2600" dirty="0" err="1" smtClean="0">
                <a:solidFill>
                  <a:schemeClr val="bg1"/>
                </a:solidFill>
              </a:rPr>
              <a:t>but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complex</a:t>
            </a:r>
            <a:r>
              <a:rPr lang="es-CL" sz="2600" dirty="0" smtClean="0">
                <a:solidFill>
                  <a:schemeClr val="bg1"/>
                </a:solidFill>
              </a:rPr>
              <a:t> set of </a:t>
            </a:r>
            <a:r>
              <a:rPr lang="es-CL" sz="2600" dirty="0" err="1" smtClean="0">
                <a:solidFill>
                  <a:schemeClr val="bg1"/>
                </a:solidFill>
              </a:rPr>
              <a:t>effects</a:t>
            </a:r>
            <a:r>
              <a:rPr lang="es-CL" sz="2600" dirty="0" smtClean="0">
                <a:solidFill>
                  <a:schemeClr val="bg1"/>
                </a:solidFill>
              </a:rPr>
              <a:t>: MIMS are </a:t>
            </a:r>
            <a:r>
              <a:rPr lang="es-CL" sz="2600" dirty="0" err="1" smtClean="0">
                <a:solidFill>
                  <a:schemeClr val="bg1"/>
                </a:solidFill>
              </a:rPr>
              <a:t>neither</a:t>
            </a:r>
            <a:r>
              <a:rPr lang="es-CL" sz="2600" dirty="0" smtClean="0">
                <a:solidFill>
                  <a:schemeClr val="bg1"/>
                </a:solidFill>
              </a:rPr>
              <a:t> a panacea, </a:t>
            </a:r>
            <a:r>
              <a:rPr lang="es-CL" sz="2600" dirty="0" err="1" smtClean="0">
                <a:solidFill>
                  <a:schemeClr val="bg1"/>
                </a:solidFill>
              </a:rPr>
              <a:t>nor</a:t>
            </a:r>
            <a:r>
              <a:rPr lang="es-CL" sz="2600" dirty="0" smtClean="0">
                <a:solidFill>
                  <a:schemeClr val="bg1"/>
                </a:solidFill>
              </a:rPr>
              <a:t> a </a:t>
            </a:r>
            <a:r>
              <a:rPr lang="es-CL" sz="2600" dirty="0" err="1" smtClean="0">
                <a:solidFill>
                  <a:schemeClr val="bg1"/>
                </a:solidFill>
              </a:rPr>
              <a:t>calamity</a:t>
            </a:r>
            <a:r>
              <a:rPr lang="es-CL" sz="2600" dirty="0" smtClean="0">
                <a:solidFill>
                  <a:schemeClr val="bg1"/>
                </a:solidFill>
              </a:rPr>
              <a:t>, </a:t>
            </a:r>
            <a:r>
              <a:rPr lang="es-CL" sz="2600" dirty="0" err="1" smtClean="0">
                <a:solidFill>
                  <a:schemeClr val="bg1"/>
                </a:solidFill>
              </a:rPr>
              <a:t>for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democracy</a:t>
            </a:r>
            <a:r>
              <a:rPr lang="es-CL" sz="2600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endParaRPr lang="es-CL" sz="26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CL" sz="2600" dirty="0" err="1" smtClean="0">
                <a:solidFill>
                  <a:schemeClr val="bg1"/>
                </a:solidFill>
              </a:rPr>
              <a:t>Specific</a:t>
            </a:r>
            <a:r>
              <a:rPr lang="es-CL" sz="2600" dirty="0" smtClean="0">
                <a:solidFill>
                  <a:schemeClr val="bg1"/>
                </a:solidFill>
              </a:rPr>
              <a:t> uses of MIMS relate in </a:t>
            </a:r>
            <a:r>
              <a:rPr lang="es-CL" sz="2600" dirty="0" err="1" smtClean="0">
                <a:solidFill>
                  <a:schemeClr val="bg1"/>
                </a:solidFill>
              </a:rPr>
              <a:t>unique</a:t>
            </a:r>
            <a:r>
              <a:rPr lang="es-CL" sz="2600" dirty="0" smtClean="0">
                <a:solidFill>
                  <a:schemeClr val="bg1"/>
                </a:solidFill>
              </a:rPr>
              <a:t>—</a:t>
            </a:r>
            <a:r>
              <a:rPr lang="es-CL" sz="2600" dirty="0" err="1" smtClean="0">
                <a:solidFill>
                  <a:schemeClr val="bg1"/>
                </a:solidFill>
              </a:rPr>
              <a:t>if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not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opposite</a:t>
            </a:r>
            <a:r>
              <a:rPr lang="es-CL" sz="2600" dirty="0" smtClean="0">
                <a:solidFill>
                  <a:schemeClr val="bg1"/>
                </a:solidFill>
              </a:rPr>
              <a:t>—</a:t>
            </a:r>
            <a:r>
              <a:rPr lang="es-CL" sz="2600" dirty="0" err="1" smtClean="0">
                <a:solidFill>
                  <a:schemeClr val="bg1"/>
                </a:solidFill>
              </a:rPr>
              <a:t>ways</a:t>
            </a:r>
            <a:r>
              <a:rPr lang="es-CL" sz="2600" dirty="0" smtClean="0">
                <a:solidFill>
                  <a:schemeClr val="bg1"/>
                </a:solidFill>
              </a:rPr>
              <a:t> to </a:t>
            </a:r>
            <a:r>
              <a:rPr lang="es-CL" sz="2600" dirty="0" err="1" smtClean="0">
                <a:solidFill>
                  <a:schemeClr val="bg1"/>
                </a:solidFill>
              </a:rPr>
              <a:t>political</a:t>
            </a:r>
            <a:r>
              <a:rPr lang="es-CL" sz="2600" dirty="0" smtClean="0">
                <a:solidFill>
                  <a:schemeClr val="bg1"/>
                </a:solidFill>
              </a:rPr>
              <a:t> variables, and </a:t>
            </a:r>
            <a:r>
              <a:rPr lang="es-CL" sz="2600" dirty="0" err="1" smtClean="0">
                <a:solidFill>
                  <a:schemeClr val="bg1"/>
                </a:solidFill>
              </a:rPr>
              <a:t>these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relationships</a:t>
            </a:r>
            <a:r>
              <a:rPr lang="es-CL" sz="2600" dirty="0" smtClean="0">
                <a:solidFill>
                  <a:schemeClr val="bg1"/>
                </a:solidFill>
              </a:rPr>
              <a:t> are </a:t>
            </a:r>
            <a:r>
              <a:rPr lang="es-CL" sz="2600" dirty="0" err="1" smtClean="0">
                <a:solidFill>
                  <a:schemeClr val="bg1"/>
                </a:solidFill>
              </a:rPr>
              <a:t>relatively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constant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across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groups</a:t>
            </a:r>
            <a:r>
              <a:rPr lang="es-CL" sz="2600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endParaRPr lang="es-CL" sz="26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CL" sz="2600" dirty="0" err="1" smtClean="0">
                <a:solidFill>
                  <a:schemeClr val="bg1"/>
                </a:solidFill>
              </a:rPr>
              <a:t>The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power</a:t>
            </a:r>
            <a:r>
              <a:rPr lang="es-CL" sz="2600" dirty="0" smtClean="0">
                <a:solidFill>
                  <a:schemeClr val="bg1"/>
                </a:solidFill>
              </a:rPr>
              <a:t> of </a:t>
            </a:r>
            <a:r>
              <a:rPr lang="es-CL" sz="2600" dirty="0" err="1" smtClean="0">
                <a:solidFill>
                  <a:schemeClr val="bg1"/>
                </a:solidFill>
              </a:rPr>
              <a:t>intimate</a:t>
            </a:r>
            <a:r>
              <a:rPr lang="es-CL" sz="2600" dirty="0" smtClean="0">
                <a:solidFill>
                  <a:schemeClr val="bg1"/>
                </a:solidFill>
              </a:rPr>
              <a:t> social </a:t>
            </a:r>
            <a:r>
              <a:rPr lang="es-CL" sz="2600" dirty="0" err="1" smtClean="0">
                <a:solidFill>
                  <a:schemeClr val="bg1"/>
                </a:solidFill>
              </a:rPr>
              <a:t>conversations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on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political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activity</a:t>
            </a:r>
            <a:r>
              <a:rPr lang="es-CL" sz="2600" smtClean="0">
                <a:solidFill>
                  <a:schemeClr val="bg1"/>
                </a:solidFill>
              </a:rPr>
              <a:t>: Same</a:t>
            </a:r>
            <a:r>
              <a:rPr lang="es-CL" sz="2600" dirty="0" smtClean="0">
                <a:solidFill>
                  <a:schemeClr val="bg1"/>
                </a:solidFill>
              </a:rPr>
              <a:t> as </a:t>
            </a:r>
            <a:r>
              <a:rPr lang="es-CL" sz="2600" dirty="0" err="1" smtClean="0">
                <a:solidFill>
                  <a:schemeClr val="bg1"/>
                </a:solidFill>
              </a:rPr>
              <a:t>it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ever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was</a:t>
            </a:r>
            <a:r>
              <a:rPr lang="es-CL" sz="2600" dirty="0" smtClean="0">
                <a:solidFill>
                  <a:schemeClr val="bg1"/>
                </a:solidFill>
              </a:rPr>
              <a:t>?</a:t>
            </a:r>
            <a:endParaRPr lang="es-CL" sz="26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s-CL" sz="26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s-CL" sz="26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s-CL" sz="2600" dirty="0">
              <a:solidFill>
                <a:schemeClr val="bg1"/>
              </a:solidFill>
            </a:endParaRPr>
          </a:p>
          <a:p>
            <a:endParaRPr lang="es-CL" sz="2600" dirty="0">
              <a:solidFill>
                <a:schemeClr val="bg1"/>
              </a:solidFill>
            </a:endParaRPr>
          </a:p>
        </p:txBody>
      </p:sp>
      <p:sp>
        <p:nvSpPr>
          <p:cNvPr id="10" name="Marcador de texto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Marcador de posición de imagen 10"/>
          <p:cNvSpPr>
            <a:spLocks noGrp="1"/>
          </p:cNvSpPr>
          <p:nvPr>
            <p:ph type="pic" sz="quarter" idx="29"/>
          </p:nvPr>
        </p:nvSpPr>
        <p:spPr/>
      </p:sp>
    </p:spTree>
    <p:extLst>
      <p:ext uri="{BB962C8B-B14F-4D97-AF65-F5344CB8AC3E}">
        <p14:creationId xmlns:p14="http://schemas.microsoft.com/office/powerpoint/2010/main" val="44222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0" y="1630206"/>
            <a:ext cx="12192000" cy="661193"/>
          </a:xfrm>
        </p:spPr>
        <p:txBody>
          <a:bodyPr>
            <a:normAutofit/>
          </a:bodyPr>
          <a:lstStyle/>
          <a:p>
            <a:r>
              <a:rPr lang="es-CL" b="1" dirty="0" smtClean="0"/>
              <a:t>Gracias</a:t>
            </a:r>
            <a:endParaRPr lang="en-US" b="1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7"/>
          </p:nvPr>
        </p:nvSpPr>
        <p:spPr>
          <a:xfrm>
            <a:off x="2534654" y="3699095"/>
            <a:ext cx="3561346" cy="2397968"/>
          </a:xfrm>
        </p:spPr>
        <p:txBody>
          <a:bodyPr>
            <a:normAutofit/>
          </a:bodyPr>
          <a:lstStyle/>
          <a:p>
            <a:r>
              <a:rPr lang="es-CL" sz="3000" b="1" dirty="0" smtClean="0"/>
              <a:t>savalenz@uc.cl</a:t>
            </a:r>
            <a:endParaRPr lang="en-US" sz="3000" b="1" dirty="0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24"/>
          </p:nvPr>
        </p:nvSpPr>
        <p:spPr>
          <a:xfrm>
            <a:off x="6096001" y="3699094"/>
            <a:ext cx="3577388" cy="2397968"/>
          </a:xfrm>
        </p:spPr>
        <p:txBody>
          <a:bodyPr>
            <a:normAutofit/>
          </a:bodyPr>
          <a:lstStyle/>
          <a:p>
            <a:r>
              <a:rPr lang="es-CL" sz="3000" b="1" dirty="0" smtClean="0"/>
              <a:t>@</a:t>
            </a:r>
            <a:r>
              <a:rPr lang="es-CL" sz="3000" b="1" dirty="0" err="1" smtClean="0"/>
              <a:t>SebaValenz</a:t>
            </a:r>
            <a:endParaRPr lang="en-US" sz="3000" b="1" dirty="0"/>
          </a:p>
        </p:txBody>
      </p:sp>
      <p:pic>
        <p:nvPicPr>
          <p:cNvPr id="17" name="Marcador de posición de imagen 16"/>
          <p:cNvPicPr>
            <a:picLocks noGrp="1" noChangeAspect="1"/>
          </p:cNvPicPr>
          <p:nvPr>
            <p:ph type="pic" sz="quarter" idx="2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04171" y="2532770"/>
            <a:ext cx="1222311" cy="1166325"/>
          </a:xfrm>
        </p:spPr>
      </p:pic>
      <p:pic>
        <p:nvPicPr>
          <p:cNvPr id="18" name="Marcador de posición de imagen 17"/>
          <p:cNvPicPr>
            <a:picLocks noGrp="1" noChangeAspect="1"/>
          </p:cNvPicPr>
          <p:nvPr>
            <p:ph type="pic" sz="quarter" idx="27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73539" y="2532770"/>
            <a:ext cx="1222311" cy="1166325"/>
          </a:xfrm>
        </p:spPr>
      </p:pic>
      <p:sp>
        <p:nvSpPr>
          <p:cNvPr id="16" name="Marcador de posición de imagen 15"/>
          <p:cNvSpPr>
            <a:spLocks noGrp="1"/>
          </p:cNvSpPr>
          <p:nvPr>
            <p:ph type="pic" sz="quarter" idx="31"/>
          </p:nvPr>
        </p:nvSpPr>
        <p:spPr>
          <a:xfrm>
            <a:off x="3352964" y="6564613"/>
            <a:ext cx="1604867" cy="353545"/>
          </a:xfrm>
        </p:spPr>
      </p:sp>
    </p:spTree>
    <p:extLst>
      <p:ext uri="{BB962C8B-B14F-4D97-AF65-F5344CB8AC3E}">
        <p14:creationId xmlns:p14="http://schemas.microsoft.com/office/powerpoint/2010/main" val="206546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216" y="1860222"/>
            <a:ext cx="5360439" cy="3575428"/>
          </a:xfrm>
          <a:prstGeom prst="rect">
            <a:avLst/>
          </a:prstGeom>
        </p:spPr>
      </p:pic>
      <p:sp>
        <p:nvSpPr>
          <p:cNvPr id="34" name="Título 3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4000" b="1" dirty="0" smtClean="0"/>
              <a:t>Use of MIMS </a:t>
            </a:r>
            <a:r>
              <a:rPr lang="es-CL" sz="4000" b="1" dirty="0" err="1" smtClean="0"/>
              <a:t>Around</a:t>
            </a:r>
            <a:r>
              <a:rPr lang="es-CL" sz="4000" b="1" dirty="0" smtClean="0"/>
              <a:t> </a:t>
            </a:r>
            <a:r>
              <a:rPr lang="es-CL" sz="4000" b="1" dirty="0" err="1"/>
              <a:t>t</a:t>
            </a:r>
            <a:r>
              <a:rPr lang="es-CL" sz="4000" b="1" dirty="0" err="1" smtClean="0"/>
              <a:t>he</a:t>
            </a:r>
            <a:r>
              <a:rPr lang="es-CL" sz="4000" b="1" dirty="0" smtClean="0"/>
              <a:t> </a:t>
            </a:r>
            <a:r>
              <a:rPr lang="es-CL" sz="4000" b="1" dirty="0" err="1" smtClean="0"/>
              <a:t>World</a:t>
            </a:r>
            <a:endParaRPr lang="en-US" sz="4000" b="1" dirty="0"/>
          </a:p>
        </p:txBody>
      </p:sp>
      <p:sp>
        <p:nvSpPr>
          <p:cNvPr id="40" name="Marcador de texto 3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s-CL" b="1" dirty="0" smtClean="0"/>
              <a:t>Active </a:t>
            </a:r>
            <a:r>
              <a:rPr lang="es-CL" b="1" dirty="0" err="1" smtClean="0"/>
              <a:t>users</a:t>
            </a:r>
            <a:r>
              <a:rPr lang="es-CL" b="1" dirty="0" smtClean="0"/>
              <a:t> of SNS vs. MIMS</a:t>
            </a:r>
            <a:endParaRPr lang="en-US" b="1" dirty="0"/>
          </a:p>
        </p:txBody>
      </p:sp>
      <p:sp>
        <p:nvSpPr>
          <p:cNvPr id="41" name="Marcador de texto 40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s-CL" b="1" dirty="0" err="1" smtClean="0"/>
              <a:t>Popularity</a:t>
            </a:r>
            <a:r>
              <a:rPr lang="es-CL" b="1" dirty="0" smtClean="0"/>
              <a:t> of WA vs. SMS</a:t>
            </a:r>
            <a:endParaRPr lang="en-US" b="1" dirty="0"/>
          </a:p>
        </p:txBody>
      </p:sp>
      <p:pic>
        <p:nvPicPr>
          <p:cNvPr id="45" name="Marcador de posición de imagen 44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51" b="10751"/>
          <a:stretch>
            <a:fillRect/>
          </a:stretch>
        </p:blipFill>
        <p:spPr>
          <a:xfrm>
            <a:off x="6349720" y="4391802"/>
            <a:ext cx="422010" cy="331273"/>
          </a:xfrm>
        </p:spPr>
      </p:pic>
      <p:pic>
        <p:nvPicPr>
          <p:cNvPr id="13" name="Marcador de contenido 12"/>
          <p:cNvPicPr>
            <a:picLocks noGrp="1" noChangeAspect="1"/>
          </p:cNvPicPr>
          <p:nvPr>
            <p:ph idx="429496729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83" y="1893262"/>
            <a:ext cx="5308600" cy="3538066"/>
          </a:xfr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953" y="4136065"/>
            <a:ext cx="510917" cy="51091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6305" y="2706780"/>
            <a:ext cx="454565" cy="446199"/>
          </a:xfrm>
          <a:prstGeom prst="rect">
            <a:avLst/>
          </a:prstGeom>
        </p:spPr>
      </p:pic>
      <p:sp>
        <p:nvSpPr>
          <p:cNvPr id="33" name="Rectángulo 32"/>
          <p:cNvSpPr/>
          <p:nvPr/>
        </p:nvSpPr>
        <p:spPr>
          <a:xfrm>
            <a:off x="755189" y="5425483"/>
            <a:ext cx="50286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 smtClean="0">
                <a:solidFill>
                  <a:schemeClr val="tx2"/>
                </a:solidFill>
              </a:rPr>
              <a:t>SOURCE: Google Trends (worldwide)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6136604" y="5434783"/>
            <a:ext cx="50286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 smtClean="0">
                <a:solidFill>
                  <a:schemeClr val="tx2"/>
                </a:solidFill>
              </a:rPr>
              <a:t>SOURCE: Statista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47" name="Marcador de posición de imagen 46"/>
          <p:cNvPicPr>
            <a:picLocks noGrp="1" noChangeAspect="1"/>
          </p:cNvPicPr>
          <p:nvPr>
            <p:ph type="pic" sz="quarter" idx="17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51" b="10751"/>
          <a:stretch>
            <a:fillRect/>
          </a:stretch>
        </p:blipFill>
        <p:spPr>
          <a:xfrm>
            <a:off x="6349720" y="3862313"/>
            <a:ext cx="385035" cy="302248"/>
          </a:xfr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720" y="3289720"/>
            <a:ext cx="390614" cy="390614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719" y="2759918"/>
            <a:ext cx="385035" cy="385035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719" y="2230007"/>
            <a:ext cx="385035" cy="38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3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54329" y="3318308"/>
            <a:ext cx="4234791" cy="2822257"/>
          </a:xfrm>
        </p:spPr>
        <p:txBody>
          <a:bodyPr>
            <a:normAutofit/>
          </a:bodyPr>
          <a:lstStyle/>
          <a:p>
            <a:r>
              <a:rPr lang="es-CL" sz="4000" b="1" dirty="0" err="1" smtClean="0"/>
              <a:t>What’s</a:t>
            </a:r>
            <a:r>
              <a:rPr lang="es-CL" sz="4000" b="1" dirty="0" smtClean="0"/>
              <a:t> </a:t>
            </a:r>
            <a:r>
              <a:rPr lang="es-CL" sz="4000" b="1" dirty="0" err="1" smtClean="0"/>
              <a:t>with</a:t>
            </a:r>
            <a:r>
              <a:rPr lang="es-CL" sz="4000" b="1" dirty="0" smtClean="0"/>
              <a:t> MIMS?</a:t>
            </a:r>
            <a:br>
              <a:rPr lang="es-CL" sz="4000" b="1" dirty="0" smtClean="0"/>
            </a:br>
            <a:endParaRPr lang="en-US" sz="4000" b="1" dirty="0"/>
          </a:p>
        </p:txBody>
      </p:sp>
      <p:sp>
        <p:nvSpPr>
          <p:cNvPr id="12" name="Marcador de posición de imagen 11"/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13" name="Marcador de contenido 3"/>
          <p:cNvSpPr txBox="1">
            <a:spLocks/>
          </p:cNvSpPr>
          <p:nvPr/>
        </p:nvSpPr>
        <p:spPr>
          <a:xfrm>
            <a:off x="6401086" y="510363"/>
            <a:ext cx="2889218" cy="5630202"/>
          </a:xfrm>
          <a:prstGeom prst="rect">
            <a:avLst/>
          </a:prstGeom>
        </p:spPr>
        <p:txBody>
          <a:bodyPr>
            <a:noAutofit/>
          </a:bodyPr>
          <a:lstStyle>
            <a:lvl1pPr marL="91438" indent="-91438" algn="l" defTabSz="914377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7463" indent="-342891" algn="l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8626" indent="-548626" algn="l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22939" indent="-822939" algn="l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97253" indent="-1097253" algn="l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199970" indent="-228594" algn="l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99965" indent="-228594" algn="l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99960" indent="-228594" algn="l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99955" indent="-228594" algn="l" defTabSz="914377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</a:rPr>
              <a:t>Developed </a:t>
            </a:r>
            <a:r>
              <a:rPr lang="en-US" sz="2600" dirty="0">
                <a:solidFill>
                  <a:schemeClr val="bg1"/>
                </a:solidFill>
              </a:rPr>
              <a:t>and conceived for </a:t>
            </a:r>
            <a:r>
              <a:rPr lang="en-US" sz="2600" dirty="0" smtClean="0">
                <a:solidFill>
                  <a:schemeClr val="bg1"/>
                </a:solidFill>
              </a:rPr>
              <a:t>smartphones.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CL" sz="2600" dirty="0" err="1" smtClean="0">
                <a:solidFill>
                  <a:schemeClr val="bg1"/>
                </a:solidFill>
              </a:rPr>
              <a:t>Perpetual</a:t>
            </a:r>
            <a:r>
              <a:rPr lang="es-CL" sz="2600" dirty="0" smtClean="0">
                <a:solidFill>
                  <a:schemeClr val="bg1"/>
                </a:solidFill>
              </a:rPr>
              <a:t> </a:t>
            </a:r>
            <a:r>
              <a:rPr lang="es-CL" sz="2600" dirty="0" err="1" smtClean="0">
                <a:solidFill>
                  <a:schemeClr val="bg1"/>
                </a:solidFill>
              </a:rPr>
              <a:t>contact</a:t>
            </a:r>
            <a:r>
              <a:rPr lang="es-CL" sz="2600" dirty="0" smtClean="0">
                <a:solidFill>
                  <a:schemeClr val="bg1"/>
                </a:solidFill>
              </a:rPr>
              <a:t> in </a:t>
            </a:r>
            <a:r>
              <a:rPr lang="en-US" sz="2600" dirty="0">
                <a:solidFill>
                  <a:schemeClr val="bg1"/>
                </a:solidFill>
              </a:rPr>
              <a:t>relatively more intimate, closed, and controlled </a:t>
            </a:r>
            <a:r>
              <a:rPr lang="en-US" sz="2600" dirty="0" smtClean="0">
                <a:solidFill>
                  <a:schemeClr val="bg1"/>
                </a:solidFill>
              </a:rPr>
              <a:t>environments.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</a:rPr>
              <a:t>Less likely to suffer from “context collapse” </a:t>
            </a:r>
            <a:r>
              <a:rPr lang="en-US" sz="1800" dirty="0" smtClean="0">
                <a:solidFill>
                  <a:schemeClr val="bg1"/>
                </a:solidFill>
              </a:rPr>
              <a:t>(</a:t>
            </a:r>
            <a:r>
              <a:rPr lang="en-US" sz="1800" dirty="0" err="1" smtClean="0">
                <a:solidFill>
                  <a:schemeClr val="bg1"/>
                </a:solidFill>
              </a:rPr>
              <a:t>boyd</a:t>
            </a:r>
            <a:r>
              <a:rPr lang="en-US" sz="1800" dirty="0" smtClean="0">
                <a:solidFill>
                  <a:schemeClr val="bg1"/>
                </a:solidFill>
              </a:rPr>
              <a:t>, 2011)</a:t>
            </a:r>
            <a:r>
              <a:rPr lang="en-US" sz="2600" dirty="0" smtClean="0">
                <a:solidFill>
                  <a:schemeClr val="bg1"/>
                </a:solidFill>
              </a:rPr>
              <a:t>, i.e</a:t>
            </a:r>
            <a:r>
              <a:rPr lang="en-US" sz="2600" dirty="0">
                <a:solidFill>
                  <a:schemeClr val="bg1"/>
                </a:solidFill>
              </a:rPr>
              <a:t>.</a:t>
            </a:r>
            <a:r>
              <a:rPr lang="en-US" sz="2600" dirty="0" smtClean="0">
                <a:solidFill>
                  <a:schemeClr val="bg1"/>
                </a:solidFill>
              </a:rPr>
              <a:t>, narrowcasting is more likely.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14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b="1" dirty="0" smtClean="0"/>
              <a:t>Data + </a:t>
            </a:r>
            <a:r>
              <a:rPr lang="es-CL" b="1" dirty="0" err="1" smtClean="0"/>
              <a:t>Methods</a:t>
            </a:r>
            <a:endParaRPr lang="en-US" b="1" dirty="0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CL" sz="2600" dirty="0" smtClean="0"/>
              <a:t> 2016-2017 </a:t>
            </a:r>
            <a:r>
              <a:rPr lang="es-CL" sz="2600" dirty="0" err="1" smtClean="0"/>
              <a:t>elections</a:t>
            </a:r>
            <a:r>
              <a:rPr lang="es-CL" sz="2600" dirty="0" smtClean="0"/>
              <a:t> in Chile.</a:t>
            </a:r>
          </a:p>
          <a:p>
            <a:pPr>
              <a:buFont typeface="Wingdings" panose="05000000000000000000" pitchFamily="2" charset="2"/>
              <a:buChar char="§"/>
            </a:pPr>
            <a:endParaRPr lang="es-CL" sz="2600" dirty="0" smtClean="0"/>
          </a:p>
          <a:p>
            <a:pPr marL="269875" indent="-269875">
              <a:buFont typeface="Wingdings" panose="05000000000000000000" pitchFamily="2" charset="2"/>
              <a:buChar char="§"/>
            </a:pPr>
            <a:r>
              <a:rPr lang="es-CL" sz="2600" dirty="0" err="1" smtClean="0"/>
              <a:t>Penetration</a:t>
            </a:r>
            <a:r>
              <a:rPr lang="es-CL" sz="2600" dirty="0" smtClean="0"/>
              <a:t> </a:t>
            </a:r>
            <a:r>
              <a:rPr lang="es-CL" sz="2600" dirty="0" err="1" smtClean="0"/>
              <a:t>rate</a:t>
            </a:r>
            <a:r>
              <a:rPr lang="es-CL" sz="2600" dirty="0" smtClean="0"/>
              <a:t> of WhatsApp in 18+ </a:t>
            </a:r>
            <a:r>
              <a:rPr lang="es-CL" sz="2600" dirty="0" err="1" smtClean="0"/>
              <a:t>population</a:t>
            </a:r>
            <a:r>
              <a:rPr lang="es-CL" sz="2600" dirty="0" smtClean="0"/>
              <a:t>: 84</a:t>
            </a:r>
            <a:r>
              <a:rPr lang="es-CL" sz="2600" dirty="0" smtClean="0"/>
              <a:t>%.</a:t>
            </a:r>
            <a:endParaRPr lang="en-US" sz="2600" dirty="0" smtClean="0"/>
          </a:p>
          <a:p>
            <a:pPr marL="269875" lvl="1" indent="-265113">
              <a:buFont typeface="Wingdings" panose="05000000000000000000" pitchFamily="2" charset="2"/>
              <a:buChar char="§"/>
            </a:pPr>
            <a:endParaRPr lang="en-US" sz="2600" dirty="0" smtClean="0"/>
          </a:p>
          <a:p>
            <a:pPr marL="269875" lvl="1" indent="-265113">
              <a:buFont typeface="Wingdings" panose="05000000000000000000" pitchFamily="2" charset="2"/>
              <a:buChar char="§"/>
            </a:pPr>
            <a:r>
              <a:rPr lang="en-US" sz="2600" b="1" dirty="0" smtClean="0"/>
              <a:t>Study 1</a:t>
            </a:r>
            <a:r>
              <a:rPr lang="en-US" sz="2600" dirty="0" smtClean="0"/>
              <a:t>: Two-wave </a:t>
            </a:r>
            <a:r>
              <a:rPr lang="en-US" sz="2600" dirty="0"/>
              <a:t>panel survey </a:t>
            </a:r>
            <a:r>
              <a:rPr lang="en-US" sz="2600" dirty="0" smtClean="0"/>
              <a:t>of a probability-based </a:t>
            </a:r>
            <a:r>
              <a:rPr lang="en-US" sz="2600" dirty="0"/>
              <a:t>sample </a:t>
            </a:r>
            <a:r>
              <a:rPr lang="en-US" sz="2600" dirty="0" smtClean="0"/>
              <a:t>living in Greater Santiago, interviewed face-to-face (n = 505)</a:t>
            </a:r>
          </a:p>
          <a:p>
            <a:pPr marL="480048" lvl="3" indent="0">
              <a:buNone/>
            </a:pPr>
            <a:endParaRPr lang="es-CL" sz="1800" dirty="0"/>
          </a:p>
          <a:p>
            <a:pPr marL="269875" lvl="1" indent="-265113">
              <a:buFont typeface="Wingdings" panose="05000000000000000000" pitchFamily="2" charset="2"/>
              <a:buChar char="§"/>
            </a:pPr>
            <a:r>
              <a:rPr lang="en-US" sz="2600" b="1" dirty="0"/>
              <a:t>Study </a:t>
            </a:r>
            <a:r>
              <a:rPr lang="en-US" sz="2600" b="1" dirty="0" smtClean="0"/>
              <a:t>2</a:t>
            </a:r>
            <a:r>
              <a:rPr lang="en-US" sz="2600" dirty="0" smtClean="0"/>
              <a:t>: </a:t>
            </a:r>
            <a:r>
              <a:rPr lang="en-US" sz="2600" dirty="0"/>
              <a:t>Two-wave </a:t>
            </a:r>
            <a:r>
              <a:rPr lang="en-US" sz="2600" dirty="0" smtClean="0"/>
              <a:t>panel </a:t>
            </a:r>
            <a:r>
              <a:rPr lang="en-US" sz="2600" dirty="0"/>
              <a:t>survey of </a:t>
            </a:r>
            <a:r>
              <a:rPr lang="en-US" sz="2600" dirty="0" smtClean="0"/>
              <a:t>an opt-in internet sample </a:t>
            </a:r>
            <a:r>
              <a:rPr lang="en-US" sz="2600" dirty="0"/>
              <a:t>living in </a:t>
            </a:r>
            <a:r>
              <a:rPr lang="en-US" sz="2600" dirty="0" smtClean="0"/>
              <a:t>Chile (n = 451)</a:t>
            </a:r>
          </a:p>
          <a:p>
            <a:pPr marL="480048" lvl="3" indent="0">
              <a:buNone/>
            </a:pPr>
            <a:endParaRPr lang="en-US" sz="2600" dirty="0"/>
          </a:p>
          <a:p>
            <a:pPr marL="480048" lvl="3" indent="0">
              <a:buNone/>
            </a:pPr>
            <a:endParaRPr lang="es-CL" sz="2600" dirty="0" smtClean="0"/>
          </a:p>
          <a:p>
            <a:pPr marL="480048" lvl="3" indent="0">
              <a:buNone/>
            </a:pPr>
            <a:endParaRPr lang="en-US" sz="2600" dirty="0" smtClean="0"/>
          </a:p>
        </p:txBody>
      </p:sp>
      <p:sp>
        <p:nvSpPr>
          <p:cNvPr id="5" name="Marcador de texto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29"/>
          </p:nvPr>
        </p:nvSpPr>
        <p:spPr/>
      </p:sp>
    </p:spTree>
    <p:extLst>
      <p:ext uri="{BB962C8B-B14F-4D97-AF65-F5344CB8AC3E}">
        <p14:creationId xmlns:p14="http://schemas.microsoft.com/office/powerpoint/2010/main" val="103639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What’s the relationship between MIMS and individuals’ political information, attitudes, and behavior?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osición de imagen 4"/>
          <p:cNvSpPr>
            <a:spLocks noGrp="1"/>
          </p:cNvSpPr>
          <p:nvPr>
            <p:ph type="pic" sz="quarter" idx="28"/>
          </p:nvPr>
        </p:nvSpPr>
        <p:spPr/>
      </p:sp>
      <p:sp>
        <p:nvSpPr>
          <p:cNvPr id="7" name="Marcador de posición de imagen 6"/>
          <p:cNvSpPr>
            <a:spLocks noGrp="1"/>
          </p:cNvSpPr>
          <p:nvPr>
            <p:ph type="pic" sz="quarter" idx="29"/>
          </p:nvPr>
        </p:nvSpPr>
        <p:spPr/>
      </p:sp>
    </p:spTree>
    <p:extLst>
      <p:ext uri="{BB962C8B-B14F-4D97-AF65-F5344CB8AC3E}">
        <p14:creationId xmlns:p14="http://schemas.microsoft.com/office/powerpoint/2010/main" val="330126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b="1" dirty="0" smtClean="0"/>
              <a:t>Use of MIMS</a:t>
            </a:r>
            <a:br>
              <a:rPr lang="es-CL" b="1" dirty="0" smtClean="0"/>
            </a:br>
            <a:endParaRPr lang="en-US" b="1" dirty="0"/>
          </a:p>
        </p:txBody>
      </p:sp>
      <p:sp>
        <p:nvSpPr>
          <p:cNvPr id="10" name="Marcador de texto 9"/>
          <p:cNvSpPr>
            <a:spLocks noGrp="1"/>
          </p:cNvSpPr>
          <p:nvPr>
            <p:ph type="body" sz="half" idx="2"/>
          </p:nvPr>
        </p:nvSpPr>
        <p:spPr>
          <a:xfrm>
            <a:off x="395968" y="4465674"/>
            <a:ext cx="4973474" cy="170309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600" dirty="0" smtClean="0"/>
              <a:t>“In </a:t>
            </a:r>
            <a:r>
              <a:rPr lang="en-US" sz="2600" dirty="0"/>
              <a:t>phatic media culture, content is not king, </a:t>
            </a:r>
            <a:r>
              <a:rPr lang="en-US" sz="2600" dirty="0" smtClean="0"/>
              <a:t>but ‘keeping </a:t>
            </a:r>
            <a:r>
              <a:rPr lang="en-US" sz="2600" dirty="0"/>
              <a:t>in touch’ </a:t>
            </a:r>
            <a:r>
              <a:rPr lang="en-US" sz="2600" dirty="0" smtClean="0"/>
              <a:t>is”</a:t>
            </a:r>
          </a:p>
          <a:p>
            <a:pPr algn="r"/>
            <a:r>
              <a:rPr lang="es-CL" sz="2600" dirty="0" smtClean="0"/>
              <a:t>-Miller (2008)</a:t>
            </a:r>
            <a:endParaRPr lang="en-US" sz="2600" dirty="0"/>
          </a:p>
        </p:txBody>
      </p:sp>
      <p:sp>
        <p:nvSpPr>
          <p:cNvPr id="12" name="Marcador de posición de imagen 11"/>
          <p:cNvSpPr>
            <a:spLocks noGrp="1"/>
          </p:cNvSpPr>
          <p:nvPr>
            <p:ph type="pic" sz="quarter" idx="29"/>
          </p:nvPr>
        </p:nvSpPr>
        <p:spPr/>
      </p:sp>
      <p:pic>
        <p:nvPicPr>
          <p:cNvPr id="2" name="Marcador de posición de imagen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2"/>
          <a:stretch/>
        </p:blipFill>
        <p:spPr>
          <a:xfrm>
            <a:off x="8527678" y="2842518"/>
            <a:ext cx="2343522" cy="3107432"/>
          </a:xfrm>
        </p:spPr>
      </p:pic>
      <p:pic>
        <p:nvPicPr>
          <p:cNvPr id="7" name="Marcador de posición de imagen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28" t="14564" r="11894" b="30488"/>
          <a:stretch/>
        </p:blipFill>
        <p:spPr>
          <a:xfrm>
            <a:off x="5717118" y="2855167"/>
            <a:ext cx="2347382" cy="3075733"/>
          </a:xfrm>
        </p:spPr>
      </p:pic>
    </p:spTree>
    <p:extLst>
      <p:ext uri="{BB962C8B-B14F-4D97-AF65-F5344CB8AC3E}">
        <p14:creationId xmlns:p14="http://schemas.microsoft.com/office/powerpoint/2010/main" val="286594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916" y="1536804"/>
            <a:ext cx="6357777" cy="3784392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b="1" dirty="0" smtClean="0"/>
              <a:t>WhatsApp Use</a:t>
            </a:r>
            <a:endParaRPr lang="en-US" b="1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600" dirty="0"/>
              <a:t>“With what frequency do you share information about: (a) your personal and/or family life, (b) your work and/or studies, (c) news and general current affairs, (d) </a:t>
            </a:r>
            <a:r>
              <a:rPr lang="es-CL" sz="2600" dirty="0" err="1"/>
              <a:t>political</a:t>
            </a:r>
            <a:r>
              <a:rPr lang="es-CL" sz="2600" dirty="0"/>
              <a:t> </a:t>
            </a:r>
            <a:r>
              <a:rPr lang="es-CL" sz="2600" dirty="0" err="1"/>
              <a:t>issues</a:t>
            </a:r>
            <a:r>
              <a:rPr lang="es-CL" sz="2600" dirty="0" smtClean="0"/>
              <a:t>?”</a:t>
            </a:r>
            <a:endParaRPr lang="es-CL" sz="2600" dirty="0"/>
          </a:p>
        </p:txBody>
      </p:sp>
      <p:sp>
        <p:nvSpPr>
          <p:cNvPr id="6" name="Marcador de posición de imagen 5"/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15" name="Rectángulo 14"/>
          <p:cNvSpPr/>
          <p:nvPr/>
        </p:nvSpPr>
        <p:spPr>
          <a:xfrm>
            <a:off x="667917" y="5321195"/>
            <a:ext cx="55855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SOURCE: Study 1, wave 2.</a:t>
            </a:r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51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smtClean="0"/>
              <a:t>Great </a:t>
            </a:r>
            <a:r>
              <a:rPr lang="es-CL" b="1" dirty="0" err="1"/>
              <a:t>news</a:t>
            </a:r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CL" sz="2600" dirty="0" smtClean="0"/>
              <a:t>WhatsApp use </a:t>
            </a:r>
            <a:r>
              <a:rPr lang="es-CL" sz="2600" dirty="0" err="1" smtClean="0"/>
              <a:t>is</a:t>
            </a:r>
            <a:r>
              <a:rPr lang="es-CL" sz="2600" dirty="0" smtClean="0"/>
              <a:t> </a:t>
            </a:r>
            <a:r>
              <a:rPr lang="es-CL" sz="2600" dirty="0" err="1" smtClean="0"/>
              <a:t>rather</a:t>
            </a:r>
            <a:r>
              <a:rPr lang="es-CL" sz="2600" dirty="0" smtClean="0"/>
              <a:t> </a:t>
            </a:r>
            <a:r>
              <a:rPr lang="es-CL" sz="2600" dirty="0" err="1" smtClean="0"/>
              <a:t>egalitarian</a:t>
            </a:r>
            <a:r>
              <a:rPr lang="es-CL" sz="2600" dirty="0" smtClean="0"/>
              <a:t>: </a:t>
            </a:r>
            <a:r>
              <a:rPr lang="es-CL" sz="2600" dirty="0" err="1" smtClean="0"/>
              <a:t>not</a:t>
            </a:r>
            <a:r>
              <a:rPr lang="es-CL" sz="2600" dirty="0" smtClean="0"/>
              <a:t> </a:t>
            </a:r>
            <a:r>
              <a:rPr lang="es-CL" sz="2600" dirty="0" err="1" smtClean="0"/>
              <a:t>tied</a:t>
            </a:r>
            <a:r>
              <a:rPr lang="es-CL" sz="2600" dirty="0" smtClean="0"/>
              <a:t> </a:t>
            </a:r>
            <a:r>
              <a:rPr lang="es-CL" sz="2600" dirty="0" smtClean="0"/>
              <a:t>to </a:t>
            </a:r>
            <a:r>
              <a:rPr lang="es-CL" sz="2600" dirty="0" err="1" smtClean="0"/>
              <a:t>the</a:t>
            </a:r>
            <a:r>
              <a:rPr lang="es-CL" sz="2600" dirty="0" smtClean="0"/>
              <a:t> </a:t>
            </a:r>
            <a:r>
              <a:rPr lang="es-CL" sz="2600" dirty="0" err="1" smtClean="0"/>
              <a:t>typical</a:t>
            </a:r>
            <a:r>
              <a:rPr lang="es-CL" sz="2600" dirty="0" smtClean="0"/>
              <a:t> </a:t>
            </a:r>
            <a:r>
              <a:rPr lang="es-CL" sz="2600" dirty="0" err="1" smtClean="0"/>
              <a:t>inequalities</a:t>
            </a:r>
            <a:r>
              <a:rPr lang="es-CL" sz="2600" dirty="0" smtClean="0"/>
              <a:t> </a:t>
            </a:r>
            <a:r>
              <a:rPr lang="es-CL" sz="2600" dirty="0" err="1" smtClean="0"/>
              <a:t>found</a:t>
            </a:r>
            <a:r>
              <a:rPr lang="es-CL" sz="2600" dirty="0" smtClean="0"/>
              <a:t> </a:t>
            </a:r>
            <a:r>
              <a:rPr lang="es-CL" sz="2600" dirty="0" err="1" smtClean="0"/>
              <a:t>for</a:t>
            </a:r>
            <a:r>
              <a:rPr lang="es-CL" sz="2600" dirty="0" smtClean="0"/>
              <a:t> </a:t>
            </a:r>
            <a:r>
              <a:rPr lang="es-CL" sz="2600" dirty="0" err="1" smtClean="0"/>
              <a:t>other</a:t>
            </a:r>
            <a:r>
              <a:rPr lang="es-CL" sz="2600" dirty="0" smtClean="0"/>
              <a:t> </a:t>
            </a:r>
            <a:r>
              <a:rPr lang="es-CL" sz="2600" dirty="0" smtClean="0"/>
              <a:t>digital media.</a:t>
            </a:r>
            <a:endParaRPr lang="es-CL" sz="2600" dirty="0" smtClean="0"/>
          </a:p>
        </p:txBody>
      </p:sp>
      <p:sp>
        <p:nvSpPr>
          <p:cNvPr id="7" name="Rectángulo 6"/>
          <p:cNvSpPr/>
          <p:nvPr/>
        </p:nvSpPr>
        <p:spPr>
          <a:xfrm>
            <a:off x="401639" y="5657671"/>
            <a:ext cx="71900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SOURCE: Study 1. NOTE: Results of autoregressive panel models</a:t>
            </a:r>
            <a:r>
              <a:rPr lang="en-US" sz="1400" dirty="0">
                <a:solidFill>
                  <a:schemeClr val="tx2"/>
                </a:solidFill>
              </a:rPr>
              <a:t>. </a:t>
            </a:r>
            <a:r>
              <a:rPr lang="en-US" sz="1400" dirty="0" smtClean="0">
                <a:solidFill>
                  <a:schemeClr val="tx2"/>
                </a:solidFill>
              </a:rPr>
              <a:t>Bars </a:t>
            </a:r>
            <a:r>
              <a:rPr lang="en-US" sz="1400" dirty="0" smtClean="0">
                <a:solidFill>
                  <a:schemeClr val="tx2"/>
                </a:solidFill>
              </a:rPr>
              <a:t>represent point estimates, whereas lines represent 90% confidence intervals. Values </a:t>
            </a:r>
            <a:r>
              <a:rPr lang="en-US" sz="1400" dirty="0" smtClean="0">
                <a:solidFill>
                  <a:schemeClr val="tx2"/>
                </a:solidFill>
              </a:rPr>
              <a:t>above </a:t>
            </a:r>
            <a:r>
              <a:rPr lang="en-US" sz="1400" dirty="0">
                <a:solidFill>
                  <a:schemeClr val="tx2"/>
                </a:solidFill>
              </a:rPr>
              <a:t>zero </a:t>
            </a:r>
            <a:r>
              <a:rPr lang="en-US" sz="1400" dirty="0" smtClean="0">
                <a:solidFill>
                  <a:schemeClr val="tx2"/>
                </a:solidFill>
              </a:rPr>
              <a:t>display positive effects </a:t>
            </a:r>
            <a:r>
              <a:rPr lang="en-US" sz="1400" dirty="0" smtClean="0">
                <a:solidFill>
                  <a:schemeClr val="tx2"/>
                </a:solidFill>
              </a:rPr>
              <a:t>on changes in the DV; </a:t>
            </a:r>
            <a:r>
              <a:rPr lang="en-US" sz="1400" dirty="0">
                <a:solidFill>
                  <a:schemeClr val="tx2"/>
                </a:solidFill>
              </a:rPr>
              <a:t>values </a:t>
            </a:r>
            <a:r>
              <a:rPr lang="en-US" sz="1400" dirty="0" smtClean="0">
                <a:solidFill>
                  <a:schemeClr val="tx2"/>
                </a:solidFill>
              </a:rPr>
              <a:t>below zero display negatives </a:t>
            </a:r>
            <a:r>
              <a:rPr lang="en-US" sz="1400" dirty="0" smtClean="0">
                <a:solidFill>
                  <a:schemeClr val="tx2"/>
                </a:solidFill>
              </a:rPr>
              <a:t>effect on changes in the DV.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38" y="592210"/>
            <a:ext cx="7043737" cy="5122717"/>
          </a:xfrm>
        </p:spPr>
      </p:pic>
    </p:spTree>
    <p:extLst>
      <p:ext uri="{BB962C8B-B14F-4D97-AF65-F5344CB8AC3E}">
        <p14:creationId xmlns:p14="http://schemas.microsoft.com/office/powerpoint/2010/main" val="139152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err="1" smtClean="0"/>
              <a:t>Different</a:t>
            </a:r>
            <a:r>
              <a:rPr lang="es-CL" b="1" dirty="0" smtClean="0"/>
              <a:t> </a:t>
            </a:r>
            <a:r>
              <a:rPr lang="es-CL" b="1" dirty="0" err="1" smtClean="0"/>
              <a:t>story</a:t>
            </a:r>
            <a:r>
              <a:rPr lang="es-CL" b="1" dirty="0" smtClean="0"/>
              <a:t> </a:t>
            </a:r>
            <a:r>
              <a:rPr lang="es-CL" b="1" dirty="0" err="1" smtClean="0"/>
              <a:t>with</a:t>
            </a:r>
            <a:r>
              <a:rPr lang="es-CL" b="1" dirty="0" smtClean="0"/>
              <a:t> Facebook</a:t>
            </a:r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CL" sz="2600" dirty="0" smtClean="0"/>
              <a:t>Facebook use</a:t>
            </a:r>
            <a:r>
              <a:rPr lang="es-CL" sz="2600" dirty="0" smtClean="0"/>
              <a:t>, </a:t>
            </a:r>
            <a:r>
              <a:rPr lang="es-CL" sz="2600" dirty="0" err="1" smtClean="0"/>
              <a:t>especially</a:t>
            </a:r>
            <a:r>
              <a:rPr lang="es-CL" sz="2600" dirty="0" smtClean="0"/>
              <a:t> </a:t>
            </a:r>
            <a:r>
              <a:rPr lang="es-CL" sz="2600" dirty="0" err="1" smtClean="0"/>
              <a:t>sharing</a:t>
            </a:r>
            <a:r>
              <a:rPr lang="es-CL" sz="2600" dirty="0" smtClean="0"/>
              <a:t> </a:t>
            </a:r>
            <a:r>
              <a:rPr lang="es-CL" sz="2600" dirty="0" err="1" smtClean="0"/>
              <a:t>public</a:t>
            </a:r>
            <a:r>
              <a:rPr lang="es-CL" sz="2600" dirty="0" smtClean="0"/>
              <a:t> </a:t>
            </a:r>
            <a:r>
              <a:rPr lang="es-CL" sz="2600" dirty="0" err="1" smtClean="0"/>
              <a:t>affairs</a:t>
            </a:r>
            <a:r>
              <a:rPr lang="es-CL" sz="2600" dirty="0" smtClean="0"/>
              <a:t>, </a:t>
            </a:r>
            <a:r>
              <a:rPr lang="es-CL" sz="2600" dirty="0" err="1" smtClean="0"/>
              <a:t>is</a:t>
            </a:r>
            <a:r>
              <a:rPr lang="es-CL" sz="2600" dirty="0" smtClean="0"/>
              <a:t> </a:t>
            </a:r>
            <a:r>
              <a:rPr lang="es-CL" sz="2600" dirty="0" err="1" smtClean="0"/>
              <a:t>stratified</a:t>
            </a:r>
            <a:r>
              <a:rPr lang="es-CL" sz="2600" dirty="0" smtClean="0"/>
              <a:t> </a:t>
            </a:r>
            <a:r>
              <a:rPr lang="es-CL" sz="2600" dirty="0" err="1" smtClean="0"/>
              <a:t>along</a:t>
            </a:r>
            <a:r>
              <a:rPr lang="es-CL" sz="2600" dirty="0" smtClean="0"/>
              <a:t> </a:t>
            </a:r>
            <a:r>
              <a:rPr lang="es-CL" sz="2600" dirty="0" err="1" smtClean="0"/>
              <a:t>both</a:t>
            </a:r>
            <a:r>
              <a:rPr lang="es-CL" sz="2600" dirty="0" smtClean="0"/>
              <a:t> </a:t>
            </a:r>
            <a:r>
              <a:rPr lang="es-CL" sz="2600" dirty="0" err="1" smtClean="0"/>
              <a:t>resources</a:t>
            </a:r>
            <a:r>
              <a:rPr lang="es-CL" sz="2600" dirty="0" smtClean="0"/>
              <a:t> and </a:t>
            </a:r>
            <a:r>
              <a:rPr lang="es-CL" sz="2600" dirty="0" err="1" smtClean="0"/>
              <a:t>motivations</a:t>
            </a:r>
            <a:r>
              <a:rPr lang="es-CL" sz="2600" dirty="0" smtClean="0"/>
              <a:t>.</a:t>
            </a:r>
            <a:endParaRPr lang="es-CL" sz="2600" dirty="0" smtClean="0"/>
          </a:p>
        </p:txBody>
      </p:sp>
      <p:sp>
        <p:nvSpPr>
          <p:cNvPr id="7" name="Rectángulo 6"/>
          <p:cNvSpPr/>
          <p:nvPr/>
        </p:nvSpPr>
        <p:spPr>
          <a:xfrm>
            <a:off x="401639" y="5657671"/>
            <a:ext cx="71900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SOURCE: Study 1. NOTE: Results of autoregressive panel models</a:t>
            </a:r>
            <a:r>
              <a:rPr lang="en-US" sz="1400" dirty="0">
                <a:solidFill>
                  <a:schemeClr val="tx2"/>
                </a:solidFill>
              </a:rPr>
              <a:t>. </a:t>
            </a:r>
            <a:r>
              <a:rPr lang="en-US" sz="1400" dirty="0" smtClean="0">
                <a:solidFill>
                  <a:schemeClr val="tx2"/>
                </a:solidFill>
              </a:rPr>
              <a:t>Bars </a:t>
            </a:r>
            <a:r>
              <a:rPr lang="en-US" sz="1400" dirty="0" smtClean="0">
                <a:solidFill>
                  <a:schemeClr val="tx2"/>
                </a:solidFill>
              </a:rPr>
              <a:t>represent point estimates, whereas lines represent 90% confidence intervals. Values </a:t>
            </a:r>
            <a:r>
              <a:rPr lang="en-US" sz="1400" dirty="0" smtClean="0">
                <a:solidFill>
                  <a:schemeClr val="tx2"/>
                </a:solidFill>
              </a:rPr>
              <a:t>above </a:t>
            </a:r>
            <a:r>
              <a:rPr lang="en-US" sz="1400" dirty="0">
                <a:solidFill>
                  <a:schemeClr val="tx2"/>
                </a:solidFill>
              </a:rPr>
              <a:t>zero </a:t>
            </a:r>
            <a:r>
              <a:rPr lang="en-US" sz="1400" dirty="0" smtClean="0">
                <a:solidFill>
                  <a:schemeClr val="tx2"/>
                </a:solidFill>
              </a:rPr>
              <a:t>display positive effects </a:t>
            </a:r>
            <a:r>
              <a:rPr lang="en-US" sz="1400" dirty="0" smtClean="0">
                <a:solidFill>
                  <a:schemeClr val="tx2"/>
                </a:solidFill>
              </a:rPr>
              <a:t>on changes in the DV; </a:t>
            </a:r>
            <a:r>
              <a:rPr lang="en-US" sz="1400" dirty="0">
                <a:solidFill>
                  <a:schemeClr val="tx2"/>
                </a:solidFill>
              </a:rPr>
              <a:t>values </a:t>
            </a:r>
            <a:r>
              <a:rPr lang="en-US" sz="1400" dirty="0" smtClean="0">
                <a:solidFill>
                  <a:schemeClr val="tx2"/>
                </a:solidFill>
              </a:rPr>
              <a:t>below zero display negatives </a:t>
            </a:r>
            <a:r>
              <a:rPr lang="en-US" sz="1400" dirty="0" smtClean="0">
                <a:solidFill>
                  <a:schemeClr val="tx2"/>
                </a:solidFill>
              </a:rPr>
              <a:t>effect on changes in the DV.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38" y="590565"/>
            <a:ext cx="7043737" cy="5126007"/>
          </a:xfrm>
        </p:spPr>
      </p:pic>
    </p:spTree>
    <p:extLst>
      <p:ext uri="{BB962C8B-B14F-4D97-AF65-F5344CB8AC3E}">
        <p14:creationId xmlns:p14="http://schemas.microsoft.com/office/powerpoint/2010/main" val="168155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rmatoVRA.CDDO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1">
  <a:themeElements>
    <a:clrScheme name="Custom 14">
      <a:dk1>
        <a:srgbClr val="F0F4FA"/>
      </a:dk1>
      <a:lt1>
        <a:srgbClr val="FCFDFE"/>
      </a:lt1>
      <a:dk2>
        <a:srgbClr val="0C1624"/>
      </a:dk2>
      <a:lt2>
        <a:srgbClr val="F0F4FA"/>
      </a:lt2>
      <a:accent1>
        <a:srgbClr val="0C1624"/>
      </a:accent1>
      <a:accent2>
        <a:srgbClr val="3D6EB7"/>
      </a:accent2>
      <a:accent3>
        <a:srgbClr val="F58673"/>
      </a:accent3>
      <a:accent4>
        <a:srgbClr val="F16953"/>
      </a:accent4>
      <a:accent5>
        <a:srgbClr val="22375C"/>
      </a:accent5>
      <a:accent6>
        <a:srgbClr val="1A2A46"/>
      </a:accent6>
      <a:hlink>
        <a:srgbClr val="F16953"/>
      </a:hlink>
      <a:folHlink>
        <a:srgbClr val="F8A79A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politan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B23408C8-3539-4D3E-B785-EE62432386FE}" vid="{E53427A3-1704-486B-B3C2-61DBF7882147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7615</TotalTime>
  <Words>1047</Words>
  <Application>Microsoft Office PowerPoint</Application>
  <PresentationFormat>Panorámica</PresentationFormat>
  <Paragraphs>81</Paragraphs>
  <Slides>17</Slides>
  <Notes>4</Notes>
  <HiddenSlides>2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17</vt:i4>
      </vt:variant>
    </vt:vector>
  </HeadingPairs>
  <TitlesOfParts>
    <vt:vector size="27" baseType="lpstr">
      <vt:lpstr>Arial</vt:lpstr>
      <vt:lpstr>Baskerville</vt:lpstr>
      <vt:lpstr>Calibri</vt:lpstr>
      <vt:lpstr>Open Sans</vt:lpstr>
      <vt:lpstr>Open Sans Light</vt:lpstr>
      <vt:lpstr>Open Sans Semibold</vt:lpstr>
      <vt:lpstr>Tw Cen MT</vt:lpstr>
      <vt:lpstr>Wingdings</vt:lpstr>
      <vt:lpstr>FormatoVRA.CDDOC</vt:lpstr>
      <vt:lpstr>Tema1</vt:lpstr>
      <vt:lpstr>Mobile Instant Messaging and the Future of Citizenship</vt:lpstr>
      <vt:lpstr>Use of MIMS Around the World</vt:lpstr>
      <vt:lpstr>What’s with MIMS? </vt:lpstr>
      <vt:lpstr>Data + Methods</vt:lpstr>
      <vt:lpstr>What’s the relationship between MIMS and individuals’ political information, attitudes, and behavior?</vt:lpstr>
      <vt:lpstr>Use of MIMS </vt:lpstr>
      <vt:lpstr>WhatsApp Use</vt:lpstr>
      <vt:lpstr>Great news</vt:lpstr>
      <vt:lpstr>Different story with Facebook</vt:lpstr>
      <vt:lpstr>Good news</vt:lpstr>
      <vt:lpstr>So-so news</vt:lpstr>
      <vt:lpstr>Bad news</vt:lpstr>
      <vt:lpstr>Really bad news</vt:lpstr>
      <vt:lpstr>Silver lining?</vt:lpstr>
      <vt:lpstr>Presentación de PowerPoint</vt:lpstr>
      <vt:lpstr>Conclusions</vt:lpstr>
      <vt:lpstr>Gracias</vt:lpstr>
    </vt:vector>
  </TitlesOfParts>
  <Company>Pontificia Universidad Católica de Chile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***Autoregressive SEM** Model fit: RMSEA = 0.047 (90% CI = [0.031, 0.063]), CFI = 0.992, χ2 = 39.841, df = 13, χ2/df = 3.065, AIC = 78293.619, BIC = 78628.787  R2 Social media use for news = .64 R2 Incidental news exposure on SM = .57 R2 NFMP = .51 R2 Political knowledge = .69  Controls: age female educ income race_wh interest_w1 int_effic_w1 ext_effic_w1 disc_freq_w1 party_id_w1 tv_news_w1 print_news_w1 radio_news_w1</dc:title>
  <dc:creator>Facultad de Comunicaciones</dc:creator>
  <cp:lastModifiedBy>Facultad de Comunicaciones</cp:lastModifiedBy>
  <cp:revision>212</cp:revision>
  <dcterms:created xsi:type="dcterms:W3CDTF">2017-09-04T19:47:14Z</dcterms:created>
  <dcterms:modified xsi:type="dcterms:W3CDTF">2019-04-10T16:47:28Z</dcterms:modified>
</cp:coreProperties>
</file>