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notesMasterIdLst>
    <p:notesMasterId r:id="rId30"/>
  </p:notesMasterIdLst>
  <p:sldIdLst>
    <p:sldId id="256" r:id="rId2"/>
    <p:sldId id="263" r:id="rId3"/>
    <p:sldId id="266" r:id="rId4"/>
    <p:sldId id="267" r:id="rId5"/>
    <p:sldId id="268" r:id="rId6"/>
    <p:sldId id="270" r:id="rId7"/>
    <p:sldId id="257" r:id="rId8"/>
    <p:sldId id="258" r:id="rId9"/>
    <p:sldId id="261" r:id="rId10"/>
    <p:sldId id="271" r:id="rId11"/>
    <p:sldId id="259" r:id="rId12"/>
    <p:sldId id="281" r:id="rId13"/>
    <p:sldId id="282" r:id="rId14"/>
    <p:sldId id="283" r:id="rId15"/>
    <p:sldId id="274" r:id="rId16"/>
    <p:sldId id="260" r:id="rId17"/>
    <p:sldId id="262" r:id="rId18"/>
    <p:sldId id="277" r:id="rId19"/>
    <p:sldId id="284" r:id="rId20"/>
    <p:sldId id="285" r:id="rId21"/>
    <p:sldId id="286" r:id="rId22"/>
    <p:sldId id="265" r:id="rId23"/>
    <p:sldId id="264" r:id="rId24"/>
    <p:sldId id="278" r:id="rId25"/>
    <p:sldId id="287" r:id="rId26"/>
    <p:sldId id="288" r:id="rId27"/>
    <p:sldId id="273"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3" autoAdjust="0"/>
    <p:restoredTop sz="75792" autoAdjust="0"/>
  </p:normalViewPr>
  <p:slideViewPr>
    <p:cSldViewPr snapToGrid="0">
      <p:cViewPr>
        <p:scale>
          <a:sx n="63" d="100"/>
          <a:sy n="63" d="100"/>
        </p:scale>
        <p:origin x="7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Total sample</c:v>
          </c:tx>
          <c:spPr>
            <a:solidFill>
              <a:schemeClr val="accent1"/>
            </a:solidFill>
            <a:ln>
              <a:noFill/>
            </a:ln>
            <a:effectLst/>
          </c:spPr>
          <c:invertIfNegative val="0"/>
          <c:cat>
            <c:strRef>
              <c:f>Sheet1!$A$2:$A$7</c:f>
              <c:strCache>
                <c:ptCount val="6"/>
                <c:pt idx="0">
                  <c:v>Robot-human likeness</c:v>
                </c:pt>
                <c:pt idx="1">
                  <c:v>Perceived enjoyment</c:v>
                </c:pt>
                <c:pt idx="2">
                  <c:v>Perceived usefulness</c:v>
                </c:pt>
                <c:pt idx="3">
                  <c:v>Robot Phobia</c:v>
                </c:pt>
                <c:pt idx="4">
                  <c:v>Robot Liking</c:v>
                </c:pt>
                <c:pt idx="5">
                  <c:v>Robot Rights</c:v>
                </c:pt>
              </c:strCache>
            </c:strRef>
          </c:cat>
          <c:val>
            <c:numRef>
              <c:f>Sheet1!$B$2:$B$7</c:f>
              <c:numCache>
                <c:formatCode>General</c:formatCode>
                <c:ptCount val="6"/>
                <c:pt idx="0">
                  <c:v>2.59</c:v>
                </c:pt>
                <c:pt idx="1">
                  <c:v>2.95</c:v>
                </c:pt>
                <c:pt idx="2">
                  <c:v>2.95</c:v>
                </c:pt>
                <c:pt idx="3">
                  <c:v>3.17</c:v>
                </c:pt>
                <c:pt idx="4">
                  <c:v>2.76</c:v>
                </c:pt>
                <c:pt idx="5">
                  <c:v>2.2799999999999998</c:v>
                </c:pt>
              </c:numCache>
            </c:numRef>
          </c:val>
          <c:extLst>
            <c:ext xmlns:c16="http://schemas.microsoft.com/office/drawing/2014/chart" uri="{C3380CC4-5D6E-409C-BE32-E72D297353CC}">
              <c16:uniqueId val="{00000000-7374-470E-8472-D96FD2FD29CD}"/>
            </c:ext>
          </c:extLst>
        </c:ser>
        <c:ser>
          <c:idx val="1"/>
          <c:order val="1"/>
          <c:tx>
            <c:v>Male</c:v>
          </c:tx>
          <c:spPr>
            <a:solidFill>
              <a:schemeClr val="accent2"/>
            </a:solidFill>
            <a:ln>
              <a:noFill/>
            </a:ln>
            <a:effectLst/>
          </c:spPr>
          <c:invertIfNegative val="0"/>
          <c:cat>
            <c:strRef>
              <c:f>Sheet1!$A$2:$A$7</c:f>
              <c:strCache>
                <c:ptCount val="6"/>
                <c:pt idx="0">
                  <c:v>Robot-human likeness</c:v>
                </c:pt>
                <c:pt idx="1">
                  <c:v>Perceived enjoyment</c:v>
                </c:pt>
                <c:pt idx="2">
                  <c:v>Perceived usefulness</c:v>
                </c:pt>
                <c:pt idx="3">
                  <c:v>Robot Phobia</c:v>
                </c:pt>
                <c:pt idx="4">
                  <c:v>Robot Liking</c:v>
                </c:pt>
                <c:pt idx="5">
                  <c:v>Robot Rights</c:v>
                </c:pt>
              </c:strCache>
            </c:strRef>
          </c:cat>
          <c:val>
            <c:numRef>
              <c:f>Sheet1!$C$2:$C$7</c:f>
              <c:numCache>
                <c:formatCode>General</c:formatCode>
                <c:ptCount val="6"/>
                <c:pt idx="0">
                  <c:v>2.66</c:v>
                </c:pt>
                <c:pt idx="1">
                  <c:v>3.1</c:v>
                </c:pt>
                <c:pt idx="2">
                  <c:v>3.11</c:v>
                </c:pt>
                <c:pt idx="3">
                  <c:v>3.16</c:v>
                </c:pt>
                <c:pt idx="4">
                  <c:v>2.94</c:v>
                </c:pt>
                <c:pt idx="5">
                  <c:v>2.4700000000000002</c:v>
                </c:pt>
              </c:numCache>
            </c:numRef>
          </c:val>
          <c:extLst>
            <c:ext xmlns:c16="http://schemas.microsoft.com/office/drawing/2014/chart" uri="{C3380CC4-5D6E-409C-BE32-E72D297353CC}">
              <c16:uniqueId val="{00000001-7374-470E-8472-D96FD2FD29CD}"/>
            </c:ext>
          </c:extLst>
        </c:ser>
        <c:ser>
          <c:idx val="2"/>
          <c:order val="2"/>
          <c:tx>
            <c:v>Female</c:v>
          </c:tx>
          <c:spPr>
            <a:solidFill>
              <a:schemeClr val="accent3"/>
            </a:solidFill>
            <a:ln>
              <a:noFill/>
            </a:ln>
            <a:effectLst/>
          </c:spPr>
          <c:invertIfNegative val="0"/>
          <c:cat>
            <c:strRef>
              <c:f>Sheet1!$A$2:$A$7</c:f>
              <c:strCache>
                <c:ptCount val="6"/>
                <c:pt idx="0">
                  <c:v>Robot-human likeness</c:v>
                </c:pt>
                <c:pt idx="1">
                  <c:v>Perceived enjoyment</c:v>
                </c:pt>
                <c:pt idx="2">
                  <c:v>Perceived usefulness</c:v>
                </c:pt>
                <c:pt idx="3">
                  <c:v>Robot Phobia</c:v>
                </c:pt>
                <c:pt idx="4">
                  <c:v>Robot Liking</c:v>
                </c:pt>
                <c:pt idx="5">
                  <c:v>Robot Rights</c:v>
                </c:pt>
              </c:strCache>
            </c:strRef>
          </c:cat>
          <c:val>
            <c:numRef>
              <c:f>Sheet1!$D$2:$D$7</c:f>
              <c:numCache>
                <c:formatCode>General</c:formatCode>
                <c:ptCount val="6"/>
                <c:pt idx="0">
                  <c:v>2.5099999999999998</c:v>
                </c:pt>
                <c:pt idx="1">
                  <c:v>2.8</c:v>
                </c:pt>
                <c:pt idx="2">
                  <c:v>2.8</c:v>
                </c:pt>
                <c:pt idx="3">
                  <c:v>3.19</c:v>
                </c:pt>
                <c:pt idx="4">
                  <c:v>2.59</c:v>
                </c:pt>
                <c:pt idx="5">
                  <c:v>2.09</c:v>
                </c:pt>
              </c:numCache>
            </c:numRef>
          </c:val>
          <c:extLst>
            <c:ext xmlns:c16="http://schemas.microsoft.com/office/drawing/2014/chart" uri="{C3380CC4-5D6E-409C-BE32-E72D297353CC}">
              <c16:uniqueId val="{00000002-7374-470E-8472-D96FD2FD29CD}"/>
            </c:ext>
          </c:extLst>
        </c:ser>
        <c:dLbls>
          <c:showLegendKey val="0"/>
          <c:showVal val="0"/>
          <c:showCatName val="0"/>
          <c:showSerName val="0"/>
          <c:showPercent val="0"/>
          <c:showBubbleSize val="0"/>
        </c:dLbls>
        <c:gapWidth val="199"/>
        <c:axId val="473337896"/>
        <c:axId val="473337568"/>
      </c:barChart>
      <c:catAx>
        <c:axId val="47333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473337568"/>
        <c:crosses val="autoZero"/>
        <c:auto val="1"/>
        <c:lblAlgn val="ctr"/>
        <c:lblOffset val="100"/>
        <c:noMultiLvlLbl val="0"/>
      </c:catAx>
      <c:valAx>
        <c:axId val="4733375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3337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5D46A-9CD2-47DA-ACB3-11E3E96F1BEF}"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2224F-EB96-44F6-B31E-FE2308AEBA74}" type="slidenum">
              <a:rPr lang="en-US" smtClean="0"/>
              <a:t>‹#›</a:t>
            </a:fld>
            <a:endParaRPr lang="en-US"/>
          </a:p>
        </p:txBody>
      </p:sp>
    </p:spTree>
    <p:extLst>
      <p:ext uri="{BB962C8B-B14F-4D97-AF65-F5344CB8AC3E}">
        <p14:creationId xmlns:p14="http://schemas.microsoft.com/office/powerpoint/2010/main" val="31901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China or Taiwan, Japan has been at the forefront of robotic technology, as I’m sure we’ll hear about in a lot more detail in one of the later panels. From news reports what we are seeing is a real embrace of the technology, for both pragmatic reasons – employing robots in conjunction with human reasoning, as with the case of this café; trying to close the gap in older care workers; </a:t>
            </a:r>
          </a:p>
          <a:p>
            <a:r>
              <a:rPr lang="en-US" dirty="0"/>
              <a:t>- And also socio-emotional reasons. There are robots designed primarily as a comfort object – Paro the seal has been used particularly to help alleviate loneliness in older people, and these new </a:t>
            </a:r>
            <a:r>
              <a:rPr lang="en-US" dirty="0" err="1"/>
              <a:t>Lovot</a:t>
            </a:r>
            <a:r>
              <a:rPr lang="en-US" dirty="0"/>
              <a:t> robots</a:t>
            </a:r>
          </a:p>
        </p:txBody>
      </p:sp>
      <p:sp>
        <p:nvSpPr>
          <p:cNvPr id="4" name="Slide Number Placeholder 3"/>
          <p:cNvSpPr>
            <a:spLocks noGrp="1"/>
          </p:cNvSpPr>
          <p:nvPr>
            <p:ph type="sldNum" sz="quarter" idx="5"/>
          </p:nvPr>
        </p:nvSpPr>
        <p:spPr/>
        <p:txBody>
          <a:bodyPr/>
          <a:lstStyle/>
          <a:p>
            <a:fld id="{CAF2224F-EB96-44F6-B31E-FE2308AEBA74}" type="slidenum">
              <a:rPr lang="en-US" smtClean="0"/>
              <a:t>3</a:t>
            </a:fld>
            <a:endParaRPr lang="en-US"/>
          </a:p>
        </p:txBody>
      </p:sp>
    </p:spTree>
    <p:extLst>
      <p:ext uri="{BB962C8B-B14F-4D97-AF65-F5344CB8AC3E}">
        <p14:creationId xmlns:p14="http://schemas.microsoft.com/office/powerpoint/2010/main" val="419549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haven’t seen the same kind of embrace of embodied robots in the U.S. yet. But we have seen in the last few years,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Development and proliferation of AI forebears – interactive, autonomous voice systems like Alexa and Google Home, increasingly automated systems, self-driving cars. This new fast-casual restaurant claims to have eliminated chefs – all of the food is prepared and comes out those tubes without human intervention. Important to note that the restaurant is not fully automated – there are still humans to put the finishing touches, sauces, garnish, </a:t>
            </a:r>
            <a:r>
              <a:rPr lang="en-US" dirty="0" err="1"/>
              <a:t>etc</a:t>
            </a:r>
            <a:r>
              <a:rPr lang="en-US" dirty="0"/>
              <a:t> on the dish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Inklings on potential concerns re: robot socialization, shifting norms,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CAF2224F-EB96-44F6-B31E-FE2308AEBA74}" type="slidenum">
              <a:rPr lang="en-US" smtClean="0"/>
              <a:t>4</a:t>
            </a:fld>
            <a:endParaRPr lang="en-US"/>
          </a:p>
        </p:txBody>
      </p:sp>
    </p:spTree>
    <p:extLst>
      <p:ext uri="{BB962C8B-B14F-4D97-AF65-F5344CB8AC3E}">
        <p14:creationId xmlns:p14="http://schemas.microsoft.com/office/powerpoint/2010/main" val="56764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possible theoretical frameworks by which to study robot attitudes. The Technology Acceptance Model, which Dr. Liu touched on, is one example.</a:t>
            </a:r>
          </a:p>
          <a:p>
            <a:endParaRPr lang="en-US" dirty="0"/>
          </a:p>
          <a:p>
            <a:r>
              <a:rPr lang="en-US" dirty="0"/>
              <a:t>We chose to use the Theory of </a:t>
            </a:r>
            <a:r>
              <a:rPr lang="en-US" dirty="0" err="1"/>
              <a:t>Apparatgeist</a:t>
            </a:r>
            <a:r>
              <a:rPr lang="en-US" dirty="0"/>
              <a:t>, which considers both the functional affordance but beyond that they ways a communication technology embodies a spirit that can take on individualized meanings</a:t>
            </a:r>
          </a:p>
          <a:p>
            <a:endParaRPr lang="en-US" dirty="0"/>
          </a:p>
          <a:p>
            <a:r>
              <a:rPr lang="en-US" dirty="0"/>
              <a:t>We also considered the Computers as Social Actors paradigm, and Media Equation Theory within that. The reality that human treat machines as social actors seems increasingly pertinent as these machines are created to appear and behave more and more socially. </a:t>
            </a:r>
          </a:p>
        </p:txBody>
      </p:sp>
      <p:sp>
        <p:nvSpPr>
          <p:cNvPr id="4" name="Slide Number Placeholder 3"/>
          <p:cNvSpPr>
            <a:spLocks noGrp="1"/>
          </p:cNvSpPr>
          <p:nvPr>
            <p:ph type="sldNum" sz="quarter" idx="5"/>
          </p:nvPr>
        </p:nvSpPr>
        <p:spPr/>
        <p:txBody>
          <a:bodyPr/>
          <a:lstStyle/>
          <a:p>
            <a:fld id="{CAF2224F-EB96-44F6-B31E-FE2308AEBA74}" type="slidenum">
              <a:rPr lang="en-US" smtClean="0"/>
              <a:t>5</a:t>
            </a:fld>
            <a:endParaRPr lang="en-US"/>
          </a:p>
        </p:txBody>
      </p:sp>
    </p:spTree>
    <p:extLst>
      <p:ext uri="{BB962C8B-B14F-4D97-AF65-F5344CB8AC3E}">
        <p14:creationId xmlns:p14="http://schemas.microsoft.com/office/powerpoint/2010/main" val="98871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 Liu covered, research has shown that men and women have different attitudes about robots. There has also been some work on how the gender of the robot makes a difference. Even small design tweaks  like the length of hair (short vs. long) and chest-waist-hip ratios has been found the influence people’s perceptions of the robot, their suitability for certain tasks, and so on. So we also want to look at gender perceptions as they relate also to the robot’s gender. </a:t>
            </a:r>
          </a:p>
        </p:txBody>
      </p:sp>
      <p:sp>
        <p:nvSpPr>
          <p:cNvPr id="4" name="Slide Number Placeholder 3"/>
          <p:cNvSpPr>
            <a:spLocks noGrp="1"/>
          </p:cNvSpPr>
          <p:nvPr>
            <p:ph type="sldNum" sz="quarter" idx="5"/>
          </p:nvPr>
        </p:nvSpPr>
        <p:spPr/>
        <p:txBody>
          <a:bodyPr/>
          <a:lstStyle/>
          <a:p>
            <a:fld id="{CAF2224F-EB96-44F6-B31E-FE2308AEBA74}" type="slidenum">
              <a:rPr lang="en-US" smtClean="0"/>
              <a:t>6</a:t>
            </a:fld>
            <a:endParaRPr lang="en-US"/>
          </a:p>
        </p:txBody>
      </p:sp>
    </p:spTree>
    <p:extLst>
      <p:ext uri="{BB962C8B-B14F-4D97-AF65-F5344CB8AC3E}">
        <p14:creationId xmlns:p14="http://schemas.microsoft.com/office/powerpoint/2010/main" val="52799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US" dirty="0"/>
              <a:t> robot properties (characteristics)</a:t>
            </a:r>
          </a:p>
          <a:p>
            <a:pPr lvl="1">
              <a:buFont typeface="Courier New" panose="02070309020205020404" pitchFamily="49" charset="0"/>
              <a:buChar char="o"/>
            </a:pPr>
            <a:r>
              <a:rPr lang="en-US" dirty="0"/>
              <a:t>   robot relational accounts (interactions with humans)</a:t>
            </a:r>
          </a:p>
        </p:txBody>
      </p:sp>
      <p:sp>
        <p:nvSpPr>
          <p:cNvPr id="4" name="Slide Number Placeholder 3"/>
          <p:cNvSpPr>
            <a:spLocks noGrp="1"/>
          </p:cNvSpPr>
          <p:nvPr>
            <p:ph type="sldNum" sz="quarter" idx="5"/>
          </p:nvPr>
        </p:nvSpPr>
        <p:spPr/>
        <p:txBody>
          <a:bodyPr/>
          <a:lstStyle/>
          <a:p>
            <a:fld id="{CAF2224F-EB96-44F6-B31E-FE2308AEBA74}" type="slidenum">
              <a:rPr lang="en-US" smtClean="0"/>
              <a:t>15</a:t>
            </a:fld>
            <a:endParaRPr lang="en-US"/>
          </a:p>
        </p:txBody>
      </p:sp>
    </p:spTree>
    <p:extLst>
      <p:ext uri="{BB962C8B-B14F-4D97-AF65-F5344CB8AC3E}">
        <p14:creationId xmlns:p14="http://schemas.microsoft.com/office/powerpoint/2010/main" val="269246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91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993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49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099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08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703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1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261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4/9/2019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733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333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4/9/2019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37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645F-EBA4-4F16-92A9-843631B554FA}"/>
              </a:ext>
            </a:extLst>
          </p:cNvPr>
          <p:cNvSpPr>
            <a:spLocks noGrp="1"/>
          </p:cNvSpPr>
          <p:nvPr>
            <p:ph type="ctrTitle"/>
          </p:nvPr>
        </p:nvSpPr>
        <p:spPr/>
        <p:txBody>
          <a:bodyPr/>
          <a:lstStyle/>
          <a:p>
            <a:r>
              <a:rPr lang="en-US" dirty="0"/>
              <a:t>Acceptance and Gender Perceptions of Robots in a U.S. Context</a:t>
            </a:r>
          </a:p>
        </p:txBody>
      </p:sp>
      <p:sp>
        <p:nvSpPr>
          <p:cNvPr id="3" name="Subtitle 2">
            <a:extLst>
              <a:ext uri="{FF2B5EF4-FFF2-40B4-BE49-F238E27FC236}">
                <a16:creationId xmlns:a16="http://schemas.microsoft.com/office/drawing/2014/main" id="{8B22F3A7-E32C-4E2E-9CEE-888424DBB6EE}"/>
              </a:ext>
            </a:extLst>
          </p:cNvPr>
          <p:cNvSpPr>
            <a:spLocks noGrp="1"/>
          </p:cNvSpPr>
          <p:nvPr>
            <p:ph type="subTitle" idx="1"/>
          </p:nvPr>
        </p:nvSpPr>
        <p:spPr>
          <a:xfrm>
            <a:off x="1100051" y="4455621"/>
            <a:ext cx="10058400" cy="1293246"/>
          </a:xfrm>
        </p:spPr>
        <p:txBody>
          <a:bodyPr>
            <a:normAutofit fontScale="92500" lnSpcReduction="10000"/>
          </a:bodyPr>
          <a:lstStyle/>
          <a:p>
            <a:r>
              <a:rPr lang="en-US" dirty="0"/>
              <a:t>Kate k. mays &amp; </a:t>
            </a:r>
            <a:r>
              <a:rPr lang="en-US" dirty="0" err="1"/>
              <a:t>james</a:t>
            </a:r>
            <a:r>
              <a:rPr lang="en-US" dirty="0"/>
              <a:t> E. Katz</a:t>
            </a:r>
          </a:p>
          <a:p>
            <a:r>
              <a:rPr lang="en-US" dirty="0"/>
              <a:t>Division of emerging media studies, </a:t>
            </a:r>
            <a:r>
              <a:rPr lang="en-US" dirty="0" err="1"/>
              <a:t>boston</a:t>
            </a:r>
            <a:r>
              <a:rPr lang="en-US" dirty="0"/>
              <a:t> university</a:t>
            </a:r>
          </a:p>
          <a:p>
            <a:r>
              <a:rPr lang="en-US" dirty="0"/>
              <a:t>April 11, 2019</a:t>
            </a:r>
          </a:p>
        </p:txBody>
      </p:sp>
    </p:spTree>
    <p:extLst>
      <p:ext uri="{BB962C8B-B14F-4D97-AF65-F5344CB8AC3E}">
        <p14:creationId xmlns:p14="http://schemas.microsoft.com/office/powerpoint/2010/main" val="121637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9B86-C434-477F-AD33-4CAF378CE768}"/>
              </a:ext>
            </a:extLst>
          </p:cNvPr>
          <p:cNvSpPr>
            <a:spLocks noGrp="1"/>
          </p:cNvSpPr>
          <p:nvPr>
            <p:ph type="title"/>
          </p:nvPr>
        </p:nvSpPr>
        <p:spPr/>
        <p:txBody>
          <a:bodyPr>
            <a:normAutofit/>
          </a:bodyPr>
          <a:lstStyle/>
          <a:p>
            <a:r>
              <a:rPr lang="en-US" sz="4000" dirty="0"/>
              <a:t>Preference for robot type</a:t>
            </a:r>
          </a:p>
        </p:txBody>
      </p:sp>
      <p:sp>
        <p:nvSpPr>
          <p:cNvPr id="8" name="Text Placeholder 7">
            <a:extLst>
              <a:ext uri="{FF2B5EF4-FFF2-40B4-BE49-F238E27FC236}">
                <a16:creationId xmlns:a16="http://schemas.microsoft.com/office/drawing/2014/main" id="{1D25F57E-015D-4825-9F84-4C047BD46818}"/>
              </a:ext>
            </a:extLst>
          </p:cNvPr>
          <p:cNvSpPr>
            <a:spLocks noGrp="1"/>
          </p:cNvSpPr>
          <p:nvPr>
            <p:ph type="body" sz="half" idx="2"/>
          </p:nvPr>
        </p:nvSpPr>
        <p:spPr/>
        <p:txBody>
          <a:bodyPr>
            <a:normAutofit/>
          </a:bodyPr>
          <a:lstStyle/>
          <a:p>
            <a:pPr marL="285750" indent="-285750">
              <a:buFontTx/>
              <a:buChar char="-"/>
            </a:pPr>
            <a:r>
              <a:rPr lang="en-US" sz="2000" dirty="0"/>
              <a:t>Perceived usefulness</a:t>
            </a:r>
          </a:p>
          <a:p>
            <a:pPr marL="285750" indent="-285750">
              <a:buFontTx/>
              <a:buChar char="-"/>
            </a:pPr>
            <a:r>
              <a:rPr lang="en-US" sz="2000" dirty="0"/>
              <a:t>Perceived enjoyment</a:t>
            </a:r>
          </a:p>
          <a:p>
            <a:pPr marL="285750" indent="-285750">
              <a:buFontTx/>
              <a:buChar char="-"/>
            </a:pPr>
            <a:r>
              <a:rPr lang="en-US" sz="2000" dirty="0"/>
              <a:t>Robot-human likeness</a:t>
            </a:r>
          </a:p>
          <a:p>
            <a:pPr marL="285750" indent="-285750">
              <a:buFontTx/>
              <a:buChar char="-"/>
            </a:pPr>
            <a:r>
              <a:rPr lang="en-US" sz="2000" dirty="0"/>
              <a:t>Robot liking</a:t>
            </a:r>
          </a:p>
          <a:p>
            <a:pPr marL="285750" indent="-285750">
              <a:buFontTx/>
              <a:buChar char="-"/>
            </a:pPr>
            <a:r>
              <a:rPr lang="en-US" sz="2000" dirty="0"/>
              <a:t>Robot phobia</a:t>
            </a:r>
          </a:p>
        </p:txBody>
      </p:sp>
      <p:pic>
        <p:nvPicPr>
          <p:cNvPr id="4" name="Picture 3">
            <a:extLst>
              <a:ext uri="{FF2B5EF4-FFF2-40B4-BE49-F238E27FC236}">
                <a16:creationId xmlns:a16="http://schemas.microsoft.com/office/drawing/2014/main" id="{DE7F41E6-6678-45FA-B581-2052614D1C36}"/>
              </a:ext>
            </a:extLst>
          </p:cNvPr>
          <p:cNvPicPr>
            <a:picLocks noChangeAspect="1"/>
          </p:cNvPicPr>
          <p:nvPr/>
        </p:nvPicPr>
        <p:blipFill>
          <a:blip r:embed="rId2"/>
          <a:stretch>
            <a:fillRect/>
          </a:stretch>
        </p:blipFill>
        <p:spPr>
          <a:xfrm>
            <a:off x="4290560" y="0"/>
            <a:ext cx="2151719" cy="2463801"/>
          </a:xfrm>
          <a:prstGeom prst="rect">
            <a:avLst/>
          </a:prstGeom>
        </p:spPr>
      </p:pic>
      <p:pic>
        <p:nvPicPr>
          <p:cNvPr id="5" name="Picture 4">
            <a:extLst>
              <a:ext uri="{FF2B5EF4-FFF2-40B4-BE49-F238E27FC236}">
                <a16:creationId xmlns:a16="http://schemas.microsoft.com/office/drawing/2014/main" id="{F56E534F-BAB0-4294-BD14-52CA620AD837}"/>
              </a:ext>
            </a:extLst>
          </p:cNvPr>
          <p:cNvPicPr>
            <a:picLocks noChangeAspect="1"/>
          </p:cNvPicPr>
          <p:nvPr/>
        </p:nvPicPr>
        <p:blipFill>
          <a:blip r:embed="rId3"/>
          <a:stretch>
            <a:fillRect/>
          </a:stretch>
        </p:blipFill>
        <p:spPr>
          <a:xfrm>
            <a:off x="7075239" y="2158998"/>
            <a:ext cx="2532175" cy="2249050"/>
          </a:xfrm>
          <a:prstGeom prst="rect">
            <a:avLst/>
          </a:prstGeom>
        </p:spPr>
      </p:pic>
      <p:pic>
        <p:nvPicPr>
          <p:cNvPr id="6" name="Picture 5">
            <a:extLst>
              <a:ext uri="{FF2B5EF4-FFF2-40B4-BE49-F238E27FC236}">
                <a16:creationId xmlns:a16="http://schemas.microsoft.com/office/drawing/2014/main" id="{58B11B74-944A-4D3A-BF9F-475E14237C98}"/>
              </a:ext>
            </a:extLst>
          </p:cNvPr>
          <p:cNvPicPr>
            <a:picLocks noChangeAspect="1"/>
          </p:cNvPicPr>
          <p:nvPr/>
        </p:nvPicPr>
        <p:blipFill>
          <a:blip r:embed="rId4"/>
          <a:stretch>
            <a:fillRect/>
          </a:stretch>
        </p:blipFill>
        <p:spPr>
          <a:xfrm>
            <a:off x="10164515" y="4271658"/>
            <a:ext cx="1570285" cy="2355427"/>
          </a:xfrm>
          <a:prstGeom prst="rect">
            <a:avLst/>
          </a:prstGeom>
        </p:spPr>
      </p:pic>
      <p:cxnSp>
        <p:nvCxnSpPr>
          <p:cNvPr id="10" name="Straight Arrow Connector 9">
            <a:extLst>
              <a:ext uri="{FF2B5EF4-FFF2-40B4-BE49-F238E27FC236}">
                <a16:creationId xmlns:a16="http://schemas.microsoft.com/office/drawing/2014/main" id="{FA637072-F0DC-4B6B-863D-B259891E7A4B}"/>
              </a:ext>
            </a:extLst>
          </p:cNvPr>
          <p:cNvCxnSpPr/>
          <p:nvPr/>
        </p:nvCxnSpPr>
        <p:spPr>
          <a:xfrm>
            <a:off x="6303079" y="955039"/>
            <a:ext cx="772160" cy="78232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354257A-1354-4A43-9D48-CB6080C952AE}"/>
              </a:ext>
            </a:extLst>
          </p:cNvPr>
          <p:cNvCxnSpPr/>
          <p:nvPr/>
        </p:nvCxnSpPr>
        <p:spPr>
          <a:xfrm>
            <a:off x="9778435" y="3232721"/>
            <a:ext cx="772160" cy="78232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65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5126-EACE-4264-AF4F-FF2228C5EFB3}"/>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AEFD1628-206F-439A-A9EF-E5A3A001ABD7}"/>
              </a:ext>
            </a:extLst>
          </p:cNvPr>
          <p:cNvSpPr>
            <a:spLocks noGrp="1"/>
          </p:cNvSpPr>
          <p:nvPr>
            <p:ph type="body" idx="1"/>
          </p:nvPr>
        </p:nvSpPr>
        <p:spPr/>
        <p:txBody>
          <a:bodyPr>
            <a:normAutofit fontScale="92500" lnSpcReduction="20000"/>
          </a:bodyPr>
          <a:lstStyle/>
          <a:p>
            <a:r>
              <a:rPr lang="en-US" dirty="0"/>
              <a:t>Contributors to </a:t>
            </a:r>
            <a:r>
              <a:rPr lang="en-US" b="1" dirty="0"/>
              <a:t>robot phobia</a:t>
            </a:r>
          </a:p>
          <a:p>
            <a:r>
              <a:rPr lang="en-US" dirty="0"/>
              <a:t>(</a:t>
            </a:r>
            <a:r>
              <a:rPr lang="en-US" cap="none" dirty="0"/>
              <a:t>Total adjusted </a:t>
            </a:r>
            <a:r>
              <a:rPr lang="en-US" altLang="zh-CN" i="1" dirty="0"/>
              <a:t>R</a:t>
            </a:r>
            <a:r>
              <a:rPr lang="en-US" altLang="zh-CN" i="1" baseline="30000" dirty="0"/>
              <a:t>2 </a:t>
            </a:r>
            <a:r>
              <a:rPr lang="en-US" altLang="zh-CN" i="1" dirty="0"/>
              <a:t>= 27.3%)</a:t>
            </a:r>
            <a:endParaRPr lang="en-US" dirty="0"/>
          </a:p>
        </p:txBody>
      </p:sp>
      <p:sp>
        <p:nvSpPr>
          <p:cNvPr id="4" name="Content Placeholder 3">
            <a:extLst>
              <a:ext uri="{FF2B5EF4-FFF2-40B4-BE49-F238E27FC236}">
                <a16:creationId xmlns:a16="http://schemas.microsoft.com/office/drawing/2014/main" id="{D16B6461-3F7A-4886-A102-8606DDB2E0ED}"/>
              </a:ext>
            </a:extLst>
          </p:cNvPr>
          <p:cNvSpPr>
            <a:spLocks noGrp="1"/>
          </p:cNvSpPr>
          <p:nvPr>
            <p:ph sz="half" idx="2"/>
          </p:nvPr>
        </p:nvSpPr>
        <p:spPr>
          <a:xfrm>
            <a:off x="1097280" y="2691026"/>
            <a:ext cx="4937760" cy="3465934"/>
          </a:xfrm>
          <a:ln w="3175">
            <a:solidFill>
              <a:schemeClr val="tx1"/>
            </a:solidFill>
            <a:prstDash val="dash"/>
          </a:ln>
        </p:spPr>
        <p:txBody>
          <a:bodyPr>
            <a:normAutofit lnSpcReduction="10000"/>
          </a:bodyPr>
          <a:lstStyle/>
          <a:p>
            <a:pPr>
              <a:spcBef>
                <a:spcPts val="1800"/>
              </a:spcBef>
            </a:pPr>
            <a:r>
              <a:rPr lang="en-US" dirty="0"/>
              <a:t>Robot-human likeness </a:t>
            </a:r>
            <a:r>
              <a:rPr lang="en-US" sz="1700" dirty="0"/>
              <a:t>(</a:t>
            </a:r>
            <a:r>
              <a:rPr lang="en-US" sz="1700" i="1" dirty="0"/>
              <a:t>β</a:t>
            </a:r>
            <a:r>
              <a:rPr lang="en-US" sz="1700" dirty="0"/>
              <a:t> = 0.122, SE = .029)</a:t>
            </a:r>
          </a:p>
          <a:p>
            <a:r>
              <a:rPr lang="en-US" dirty="0"/>
              <a:t>Perceived enjoyment </a:t>
            </a:r>
            <a:r>
              <a:rPr lang="en-US" sz="1700" dirty="0"/>
              <a:t>(</a:t>
            </a:r>
            <a:r>
              <a:rPr lang="en-US" sz="1700" i="1" dirty="0"/>
              <a:t>β</a:t>
            </a:r>
            <a:r>
              <a:rPr lang="en-US" sz="1700" dirty="0"/>
              <a:t> = -0.436, SE = .043)</a:t>
            </a:r>
          </a:p>
          <a:p>
            <a:r>
              <a:rPr lang="en-US" dirty="0"/>
              <a:t>Gender </a:t>
            </a:r>
            <a:r>
              <a:rPr lang="en-US" sz="1700" dirty="0"/>
              <a:t>(</a:t>
            </a:r>
            <a:r>
              <a:rPr lang="en-US" sz="1700" i="1" dirty="0"/>
              <a:t>β</a:t>
            </a:r>
            <a:r>
              <a:rPr lang="en-US" sz="1700" dirty="0"/>
              <a:t> = -0.123, SE = .045)</a:t>
            </a:r>
          </a:p>
          <a:p>
            <a:r>
              <a:rPr lang="en-US" dirty="0"/>
              <a:t>Income </a:t>
            </a:r>
            <a:r>
              <a:rPr lang="en-US" sz="1700" dirty="0"/>
              <a:t>(</a:t>
            </a:r>
            <a:r>
              <a:rPr lang="en-US" sz="1700" i="1" dirty="0"/>
              <a:t>β</a:t>
            </a:r>
            <a:r>
              <a:rPr lang="en-US" sz="1700" dirty="0"/>
              <a:t> = 0.035, SE = .029)</a:t>
            </a:r>
          </a:p>
          <a:p>
            <a:r>
              <a:rPr lang="en-US" dirty="0"/>
              <a:t>Religiosity </a:t>
            </a:r>
            <a:r>
              <a:rPr lang="en-US" sz="1700" dirty="0"/>
              <a:t>(</a:t>
            </a:r>
            <a:r>
              <a:rPr lang="en-US" sz="1700" i="1" dirty="0"/>
              <a:t>β</a:t>
            </a:r>
            <a:r>
              <a:rPr lang="en-US" sz="1700" dirty="0"/>
              <a:t> = 0.144, SE = .021)</a:t>
            </a:r>
          </a:p>
          <a:p>
            <a:r>
              <a:rPr lang="en-US" dirty="0"/>
              <a:t>Neuroticism </a:t>
            </a:r>
            <a:r>
              <a:rPr lang="en-US" sz="1700" dirty="0"/>
              <a:t>(</a:t>
            </a:r>
            <a:r>
              <a:rPr lang="en-US" sz="1700" i="1" dirty="0"/>
              <a:t>β</a:t>
            </a:r>
            <a:r>
              <a:rPr lang="en-US" sz="1700" dirty="0"/>
              <a:t> = 0.261, SE = .026)</a:t>
            </a:r>
          </a:p>
          <a:p>
            <a:pPr marL="0" indent="0">
              <a:buNone/>
            </a:pPr>
            <a:endParaRPr lang="en-US" dirty="0"/>
          </a:p>
        </p:txBody>
      </p:sp>
      <p:sp>
        <p:nvSpPr>
          <p:cNvPr id="5" name="Text Placeholder 4">
            <a:extLst>
              <a:ext uri="{FF2B5EF4-FFF2-40B4-BE49-F238E27FC236}">
                <a16:creationId xmlns:a16="http://schemas.microsoft.com/office/drawing/2014/main" id="{8A6F7E26-EC25-4FDC-B5F5-C6D7FD6A096B}"/>
              </a:ext>
            </a:extLst>
          </p:cNvPr>
          <p:cNvSpPr>
            <a:spLocks noGrp="1"/>
          </p:cNvSpPr>
          <p:nvPr>
            <p:ph type="body" sz="quarter" idx="3"/>
          </p:nvPr>
        </p:nvSpPr>
        <p:spPr/>
        <p:txBody>
          <a:bodyPr>
            <a:normAutofit fontScale="92500" lnSpcReduction="20000"/>
          </a:bodyPr>
          <a:lstStyle/>
          <a:p>
            <a:r>
              <a:rPr lang="en-US" dirty="0"/>
              <a:t>Contributors to </a:t>
            </a:r>
            <a:r>
              <a:rPr lang="en-US" b="1" dirty="0"/>
              <a:t>robot liking</a:t>
            </a:r>
          </a:p>
          <a:p>
            <a:r>
              <a:rPr lang="en-US" dirty="0"/>
              <a:t>(</a:t>
            </a:r>
            <a:r>
              <a:rPr lang="en-US" cap="none" dirty="0"/>
              <a:t>Total adjusted </a:t>
            </a:r>
            <a:r>
              <a:rPr lang="en-US" altLang="zh-CN" i="1" dirty="0"/>
              <a:t>R</a:t>
            </a:r>
            <a:r>
              <a:rPr lang="en-US" altLang="zh-CN" i="1" baseline="30000" dirty="0"/>
              <a:t>2 </a:t>
            </a:r>
            <a:r>
              <a:rPr lang="en-US" altLang="zh-CN" i="1" dirty="0"/>
              <a:t>= 75.3%)</a:t>
            </a:r>
            <a:endParaRPr lang="en-US" dirty="0"/>
          </a:p>
        </p:txBody>
      </p:sp>
      <p:sp>
        <p:nvSpPr>
          <p:cNvPr id="6" name="Content Placeholder 5">
            <a:extLst>
              <a:ext uri="{FF2B5EF4-FFF2-40B4-BE49-F238E27FC236}">
                <a16:creationId xmlns:a16="http://schemas.microsoft.com/office/drawing/2014/main" id="{C71196A7-8A02-437B-91D9-C0D508EC8E09}"/>
              </a:ext>
            </a:extLst>
          </p:cNvPr>
          <p:cNvSpPr>
            <a:spLocks noGrp="1"/>
          </p:cNvSpPr>
          <p:nvPr>
            <p:ph sz="quarter" idx="4"/>
          </p:nvPr>
        </p:nvSpPr>
        <p:spPr>
          <a:xfrm>
            <a:off x="6217920" y="2691026"/>
            <a:ext cx="4937760" cy="3465934"/>
          </a:xfrm>
          <a:ln w="3175">
            <a:solidFill>
              <a:schemeClr val="tx1">
                <a:lumMod val="75000"/>
                <a:lumOff val="25000"/>
              </a:schemeClr>
            </a:solidFill>
            <a:prstDash val="dash"/>
          </a:ln>
        </p:spPr>
        <p:txBody>
          <a:bodyPr>
            <a:normAutofit lnSpcReduction="10000"/>
          </a:bodyPr>
          <a:lstStyle/>
          <a:p>
            <a:pPr>
              <a:spcBef>
                <a:spcPts val="1800"/>
              </a:spcBef>
            </a:pPr>
            <a:r>
              <a:rPr lang="en-US" dirty="0"/>
              <a:t>Robot-human likeness </a:t>
            </a:r>
            <a:r>
              <a:rPr lang="en-US" sz="1700" dirty="0"/>
              <a:t>(</a:t>
            </a:r>
            <a:r>
              <a:rPr lang="en-US" sz="1700" i="1" dirty="0"/>
              <a:t>β</a:t>
            </a:r>
            <a:r>
              <a:rPr lang="en-US" sz="1700" dirty="0"/>
              <a:t> = 0.312, SE = .019)</a:t>
            </a:r>
          </a:p>
          <a:p>
            <a:r>
              <a:rPr lang="en-US" dirty="0"/>
              <a:t>Perceived enjoyment </a:t>
            </a:r>
            <a:r>
              <a:rPr lang="en-US" sz="1700" dirty="0"/>
              <a:t>(</a:t>
            </a:r>
            <a:r>
              <a:rPr lang="en-US" sz="1700" i="1" dirty="0"/>
              <a:t>β</a:t>
            </a:r>
            <a:r>
              <a:rPr lang="en-US" sz="1700" dirty="0"/>
              <a:t> = 0.311, SE = .027)</a:t>
            </a:r>
          </a:p>
          <a:p>
            <a:r>
              <a:rPr lang="en-US" dirty="0"/>
              <a:t>Perceived usefulness </a:t>
            </a:r>
            <a:r>
              <a:rPr lang="en-US" sz="1700" dirty="0"/>
              <a:t>(</a:t>
            </a:r>
            <a:r>
              <a:rPr lang="en-US" sz="1700" i="1" dirty="0"/>
              <a:t>β</a:t>
            </a:r>
            <a:r>
              <a:rPr lang="en-US" sz="1700" dirty="0"/>
              <a:t> = 0.279, SE = .023)</a:t>
            </a:r>
          </a:p>
          <a:p>
            <a:r>
              <a:rPr lang="en-US" dirty="0"/>
              <a:t>Gender </a:t>
            </a:r>
            <a:r>
              <a:rPr lang="en-US" sz="1700" dirty="0"/>
              <a:t>(</a:t>
            </a:r>
            <a:r>
              <a:rPr lang="en-US" sz="1700" i="1" dirty="0"/>
              <a:t>β</a:t>
            </a:r>
            <a:r>
              <a:rPr lang="en-US" sz="1700" dirty="0"/>
              <a:t> = -0.096, SE = .029)</a:t>
            </a:r>
          </a:p>
          <a:p>
            <a:r>
              <a:rPr lang="en-US" dirty="0"/>
              <a:t>Religiosity </a:t>
            </a:r>
            <a:r>
              <a:rPr lang="en-US" sz="1700" dirty="0"/>
              <a:t>(</a:t>
            </a:r>
            <a:r>
              <a:rPr lang="en-US" sz="1700" i="1" dirty="0"/>
              <a:t>β</a:t>
            </a:r>
            <a:r>
              <a:rPr lang="en-US" sz="1700" dirty="0"/>
              <a:t> = -0.028, SE = .013)</a:t>
            </a:r>
          </a:p>
          <a:p>
            <a:r>
              <a:rPr lang="en-US" dirty="0"/>
              <a:t>Religion </a:t>
            </a:r>
            <a:r>
              <a:rPr lang="en-US" sz="1700" dirty="0"/>
              <a:t>(</a:t>
            </a:r>
            <a:r>
              <a:rPr lang="en-US" sz="1700" i="1" dirty="0"/>
              <a:t>β</a:t>
            </a:r>
            <a:r>
              <a:rPr lang="en-US" sz="1700" dirty="0"/>
              <a:t> = -0.074, SE = .034)</a:t>
            </a:r>
          </a:p>
          <a:p>
            <a:r>
              <a:rPr lang="en-US" dirty="0"/>
              <a:t>Neuroticism </a:t>
            </a:r>
            <a:r>
              <a:rPr lang="en-US" sz="1700" dirty="0"/>
              <a:t>(</a:t>
            </a:r>
            <a:r>
              <a:rPr lang="en-US" sz="1700" i="1" dirty="0"/>
              <a:t>β</a:t>
            </a:r>
            <a:r>
              <a:rPr lang="en-US" sz="1700" dirty="0"/>
              <a:t> = 0.076, SE = .017)</a:t>
            </a:r>
          </a:p>
          <a:p>
            <a:r>
              <a:rPr lang="en-US" dirty="0"/>
              <a:t>Technology competence </a:t>
            </a:r>
            <a:r>
              <a:rPr lang="en-US" sz="1700" dirty="0"/>
              <a:t>(</a:t>
            </a:r>
            <a:r>
              <a:rPr lang="en-US" sz="1700" i="1" dirty="0"/>
              <a:t>β</a:t>
            </a:r>
            <a:r>
              <a:rPr lang="en-US" sz="1700" dirty="0"/>
              <a:t> = 0.054, SE = .020)</a:t>
            </a:r>
          </a:p>
          <a:p>
            <a:endParaRPr lang="en-US" dirty="0"/>
          </a:p>
          <a:p>
            <a:endParaRPr lang="en-US" dirty="0"/>
          </a:p>
        </p:txBody>
      </p:sp>
      <p:sp>
        <p:nvSpPr>
          <p:cNvPr id="7" name="Arrow: Up 6">
            <a:extLst>
              <a:ext uri="{FF2B5EF4-FFF2-40B4-BE49-F238E27FC236}">
                <a16:creationId xmlns:a16="http://schemas.microsoft.com/office/drawing/2014/main" id="{C429B792-EB6D-4E3A-AC00-075E682B70C4}"/>
              </a:ext>
            </a:extLst>
          </p:cNvPr>
          <p:cNvSpPr/>
          <p:nvPr/>
        </p:nvSpPr>
        <p:spPr>
          <a:xfrm>
            <a:off x="5444018" y="2655718"/>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6FFE266-FF69-49B2-B18A-12EAA490FF43}"/>
              </a:ext>
            </a:extLst>
          </p:cNvPr>
          <p:cNvSpPr/>
          <p:nvPr/>
        </p:nvSpPr>
        <p:spPr>
          <a:xfrm rot="10800000">
            <a:off x="5435600" y="3199026"/>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FC9B36F-2E26-4D4F-A299-D0D7C3958158}"/>
              </a:ext>
            </a:extLst>
          </p:cNvPr>
          <p:cNvSpPr/>
          <p:nvPr/>
        </p:nvSpPr>
        <p:spPr>
          <a:xfrm>
            <a:off x="4214658" y="4342278"/>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32183A9C-DB88-497A-A194-762B6AA935DB}"/>
              </a:ext>
            </a:extLst>
          </p:cNvPr>
          <p:cNvSpPr/>
          <p:nvPr/>
        </p:nvSpPr>
        <p:spPr>
          <a:xfrm>
            <a:off x="4468658" y="4829958"/>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B2911A5-7BFC-4905-AFE4-EFABFCC3E7AE}"/>
              </a:ext>
            </a:extLst>
          </p:cNvPr>
          <p:cNvSpPr/>
          <p:nvPr/>
        </p:nvSpPr>
        <p:spPr>
          <a:xfrm>
            <a:off x="3939467" y="3946038"/>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319BC80-2C84-494F-A289-9D03C9C99C94}"/>
              </a:ext>
            </a:extLst>
          </p:cNvPr>
          <p:cNvSpPr/>
          <p:nvPr/>
        </p:nvSpPr>
        <p:spPr>
          <a:xfrm>
            <a:off x="10605298" y="2646850"/>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B7EDC3E6-0057-4F24-A6E6-63557D111F2D}"/>
              </a:ext>
            </a:extLst>
          </p:cNvPr>
          <p:cNvSpPr/>
          <p:nvPr/>
        </p:nvSpPr>
        <p:spPr>
          <a:xfrm>
            <a:off x="10605298" y="3068523"/>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56A0B0A1-7270-4D4E-B685-573B2953A5DD}"/>
              </a:ext>
            </a:extLst>
          </p:cNvPr>
          <p:cNvSpPr/>
          <p:nvPr/>
        </p:nvSpPr>
        <p:spPr>
          <a:xfrm>
            <a:off x="10605298" y="3518757"/>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65879046-B321-4481-84F7-F44E4254967A}"/>
              </a:ext>
            </a:extLst>
          </p:cNvPr>
          <p:cNvSpPr/>
          <p:nvPr/>
        </p:nvSpPr>
        <p:spPr>
          <a:xfrm rot="10800000">
            <a:off x="9428480" y="4397597"/>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F9E717F6-C7DE-45DA-8ED1-B9B8F6DCC766}"/>
              </a:ext>
            </a:extLst>
          </p:cNvPr>
          <p:cNvSpPr/>
          <p:nvPr/>
        </p:nvSpPr>
        <p:spPr>
          <a:xfrm>
            <a:off x="9534289" y="5176772"/>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033799AA-DCB7-4D06-A100-F2BAEA839999}"/>
              </a:ext>
            </a:extLst>
          </p:cNvPr>
          <p:cNvSpPr/>
          <p:nvPr/>
        </p:nvSpPr>
        <p:spPr>
          <a:xfrm>
            <a:off x="10732298" y="5613652"/>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10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D616F5-D90F-4CD0-B28D-45BAD767F36A}"/>
              </a:ext>
            </a:extLst>
          </p:cNvPr>
          <p:cNvSpPr>
            <a:spLocks noGrp="1"/>
          </p:cNvSpPr>
          <p:nvPr>
            <p:ph idx="4294967295"/>
          </p:nvPr>
        </p:nvSpPr>
        <p:spPr>
          <a:xfrm>
            <a:off x="1066800" y="1402080"/>
            <a:ext cx="10058400" cy="4334828"/>
          </a:xfrm>
        </p:spPr>
        <p:txBody>
          <a:bodyPr>
            <a:normAutofit lnSpcReduction="10000"/>
          </a:bodyPr>
          <a:lstStyle/>
          <a:p>
            <a:r>
              <a:rPr lang="en-US" b="1" i="1" dirty="0"/>
              <a:t>I'm fascinated with the idea of having a robot helper, and I can envision having one in my home, however, I would expect that my relationship with such a device would not ever become personal … It is not a conscious, living "spirit," as a human being is ... It’s a "man-made," machine, capable only of what man programs it to do, and emotions are a "human thing," … I am a child of God, I don't believe God will  be adopting robots any time soon. AMEN?</a:t>
            </a:r>
          </a:p>
          <a:p>
            <a:endParaRPr lang="en-US" i="1" dirty="0"/>
          </a:p>
          <a:p>
            <a:r>
              <a:rPr lang="en-US" i="1" dirty="0"/>
              <a:t>It really is hard to give good honest answers to some of these questions because I feel you would have to spend some time with the robot &amp; learn more about how it thinks before you can form an opinion.</a:t>
            </a:r>
          </a:p>
          <a:p>
            <a:endParaRPr lang="en-US" i="1" dirty="0"/>
          </a:p>
          <a:p>
            <a:r>
              <a:rPr lang="en-US" i="1" dirty="0"/>
              <a:t>Well, I do look forward to welcoming a new and special entity into my family. How nice it will be to carry on a normally intelligent conversation at last with </a:t>
            </a:r>
            <a:r>
              <a:rPr lang="en-US" i="1" dirty="0" err="1"/>
              <a:t>some"body</a:t>
            </a:r>
            <a:r>
              <a:rPr lang="en-US" i="1" dirty="0"/>
              <a:t>" who is not self absorbed and judgmental. I only hope that these new friends will be affordable.</a:t>
            </a:r>
          </a:p>
          <a:p>
            <a:endParaRPr lang="en-US" i="1" dirty="0"/>
          </a:p>
        </p:txBody>
      </p:sp>
    </p:spTree>
    <p:extLst>
      <p:ext uri="{BB962C8B-B14F-4D97-AF65-F5344CB8AC3E}">
        <p14:creationId xmlns:p14="http://schemas.microsoft.com/office/powerpoint/2010/main" val="19659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D616F5-D90F-4CD0-B28D-45BAD767F36A}"/>
              </a:ext>
            </a:extLst>
          </p:cNvPr>
          <p:cNvSpPr>
            <a:spLocks noGrp="1"/>
          </p:cNvSpPr>
          <p:nvPr>
            <p:ph idx="4294967295"/>
          </p:nvPr>
        </p:nvSpPr>
        <p:spPr>
          <a:xfrm>
            <a:off x="1066800" y="1402080"/>
            <a:ext cx="10058400" cy="4334828"/>
          </a:xfrm>
        </p:spPr>
        <p:txBody>
          <a:bodyPr>
            <a:normAutofit lnSpcReduction="10000"/>
          </a:bodyPr>
          <a:lstStyle/>
          <a:p>
            <a:r>
              <a:rPr lang="en-US" i="1" dirty="0"/>
              <a:t>I'm fascinated with the idea of having a robot helper, and I can envision having one in my home, however, I would expect that my relationship with such a device would not ever become personal … It is not a conscious, living "spirit," as a human being is ... It’s a "man-made," machine, capable only of what man programs it to do, and emotions are a "human thing," … I am a child of God, I don't believe God will  be adopting robots any time soon. AMEN?</a:t>
            </a:r>
          </a:p>
          <a:p>
            <a:endParaRPr lang="en-US" i="1" dirty="0"/>
          </a:p>
          <a:p>
            <a:r>
              <a:rPr lang="en-US" b="1" i="1" dirty="0"/>
              <a:t>It really is hard to give good honest answers to some of these questions because I feel you would have to spend some time with the robot &amp; learn more about how it thinks before you can form an opinion.</a:t>
            </a:r>
          </a:p>
          <a:p>
            <a:endParaRPr lang="en-US" i="1" dirty="0"/>
          </a:p>
          <a:p>
            <a:r>
              <a:rPr lang="en-US" i="1" dirty="0"/>
              <a:t>Well, I do look forward to welcoming a new and special entity into my family. How nice it will be to carry on a normally intelligent conversation at last with </a:t>
            </a:r>
            <a:r>
              <a:rPr lang="en-US" i="1" dirty="0" err="1"/>
              <a:t>some"body</a:t>
            </a:r>
            <a:r>
              <a:rPr lang="en-US" i="1" dirty="0"/>
              <a:t>" who is not self absorbed and judgmental. I only hope that these new friends will be affordable.</a:t>
            </a:r>
          </a:p>
          <a:p>
            <a:endParaRPr lang="en-US" i="1" dirty="0"/>
          </a:p>
        </p:txBody>
      </p:sp>
    </p:spTree>
    <p:extLst>
      <p:ext uri="{BB962C8B-B14F-4D97-AF65-F5344CB8AC3E}">
        <p14:creationId xmlns:p14="http://schemas.microsoft.com/office/powerpoint/2010/main" val="145124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D616F5-D90F-4CD0-B28D-45BAD767F36A}"/>
              </a:ext>
            </a:extLst>
          </p:cNvPr>
          <p:cNvSpPr>
            <a:spLocks noGrp="1"/>
          </p:cNvSpPr>
          <p:nvPr>
            <p:ph idx="4294967295"/>
          </p:nvPr>
        </p:nvSpPr>
        <p:spPr>
          <a:xfrm>
            <a:off x="1066800" y="1402080"/>
            <a:ext cx="10058400" cy="4334828"/>
          </a:xfrm>
        </p:spPr>
        <p:txBody>
          <a:bodyPr>
            <a:normAutofit lnSpcReduction="10000"/>
          </a:bodyPr>
          <a:lstStyle/>
          <a:p>
            <a:r>
              <a:rPr lang="en-US" i="1" dirty="0"/>
              <a:t>I'm fascinated with the idea of having a robot helper, and I can envision having one in my home, however, I would expect that my relationship with such a device would not ever become personal … It is not a conscious, living "spirit," as a human being is ... It’s a "man-made," machine, capable only of what man programs it to do, and emotions are a "human thing," … I am a child of God, I don't believe God will  be adopting robots any time soon. AMEN?</a:t>
            </a:r>
          </a:p>
          <a:p>
            <a:endParaRPr lang="en-US" i="1" dirty="0"/>
          </a:p>
          <a:p>
            <a:r>
              <a:rPr lang="en-US" i="1" dirty="0"/>
              <a:t>It really is hard to give good honest answers to some of these questions because I feel you would have to spend some time with the robot &amp; learn more about how it thinks before you can form an opinion.</a:t>
            </a:r>
          </a:p>
          <a:p>
            <a:endParaRPr lang="en-US" i="1" dirty="0"/>
          </a:p>
          <a:p>
            <a:r>
              <a:rPr lang="en-US" b="1" i="1" dirty="0"/>
              <a:t>Well, I do look forward to welcoming a new and special entity into my family. How nice it will be to carry on a normally intelligent conversation at last with </a:t>
            </a:r>
            <a:r>
              <a:rPr lang="en-US" b="1" i="1" dirty="0" err="1"/>
              <a:t>some"body</a:t>
            </a:r>
            <a:r>
              <a:rPr lang="en-US" b="1" i="1" dirty="0"/>
              <a:t>" who is not self absorbed and judgmental. I only hope that these new friends will be affordable.</a:t>
            </a:r>
          </a:p>
          <a:p>
            <a:endParaRPr lang="en-US" i="1" dirty="0"/>
          </a:p>
        </p:txBody>
      </p:sp>
    </p:spTree>
    <p:extLst>
      <p:ext uri="{BB962C8B-B14F-4D97-AF65-F5344CB8AC3E}">
        <p14:creationId xmlns:p14="http://schemas.microsoft.com/office/powerpoint/2010/main" val="21902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8995F-7168-4DF4-9879-C6579B372DAB}"/>
              </a:ext>
            </a:extLst>
          </p:cNvPr>
          <p:cNvSpPr>
            <a:spLocks noGrp="1"/>
          </p:cNvSpPr>
          <p:nvPr>
            <p:ph type="title"/>
          </p:nvPr>
        </p:nvSpPr>
        <p:spPr/>
        <p:txBody>
          <a:bodyPr/>
          <a:lstStyle/>
          <a:p>
            <a:r>
              <a:rPr lang="en-US" dirty="0"/>
              <a:t>Robot Rights</a:t>
            </a:r>
          </a:p>
        </p:txBody>
      </p:sp>
      <p:sp>
        <p:nvSpPr>
          <p:cNvPr id="8" name="Content Placeholder 7">
            <a:extLst>
              <a:ext uri="{FF2B5EF4-FFF2-40B4-BE49-F238E27FC236}">
                <a16:creationId xmlns:a16="http://schemas.microsoft.com/office/drawing/2014/main" id="{CD75C6EB-039F-415F-9FD3-77AD8292D415}"/>
              </a:ext>
            </a:extLst>
          </p:cNvPr>
          <p:cNvSpPr>
            <a:spLocks noGrp="1"/>
          </p:cNvSpPr>
          <p:nvPr>
            <p:ph idx="1"/>
          </p:nvPr>
        </p:nvSpPr>
        <p:spPr>
          <a:xfrm>
            <a:off x="1097280" y="1881722"/>
            <a:ext cx="5984240" cy="4427637"/>
          </a:xfrm>
        </p:spPr>
        <p:txBody>
          <a:bodyPr/>
          <a:lstStyle/>
          <a:p>
            <a:pPr>
              <a:buFont typeface="Courier New" panose="02070309020205020404" pitchFamily="49" charset="0"/>
              <a:buChar char="o"/>
            </a:pPr>
            <a:r>
              <a:rPr lang="en-US" dirty="0"/>
              <a:t>   Normative (</a:t>
            </a:r>
            <a:r>
              <a:rPr lang="en-US" b="1" dirty="0"/>
              <a:t>should</a:t>
            </a:r>
            <a:r>
              <a:rPr lang="en-US" dirty="0"/>
              <a:t> robots have rights?) vs. descriptive (</a:t>
            </a:r>
            <a:r>
              <a:rPr lang="en-US" b="1" dirty="0"/>
              <a:t>can</a:t>
            </a:r>
            <a:r>
              <a:rPr lang="en-US" dirty="0"/>
              <a:t> robots have rights?) aspects </a:t>
            </a:r>
            <a:r>
              <a:rPr lang="en-US" sz="1600" dirty="0"/>
              <a:t>(Gunkel, 2017)</a:t>
            </a:r>
          </a:p>
          <a:p>
            <a:pPr>
              <a:buFont typeface="Courier New" panose="02070309020205020404" pitchFamily="49" charset="0"/>
              <a:buChar char="o"/>
            </a:pPr>
            <a:r>
              <a:rPr lang="en-US" dirty="0"/>
              <a:t>   Different criteria proposed for “thresholds” in giving moral consideration – some grounding in animal rights debates</a:t>
            </a:r>
          </a:p>
          <a:p>
            <a:pPr>
              <a:buFont typeface="Courier New" panose="02070309020205020404" pitchFamily="49" charset="0"/>
              <a:buChar char="o"/>
            </a:pPr>
            <a:r>
              <a:rPr lang="en-US" dirty="0"/>
              <a:t>   “relational turn” in discussion of robot rights – </a:t>
            </a:r>
            <a:r>
              <a:rPr lang="en-US" b="1" dirty="0">
                <a:sym typeface="Wingdings" panose="05000000000000000000" pitchFamily="2" charset="2"/>
              </a:rPr>
              <a:t>context-dependent</a:t>
            </a:r>
            <a:r>
              <a:rPr lang="en-US" dirty="0"/>
              <a:t> </a:t>
            </a:r>
            <a:r>
              <a:rPr lang="en-US" sz="1600" dirty="0"/>
              <a:t>(</a:t>
            </a:r>
            <a:r>
              <a:rPr lang="en-US" sz="1600" dirty="0" err="1"/>
              <a:t>Coeckelbergh</a:t>
            </a:r>
            <a:r>
              <a:rPr lang="en-US" sz="1600" dirty="0"/>
              <a:t>, 2010)</a:t>
            </a:r>
          </a:p>
          <a:p>
            <a:pPr lvl="1">
              <a:buFont typeface="Courier New" panose="02070309020205020404" pitchFamily="49" charset="0"/>
              <a:buChar char="o"/>
            </a:pPr>
            <a:r>
              <a:rPr lang="en-US" dirty="0">
                <a:sym typeface="Wingdings" panose="05000000000000000000" pitchFamily="2" charset="2"/>
              </a:rPr>
              <a:t>   How robots </a:t>
            </a:r>
            <a:r>
              <a:rPr lang="en-US" b="1" dirty="0">
                <a:sym typeface="Wingdings" panose="05000000000000000000" pitchFamily="2" charset="2"/>
              </a:rPr>
              <a:t>appear</a:t>
            </a:r>
            <a:r>
              <a:rPr lang="en-US" dirty="0">
                <a:sym typeface="Wingdings" panose="05000000000000000000" pitchFamily="2" charset="2"/>
              </a:rPr>
              <a:t> to humans, how humans </a:t>
            </a:r>
            <a:r>
              <a:rPr lang="en-US" b="1" dirty="0">
                <a:sym typeface="Wingdings" panose="05000000000000000000" pitchFamily="2" charset="2"/>
              </a:rPr>
              <a:t>respond </a:t>
            </a:r>
            <a:r>
              <a:rPr lang="en-US" dirty="0">
                <a:sym typeface="Wingdings" panose="05000000000000000000" pitchFamily="2" charset="2"/>
              </a:rPr>
              <a:t>to robots is important </a:t>
            </a:r>
            <a:r>
              <a:rPr lang="en-US" sz="1600" dirty="0">
                <a:sym typeface="Wingdings" panose="05000000000000000000" pitchFamily="2" charset="2"/>
              </a:rPr>
              <a:t>(Darling, 2012)</a:t>
            </a:r>
          </a:p>
          <a:p>
            <a:pPr>
              <a:buFont typeface="Wingdings" panose="05000000000000000000" pitchFamily="2" charset="2"/>
              <a:buChar char="à"/>
            </a:pPr>
            <a:r>
              <a:rPr lang="en-US" dirty="0">
                <a:sym typeface="Wingdings" panose="05000000000000000000" pitchFamily="2" charset="2"/>
              </a:rPr>
              <a:t> Primarily interested in the sociological view, of how individuals conceive of and perceive robot rights</a:t>
            </a:r>
          </a:p>
        </p:txBody>
      </p:sp>
      <p:pic>
        <p:nvPicPr>
          <p:cNvPr id="9" name="Picture 8">
            <a:extLst>
              <a:ext uri="{FF2B5EF4-FFF2-40B4-BE49-F238E27FC236}">
                <a16:creationId xmlns:a16="http://schemas.microsoft.com/office/drawing/2014/main" id="{8E0C37A4-F34B-480C-AB51-ED4BD44FB97D}"/>
              </a:ext>
            </a:extLst>
          </p:cNvPr>
          <p:cNvPicPr>
            <a:picLocks noChangeAspect="1"/>
          </p:cNvPicPr>
          <p:nvPr/>
        </p:nvPicPr>
        <p:blipFill>
          <a:blip r:embed="rId3"/>
          <a:stretch>
            <a:fillRect/>
          </a:stretch>
        </p:blipFill>
        <p:spPr>
          <a:xfrm>
            <a:off x="8591546" y="71120"/>
            <a:ext cx="2748441" cy="3666421"/>
          </a:xfrm>
          <a:prstGeom prst="rect">
            <a:avLst/>
          </a:prstGeom>
        </p:spPr>
      </p:pic>
      <p:pic>
        <p:nvPicPr>
          <p:cNvPr id="11" name="Picture 10">
            <a:extLst>
              <a:ext uri="{FF2B5EF4-FFF2-40B4-BE49-F238E27FC236}">
                <a16:creationId xmlns:a16="http://schemas.microsoft.com/office/drawing/2014/main" id="{DE1E4D9F-62B0-42EF-9B15-529BFB58306E}"/>
              </a:ext>
            </a:extLst>
          </p:cNvPr>
          <p:cNvPicPr>
            <a:picLocks noChangeAspect="1"/>
          </p:cNvPicPr>
          <p:nvPr/>
        </p:nvPicPr>
        <p:blipFill>
          <a:blip r:embed="rId4"/>
          <a:stretch>
            <a:fillRect/>
          </a:stretch>
        </p:blipFill>
        <p:spPr>
          <a:xfrm>
            <a:off x="7788941" y="3808661"/>
            <a:ext cx="4276453" cy="2536879"/>
          </a:xfrm>
          <a:prstGeom prst="rect">
            <a:avLst/>
          </a:prstGeom>
        </p:spPr>
      </p:pic>
    </p:spTree>
    <p:extLst>
      <p:ext uri="{BB962C8B-B14F-4D97-AF65-F5344CB8AC3E}">
        <p14:creationId xmlns:p14="http://schemas.microsoft.com/office/powerpoint/2010/main" val="223389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2635E0-5FBD-4DBD-B850-03A23E1C83D8}"/>
              </a:ext>
            </a:extLst>
          </p:cNvPr>
          <p:cNvSpPr>
            <a:spLocks noGrp="1"/>
          </p:cNvSpPr>
          <p:nvPr>
            <p:ph type="title"/>
          </p:nvPr>
        </p:nvSpPr>
        <p:spPr/>
        <p:txBody>
          <a:bodyPr/>
          <a:lstStyle/>
          <a:p>
            <a:r>
              <a:rPr lang="en-US" dirty="0"/>
              <a:t>Robot Rights – scale items (α = .905)</a:t>
            </a:r>
          </a:p>
        </p:txBody>
      </p:sp>
      <p:sp>
        <p:nvSpPr>
          <p:cNvPr id="8" name="Content Placeholder 7">
            <a:extLst>
              <a:ext uri="{FF2B5EF4-FFF2-40B4-BE49-F238E27FC236}">
                <a16:creationId xmlns:a16="http://schemas.microsoft.com/office/drawing/2014/main" id="{06165B0C-88F1-4696-8F54-A873F1DBABDF}"/>
              </a:ext>
            </a:extLst>
          </p:cNvPr>
          <p:cNvSpPr>
            <a:spLocks noGrp="1"/>
          </p:cNvSpPr>
          <p:nvPr>
            <p:ph idx="1"/>
          </p:nvPr>
        </p:nvSpPr>
        <p:spPr>
          <a:xfrm>
            <a:off x="1097280" y="1845734"/>
            <a:ext cx="10058400" cy="4311226"/>
          </a:xfrm>
        </p:spPr>
        <p:txBody>
          <a:bodyPr numCol="2" spcCol="457200">
            <a:noAutofit/>
          </a:bodyPr>
          <a:lstStyle/>
          <a:p>
            <a:pPr marL="0" indent="0">
              <a:buNone/>
            </a:pPr>
            <a:r>
              <a:rPr lang="en-US" dirty="0"/>
              <a:t>“Human rights should be extended to robots”</a:t>
            </a:r>
          </a:p>
          <a:p>
            <a:pPr marL="0" indent="0">
              <a:buNone/>
            </a:pPr>
            <a:r>
              <a:rPr lang="en-US" dirty="0"/>
              <a:t>“Robots and people should be allowed to marry”</a:t>
            </a:r>
          </a:p>
          <a:p>
            <a:pPr marL="0" indent="0">
              <a:buNone/>
            </a:pPr>
            <a:r>
              <a:rPr lang="en-US" dirty="0"/>
              <a:t>“Robots should be allowed to adopt children”</a:t>
            </a:r>
          </a:p>
          <a:p>
            <a:pPr marL="0" indent="0">
              <a:buNone/>
            </a:pPr>
            <a:r>
              <a:rPr lang="en-US" dirty="0"/>
              <a:t>“Robots should be allowed to say whatever they want”</a:t>
            </a:r>
          </a:p>
          <a:p>
            <a:pPr marL="0" indent="0">
              <a:buNone/>
            </a:pPr>
            <a:r>
              <a:rPr lang="en-US" dirty="0"/>
              <a:t>“Robots should be allowed to vote”</a:t>
            </a:r>
          </a:p>
          <a:p>
            <a:pPr marL="0" indent="0">
              <a:buNone/>
            </a:pPr>
            <a:r>
              <a:rPr lang="en-US" dirty="0"/>
              <a:t>“Robots should be allowed to become citizens of a country”</a:t>
            </a:r>
          </a:p>
          <a:p>
            <a:pPr marL="0" indent="0">
              <a:buNone/>
            </a:pPr>
            <a:r>
              <a:rPr lang="en-US" dirty="0"/>
              <a:t>“Robots should be allowed to kill people in certain contexts, such as in war”</a:t>
            </a:r>
          </a:p>
          <a:p>
            <a:pPr marL="0" indent="0">
              <a:buNone/>
            </a:pPr>
            <a:r>
              <a:rPr lang="en-US" dirty="0"/>
              <a:t>“Robots should be allowed to shoot at someone invading a home”</a:t>
            </a:r>
          </a:p>
          <a:p>
            <a:pPr marL="0" indent="0">
              <a:buNone/>
            </a:pPr>
            <a:r>
              <a:rPr lang="en-US" dirty="0"/>
              <a:t>“Robots should be allowed to serve on juries”</a:t>
            </a:r>
          </a:p>
          <a:p>
            <a:pPr marL="0" indent="0">
              <a:buNone/>
            </a:pPr>
            <a:r>
              <a:rPr lang="en-US" dirty="0"/>
              <a:t>“It should be possible to charge robots with a crime”</a:t>
            </a:r>
          </a:p>
          <a:p>
            <a:pPr marL="0" indent="0">
              <a:buNone/>
            </a:pPr>
            <a:r>
              <a:rPr lang="en-US" dirty="0"/>
              <a:t>“Robots should be programmed to do whatever their owners want, provided it isn’t illegal or immoral”</a:t>
            </a:r>
          </a:p>
          <a:p>
            <a:pPr marL="0" indent="0">
              <a:buNone/>
            </a:pPr>
            <a:r>
              <a:rPr lang="en-US" dirty="0"/>
              <a:t>“Human owners should have the right to destroy/kill their robots if they wish”</a:t>
            </a:r>
          </a:p>
        </p:txBody>
      </p:sp>
    </p:spTree>
    <p:extLst>
      <p:ext uri="{BB962C8B-B14F-4D97-AF65-F5344CB8AC3E}">
        <p14:creationId xmlns:p14="http://schemas.microsoft.com/office/powerpoint/2010/main" val="41812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080B-086A-40BC-BDC4-737C08AF1B2D}"/>
              </a:ext>
            </a:extLst>
          </p:cNvPr>
          <p:cNvSpPr>
            <a:spLocks noGrp="1"/>
          </p:cNvSpPr>
          <p:nvPr>
            <p:ph type="title"/>
          </p:nvPr>
        </p:nvSpPr>
        <p:spPr/>
        <p:txBody>
          <a:bodyPr/>
          <a:lstStyle/>
          <a:p>
            <a:r>
              <a:rPr lang="en-US" dirty="0"/>
              <a:t>Robot Rights</a:t>
            </a:r>
          </a:p>
        </p:txBody>
      </p:sp>
      <p:sp>
        <p:nvSpPr>
          <p:cNvPr id="3" name="Content Placeholder 2">
            <a:extLst>
              <a:ext uri="{FF2B5EF4-FFF2-40B4-BE49-F238E27FC236}">
                <a16:creationId xmlns:a16="http://schemas.microsoft.com/office/drawing/2014/main" id="{57CE237E-3BF2-475F-8A51-EE0C2D661CEF}"/>
              </a:ext>
            </a:extLst>
          </p:cNvPr>
          <p:cNvSpPr>
            <a:spLocks noGrp="1"/>
          </p:cNvSpPr>
          <p:nvPr>
            <p:ph idx="1"/>
          </p:nvPr>
        </p:nvSpPr>
        <p:spPr>
          <a:xfrm>
            <a:off x="1097280" y="1845734"/>
            <a:ext cx="10058400" cy="4362026"/>
          </a:xfrm>
        </p:spPr>
        <p:txBody>
          <a:bodyPr>
            <a:normAutofit lnSpcReduction="10000"/>
          </a:bodyPr>
          <a:lstStyle/>
          <a:p>
            <a:r>
              <a:rPr lang="en-US" dirty="0"/>
              <a:t>Contributors to favoring robot rights:</a:t>
            </a:r>
          </a:p>
          <a:p>
            <a:pPr>
              <a:buFont typeface="Courier New" panose="02070309020205020404" pitchFamily="49" charset="0"/>
              <a:buChar char="o"/>
            </a:pPr>
            <a:r>
              <a:rPr lang="en-US" dirty="0"/>
              <a:t>   Robot-human likeness </a:t>
            </a:r>
            <a:r>
              <a:rPr lang="en-US" sz="1800" dirty="0"/>
              <a:t>(</a:t>
            </a:r>
            <a:r>
              <a:rPr lang="en-US" sz="1800" i="1" dirty="0"/>
              <a:t>β</a:t>
            </a:r>
            <a:r>
              <a:rPr lang="en-US" sz="1800" dirty="0"/>
              <a:t> = 0.464, SE = .023)</a:t>
            </a:r>
          </a:p>
          <a:p>
            <a:pPr>
              <a:buFont typeface="Courier New" panose="02070309020205020404" pitchFamily="49" charset="0"/>
              <a:buChar char="o"/>
            </a:pPr>
            <a:r>
              <a:rPr lang="en-US" dirty="0"/>
              <a:t>   Perceived usefulness </a:t>
            </a:r>
            <a:r>
              <a:rPr lang="en-US" sz="1800" dirty="0"/>
              <a:t>(</a:t>
            </a:r>
            <a:r>
              <a:rPr lang="en-US" sz="1800" i="1" dirty="0"/>
              <a:t>β</a:t>
            </a:r>
            <a:r>
              <a:rPr lang="en-US" sz="1800" dirty="0"/>
              <a:t> = 0.061, SE = .029)</a:t>
            </a:r>
          </a:p>
          <a:p>
            <a:pPr>
              <a:buFont typeface="Courier New" panose="02070309020205020404" pitchFamily="49" charset="0"/>
              <a:buChar char="o"/>
            </a:pPr>
            <a:r>
              <a:rPr lang="en-US" dirty="0"/>
              <a:t>   Gender </a:t>
            </a:r>
            <a:r>
              <a:rPr lang="en-US" sz="1800" dirty="0"/>
              <a:t>(</a:t>
            </a:r>
            <a:r>
              <a:rPr lang="en-US" sz="1800" i="1" dirty="0"/>
              <a:t>β</a:t>
            </a:r>
            <a:r>
              <a:rPr lang="en-US" sz="1800" dirty="0"/>
              <a:t> = -0.237, SE = .036)</a:t>
            </a:r>
          </a:p>
          <a:p>
            <a:pPr>
              <a:buFont typeface="Courier New" panose="02070309020205020404" pitchFamily="49" charset="0"/>
              <a:buChar char="o"/>
            </a:pPr>
            <a:r>
              <a:rPr lang="en-US" dirty="0"/>
              <a:t>   Age </a:t>
            </a:r>
            <a:r>
              <a:rPr lang="en-US" sz="1800" dirty="0"/>
              <a:t>(</a:t>
            </a:r>
            <a:r>
              <a:rPr lang="en-US" sz="1800" i="1" dirty="0"/>
              <a:t>β</a:t>
            </a:r>
            <a:r>
              <a:rPr lang="en-US" sz="1800" dirty="0"/>
              <a:t> = -0.007, SE = .001)</a:t>
            </a:r>
          </a:p>
          <a:p>
            <a:pPr>
              <a:buFont typeface="Courier New" panose="02070309020205020404" pitchFamily="49" charset="0"/>
              <a:buChar char="o"/>
            </a:pPr>
            <a:r>
              <a:rPr lang="en-US" dirty="0"/>
              <a:t>   Religion </a:t>
            </a:r>
            <a:r>
              <a:rPr lang="en-US" sz="1800" dirty="0"/>
              <a:t>(</a:t>
            </a:r>
            <a:r>
              <a:rPr lang="en-US" sz="1800" i="1" dirty="0"/>
              <a:t>β</a:t>
            </a:r>
            <a:r>
              <a:rPr lang="en-US" sz="1800" dirty="0"/>
              <a:t> = -0.091, SE = .043)</a:t>
            </a:r>
          </a:p>
          <a:p>
            <a:pPr>
              <a:buFont typeface="Courier New" panose="02070309020205020404" pitchFamily="49" charset="0"/>
              <a:buChar char="o"/>
            </a:pPr>
            <a:r>
              <a:rPr lang="en-US" dirty="0"/>
              <a:t>   Extraversion </a:t>
            </a:r>
            <a:r>
              <a:rPr lang="en-US" sz="1800" dirty="0"/>
              <a:t>(</a:t>
            </a:r>
            <a:r>
              <a:rPr lang="en-US" sz="1800" i="1" dirty="0"/>
              <a:t>β</a:t>
            </a:r>
            <a:r>
              <a:rPr lang="en-US" sz="1800" dirty="0"/>
              <a:t> = 0.071, SE = .026)</a:t>
            </a:r>
          </a:p>
          <a:p>
            <a:pPr>
              <a:buFont typeface="Courier New" panose="02070309020205020404" pitchFamily="49" charset="0"/>
              <a:buChar char="o"/>
            </a:pPr>
            <a:r>
              <a:rPr lang="en-US" dirty="0"/>
              <a:t>   Neuroticism </a:t>
            </a:r>
            <a:r>
              <a:rPr lang="en-US" sz="1800" dirty="0"/>
              <a:t>(</a:t>
            </a:r>
            <a:r>
              <a:rPr lang="en-US" sz="1800" i="1" dirty="0"/>
              <a:t>β</a:t>
            </a:r>
            <a:r>
              <a:rPr lang="en-US" sz="1800" dirty="0"/>
              <a:t> = 0.144, SE = .021)</a:t>
            </a:r>
          </a:p>
          <a:p>
            <a:pPr>
              <a:buFont typeface="Courier New" panose="02070309020205020404" pitchFamily="49" charset="0"/>
              <a:buChar char="o"/>
            </a:pPr>
            <a:r>
              <a:rPr lang="en-US" dirty="0"/>
              <a:t>   Technological competence </a:t>
            </a:r>
            <a:r>
              <a:rPr lang="en-US" sz="1800" dirty="0"/>
              <a:t>(</a:t>
            </a:r>
            <a:r>
              <a:rPr lang="en-US" sz="1800" i="1" dirty="0"/>
              <a:t>β</a:t>
            </a:r>
            <a:r>
              <a:rPr lang="en-US" sz="1800" dirty="0"/>
              <a:t> = -0.049, SE = .025)</a:t>
            </a:r>
          </a:p>
          <a:p>
            <a:pPr marL="0" indent="0">
              <a:buNone/>
            </a:pPr>
            <a:r>
              <a:rPr lang="en-US" dirty="0">
                <a:sym typeface="Wingdings" panose="05000000000000000000" pitchFamily="2" charset="2"/>
              </a:rPr>
              <a:t> </a:t>
            </a:r>
            <a:r>
              <a:rPr lang="en-US" dirty="0"/>
              <a:t>Total adjusted </a:t>
            </a:r>
            <a:r>
              <a:rPr lang="en-US" altLang="zh-CN" i="1" dirty="0"/>
              <a:t>R</a:t>
            </a:r>
            <a:r>
              <a:rPr lang="en-US" altLang="zh-CN" i="1" baseline="30000" dirty="0"/>
              <a:t>2 </a:t>
            </a:r>
            <a:r>
              <a:rPr lang="en-US" altLang="zh-CN" i="1" dirty="0"/>
              <a:t>= 53.5%</a:t>
            </a:r>
            <a:endParaRPr lang="en-US" dirty="0"/>
          </a:p>
          <a:p>
            <a:endParaRPr lang="en-US" dirty="0"/>
          </a:p>
          <a:p>
            <a:endParaRPr lang="en-US" dirty="0"/>
          </a:p>
        </p:txBody>
      </p:sp>
      <p:graphicFrame>
        <p:nvGraphicFramePr>
          <p:cNvPr id="4" name="Table 3">
            <a:extLst>
              <a:ext uri="{FF2B5EF4-FFF2-40B4-BE49-F238E27FC236}">
                <a16:creationId xmlns:a16="http://schemas.microsoft.com/office/drawing/2014/main" id="{388169A3-D47B-414F-8125-85CC1A4B239E}"/>
              </a:ext>
            </a:extLst>
          </p:cNvPr>
          <p:cNvGraphicFramePr>
            <a:graphicFrameLocks noGrp="1"/>
          </p:cNvGraphicFramePr>
          <p:nvPr>
            <p:extLst>
              <p:ext uri="{D42A27DB-BD31-4B8C-83A1-F6EECF244321}">
                <p14:modId xmlns:p14="http://schemas.microsoft.com/office/powerpoint/2010/main" val="3497632585"/>
              </p:ext>
            </p:extLst>
          </p:nvPr>
        </p:nvGraphicFramePr>
        <p:xfrm>
          <a:off x="7427276" y="2841149"/>
          <a:ext cx="3728405" cy="613251"/>
        </p:xfrm>
        <a:graphic>
          <a:graphicData uri="http://schemas.openxmlformats.org/drawingml/2006/table">
            <a:tbl>
              <a:tblPr firstRow="1" bandRow="1">
                <a:tableStyleId>{FABFCF23-3B69-468F-B69F-88F6DE6A72F2}</a:tableStyleId>
              </a:tblPr>
              <a:tblGrid>
                <a:gridCol w="1300164">
                  <a:extLst>
                    <a:ext uri="{9D8B030D-6E8A-4147-A177-3AD203B41FA5}">
                      <a16:colId xmlns:a16="http://schemas.microsoft.com/office/drawing/2014/main" val="2764407713"/>
                    </a:ext>
                  </a:extLst>
                </a:gridCol>
                <a:gridCol w="1229360">
                  <a:extLst>
                    <a:ext uri="{9D8B030D-6E8A-4147-A177-3AD203B41FA5}">
                      <a16:colId xmlns:a16="http://schemas.microsoft.com/office/drawing/2014/main" val="4093623592"/>
                    </a:ext>
                  </a:extLst>
                </a:gridCol>
                <a:gridCol w="1198881">
                  <a:extLst>
                    <a:ext uri="{9D8B030D-6E8A-4147-A177-3AD203B41FA5}">
                      <a16:colId xmlns:a16="http://schemas.microsoft.com/office/drawing/2014/main" val="1977096099"/>
                    </a:ext>
                  </a:extLst>
                </a:gridCol>
              </a:tblGrid>
              <a:tr h="613251">
                <a:tc>
                  <a:txBody>
                    <a:bodyPr/>
                    <a:lstStyle/>
                    <a:p>
                      <a:pPr algn="ctr"/>
                      <a:r>
                        <a:rPr lang="en-US" dirty="0">
                          <a:solidFill>
                            <a:schemeClr val="tx1">
                              <a:lumMod val="75000"/>
                              <a:lumOff val="25000"/>
                            </a:schemeClr>
                          </a:solidFill>
                        </a:rPr>
                        <a:t>2.28 (0.85)</a:t>
                      </a:r>
                    </a:p>
                  </a:txBody>
                  <a:tcPr>
                    <a:solidFill>
                      <a:schemeClr val="accent5">
                        <a:lumMod val="40000"/>
                        <a:lumOff val="60000"/>
                      </a:schemeClr>
                    </a:solidFill>
                  </a:tcPr>
                </a:tc>
                <a:tc>
                  <a:txBody>
                    <a:bodyPr/>
                    <a:lstStyle/>
                    <a:p>
                      <a:pPr algn="ctr"/>
                      <a:r>
                        <a:rPr lang="en-US" dirty="0">
                          <a:solidFill>
                            <a:schemeClr val="tx1">
                              <a:lumMod val="75000"/>
                              <a:lumOff val="25000"/>
                            </a:schemeClr>
                          </a:solidFill>
                        </a:rPr>
                        <a:t>2.47 (0.87)</a:t>
                      </a:r>
                    </a:p>
                  </a:txBody>
                  <a:tcPr>
                    <a:solidFill>
                      <a:schemeClr val="accent5">
                        <a:lumMod val="40000"/>
                        <a:lumOff val="60000"/>
                      </a:schemeClr>
                    </a:solidFill>
                  </a:tcPr>
                </a:tc>
                <a:tc>
                  <a:txBody>
                    <a:bodyPr/>
                    <a:lstStyle/>
                    <a:p>
                      <a:pPr algn="ctr"/>
                      <a:r>
                        <a:rPr lang="en-US" dirty="0">
                          <a:solidFill>
                            <a:schemeClr val="tx1">
                              <a:lumMod val="75000"/>
                              <a:lumOff val="25000"/>
                            </a:schemeClr>
                          </a:solidFill>
                        </a:rPr>
                        <a:t>2.09 (0.78)</a:t>
                      </a:r>
                    </a:p>
                  </a:txBody>
                  <a:tcPr>
                    <a:solidFill>
                      <a:schemeClr val="accent5">
                        <a:lumMod val="40000"/>
                        <a:lumOff val="60000"/>
                      </a:schemeClr>
                    </a:solidFill>
                  </a:tcPr>
                </a:tc>
                <a:extLst>
                  <a:ext uri="{0D108BD9-81ED-4DB2-BD59-A6C34878D82A}">
                    <a16:rowId xmlns:a16="http://schemas.microsoft.com/office/drawing/2014/main" val="3836601279"/>
                  </a:ext>
                </a:extLst>
              </a:tr>
            </a:tbl>
          </a:graphicData>
        </a:graphic>
      </p:graphicFrame>
      <p:graphicFrame>
        <p:nvGraphicFramePr>
          <p:cNvPr id="5" name="Table 4">
            <a:extLst>
              <a:ext uri="{FF2B5EF4-FFF2-40B4-BE49-F238E27FC236}">
                <a16:creationId xmlns:a16="http://schemas.microsoft.com/office/drawing/2014/main" id="{2EC7193C-A724-4204-890C-C5E8E6E3122F}"/>
              </a:ext>
            </a:extLst>
          </p:cNvPr>
          <p:cNvGraphicFramePr>
            <a:graphicFrameLocks noGrp="1"/>
          </p:cNvGraphicFramePr>
          <p:nvPr>
            <p:extLst>
              <p:ext uri="{D42A27DB-BD31-4B8C-83A1-F6EECF244321}">
                <p14:modId xmlns:p14="http://schemas.microsoft.com/office/powerpoint/2010/main" val="1707224550"/>
              </p:ext>
            </p:extLst>
          </p:nvPr>
        </p:nvGraphicFramePr>
        <p:xfrm>
          <a:off x="7427276" y="2066131"/>
          <a:ext cx="3728404" cy="775018"/>
        </p:xfrm>
        <a:graphic>
          <a:graphicData uri="http://schemas.openxmlformats.org/drawingml/2006/table">
            <a:tbl>
              <a:tblPr firstRow="1" bandRow="1">
                <a:tableStyleId>{FABFCF23-3B69-468F-B69F-88F6DE6A72F2}</a:tableStyleId>
              </a:tblPr>
              <a:tblGrid>
                <a:gridCol w="1381444">
                  <a:extLst>
                    <a:ext uri="{9D8B030D-6E8A-4147-A177-3AD203B41FA5}">
                      <a16:colId xmlns:a16="http://schemas.microsoft.com/office/drawing/2014/main" val="3399691225"/>
                    </a:ext>
                  </a:extLst>
                </a:gridCol>
                <a:gridCol w="1158240">
                  <a:extLst>
                    <a:ext uri="{9D8B030D-6E8A-4147-A177-3AD203B41FA5}">
                      <a16:colId xmlns:a16="http://schemas.microsoft.com/office/drawing/2014/main" val="1623629694"/>
                    </a:ext>
                  </a:extLst>
                </a:gridCol>
                <a:gridCol w="1188720">
                  <a:extLst>
                    <a:ext uri="{9D8B030D-6E8A-4147-A177-3AD203B41FA5}">
                      <a16:colId xmlns:a16="http://schemas.microsoft.com/office/drawing/2014/main" val="1566049196"/>
                    </a:ext>
                  </a:extLst>
                </a:gridCol>
              </a:tblGrid>
              <a:tr h="775018">
                <a:tc>
                  <a:txBody>
                    <a:bodyPr/>
                    <a:lstStyle/>
                    <a:p>
                      <a:pPr algn="ctr"/>
                      <a:r>
                        <a:rPr lang="en-US" dirty="0"/>
                        <a:t>Total sample</a:t>
                      </a:r>
                    </a:p>
                    <a:p>
                      <a:pPr algn="ctr"/>
                      <a:r>
                        <a:rPr lang="en-US" dirty="0"/>
                        <a:t>M(SD)</a:t>
                      </a:r>
                    </a:p>
                  </a:txBody>
                  <a:tcPr/>
                </a:tc>
                <a:tc>
                  <a:txBody>
                    <a:bodyPr/>
                    <a:lstStyle/>
                    <a:p>
                      <a:pPr algn="ctr"/>
                      <a:r>
                        <a:rPr lang="en-US" dirty="0"/>
                        <a:t>Male</a:t>
                      </a:r>
                    </a:p>
                    <a:p>
                      <a:pPr algn="ctr"/>
                      <a:r>
                        <a:rPr lang="en-US" dirty="0"/>
                        <a:t>M(SD)</a:t>
                      </a:r>
                    </a:p>
                  </a:txBody>
                  <a:tcPr/>
                </a:tc>
                <a:tc>
                  <a:txBody>
                    <a:bodyPr/>
                    <a:lstStyle/>
                    <a:p>
                      <a:pPr algn="ctr"/>
                      <a:r>
                        <a:rPr lang="en-US" dirty="0"/>
                        <a:t>Female</a:t>
                      </a:r>
                    </a:p>
                    <a:p>
                      <a:pPr algn="ctr"/>
                      <a:r>
                        <a:rPr lang="en-US" dirty="0"/>
                        <a:t>M(SD)</a:t>
                      </a:r>
                    </a:p>
                  </a:txBody>
                  <a:tcPr/>
                </a:tc>
                <a:extLst>
                  <a:ext uri="{0D108BD9-81ED-4DB2-BD59-A6C34878D82A}">
                    <a16:rowId xmlns:a16="http://schemas.microsoft.com/office/drawing/2014/main" val="1761827000"/>
                  </a:ext>
                </a:extLst>
              </a:tr>
            </a:tbl>
          </a:graphicData>
        </a:graphic>
      </p:graphicFrame>
      <p:graphicFrame>
        <p:nvGraphicFramePr>
          <p:cNvPr id="6" name="Table 5">
            <a:extLst>
              <a:ext uri="{FF2B5EF4-FFF2-40B4-BE49-F238E27FC236}">
                <a16:creationId xmlns:a16="http://schemas.microsoft.com/office/drawing/2014/main" id="{9FDFB770-103F-42FE-94D8-2476F0A994F8}"/>
              </a:ext>
            </a:extLst>
          </p:cNvPr>
          <p:cNvGraphicFramePr>
            <a:graphicFrameLocks noGrp="1"/>
          </p:cNvGraphicFramePr>
          <p:nvPr>
            <p:extLst>
              <p:ext uri="{D42A27DB-BD31-4B8C-83A1-F6EECF244321}">
                <p14:modId xmlns:p14="http://schemas.microsoft.com/office/powerpoint/2010/main" val="1113596107"/>
              </p:ext>
            </p:extLst>
          </p:nvPr>
        </p:nvGraphicFramePr>
        <p:xfrm>
          <a:off x="7427276" y="4043681"/>
          <a:ext cx="3728404" cy="775018"/>
        </p:xfrm>
        <a:graphic>
          <a:graphicData uri="http://schemas.openxmlformats.org/drawingml/2006/table">
            <a:tbl>
              <a:tblPr firstRow="1" bandRow="1">
                <a:tableStyleId>{FABFCF23-3B69-468F-B69F-88F6DE6A72F2}</a:tableStyleId>
              </a:tblPr>
              <a:tblGrid>
                <a:gridCol w="1239204">
                  <a:extLst>
                    <a:ext uri="{9D8B030D-6E8A-4147-A177-3AD203B41FA5}">
                      <a16:colId xmlns:a16="http://schemas.microsoft.com/office/drawing/2014/main" val="2380169609"/>
                    </a:ext>
                  </a:extLst>
                </a:gridCol>
                <a:gridCol w="1259840">
                  <a:extLst>
                    <a:ext uri="{9D8B030D-6E8A-4147-A177-3AD203B41FA5}">
                      <a16:colId xmlns:a16="http://schemas.microsoft.com/office/drawing/2014/main" val="62417724"/>
                    </a:ext>
                  </a:extLst>
                </a:gridCol>
                <a:gridCol w="1229360">
                  <a:extLst>
                    <a:ext uri="{9D8B030D-6E8A-4147-A177-3AD203B41FA5}">
                      <a16:colId xmlns:a16="http://schemas.microsoft.com/office/drawing/2014/main" val="1170209475"/>
                    </a:ext>
                  </a:extLst>
                </a:gridCol>
              </a:tblGrid>
              <a:tr h="775018">
                <a:tc>
                  <a:txBody>
                    <a:bodyPr/>
                    <a:lstStyle/>
                    <a:p>
                      <a:pPr algn="ctr"/>
                      <a:r>
                        <a:rPr lang="en-US" dirty="0"/>
                        <a:t>Agender robot</a:t>
                      </a:r>
                    </a:p>
                  </a:txBody>
                  <a:tcPr/>
                </a:tc>
                <a:tc>
                  <a:txBody>
                    <a:bodyPr/>
                    <a:lstStyle/>
                    <a:p>
                      <a:pPr algn="ctr"/>
                      <a:r>
                        <a:rPr lang="en-US" dirty="0"/>
                        <a:t>Female robot</a:t>
                      </a:r>
                    </a:p>
                  </a:txBody>
                  <a:tcPr/>
                </a:tc>
                <a:tc>
                  <a:txBody>
                    <a:bodyPr/>
                    <a:lstStyle/>
                    <a:p>
                      <a:pPr algn="ctr"/>
                      <a:r>
                        <a:rPr lang="en-US" dirty="0"/>
                        <a:t>Male</a:t>
                      </a:r>
                    </a:p>
                    <a:p>
                      <a:pPr algn="ctr"/>
                      <a:r>
                        <a:rPr lang="en-US" dirty="0"/>
                        <a:t>robot</a:t>
                      </a:r>
                    </a:p>
                  </a:txBody>
                  <a:tcPr/>
                </a:tc>
                <a:extLst>
                  <a:ext uri="{0D108BD9-81ED-4DB2-BD59-A6C34878D82A}">
                    <a16:rowId xmlns:a16="http://schemas.microsoft.com/office/drawing/2014/main" val="3413710414"/>
                  </a:ext>
                </a:extLst>
              </a:tr>
            </a:tbl>
          </a:graphicData>
        </a:graphic>
      </p:graphicFrame>
      <p:graphicFrame>
        <p:nvGraphicFramePr>
          <p:cNvPr id="7" name="Table 6">
            <a:extLst>
              <a:ext uri="{FF2B5EF4-FFF2-40B4-BE49-F238E27FC236}">
                <a16:creationId xmlns:a16="http://schemas.microsoft.com/office/drawing/2014/main" id="{0036F333-AA0F-4376-B045-9E846F0BB823}"/>
              </a:ext>
            </a:extLst>
          </p:cNvPr>
          <p:cNvGraphicFramePr>
            <a:graphicFrameLocks noGrp="1"/>
          </p:cNvGraphicFramePr>
          <p:nvPr>
            <p:extLst>
              <p:ext uri="{D42A27DB-BD31-4B8C-83A1-F6EECF244321}">
                <p14:modId xmlns:p14="http://schemas.microsoft.com/office/powerpoint/2010/main" val="4021398681"/>
              </p:ext>
            </p:extLst>
          </p:nvPr>
        </p:nvGraphicFramePr>
        <p:xfrm>
          <a:off x="7427276" y="4818699"/>
          <a:ext cx="3728405" cy="606741"/>
        </p:xfrm>
        <a:graphic>
          <a:graphicData uri="http://schemas.openxmlformats.org/drawingml/2006/table">
            <a:tbl>
              <a:tblPr firstRow="1" bandRow="1">
                <a:tableStyleId>{FABFCF23-3B69-468F-B69F-88F6DE6A72F2}</a:tableStyleId>
              </a:tblPr>
              <a:tblGrid>
                <a:gridCol w="1279844">
                  <a:extLst>
                    <a:ext uri="{9D8B030D-6E8A-4147-A177-3AD203B41FA5}">
                      <a16:colId xmlns:a16="http://schemas.microsoft.com/office/drawing/2014/main" val="4249322658"/>
                    </a:ext>
                  </a:extLst>
                </a:gridCol>
                <a:gridCol w="1219200">
                  <a:extLst>
                    <a:ext uri="{9D8B030D-6E8A-4147-A177-3AD203B41FA5}">
                      <a16:colId xmlns:a16="http://schemas.microsoft.com/office/drawing/2014/main" val="130464542"/>
                    </a:ext>
                  </a:extLst>
                </a:gridCol>
                <a:gridCol w="1229361">
                  <a:extLst>
                    <a:ext uri="{9D8B030D-6E8A-4147-A177-3AD203B41FA5}">
                      <a16:colId xmlns:a16="http://schemas.microsoft.com/office/drawing/2014/main" val="16108541"/>
                    </a:ext>
                  </a:extLst>
                </a:gridCol>
              </a:tblGrid>
              <a:tr h="606741">
                <a:tc>
                  <a:txBody>
                    <a:bodyPr/>
                    <a:lstStyle/>
                    <a:p>
                      <a:pPr algn="ctr"/>
                      <a:r>
                        <a:rPr lang="en-US" dirty="0">
                          <a:solidFill>
                            <a:schemeClr val="tx1">
                              <a:lumMod val="75000"/>
                              <a:lumOff val="25000"/>
                            </a:schemeClr>
                          </a:solidFill>
                        </a:rPr>
                        <a:t>2.36 (0.86)</a:t>
                      </a:r>
                    </a:p>
                  </a:txBody>
                  <a:tcPr>
                    <a:solidFill>
                      <a:schemeClr val="accent5">
                        <a:lumMod val="40000"/>
                        <a:lumOff val="60000"/>
                      </a:schemeClr>
                    </a:solidFill>
                  </a:tcPr>
                </a:tc>
                <a:tc>
                  <a:txBody>
                    <a:bodyPr/>
                    <a:lstStyle/>
                    <a:p>
                      <a:pPr algn="ctr"/>
                      <a:r>
                        <a:rPr lang="en-US" dirty="0">
                          <a:solidFill>
                            <a:schemeClr val="tx1">
                              <a:lumMod val="75000"/>
                              <a:lumOff val="25000"/>
                            </a:schemeClr>
                          </a:solidFill>
                        </a:rPr>
                        <a:t>2.34 (0.85)</a:t>
                      </a:r>
                    </a:p>
                  </a:txBody>
                  <a:tcPr>
                    <a:solidFill>
                      <a:schemeClr val="accent5">
                        <a:lumMod val="40000"/>
                        <a:lumOff val="60000"/>
                      </a:schemeClr>
                    </a:solidFill>
                  </a:tcPr>
                </a:tc>
                <a:tc>
                  <a:txBody>
                    <a:bodyPr/>
                    <a:lstStyle/>
                    <a:p>
                      <a:pPr algn="ctr"/>
                      <a:r>
                        <a:rPr lang="en-US" dirty="0">
                          <a:solidFill>
                            <a:schemeClr val="tx1">
                              <a:lumMod val="75000"/>
                              <a:lumOff val="25000"/>
                            </a:schemeClr>
                          </a:solidFill>
                        </a:rPr>
                        <a:t>2.17 (0.79)</a:t>
                      </a:r>
                    </a:p>
                  </a:txBody>
                  <a:tcPr>
                    <a:solidFill>
                      <a:schemeClr val="accent5">
                        <a:lumMod val="40000"/>
                        <a:lumOff val="60000"/>
                      </a:schemeClr>
                    </a:solidFill>
                  </a:tcPr>
                </a:tc>
                <a:extLst>
                  <a:ext uri="{0D108BD9-81ED-4DB2-BD59-A6C34878D82A}">
                    <a16:rowId xmlns:a16="http://schemas.microsoft.com/office/drawing/2014/main" val="135288736"/>
                  </a:ext>
                </a:extLst>
              </a:tr>
            </a:tbl>
          </a:graphicData>
        </a:graphic>
      </p:graphicFrame>
      <p:sp>
        <p:nvSpPr>
          <p:cNvPr id="8" name="Arrow: Up 7">
            <a:extLst>
              <a:ext uri="{FF2B5EF4-FFF2-40B4-BE49-F238E27FC236}">
                <a16:creationId xmlns:a16="http://schemas.microsoft.com/office/drawing/2014/main" id="{42B78DAA-7A1E-437A-BBFB-8D3D2A10DAEB}"/>
              </a:ext>
            </a:extLst>
          </p:cNvPr>
          <p:cNvSpPr/>
          <p:nvPr/>
        </p:nvSpPr>
        <p:spPr>
          <a:xfrm>
            <a:off x="5842000" y="2208426"/>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75BEAEF8-4294-460C-A7A4-BAE71859A579}"/>
              </a:ext>
            </a:extLst>
          </p:cNvPr>
          <p:cNvSpPr/>
          <p:nvPr/>
        </p:nvSpPr>
        <p:spPr>
          <a:xfrm>
            <a:off x="5842000" y="2688062"/>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A8DCCE5C-AC40-4CA5-8F1E-249A0D3F6F95}"/>
              </a:ext>
            </a:extLst>
          </p:cNvPr>
          <p:cNvSpPr/>
          <p:nvPr/>
        </p:nvSpPr>
        <p:spPr>
          <a:xfrm>
            <a:off x="4764725" y="4739892"/>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id="{5AC37D51-2A28-4557-9BA6-40CB0D1A6335}"/>
              </a:ext>
            </a:extLst>
          </p:cNvPr>
          <p:cNvSpPr/>
          <p:nvPr/>
        </p:nvSpPr>
        <p:spPr>
          <a:xfrm>
            <a:off x="4764725" y="4325344"/>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244784E6-FD3C-4EE7-9574-A55607249070}"/>
              </a:ext>
            </a:extLst>
          </p:cNvPr>
          <p:cNvSpPr/>
          <p:nvPr/>
        </p:nvSpPr>
        <p:spPr>
          <a:xfrm rot="10800000">
            <a:off x="6303409" y="5193189"/>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Up 12">
            <a:extLst>
              <a:ext uri="{FF2B5EF4-FFF2-40B4-BE49-F238E27FC236}">
                <a16:creationId xmlns:a16="http://schemas.microsoft.com/office/drawing/2014/main" id="{221EBC6A-6462-43B9-9D03-24EE908D77D9}"/>
              </a:ext>
            </a:extLst>
          </p:cNvPr>
          <p:cNvSpPr/>
          <p:nvPr/>
        </p:nvSpPr>
        <p:spPr>
          <a:xfrm rot="10800000">
            <a:off x="3976769" y="3577749"/>
            <a:ext cx="254000" cy="30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76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B7F56-643E-4B0E-B8F4-807375FFDA81}"/>
              </a:ext>
            </a:extLst>
          </p:cNvPr>
          <p:cNvSpPr>
            <a:spLocks noGrp="1"/>
          </p:cNvSpPr>
          <p:nvPr>
            <p:ph idx="4294967295"/>
          </p:nvPr>
        </p:nvSpPr>
        <p:spPr>
          <a:xfrm>
            <a:off x="1066800" y="1163320"/>
            <a:ext cx="10058400" cy="4531360"/>
          </a:xfrm>
        </p:spPr>
        <p:txBody>
          <a:bodyPr>
            <a:normAutofit/>
          </a:bodyPr>
          <a:lstStyle/>
          <a:p>
            <a:r>
              <a:rPr lang="en-US" b="1" i="1" dirty="0"/>
              <a:t>Robots are not people and WILL NEVER BE PEOPLE!!!! There is more consciousness, sentience, and life in an amoeba than there will ever be in a robot.</a:t>
            </a:r>
          </a:p>
          <a:p>
            <a:pPr marL="0" indent="0">
              <a:buNone/>
            </a:pPr>
            <a:endParaRPr lang="en-US" i="1" dirty="0"/>
          </a:p>
          <a:p>
            <a:r>
              <a:rPr lang="en-US" i="1" dirty="0"/>
              <a:t>Robots are machines.  They could be very helpful for everyday tasks.  But, they are not human and should not be considered human.  Some of the questions in this survey were kind of creepy.</a:t>
            </a:r>
          </a:p>
          <a:p>
            <a:endParaRPr lang="en-US" i="1" dirty="0"/>
          </a:p>
          <a:p>
            <a:r>
              <a:rPr lang="en-US" i="1" dirty="0"/>
              <a:t>The questions were really weird. A lot of the questions depend on how evolved the robots become emotionally. If they can feel emotions like humans then they deserve to be treated as equals not like objects.</a:t>
            </a:r>
          </a:p>
          <a:p>
            <a:endParaRPr lang="en-US" i="1" dirty="0"/>
          </a:p>
          <a:p>
            <a:r>
              <a:rPr lang="en-US" i="1" dirty="0"/>
              <a:t>I believe that robots are the future, and deserve the rights we treat beings of intelligence with.</a:t>
            </a:r>
          </a:p>
          <a:p>
            <a:endParaRPr lang="en-US" i="1" dirty="0"/>
          </a:p>
          <a:p>
            <a:endParaRPr lang="en-US" i="1" dirty="0"/>
          </a:p>
          <a:p>
            <a:endParaRPr lang="en-US" i="1" dirty="0"/>
          </a:p>
        </p:txBody>
      </p:sp>
    </p:spTree>
    <p:extLst>
      <p:ext uri="{BB962C8B-B14F-4D97-AF65-F5344CB8AC3E}">
        <p14:creationId xmlns:p14="http://schemas.microsoft.com/office/powerpoint/2010/main" val="400200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B7F56-643E-4B0E-B8F4-807375FFDA81}"/>
              </a:ext>
            </a:extLst>
          </p:cNvPr>
          <p:cNvSpPr>
            <a:spLocks noGrp="1"/>
          </p:cNvSpPr>
          <p:nvPr>
            <p:ph idx="4294967295"/>
          </p:nvPr>
        </p:nvSpPr>
        <p:spPr>
          <a:xfrm>
            <a:off x="1066800" y="1163320"/>
            <a:ext cx="10088880" cy="4531360"/>
          </a:xfrm>
        </p:spPr>
        <p:txBody>
          <a:bodyPr>
            <a:normAutofit/>
          </a:bodyPr>
          <a:lstStyle/>
          <a:p>
            <a:r>
              <a:rPr lang="en-US" i="1" dirty="0"/>
              <a:t>Robots are not people and WILL NEVER BE PEOPLE!!!! There is more consciousness, sentience, and life in an amoeba than there will ever be in a robot.</a:t>
            </a:r>
          </a:p>
          <a:p>
            <a:pPr marL="0" indent="0">
              <a:buNone/>
            </a:pPr>
            <a:endParaRPr lang="en-US" i="1" dirty="0"/>
          </a:p>
          <a:p>
            <a:r>
              <a:rPr lang="en-US" b="1" i="1" dirty="0"/>
              <a:t>Robots are machines.  They could be very helpful for everyday tasks.  But, they are not human and should not be considered human.  Some of the questions in this survey were kind of creepy.</a:t>
            </a:r>
          </a:p>
          <a:p>
            <a:endParaRPr lang="en-US" i="1" dirty="0"/>
          </a:p>
          <a:p>
            <a:r>
              <a:rPr lang="en-US" i="1" dirty="0"/>
              <a:t>The questions were really weird. A lot of the questions depend on how evolved the robots become emotionally. If they can feel emotions like humans then they deserve to be treated as equals not like objects.</a:t>
            </a:r>
          </a:p>
          <a:p>
            <a:endParaRPr lang="en-US" i="1" dirty="0"/>
          </a:p>
          <a:p>
            <a:r>
              <a:rPr lang="en-US" i="1" dirty="0"/>
              <a:t>I believe that robots are the future, and deserve the rights we treat beings of intelligence with.</a:t>
            </a:r>
          </a:p>
          <a:p>
            <a:endParaRPr lang="en-US" i="1" dirty="0"/>
          </a:p>
          <a:p>
            <a:endParaRPr lang="en-US" i="1" dirty="0"/>
          </a:p>
          <a:p>
            <a:endParaRPr lang="en-US" i="1" dirty="0"/>
          </a:p>
        </p:txBody>
      </p:sp>
    </p:spTree>
    <p:extLst>
      <p:ext uri="{BB962C8B-B14F-4D97-AF65-F5344CB8AC3E}">
        <p14:creationId xmlns:p14="http://schemas.microsoft.com/office/powerpoint/2010/main" val="335166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A8D6-AC39-4693-8F89-EE06EA8138AC}"/>
              </a:ext>
            </a:extLst>
          </p:cNvPr>
          <p:cNvSpPr>
            <a:spLocks noGrp="1"/>
          </p:cNvSpPr>
          <p:nvPr>
            <p:ph type="title"/>
          </p:nvPr>
        </p:nvSpPr>
        <p:spPr/>
        <p:txBody>
          <a:bodyPr/>
          <a:lstStyle/>
          <a:p>
            <a:r>
              <a:rPr lang="en-US" dirty="0"/>
              <a:t>Research collaboration </a:t>
            </a:r>
          </a:p>
        </p:txBody>
      </p:sp>
      <p:sp>
        <p:nvSpPr>
          <p:cNvPr id="3" name="Content Placeholder 2">
            <a:extLst>
              <a:ext uri="{FF2B5EF4-FFF2-40B4-BE49-F238E27FC236}">
                <a16:creationId xmlns:a16="http://schemas.microsoft.com/office/drawing/2014/main" id="{A3D80EA7-A3AA-4540-91B2-553DC3D7F6E3}"/>
              </a:ext>
            </a:extLst>
          </p:cNvPr>
          <p:cNvSpPr>
            <a:spLocks noGrp="1"/>
          </p:cNvSpPr>
          <p:nvPr>
            <p:ph idx="1"/>
          </p:nvPr>
        </p:nvSpPr>
        <p:spPr/>
        <p:txBody>
          <a:bodyPr/>
          <a:lstStyle/>
          <a:p>
            <a:r>
              <a:rPr lang="en-US" dirty="0"/>
              <a:t>China – Taiwan – United States</a:t>
            </a:r>
          </a:p>
          <a:p>
            <a:endParaRPr lang="en-US" dirty="0"/>
          </a:p>
          <a:p>
            <a:pPr marL="0" indent="0">
              <a:buNone/>
            </a:pPr>
            <a:r>
              <a:rPr lang="en-US" dirty="0">
                <a:sym typeface="Wingdings" panose="05000000000000000000" pitchFamily="2" charset="2"/>
              </a:rPr>
              <a:t>  Are there cultural differences between the East and West in terms of robot perceptions and attitudes?</a:t>
            </a:r>
            <a:endParaRPr lang="en-US" dirty="0"/>
          </a:p>
        </p:txBody>
      </p:sp>
    </p:spTree>
    <p:extLst>
      <p:ext uri="{BB962C8B-B14F-4D97-AF65-F5344CB8AC3E}">
        <p14:creationId xmlns:p14="http://schemas.microsoft.com/office/powerpoint/2010/main" val="215461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B7F56-643E-4B0E-B8F4-807375FFDA81}"/>
              </a:ext>
            </a:extLst>
          </p:cNvPr>
          <p:cNvSpPr>
            <a:spLocks noGrp="1"/>
          </p:cNvSpPr>
          <p:nvPr>
            <p:ph idx="4294967295"/>
          </p:nvPr>
        </p:nvSpPr>
        <p:spPr>
          <a:xfrm>
            <a:off x="1066800" y="1163320"/>
            <a:ext cx="10058400" cy="4531360"/>
          </a:xfrm>
        </p:spPr>
        <p:txBody>
          <a:bodyPr>
            <a:normAutofit/>
          </a:bodyPr>
          <a:lstStyle/>
          <a:p>
            <a:r>
              <a:rPr lang="en-US" i="1" dirty="0"/>
              <a:t>Robots are not people and WILL NEVER BE PEOPLE!!!! There is more consciousness, sentience, and life in an amoeba than there will ever be in a robot.</a:t>
            </a:r>
          </a:p>
          <a:p>
            <a:pPr marL="0" indent="0">
              <a:buNone/>
            </a:pPr>
            <a:endParaRPr lang="en-US" i="1" dirty="0"/>
          </a:p>
          <a:p>
            <a:r>
              <a:rPr lang="en-US" i="1" dirty="0"/>
              <a:t>Robots are machines.  They could be very helpful for everyday tasks.  But, they are not human and should not be considered human.  Some of the questions in this survey were kind of creepy.</a:t>
            </a:r>
          </a:p>
          <a:p>
            <a:endParaRPr lang="en-US" i="1" dirty="0"/>
          </a:p>
          <a:p>
            <a:r>
              <a:rPr lang="en-US" b="1" i="1" dirty="0"/>
              <a:t>The questions were really weird. A lot of the questions depend on how evolved the robots become emotionally. If they can feel emotions like humans then they deserve to be treated as equals not like objects.</a:t>
            </a:r>
          </a:p>
          <a:p>
            <a:endParaRPr lang="en-US" i="1" dirty="0"/>
          </a:p>
          <a:p>
            <a:r>
              <a:rPr lang="en-US" i="1" dirty="0"/>
              <a:t>I believe that robots are the future, and deserve the rights we treat beings of intelligence with.</a:t>
            </a:r>
          </a:p>
          <a:p>
            <a:endParaRPr lang="en-US" i="1" dirty="0"/>
          </a:p>
          <a:p>
            <a:endParaRPr lang="en-US" i="1" dirty="0"/>
          </a:p>
          <a:p>
            <a:endParaRPr lang="en-US" i="1" dirty="0"/>
          </a:p>
        </p:txBody>
      </p:sp>
    </p:spTree>
    <p:extLst>
      <p:ext uri="{BB962C8B-B14F-4D97-AF65-F5344CB8AC3E}">
        <p14:creationId xmlns:p14="http://schemas.microsoft.com/office/powerpoint/2010/main" val="60757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B7F56-643E-4B0E-B8F4-807375FFDA81}"/>
              </a:ext>
            </a:extLst>
          </p:cNvPr>
          <p:cNvSpPr>
            <a:spLocks noGrp="1"/>
          </p:cNvSpPr>
          <p:nvPr>
            <p:ph idx="4294967295"/>
          </p:nvPr>
        </p:nvSpPr>
        <p:spPr>
          <a:xfrm>
            <a:off x="1066800" y="1163320"/>
            <a:ext cx="10058400" cy="4531360"/>
          </a:xfrm>
        </p:spPr>
        <p:txBody>
          <a:bodyPr>
            <a:normAutofit/>
          </a:bodyPr>
          <a:lstStyle/>
          <a:p>
            <a:r>
              <a:rPr lang="en-US" i="1" dirty="0"/>
              <a:t>Robots are not people and WILL NEVER BE PEOPLE!!!! There is more consciousness, sentience, and life in an amoeba than there will ever be in a robot.</a:t>
            </a:r>
          </a:p>
          <a:p>
            <a:pPr marL="0" indent="0">
              <a:buNone/>
            </a:pPr>
            <a:endParaRPr lang="en-US" i="1" dirty="0"/>
          </a:p>
          <a:p>
            <a:r>
              <a:rPr lang="en-US" i="1" dirty="0"/>
              <a:t>Robots are machines.  They could be very helpful for everyday tasks.  But, they are not human and should not be considered human.  Some of the questions in this survey were kind of creepy.</a:t>
            </a:r>
          </a:p>
          <a:p>
            <a:endParaRPr lang="en-US" i="1" dirty="0"/>
          </a:p>
          <a:p>
            <a:r>
              <a:rPr lang="en-US" i="1" dirty="0"/>
              <a:t>The questions were really weird. A lot of the questions depend on how evolved the robots become emotionally. If they can feel emotions like humans then they deserve to be treated as equals not like objects.</a:t>
            </a:r>
          </a:p>
          <a:p>
            <a:endParaRPr lang="en-US" i="1" dirty="0"/>
          </a:p>
          <a:p>
            <a:r>
              <a:rPr lang="en-US" b="1" i="1" dirty="0"/>
              <a:t>I believe that robots are the future, and deserve the rights we treat beings of intelligence with.</a:t>
            </a:r>
          </a:p>
          <a:p>
            <a:endParaRPr lang="en-US" i="1" dirty="0"/>
          </a:p>
          <a:p>
            <a:endParaRPr lang="en-US" i="1" dirty="0"/>
          </a:p>
          <a:p>
            <a:endParaRPr lang="en-US" i="1" dirty="0"/>
          </a:p>
        </p:txBody>
      </p:sp>
    </p:spTree>
    <p:extLst>
      <p:ext uri="{BB962C8B-B14F-4D97-AF65-F5344CB8AC3E}">
        <p14:creationId xmlns:p14="http://schemas.microsoft.com/office/powerpoint/2010/main" val="208073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A7B2-8508-4A9B-B76D-D2F0912C61EA}"/>
              </a:ext>
            </a:extLst>
          </p:cNvPr>
          <p:cNvSpPr>
            <a:spLocks noGrp="1"/>
          </p:cNvSpPr>
          <p:nvPr>
            <p:ph type="title"/>
          </p:nvPr>
        </p:nvSpPr>
        <p:spPr/>
        <p:txBody>
          <a:bodyPr/>
          <a:lstStyle/>
          <a:p>
            <a:r>
              <a:rPr lang="en-US" dirty="0"/>
              <a:t>Killing/Destroying robots</a:t>
            </a:r>
          </a:p>
        </p:txBody>
      </p:sp>
      <p:pic>
        <p:nvPicPr>
          <p:cNvPr id="5" name="Content Placeholder 4">
            <a:extLst>
              <a:ext uri="{FF2B5EF4-FFF2-40B4-BE49-F238E27FC236}">
                <a16:creationId xmlns:a16="http://schemas.microsoft.com/office/drawing/2014/main" id="{40DA1B38-6819-4695-B6DD-664D79776926}"/>
              </a:ext>
            </a:extLst>
          </p:cNvPr>
          <p:cNvPicPr>
            <a:picLocks noGrp="1" noChangeAspect="1"/>
          </p:cNvPicPr>
          <p:nvPr>
            <p:ph idx="1"/>
          </p:nvPr>
        </p:nvPicPr>
        <p:blipFill>
          <a:blip r:embed="rId2"/>
          <a:stretch>
            <a:fillRect/>
          </a:stretch>
        </p:blipFill>
        <p:spPr>
          <a:xfrm>
            <a:off x="519775" y="3070116"/>
            <a:ext cx="2171728" cy="2638108"/>
          </a:xfrm>
        </p:spPr>
      </p:pic>
      <p:pic>
        <p:nvPicPr>
          <p:cNvPr id="6" name="Picture 5">
            <a:extLst>
              <a:ext uri="{FF2B5EF4-FFF2-40B4-BE49-F238E27FC236}">
                <a16:creationId xmlns:a16="http://schemas.microsoft.com/office/drawing/2014/main" id="{9CCA8FEF-DDF3-4DA0-9D62-13005F5E59F7}"/>
              </a:ext>
            </a:extLst>
          </p:cNvPr>
          <p:cNvPicPr>
            <a:picLocks noChangeAspect="1"/>
          </p:cNvPicPr>
          <p:nvPr/>
        </p:nvPicPr>
        <p:blipFill>
          <a:blip r:embed="rId3"/>
          <a:stretch>
            <a:fillRect/>
          </a:stretch>
        </p:blipFill>
        <p:spPr>
          <a:xfrm>
            <a:off x="3190294" y="3330138"/>
            <a:ext cx="2151719" cy="2463801"/>
          </a:xfrm>
          <a:prstGeom prst="rect">
            <a:avLst/>
          </a:prstGeom>
        </p:spPr>
      </p:pic>
      <p:pic>
        <p:nvPicPr>
          <p:cNvPr id="7" name="Picture 6">
            <a:extLst>
              <a:ext uri="{FF2B5EF4-FFF2-40B4-BE49-F238E27FC236}">
                <a16:creationId xmlns:a16="http://schemas.microsoft.com/office/drawing/2014/main" id="{F91AA624-0E89-4AF6-A0B0-0AB2D53117F4}"/>
              </a:ext>
            </a:extLst>
          </p:cNvPr>
          <p:cNvPicPr>
            <a:picLocks noChangeAspect="1"/>
          </p:cNvPicPr>
          <p:nvPr/>
        </p:nvPicPr>
        <p:blipFill>
          <a:blip r:embed="rId4"/>
          <a:stretch>
            <a:fillRect/>
          </a:stretch>
        </p:blipFill>
        <p:spPr>
          <a:xfrm>
            <a:off x="6333711" y="3459174"/>
            <a:ext cx="2532175" cy="2249050"/>
          </a:xfrm>
          <a:prstGeom prst="rect">
            <a:avLst/>
          </a:prstGeom>
        </p:spPr>
      </p:pic>
      <p:pic>
        <p:nvPicPr>
          <p:cNvPr id="8" name="Picture 7">
            <a:extLst>
              <a:ext uri="{FF2B5EF4-FFF2-40B4-BE49-F238E27FC236}">
                <a16:creationId xmlns:a16="http://schemas.microsoft.com/office/drawing/2014/main" id="{D7B289FB-5067-4E4A-AB7E-A4F11947DE81}"/>
              </a:ext>
            </a:extLst>
          </p:cNvPr>
          <p:cNvPicPr>
            <a:picLocks noChangeAspect="1"/>
          </p:cNvPicPr>
          <p:nvPr/>
        </p:nvPicPr>
        <p:blipFill>
          <a:blip r:embed="rId5"/>
          <a:stretch>
            <a:fillRect/>
          </a:stretch>
        </p:blipFill>
        <p:spPr>
          <a:xfrm>
            <a:off x="9979504" y="3352797"/>
            <a:ext cx="1570285" cy="2355427"/>
          </a:xfrm>
          <a:prstGeom prst="rect">
            <a:avLst/>
          </a:prstGeom>
        </p:spPr>
      </p:pic>
      <p:sp>
        <p:nvSpPr>
          <p:cNvPr id="9" name="TextBox 8">
            <a:extLst>
              <a:ext uri="{FF2B5EF4-FFF2-40B4-BE49-F238E27FC236}">
                <a16:creationId xmlns:a16="http://schemas.microsoft.com/office/drawing/2014/main" id="{E2A0DC08-A588-43E3-BE62-83B223DA4CFE}"/>
              </a:ext>
            </a:extLst>
          </p:cNvPr>
          <p:cNvSpPr txBox="1"/>
          <p:nvPr/>
        </p:nvSpPr>
        <p:spPr>
          <a:xfrm>
            <a:off x="1097280" y="2042160"/>
            <a:ext cx="10058400" cy="646331"/>
          </a:xfrm>
          <a:prstGeom prst="rect">
            <a:avLst/>
          </a:prstGeom>
          <a:noFill/>
        </p:spPr>
        <p:txBody>
          <a:bodyPr wrap="square" rtlCol="0">
            <a:spAutoFit/>
          </a:bodyPr>
          <a:lstStyle/>
          <a:p>
            <a:r>
              <a:rPr lang="en-US" dirty="0"/>
              <a:t>Question: Considering the robot pictured, please answer how comfortable you would feel with:  Its owner killing or destroying it.</a:t>
            </a:r>
          </a:p>
        </p:txBody>
      </p:sp>
      <p:sp>
        <p:nvSpPr>
          <p:cNvPr id="10" name="TextBox 9">
            <a:extLst>
              <a:ext uri="{FF2B5EF4-FFF2-40B4-BE49-F238E27FC236}">
                <a16:creationId xmlns:a16="http://schemas.microsoft.com/office/drawing/2014/main" id="{9E54F1D8-DEDC-44E6-B80C-70A4845B10EA}"/>
              </a:ext>
            </a:extLst>
          </p:cNvPr>
          <p:cNvSpPr txBox="1"/>
          <p:nvPr/>
        </p:nvSpPr>
        <p:spPr>
          <a:xfrm>
            <a:off x="3292486" y="5798805"/>
            <a:ext cx="1947333" cy="369332"/>
          </a:xfrm>
          <a:prstGeom prst="rect">
            <a:avLst/>
          </a:prstGeom>
          <a:noFill/>
        </p:spPr>
        <p:txBody>
          <a:bodyPr wrap="square" rtlCol="0">
            <a:spAutoFit/>
          </a:bodyPr>
          <a:lstStyle/>
          <a:p>
            <a:pPr algn="ctr"/>
            <a:r>
              <a:rPr lang="en-US" dirty="0"/>
              <a:t>Agender robot</a:t>
            </a:r>
          </a:p>
        </p:txBody>
      </p:sp>
      <p:sp>
        <p:nvSpPr>
          <p:cNvPr id="11" name="TextBox 10">
            <a:extLst>
              <a:ext uri="{FF2B5EF4-FFF2-40B4-BE49-F238E27FC236}">
                <a16:creationId xmlns:a16="http://schemas.microsoft.com/office/drawing/2014/main" id="{BE90528C-4E81-4949-8789-98C725BF72D3}"/>
              </a:ext>
            </a:extLst>
          </p:cNvPr>
          <p:cNvSpPr txBox="1"/>
          <p:nvPr/>
        </p:nvSpPr>
        <p:spPr>
          <a:xfrm>
            <a:off x="631973" y="5798805"/>
            <a:ext cx="1947333" cy="369332"/>
          </a:xfrm>
          <a:prstGeom prst="rect">
            <a:avLst/>
          </a:prstGeom>
          <a:noFill/>
        </p:spPr>
        <p:txBody>
          <a:bodyPr wrap="square" rtlCol="0">
            <a:spAutoFit/>
          </a:bodyPr>
          <a:lstStyle/>
          <a:p>
            <a:pPr algn="ctr"/>
            <a:r>
              <a:rPr lang="en-US" dirty="0"/>
              <a:t>Doggy robot</a:t>
            </a:r>
          </a:p>
        </p:txBody>
      </p:sp>
      <p:sp>
        <p:nvSpPr>
          <p:cNvPr id="12" name="TextBox 11">
            <a:extLst>
              <a:ext uri="{FF2B5EF4-FFF2-40B4-BE49-F238E27FC236}">
                <a16:creationId xmlns:a16="http://schemas.microsoft.com/office/drawing/2014/main" id="{AD29A5AA-2180-4F93-BDBA-5C16DFC335F6}"/>
              </a:ext>
            </a:extLst>
          </p:cNvPr>
          <p:cNvSpPr txBox="1"/>
          <p:nvPr/>
        </p:nvSpPr>
        <p:spPr>
          <a:xfrm>
            <a:off x="6626131" y="5822673"/>
            <a:ext cx="1947333" cy="369332"/>
          </a:xfrm>
          <a:prstGeom prst="rect">
            <a:avLst/>
          </a:prstGeom>
          <a:noFill/>
        </p:spPr>
        <p:txBody>
          <a:bodyPr wrap="square" rtlCol="0">
            <a:spAutoFit/>
          </a:bodyPr>
          <a:lstStyle/>
          <a:p>
            <a:pPr algn="ctr"/>
            <a:r>
              <a:rPr lang="en-US" dirty="0"/>
              <a:t>Female robot</a:t>
            </a:r>
          </a:p>
        </p:txBody>
      </p:sp>
      <p:sp>
        <p:nvSpPr>
          <p:cNvPr id="13" name="TextBox 12">
            <a:extLst>
              <a:ext uri="{FF2B5EF4-FFF2-40B4-BE49-F238E27FC236}">
                <a16:creationId xmlns:a16="http://schemas.microsoft.com/office/drawing/2014/main" id="{041D5463-AB43-4D72-8836-0E66C6628F9A}"/>
              </a:ext>
            </a:extLst>
          </p:cNvPr>
          <p:cNvSpPr txBox="1"/>
          <p:nvPr/>
        </p:nvSpPr>
        <p:spPr>
          <a:xfrm>
            <a:off x="9790979" y="5822673"/>
            <a:ext cx="1947333" cy="369332"/>
          </a:xfrm>
          <a:prstGeom prst="rect">
            <a:avLst/>
          </a:prstGeom>
          <a:noFill/>
        </p:spPr>
        <p:txBody>
          <a:bodyPr wrap="square" rtlCol="0">
            <a:spAutoFit/>
          </a:bodyPr>
          <a:lstStyle/>
          <a:p>
            <a:pPr algn="ctr"/>
            <a:r>
              <a:rPr lang="en-US" dirty="0"/>
              <a:t>Male robot</a:t>
            </a:r>
          </a:p>
        </p:txBody>
      </p:sp>
    </p:spTree>
    <p:extLst>
      <p:ext uri="{BB962C8B-B14F-4D97-AF65-F5344CB8AC3E}">
        <p14:creationId xmlns:p14="http://schemas.microsoft.com/office/powerpoint/2010/main" val="275925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9E16-D938-432F-A425-86A5FC8B0390}"/>
              </a:ext>
            </a:extLst>
          </p:cNvPr>
          <p:cNvSpPr>
            <a:spLocks noGrp="1"/>
          </p:cNvSpPr>
          <p:nvPr>
            <p:ph type="title"/>
          </p:nvPr>
        </p:nvSpPr>
        <p:spPr/>
        <p:txBody>
          <a:bodyPr/>
          <a:lstStyle/>
          <a:p>
            <a:r>
              <a:rPr lang="en-US" dirty="0"/>
              <a:t>Killing/Destroying robots</a:t>
            </a:r>
          </a:p>
        </p:txBody>
      </p:sp>
      <p:sp>
        <p:nvSpPr>
          <p:cNvPr id="7" name="Content Placeholder 6">
            <a:extLst>
              <a:ext uri="{FF2B5EF4-FFF2-40B4-BE49-F238E27FC236}">
                <a16:creationId xmlns:a16="http://schemas.microsoft.com/office/drawing/2014/main" id="{6629882A-8B18-4C3F-A8A0-34D803A96229}"/>
              </a:ext>
            </a:extLst>
          </p:cNvPr>
          <p:cNvSpPr>
            <a:spLocks noGrp="1"/>
          </p:cNvSpPr>
          <p:nvPr>
            <p:ph sz="half" idx="2"/>
          </p:nvPr>
        </p:nvSpPr>
        <p:spPr>
          <a:xfrm>
            <a:off x="6217920" y="2038775"/>
            <a:ext cx="4937760" cy="4023360"/>
          </a:xfrm>
        </p:spPr>
        <p:txBody>
          <a:bodyPr/>
          <a:lstStyle/>
          <a:p>
            <a:r>
              <a:rPr lang="en-US" b="1" dirty="0"/>
              <a:t>Male – most to least comfortable</a:t>
            </a:r>
          </a:p>
          <a:p>
            <a:pPr>
              <a:buFont typeface="Courier New" panose="02070309020205020404" pitchFamily="49" charset="0"/>
              <a:buChar char="o"/>
            </a:pPr>
            <a:r>
              <a:rPr lang="en-US" dirty="0"/>
              <a:t>   Agender (65%)</a:t>
            </a:r>
          </a:p>
          <a:p>
            <a:pPr>
              <a:buFont typeface="Courier New" panose="02070309020205020404" pitchFamily="49" charset="0"/>
              <a:buChar char="o"/>
            </a:pPr>
            <a:r>
              <a:rPr lang="en-US" dirty="0"/>
              <a:t>   Female – Male (64%)</a:t>
            </a:r>
          </a:p>
          <a:p>
            <a:pPr>
              <a:buFont typeface="Courier New" panose="02070309020205020404" pitchFamily="49" charset="0"/>
              <a:buChar char="o"/>
            </a:pPr>
            <a:r>
              <a:rPr lang="en-US" dirty="0"/>
              <a:t>   Doggy (59%)</a:t>
            </a:r>
          </a:p>
        </p:txBody>
      </p:sp>
      <p:sp>
        <p:nvSpPr>
          <p:cNvPr id="8" name="Content Placeholder 6">
            <a:extLst>
              <a:ext uri="{FF2B5EF4-FFF2-40B4-BE49-F238E27FC236}">
                <a16:creationId xmlns:a16="http://schemas.microsoft.com/office/drawing/2014/main" id="{7EE55902-1AA1-4253-8722-DF9040AE2DAC}"/>
              </a:ext>
            </a:extLst>
          </p:cNvPr>
          <p:cNvSpPr txBox="1">
            <a:spLocks/>
          </p:cNvSpPr>
          <p:nvPr/>
        </p:nvSpPr>
        <p:spPr>
          <a:xfrm>
            <a:off x="1280160" y="2038775"/>
            <a:ext cx="493776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Female – most to least comfortable</a:t>
            </a:r>
          </a:p>
          <a:p>
            <a:pPr>
              <a:buFont typeface="Courier New" panose="02070309020205020404" pitchFamily="49" charset="0"/>
              <a:buChar char="o"/>
            </a:pPr>
            <a:r>
              <a:rPr lang="en-US" dirty="0"/>
              <a:t>   Agender – Doggy (41%)</a:t>
            </a:r>
          </a:p>
          <a:p>
            <a:pPr>
              <a:buFont typeface="Courier New" panose="02070309020205020404" pitchFamily="49" charset="0"/>
              <a:buChar char="o"/>
            </a:pPr>
            <a:r>
              <a:rPr lang="en-US" dirty="0"/>
              <a:t>   Female (39%)</a:t>
            </a:r>
          </a:p>
          <a:p>
            <a:pPr>
              <a:buFont typeface="Courier New" panose="02070309020205020404" pitchFamily="49" charset="0"/>
              <a:buChar char="o"/>
            </a:pPr>
            <a:r>
              <a:rPr lang="en-US" dirty="0"/>
              <a:t>   Male (36%)</a:t>
            </a:r>
          </a:p>
        </p:txBody>
      </p:sp>
    </p:spTree>
    <p:extLst>
      <p:ext uri="{BB962C8B-B14F-4D97-AF65-F5344CB8AC3E}">
        <p14:creationId xmlns:p14="http://schemas.microsoft.com/office/powerpoint/2010/main" val="270757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65BC8A-3972-44D8-933A-AE46D46BB073}"/>
              </a:ext>
            </a:extLst>
          </p:cNvPr>
          <p:cNvSpPr>
            <a:spLocks noGrp="1"/>
          </p:cNvSpPr>
          <p:nvPr>
            <p:ph idx="4294967295"/>
          </p:nvPr>
        </p:nvSpPr>
        <p:spPr>
          <a:xfrm>
            <a:off x="1066800" y="1417637"/>
            <a:ext cx="10058400" cy="4022725"/>
          </a:xfrm>
        </p:spPr>
        <p:txBody>
          <a:bodyPr/>
          <a:lstStyle/>
          <a:p>
            <a:r>
              <a:rPr lang="en-US" b="1" i="1" dirty="0"/>
              <a:t>I just want to say, let's be realistic here, robots are not human, so you can not kill them.  They are programmed by humans.</a:t>
            </a:r>
          </a:p>
          <a:p>
            <a:endParaRPr lang="en-US" i="1" dirty="0"/>
          </a:p>
          <a:p>
            <a:r>
              <a:rPr lang="en-US" i="1" dirty="0"/>
              <a:t>The first robot was SO CREEPY. The dog one reminded me of a toy from childhood. I don't like the use of kill/destroy when discussing the robots. Can't we just unplug/unhook, remove wiring? :)</a:t>
            </a:r>
          </a:p>
          <a:p>
            <a:endParaRPr lang="en-US" i="1" dirty="0"/>
          </a:p>
          <a:p>
            <a:r>
              <a:rPr lang="en-US" i="1" dirty="0"/>
              <a:t>I thought some of the questions were a bit strange like should it be a citizen or should it be allowed to kill or should you be allowed to kill it. I don't want robots that are so human-like to me that would be creepy. I prefer a robot you would be least likely to confuse with an actual human being.</a:t>
            </a:r>
          </a:p>
          <a:p>
            <a:endParaRPr lang="en-US" i="1" dirty="0"/>
          </a:p>
          <a:p>
            <a:endParaRPr lang="en-US" i="1" dirty="0"/>
          </a:p>
        </p:txBody>
      </p:sp>
    </p:spTree>
    <p:extLst>
      <p:ext uri="{BB962C8B-B14F-4D97-AF65-F5344CB8AC3E}">
        <p14:creationId xmlns:p14="http://schemas.microsoft.com/office/powerpoint/2010/main" val="390984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65BC8A-3972-44D8-933A-AE46D46BB073}"/>
              </a:ext>
            </a:extLst>
          </p:cNvPr>
          <p:cNvSpPr>
            <a:spLocks noGrp="1"/>
          </p:cNvSpPr>
          <p:nvPr>
            <p:ph idx="4294967295"/>
          </p:nvPr>
        </p:nvSpPr>
        <p:spPr>
          <a:xfrm>
            <a:off x="1066800" y="1417637"/>
            <a:ext cx="10241280" cy="4022725"/>
          </a:xfrm>
        </p:spPr>
        <p:txBody>
          <a:bodyPr/>
          <a:lstStyle/>
          <a:p>
            <a:r>
              <a:rPr lang="en-US" i="1" dirty="0"/>
              <a:t>I just want to say, let's be realistic here, robots are not human, so you can not kill them.  They are programmed by humans.</a:t>
            </a:r>
          </a:p>
          <a:p>
            <a:endParaRPr lang="en-US" i="1" dirty="0"/>
          </a:p>
          <a:p>
            <a:r>
              <a:rPr lang="en-US" b="1" i="1" dirty="0"/>
              <a:t>The first robot was SO CREEPY. The dog one reminded me of a toy from childhood. I don't like the use of kill/destroy when discussing the robots. Can't we just unplug/unhook, remove wiring? :)</a:t>
            </a:r>
          </a:p>
          <a:p>
            <a:endParaRPr lang="en-US" i="1" dirty="0"/>
          </a:p>
          <a:p>
            <a:r>
              <a:rPr lang="en-US" i="1" dirty="0"/>
              <a:t>I thought some of the questions were a bit strange like should it be a citizen or should it be allowed to kill or should you be allowed to kill it. I don't want robots that are so human-like to me that would be creepy. I prefer a robot you would be least likely to confuse with an actual human being.</a:t>
            </a:r>
          </a:p>
          <a:p>
            <a:endParaRPr lang="en-US" i="1" dirty="0"/>
          </a:p>
          <a:p>
            <a:endParaRPr lang="en-US" i="1" dirty="0"/>
          </a:p>
        </p:txBody>
      </p:sp>
    </p:spTree>
    <p:extLst>
      <p:ext uri="{BB962C8B-B14F-4D97-AF65-F5344CB8AC3E}">
        <p14:creationId xmlns:p14="http://schemas.microsoft.com/office/powerpoint/2010/main" val="1957936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65BC8A-3972-44D8-933A-AE46D46BB073}"/>
              </a:ext>
            </a:extLst>
          </p:cNvPr>
          <p:cNvSpPr>
            <a:spLocks noGrp="1"/>
          </p:cNvSpPr>
          <p:nvPr>
            <p:ph idx="4294967295"/>
          </p:nvPr>
        </p:nvSpPr>
        <p:spPr>
          <a:xfrm>
            <a:off x="1066800" y="1417637"/>
            <a:ext cx="10058400" cy="4022725"/>
          </a:xfrm>
        </p:spPr>
        <p:txBody>
          <a:bodyPr/>
          <a:lstStyle/>
          <a:p>
            <a:r>
              <a:rPr lang="en-US" i="1" dirty="0"/>
              <a:t>I just want to say, let's be realistic here, robots are not human, so you can not kill them.  They are programmed by humans.</a:t>
            </a:r>
          </a:p>
          <a:p>
            <a:endParaRPr lang="en-US" i="1" dirty="0"/>
          </a:p>
          <a:p>
            <a:r>
              <a:rPr lang="en-US" i="1" dirty="0"/>
              <a:t>The first robot was SO CREEPY. The dog one reminded me of a toy from childhood. I don't like the use of kill/destroy when discussing the robots. Can't we just unplug/unhook, remove wiring? :)</a:t>
            </a:r>
          </a:p>
          <a:p>
            <a:endParaRPr lang="en-US" i="1" dirty="0"/>
          </a:p>
          <a:p>
            <a:r>
              <a:rPr lang="en-US" b="1" i="1" dirty="0"/>
              <a:t>I thought some of the questions were a bit strange like should it be a citizen or should it be allowed to kill or should you be allowed to kill it. I don't want robots that are so human-like to me that would be creepy. I prefer a robot you would be least likely to confuse with an actual human being.</a:t>
            </a:r>
          </a:p>
          <a:p>
            <a:endParaRPr lang="en-US" i="1" dirty="0"/>
          </a:p>
          <a:p>
            <a:endParaRPr lang="en-US" i="1" dirty="0"/>
          </a:p>
        </p:txBody>
      </p:sp>
    </p:spTree>
    <p:extLst>
      <p:ext uri="{BB962C8B-B14F-4D97-AF65-F5344CB8AC3E}">
        <p14:creationId xmlns:p14="http://schemas.microsoft.com/office/powerpoint/2010/main" val="385870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5E25AE-2BBE-4E3A-94AE-8489D066AC08}"/>
              </a:ext>
            </a:extLst>
          </p:cNvPr>
          <p:cNvSpPr>
            <a:spLocks noGrp="1"/>
          </p:cNvSpPr>
          <p:nvPr>
            <p:ph type="title"/>
          </p:nvPr>
        </p:nvSpPr>
        <p:spPr/>
        <p:txBody>
          <a:bodyPr/>
          <a:lstStyle/>
          <a:p>
            <a:r>
              <a:rPr lang="en-US" dirty="0"/>
              <a:t>Conclusions and limitations</a:t>
            </a:r>
          </a:p>
        </p:txBody>
      </p:sp>
      <p:sp>
        <p:nvSpPr>
          <p:cNvPr id="8" name="Content Placeholder 7">
            <a:extLst>
              <a:ext uri="{FF2B5EF4-FFF2-40B4-BE49-F238E27FC236}">
                <a16:creationId xmlns:a16="http://schemas.microsoft.com/office/drawing/2014/main" id="{60C36747-E24D-46B2-BB3E-79904FAC1638}"/>
              </a:ext>
            </a:extLst>
          </p:cNvPr>
          <p:cNvSpPr>
            <a:spLocks noGrp="1"/>
          </p:cNvSpPr>
          <p:nvPr>
            <p:ph idx="1"/>
          </p:nvPr>
        </p:nvSpPr>
        <p:spPr/>
        <p:txBody>
          <a:bodyPr/>
          <a:lstStyle/>
          <a:p>
            <a:pPr>
              <a:buFont typeface="Courier New" panose="02070309020205020404" pitchFamily="49" charset="0"/>
              <a:buChar char="o"/>
            </a:pPr>
            <a:r>
              <a:rPr lang="en-US" dirty="0"/>
              <a:t>   How a robot is perceived – as human-like, enjoyable, useful – are the strongest factors in positive attitudes about robots and their rights</a:t>
            </a:r>
          </a:p>
          <a:p>
            <a:pPr>
              <a:buFont typeface="Courier New" panose="02070309020205020404" pitchFamily="49" charset="0"/>
              <a:buChar char="o"/>
            </a:pPr>
            <a:r>
              <a:rPr lang="en-US" dirty="0"/>
              <a:t>   Gender is the strongest demographic factor in attitudes about robots and their rights</a:t>
            </a:r>
          </a:p>
          <a:p>
            <a:pPr>
              <a:buFont typeface="Courier New" panose="02070309020205020404" pitchFamily="49" charset="0"/>
              <a:buChar char="o"/>
            </a:pPr>
            <a:r>
              <a:rPr lang="en-US" dirty="0"/>
              <a:t>   Personal traits like religiousness, neuroticism, and technology competence contributed to attitudes about robots and their rights</a:t>
            </a:r>
          </a:p>
          <a:p>
            <a:pPr>
              <a:buFont typeface="Courier New" panose="02070309020205020404" pitchFamily="49" charset="0"/>
              <a:buChar char="o"/>
            </a:pPr>
            <a:endParaRPr lang="en-US" dirty="0"/>
          </a:p>
          <a:p>
            <a:pPr>
              <a:buFont typeface="Courier New" panose="02070309020205020404" pitchFamily="49" charset="0"/>
              <a:buChar char="o"/>
            </a:pPr>
            <a:r>
              <a:rPr lang="en-US" dirty="0"/>
              <a:t>   Validity of manipulation</a:t>
            </a:r>
          </a:p>
          <a:p>
            <a:pPr>
              <a:buFont typeface="Courier New" panose="02070309020205020404" pitchFamily="49" charset="0"/>
              <a:buChar char="o"/>
            </a:pPr>
            <a:r>
              <a:rPr lang="en-US" dirty="0"/>
              <a:t>   Internet sample</a:t>
            </a:r>
          </a:p>
        </p:txBody>
      </p:sp>
    </p:spTree>
    <p:extLst>
      <p:ext uri="{BB962C8B-B14F-4D97-AF65-F5344CB8AC3E}">
        <p14:creationId xmlns:p14="http://schemas.microsoft.com/office/powerpoint/2010/main" val="775479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998F91-90C5-4E7C-8DBB-8A083F580A08}"/>
              </a:ext>
            </a:extLst>
          </p:cNvPr>
          <p:cNvSpPr>
            <a:spLocks noGrp="1"/>
          </p:cNvSpPr>
          <p:nvPr>
            <p:ph type="ctrTitle"/>
          </p:nvPr>
        </p:nvSpPr>
        <p:spPr/>
        <p:txBody>
          <a:bodyPr/>
          <a:lstStyle/>
          <a:p>
            <a:pPr algn="ctr"/>
            <a:r>
              <a:rPr lang="en-US" dirty="0"/>
              <a:t>Thank you!</a:t>
            </a:r>
          </a:p>
        </p:txBody>
      </p:sp>
    </p:spTree>
    <p:extLst>
      <p:ext uri="{BB962C8B-B14F-4D97-AF65-F5344CB8AC3E}">
        <p14:creationId xmlns:p14="http://schemas.microsoft.com/office/powerpoint/2010/main" val="357893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D7B9DF-49E9-4227-B8B8-AD1FE6DC7294}"/>
              </a:ext>
            </a:extLst>
          </p:cNvPr>
          <p:cNvPicPr>
            <a:picLocks noChangeAspect="1"/>
          </p:cNvPicPr>
          <p:nvPr/>
        </p:nvPicPr>
        <p:blipFill>
          <a:blip r:embed="rId3"/>
          <a:stretch>
            <a:fillRect/>
          </a:stretch>
        </p:blipFill>
        <p:spPr>
          <a:xfrm>
            <a:off x="2676660" y="127630"/>
            <a:ext cx="7216502" cy="976218"/>
          </a:xfrm>
          <a:prstGeom prst="rect">
            <a:avLst/>
          </a:prstGeom>
        </p:spPr>
      </p:pic>
      <p:pic>
        <p:nvPicPr>
          <p:cNvPr id="5" name="Picture 4">
            <a:extLst>
              <a:ext uri="{FF2B5EF4-FFF2-40B4-BE49-F238E27FC236}">
                <a16:creationId xmlns:a16="http://schemas.microsoft.com/office/drawing/2014/main" id="{3A040DB0-8AF6-495B-9957-BE9A3FF79469}"/>
              </a:ext>
            </a:extLst>
          </p:cNvPr>
          <p:cNvPicPr>
            <a:picLocks noChangeAspect="1"/>
          </p:cNvPicPr>
          <p:nvPr/>
        </p:nvPicPr>
        <p:blipFill>
          <a:blip r:embed="rId4"/>
          <a:stretch>
            <a:fillRect/>
          </a:stretch>
        </p:blipFill>
        <p:spPr>
          <a:xfrm>
            <a:off x="187594" y="2649712"/>
            <a:ext cx="5194161" cy="3442642"/>
          </a:xfrm>
          <a:prstGeom prst="rect">
            <a:avLst/>
          </a:prstGeom>
        </p:spPr>
      </p:pic>
      <p:grpSp>
        <p:nvGrpSpPr>
          <p:cNvPr id="16" name="Group 15">
            <a:extLst>
              <a:ext uri="{FF2B5EF4-FFF2-40B4-BE49-F238E27FC236}">
                <a16:creationId xmlns:a16="http://schemas.microsoft.com/office/drawing/2014/main" id="{04C9ADE9-ED5C-430E-96A0-8604B5309BCA}"/>
              </a:ext>
            </a:extLst>
          </p:cNvPr>
          <p:cNvGrpSpPr/>
          <p:nvPr/>
        </p:nvGrpSpPr>
        <p:grpSpPr>
          <a:xfrm>
            <a:off x="187594" y="1613556"/>
            <a:ext cx="4597445" cy="702744"/>
            <a:chOff x="393839" y="1950291"/>
            <a:chExt cx="4597445" cy="702744"/>
          </a:xfrm>
        </p:grpSpPr>
        <p:pic>
          <p:nvPicPr>
            <p:cNvPr id="7" name="Picture 6">
              <a:extLst>
                <a:ext uri="{FF2B5EF4-FFF2-40B4-BE49-F238E27FC236}">
                  <a16:creationId xmlns:a16="http://schemas.microsoft.com/office/drawing/2014/main" id="{41248457-C0AC-42B9-BBB5-EBDDC9ACA930}"/>
                </a:ext>
              </a:extLst>
            </p:cNvPr>
            <p:cNvPicPr>
              <a:picLocks noChangeAspect="1"/>
            </p:cNvPicPr>
            <p:nvPr/>
          </p:nvPicPr>
          <p:blipFill>
            <a:blip r:embed="rId5"/>
            <a:stretch>
              <a:fillRect/>
            </a:stretch>
          </p:blipFill>
          <p:spPr>
            <a:xfrm>
              <a:off x="393839" y="1950291"/>
              <a:ext cx="4529792" cy="636916"/>
            </a:xfrm>
            <a:prstGeom prst="rect">
              <a:avLst/>
            </a:prstGeom>
          </p:spPr>
        </p:pic>
        <p:sp>
          <p:nvSpPr>
            <p:cNvPr id="8" name="TextBox 7">
              <a:extLst>
                <a:ext uri="{FF2B5EF4-FFF2-40B4-BE49-F238E27FC236}">
                  <a16:creationId xmlns:a16="http://schemas.microsoft.com/office/drawing/2014/main" id="{2E167EF6-C404-40BE-B8D2-418C7B7C5405}"/>
                </a:ext>
              </a:extLst>
            </p:cNvPr>
            <p:cNvSpPr txBox="1"/>
            <p:nvPr/>
          </p:nvSpPr>
          <p:spPr>
            <a:xfrm>
              <a:off x="2898324" y="2283703"/>
              <a:ext cx="2092960" cy="369332"/>
            </a:xfrm>
            <a:prstGeom prst="rect">
              <a:avLst/>
            </a:prstGeom>
            <a:noFill/>
          </p:spPr>
          <p:txBody>
            <a:bodyPr wrap="square" rtlCol="0">
              <a:spAutoFit/>
            </a:bodyPr>
            <a:lstStyle/>
            <a:p>
              <a:r>
                <a:rPr lang="en-US" i="1" dirty="0"/>
                <a:t>The Guardian</a:t>
              </a:r>
              <a:r>
                <a:rPr lang="en-US" dirty="0"/>
                <a:t>, 2018</a:t>
              </a:r>
              <a:endParaRPr lang="en-US" i="1" dirty="0"/>
            </a:p>
          </p:txBody>
        </p:sp>
      </p:grpSp>
      <p:sp>
        <p:nvSpPr>
          <p:cNvPr id="11" name="TextBox 10">
            <a:extLst>
              <a:ext uri="{FF2B5EF4-FFF2-40B4-BE49-F238E27FC236}">
                <a16:creationId xmlns:a16="http://schemas.microsoft.com/office/drawing/2014/main" id="{090530DC-5342-4923-ACA5-A49A14988BAE}"/>
              </a:ext>
            </a:extLst>
          </p:cNvPr>
          <p:cNvSpPr txBox="1"/>
          <p:nvPr/>
        </p:nvSpPr>
        <p:spPr>
          <a:xfrm>
            <a:off x="8264884" y="615739"/>
            <a:ext cx="1628278" cy="380984"/>
          </a:xfrm>
          <a:prstGeom prst="rect">
            <a:avLst/>
          </a:prstGeom>
          <a:noFill/>
        </p:spPr>
        <p:txBody>
          <a:bodyPr wrap="square" rtlCol="0">
            <a:spAutoFit/>
          </a:bodyPr>
          <a:lstStyle/>
          <a:p>
            <a:r>
              <a:rPr lang="en-US" i="1" dirty="0"/>
              <a:t>The BBC</a:t>
            </a:r>
            <a:r>
              <a:rPr lang="en-US" dirty="0"/>
              <a:t>, 2018</a:t>
            </a:r>
            <a:endParaRPr lang="en-US" i="1" dirty="0"/>
          </a:p>
        </p:txBody>
      </p:sp>
      <p:pic>
        <p:nvPicPr>
          <p:cNvPr id="13" name="Picture 12">
            <a:extLst>
              <a:ext uri="{FF2B5EF4-FFF2-40B4-BE49-F238E27FC236}">
                <a16:creationId xmlns:a16="http://schemas.microsoft.com/office/drawing/2014/main" id="{7BBBCD09-94D8-4504-B11B-8E4A9B4D117A}"/>
              </a:ext>
            </a:extLst>
          </p:cNvPr>
          <p:cNvPicPr>
            <a:picLocks noChangeAspect="1"/>
          </p:cNvPicPr>
          <p:nvPr/>
        </p:nvPicPr>
        <p:blipFill>
          <a:blip r:embed="rId6"/>
          <a:stretch>
            <a:fillRect/>
          </a:stretch>
        </p:blipFill>
        <p:spPr>
          <a:xfrm>
            <a:off x="6284911" y="2409584"/>
            <a:ext cx="4848487" cy="3429000"/>
          </a:xfrm>
          <a:prstGeom prst="rect">
            <a:avLst/>
          </a:prstGeom>
        </p:spPr>
      </p:pic>
      <p:pic>
        <p:nvPicPr>
          <p:cNvPr id="15" name="Picture 14">
            <a:extLst>
              <a:ext uri="{FF2B5EF4-FFF2-40B4-BE49-F238E27FC236}">
                <a16:creationId xmlns:a16="http://schemas.microsoft.com/office/drawing/2014/main" id="{DBEE1C9B-63B3-435D-A55C-D44CBB2E7319}"/>
              </a:ext>
            </a:extLst>
          </p:cNvPr>
          <p:cNvPicPr>
            <a:picLocks noChangeAspect="1"/>
          </p:cNvPicPr>
          <p:nvPr/>
        </p:nvPicPr>
        <p:blipFill>
          <a:blip r:embed="rId7"/>
          <a:stretch>
            <a:fillRect/>
          </a:stretch>
        </p:blipFill>
        <p:spPr>
          <a:xfrm>
            <a:off x="5381755" y="1461555"/>
            <a:ext cx="6654800" cy="854745"/>
          </a:xfrm>
          <a:prstGeom prst="rect">
            <a:avLst/>
          </a:prstGeom>
        </p:spPr>
      </p:pic>
      <p:sp>
        <p:nvSpPr>
          <p:cNvPr id="21" name="TextBox 20">
            <a:extLst>
              <a:ext uri="{FF2B5EF4-FFF2-40B4-BE49-F238E27FC236}">
                <a16:creationId xmlns:a16="http://schemas.microsoft.com/office/drawing/2014/main" id="{68FFDE24-928E-42CE-B8F5-E7D2E6D1565B}"/>
              </a:ext>
            </a:extLst>
          </p:cNvPr>
          <p:cNvSpPr txBox="1"/>
          <p:nvPr/>
        </p:nvSpPr>
        <p:spPr>
          <a:xfrm>
            <a:off x="10281920" y="1920106"/>
            <a:ext cx="1836282" cy="369332"/>
          </a:xfrm>
          <a:prstGeom prst="rect">
            <a:avLst/>
          </a:prstGeom>
          <a:noFill/>
        </p:spPr>
        <p:txBody>
          <a:bodyPr wrap="square" rtlCol="0">
            <a:spAutoFit/>
          </a:bodyPr>
          <a:lstStyle/>
          <a:p>
            <a:r>
              <a:rPr lang="en-US" i="1" dirty="0"/>
              <a:t>The Verge</a:t>
            </a:r>
            <a:r>
              <a:rPr lang="en-US" dirty="0"/>
              <a:t>, 2018</a:t>
            </a:r>
            <a:endParaRPr lang="en-US" i="1" dirty="0"/>
          </a:p>
        </p:txBody>
      </p:sp>
    </p:spTree>
    <p:extLst>
      <p:ext uri="{BB962C8B-B14F-4D97-AF65-F5344CB8AC3E}">
        <p14:creationId xmlns:p14="http://schemas.microsoft.com/office/powerpoint/2010/main" val="404854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3823-140D-4A83-A317-14DA37D35CC4}"/>
              </a:ext>
            </a:extLst>
          </p:cNvPr>
          <p:cNvSpPr>
            <a:spLocks noGrp="1"/>
          </p:cNvSpPr>
          <p:nvPr>
            <p:ph type="title"/>
          </p:nvPr>
        </p:nvSpPr>
        <p:spPr/>
        <p:txBody>
          <a:bodyPr/>
          <a:lstStyle/>
          <a:p>
            <a:r>
              <a:rPr lang="en-US" dirty="0"/>
              <a:t>Robots in the United States?</a:t>
            </a:r>
          </a:p>
        </p:txBody>
      </p:sp>
      <p:sp>
        <p:nvSpPr>
          <p:cNvPr id="3" name="Content Placeholder 2">
            <a:extLst>
              <a:ext uri="{FF2B5EF4-FFF2-40B4-BE49-F238E27FC236}">
                <a16:creationId xmlns:a16="http://schemas.microsoft.com/office/drawing/2014/main" id="{4BBD9524-DFC7-4B8F-9B98-257C30DF4E8A}"/>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CDB293C6-9C0E-4789-BD86-FD9233673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35" y="4627913"/>
            <a:ext cx="6664825" cy="1608192"/>
          </a:xfrm>
          <a:prstGeom prst="rect">
            <a:avLst/>
          </a:prstGeom>
        </p:spPr>
      </p:pic>
      <p:pic>
        <p:nvPicPr>
          <p:cNvPr id="7" name="Picture 6">
            <a:extLst>
              <a:ext uri="{FF2B5EF4-FFF2-40B4-BE49-F238E27FC236}">
                <a16:creationId xmlns:a16="http://schemas.microsoft.com/office/drawing/2014/main" id="{E75C567D-A15C-4B20-ACD3-889830B1F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629" y="1915160"/>
            <a:ext cx="4561975" cy="2534953"/>
          </a:xfrm>
          <a:prstGeom prst="rect">
            <a:avLst/>
          </a:prstGeom>
        </p:spPr>
      </p:pic>
      <p:pic>
        <p:nvPicPr>
          <p:cNvPr id="9" name="Picture 8">
            <a:extLst>
              <a:ext uri="{FF2B5EF4-FFF2-40B4-BE49-F238E27FC236}">
                <a16:creationId xmlns:a16="http://schemas.microsoft.com/office/drawing/2014/main" id="{EFF83D1D-5F5B-47A9-9104-1F21E0311244}"/>
              </a:ext>
            </a:extLst>
          </p:cNvPr>
          <p:cNvPicPr>
            <a:picLocks noChangeAspect="1"/>
          </p:cNvPicPr>
          <p:nvPr/>
        </p:nvPicPr>
        <p:blipFill rotWithShape="1">
          <a:blip r:embed="rId5"/>
          <a:srcRect b="78691"/>
          <a:stretch/>
        </p:blipFill>
        <p:spPr>
          <a:xfrm>
            <a:off x="7365999" y="2038773"/>
            <a:ext cx="4331601" cy="896423"/>
          </a:xfrm>
          <a:prstGeom prst="rect">
            <a:avLst/>
          </a:prstGeom>
        </p:spPr>
      </p:pic>
      <p:pic>
        <p:nvPicPr>
          <p:cNvPr id="11" name="Picture 10">
            <a:extLst>
              <a:ext uri="{FF2B5EF4-FFF2-40B4-BE49-F238E27FC236}">
                <a16:creationId xmlns:a16="http://schemas.microsoft.com/office/drawing/2014/main" id="{E01007E6-0BAE-4CF2-832E-FA7E252FC69B}"/>
              </a:ext>
            </a:extLst>
          </p:cNvPr>
          <p:cNvPicPr>
            <a:picLocks noChangeAspect="1"/>
          </p:cNvPicPr>
          <p:nvPr/>
        </p:nvPicPr>
        <p:blipFill>
          <a:blip r:embed="rId6"/>
          <a:stretch>
            <a:fillRect/>
          </a:stretch>
        </p:blipFill>
        <p:spPr>
          <a:xfrm>
            <a:off x="7366000" y="3043571"/>
            <a:ext cx="4500935" cy="2813084"/>
          </a:xfrm>
          <a:prstGeom prst="rect">
            <a:avLst/>
          </a:prstGeom>
        </p:spPr>
      </p:pic>
    </p:spTree>
    <p:extLst>
      <p:ext uri="{BB962C8B-B14F-4D97-AF65-F5344CB8AC3E}">
        <p14:creationId xmlns:p14="http://schemas.microsoft.com/office/powerpoint/2010/main" val="183305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A299-780B-4756-B552-C8F9480CA5CF}"/>
              </a:ext>
            </a:extLst>
          </p:cNvPr>
          <p:cNvSpPr>
            <a:spLocks noGrp="1"/>
          </p:cNvSpPr>
          <p:nvPr>
            <p:ph type="title"/>
          </p:nvPr>
        </p:nvSpPr>
        <p:spPr/>
        <p:txBody>
          <a:bodyPr/>
          <a:lstStyle/>
          <a:p>
            <a:r>
              <a:rPr lang="en-US" dirty="0"/>
              <a:t>Theoretical framework</a:t>
            </a:r>
          </a:p>
        </p:txBody>
      </p:sp>
      <p:sp>
        <p:nvSpPr>
          <p:cNvPr id="3" name="Content Placeholder 2">
            <a:extLst>
              <a:ext uri="{FF2B5EF4-FFF2-40B4-BE49-F238E27FC236}">
                <a16:creationId xmlns:a16="http://schemas.microsoft.com/office/drawing/2014/main" id="{576D2EDB-1F7B-40B5-8660-91708AEFD3E9}"/>
              </a:ext>
            </a:extLst>
          </p:cNvPr>
          <p:cNvSpPr>
            <a:spLocks noGrp="1"/>
          </p:cNvSpPr>
          <p:nvPr>
            <p:ph idx="1"/>
          </p:nvPr>
        </p:nvSpPr>
        <p:spPr/>
        <p:txBody>
          <a:bodyPr/>
          <a:lstStyle/>
          <a:p>
            <a:r>
              <a:rPr lang="en-US" b="1" dirty="0"/>
              <a:t>Theory of </a:t>
            </a:r>
            <a:r>
              <a:rPr lang="en-US" b="1" dirty="0" err="1"/>
              <a:t>Apparatgeist</a:t>
            </a:r>
            <a:r>
              <a:rPr lang="en-US" b="1" dirty="0"/>
              <a:t> (Katz &amp; </a:t>
            </a:r>
            <a:r>
              <a:rPr lang="en-US" b="1" dirty="0" err="1"/>
              <a:t>Aakhus</a:t>
            </a:r>
            <a:r>
              <a:rPr lang="en-US" b="1" dirty="0"/>
              <a:t>, 2002)</a:t>
            </a:r>
          </a:p>
          <a:p>
            <a:pPr>
              <a:buFont typeface="Courier New" panose="02070309020205020404" pitchFamily="49" charset="0"/>
              <a:buChar char="o"/>
            </a:pPr>
            <a:r>
              <a:rPr lang="en-US" dirty="0"/>
              <a:t>   Spiritual and individualized meanings imbued in communication technology, beyond functional affordances</a:t>
            </a:r>
          </a:p>
          <a:p>
            <a:pPr marL="0" indent="0">
              <a:buNone/>
            </a:pPr>
            <a:endParaRPr lang="en-US" dirty="0"/>
          </a:p>
          <a:p>
            <a:r>
              <a:rPr lang="en-US" b="1" dirty="0"/>
              <a:t>Computers as Social Actors (CASA) Paradigm and Media Equation</a:t>
            </a:r>
          </a:p>
          <a:p>
            <a:pPr>
              <a:buFont typeface="Courier New" panose="02070309020205020404" pitchFamily="49" charset="0"/>
              <a:buChar char="o"/>
            </a:pPr>
            <a:r>
              <a:rPr lang="en-US" dirty="0"/>
              <a:t>   Rely on assumptions about human behavior (e.g., gender stereotypes) to demonstrate that humans treat machines as social actors</a:t>
            </a:r>
          </a:p>
          <a:p>
            <a:pPr marL="0" indent="0">
              <a:buNone/>
            </a:pPr>
            <a:endParaRPr lang="en-US" dirty="0"/>
          </a:p>
          <a:p>
            <a:pPr marL="0" indent="0">
              <a:buNone/>
            </a:pPr>
            <a:r>
              <a:rPr lang="en-US" dirty="0">
                <a:sym typeface="Wingdings" panose="05000000000000000000" pitchFamily="2" charset="2"/>
              </a:rPr>
              <a:t> Perceptions of robots may reveal underlying truths about social perceptions and behavior</a:t>
            </a:r>
            <a:endParaRPr lang="en-US" dirty="0"/>
          </a:p>
        </p:txBody>
      </p:sp>
    </p:spTree>
    <p:extLst>
      <p:ext uri="{BB962C8B-B14F-4D97-AF65-F5344CB8AC3E}">
        <p14:creationId xmlns:p14="http://schemas.microsoft.com/office/powerpoint/2010/main" val="396032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1848-FD2B-4A4E-8F7F-E750D881E4B2}"/>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AEFC74C2-5ED3-4CC4-8820-64F8443D59DB}"/>
              </a:ext>
            </a:extLst>
          </p:cNvPr>
          <p:cNvSpPr>
            <a:spLocks noGrp="1"/>
          </p:cNvSpPr>
          <p:nvPr>
            <p:ph idx="1"/>
          </p:nvPr>
        </p:nvSpPr>
        <p:spPr/>
        <p:txBody>
          <a:bodyPr/>
          <a:lstStyle/>
          <a:p>
            <a:pPr>
              <a:buFont typeface="Courier New" panose="02070309020205020404" pitchFamily="49" charset="0"/>
              <a:buChar char="o"/>
            </a:pPr>
            <a:r>
              <a:rPr lang="en-US" dirty="0"/>
              <a:t>   General attitudes about robots (phobia and liking)</a:t>
            </a:r>
          </a:p>
          <a:p>
            <a:pPr>
              <a:buFont typeface="Courier New" panose="02070309020205020404" pitchFamily="49" charset="0"/>
              <a:buChar char="o"/>
            </a:pPr>
            <a:r>
              <a:rPr lang="en-US" dirty="0"/>
              <a:t>   Perceptions of robot rights</a:t>
            </a:r>
          </a:p>
          <a:p>
            <a:pPr>
              <a:buFont typeface="Courier New" panose="02070309020205020404" pitchFamily="49" charset="0"/>
              <a:buChar char="o"/>
            </a:pPr>
            <a:r>
              <a:rPr lang="en-US" dirty="0"/>
              <a:t>   Gendered perceptions of robots</a:t>
            </a:r>
          </a:p>
        </p:txBody>
      </p:sp>
    </p:spTree>
    <p:extLst>
      <p:ext uri="{BB962C8B-B14F-4D97-AF65-F5344CB8AC3E}">
        <p14:creationId xmlns:p14="http://schemas.microsoft.com/office/powerpoint/2010/main" val="384290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E371-BFA9-4E38-A03B-E3E972B2C6C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1BD8B554-AB53-4051-9875-E50C481AF189}"/>
              </a:ext>
            </a:extLst>
          </p:cNvPr>
          <p:cNvSpPr>
            <a:spLocks noGrp="1"/>
          </p:cNvSpPr>
          <p:nvPr>
            <p:ph idx="1"/>
          </p:nvPr>
        </p:nvSpPr>
        <p:spPr/>
        <p:txBody>
          <a:bodyPr/>
          <a:lstStyle/>
          <a:p>
            <a:r>
              <a:rPr lang="en-US" dirty="0"/>
              <a:t>Online survey questionnaire (N = 1158)</a:t>
            </a:r>
          </a:p>
          <a:p>
            <a:pPr lvl="1">
              <a:buFont typeface="Courier New" panose="02070309020205020404" pitchFamily="49" charset="0"/>
              <a:buChar char="o"/>
            </a:pPr>
            <a:r>
              <a:rPr lang="en-US" dirty="0"/>
              <a:t>   Quotas specified for: gender, age, race, income, education</a:t>
            </a:r>
          </a:p>
          <a:p>
            <a:pPr marL="0" indent="0">
              <a:spcBef>
                <a:spcPts val="1800"/>
              </a:spcBef>
              <a:buNone/>
            </a:pPr>
            <a:r>
              <a:rPr lang="en-US" dirty="0"/>
              <a:t>Manipulation:</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FD468EC-9D58-4492-A0C5-57D133F14837}"/>
              </a:ext>
            </a:extLst>
          </p:cNvPr>
          <p:cNvPicPr>
            <a:picLocks noChangeAspect="1"/>
          </p:cNvPicPr>
          <p:nvPr/>
        </p:nvPicPr>
        <p:blipFill>
          <a:blip r:embed="rId2"/>
          <a:stretch>
            <a:fillRect/>
          </a:stretch>
        </p:blipFill>
        <p:spPr>
          <a:xfrm>
            <a:off x="1549003" y="3352797"/>
            <a:ext cx="2151719" cy="2463801"/>
          </a:xfrm>
          <a:prstGeom prst="rect">
            <a:avLst/>
          </a:prstGeom>
        </p:spPr>
      </p:pic>
      <p:pic>
        <p:nvPicPr>
          <p:cNvPr id="7" name="Picture 6">
            <a:extLst>
              <a:ext uri="{FF2B5EF4-FFF2-40B4-BE49-F238E27FC236}">
                <a16:creationId xmlns:a16="http://schemas.microsoft.com/office/drawing/2014/main" id="{D5256351-133C-4498-95ED-E9D2378F0B61}"/>
              </a:ext>
            </a:extLst>
          </p:cNvPr>
          <p:cNvPicPr>
            <a:picLocks noChangeAspect="1"/>
          </p:cNvPicPr>
          <p:nvPr/>
        </p:nvPicPr>
        <p:blipFill>
          <a:blip r:embed="rId3"/>
          <a:stretch>
            <a:fillRect/>
          </a:stretch>
        </p:blipFill>
        <p:spPr>
          <a:xfrm>
            <a:off x="4877574" y="3352797"/>
            <a:ext cx="2532175" cy="2249050"/>
          </a:xfrm>
          <a:prstGeom prst="rect">
            <a:avLst/>
          </a:prstGeom>
        </p:spPr>
      </p:pic>
      <p:pic>
        <p:nvPicPr>
          <p:cNvPr id="9" name="Picture 8">
            <a:extLst>
              <a:ext uri="{FF2B5EF4-FFF2-40B4-BE49-F238E27FC236}">
                <a16:creationId xmlns:a16="http://schemas.microsoft.com/office/drawing/2014/main" id="{CDBAFA6F-FC2A-4820-95D3-52AB580BB7A8}"/>
              </a:ext>
            </a:extLst>
          </p:cNvPr>
          <p:cNvPicPr>
            <a:picLocks noChangeAspect="1"/>
          </p:cNvPicPr>
          <p:nvPr/>
        </p:nvPicPr>
        <p:blipFill>
          <a:blip r:embed="rId4"/>
          <a:stretch>
            <a:fillRect/>
          </a:stretch>
        </p:blipFill>
        <p:spPr>
          <a:xfrm>
            <a:off x="9388679" y="3299608"/>
            <a:ext cx="1570285" cy="2355427"/>
          </a:xfrm>
          <a:prstGeom prst="rect">
            <a:avLst/>
          </a:prstGeom>
        </p:spPr>
      </p:pic>
      <p:sp>
        <p:nvSpPr>
          <p:cNvPr id="10" name="TextBox 9">
            <a:extLst>
              <a:ext uri="{FF2B5EF4-FFF2-40B4-BE49-F238E27FC236}">
                <a16:creationId xmlns:a16="http://schemas.microsoft.com/office/drawing/2014/main" id="{EDCAA2E4-494B-42D7-B81A-39267A574FE1}"/>
              </a:ext>
            </a:extLst>
          </p:cNvPr>
          <p:cNvSpPr txBox="1"/>
          <p:nvPr/>
        </p:nvSpPr>
        <p:spPr>
          <a:xfrm>
            <a:off x="1651195" y="5667585"/>
            <a:ext cx="1947333" cy="646331"/>
          </a:xfrm>
          <a:prstGeom prst="rect">
            <a:avLst/>
          </a:prstGeom>
          <a:noFill/>
        </p:spPr>
        <p:txBody>
          <a:bodyPr wrap="square" rtlCol="0">
            <a:spAutoFit/>
          </a:bodyPr>
          <a:lstStyle/>
          <a:p>
            <a:pPr algn="ctr"/>
            <a:r>
              <a:rPr lang="en-US" dirty="0"/>
              <a:t>Agender</a:t>
            </a:r>
          </a:p>
          <a:p>
            <a:pPr algn="ctr"/>
            <a:r>
              <a:rPr lang="en-US" dirty="0"/>
              <a:t>(n=317)</a:t>
            </a:r>
          </a:p>
        </p:txBody>
      </p:sp>
      <p:sp>
        <p:nvSpPr>
          <p:cNvPr id="12" name="TextBox 11">
            <a:extLst>
              <a:ext uri="{FF2B5EF4-FFF2-40B4-BE49-F238E27FC236}">
                <a16:creationId xmlns:a16="http://schemas.microsoft.com/office/drawing/2014/main" id="{7B8BAC9A-280B-4CA0-9EF9-AF4974E6E767}"/>
              </a:ext>
            </a:extLst>
          </p:cNvPr>
          <p:cNvSpPr txBox="1"/>
          <p:nvPr/>
        </p:nvSpPr>
        <p:spPr>
          <a:xfrm>
            <a:off x="5122333" y="5650502"/>
            <a:ext cx="1947333" cy="646331"/>
          </a:xfrm>
          <a:prstGeom prst="rect">
            <a:avLst/>
          </a:prstGeom>
          <a:noFill/>
        </p:spPr>
        <p:txBody>
          <a:bodyPr wrap="square" rtlCol="0">
            <a:spAutoFit/>
          </a:bodyPr>
          <a:lstStyle/>
          <a:p>
            <a:pPr algn="ctr"/>
            <a:r>
              <a:rPr lang="en-US" dirty="0"/>
              <a:t>Female</a:t>
            </a:r>
          </a:p>
          <a:p>
            <a:pPr algn="ctr"/>
            <a:r>
              <a:rPr lang="en-US" dirty="0"/>
              <a:t>(n=416)</a:t>
            </a:r>
          </a:p>
        </p:txBody>
      </p:sp>
      <p:sp>
        <p:nvSpPr>
          <p:cNvPr id="13" name="TextBox 12">
            <a:extLst>
              <a:ext uri="{FF2B5EF4-FFF2-40B4-BE49-F238E27FC236}">
                <a16:creationId xmlns:a16="http://schemas.microsoft.com/office/drawing/2014/main" id="{D6B2274D-19FA-41C9-A73A-7ED2C0691D8E}"/>
              </a:ext>
            </a:extLst>
          </p:cNvPr>
          <p:cNvSpPr txBox="1"/>
          <p:nvPr/>
        </p:nvSpPr>
        <p:spPr>
          <a:xfrm>
            <a:off x="9268992" y="5667585"/>
            <a:ext cx="1947333" cy="646331"/>
          </a:xfrm>
          <a:prstGeom prst="rect">
            <a:avLst/>
          </a:prstGeom>
          <a:noFill/>
        </p:spPr>
        <p:txBody>
          <a:bodyPr wrap="square" rtlCol="0">
            <a:spAutoFit/>
          </a:bodyPr>
          <a:lstStyle/>
          <a:p>
            <a:pPr algn="ctr"/>
            <a:r>
              <a:rPr lang="en-US" dirty="0"/>
              <a:t>Male</a:t>
            </a:r>
          </a:p>
          <a:p>
            <a:pPr algn="ctr"/>
            <a:r>
              <a:rPr lang="en-US" dirty="0"/>
              <a:t>(n=425)</a:t>
            </a:r>
          </a:p>
        </p:txBody>
      </p:sp>
    </p:spTree>
    <p:extLst>
      <p:ext uri="{BB962C8B-B14F-4D97-AF65-F5344CB8AC3E}">
        <p14:creationId xmlns:p14="http://schemas.microsoft.com/office/powerpoint/2010/main" val="377089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C3C8-9B0F-4247-815E-9CFF4FE4FCA3}"/>
              </a:ext>
            </a:extLst>
          </p:cNvPr>
          <p:cNvSpPr>
            <a:spLocks noGrp="1"/>
          </p:cNvSpPr>
          <p:nvPr>
            <p:ph type="title"/>
          </p:nvPr>
        </p:nvSpPr>
        <p:spPr/>
        <p:txBody>
          <a:bodyPr/>
          <a:lstStyle/>
          <a:p>
            <a:r>
              <a:rPr lang="en-US" dirty="0"/>
              <a:t>Method</a:t>
            </a:r>
          </a:p>
        </p:txBody>
      </p:sp>
      <p:sp>
        <p:nvSpPr>
          <p:cNvPr id="4" name="Text Placeholder 3">
            <a:extLst>
              <a:ext uri="{FF2B5EF4-FFF2-40B4-BE49-F238E27FC236}">
                <a16:creationId xmlns:a16="http://schemas.microsoft.com/office/drawing/2014/main" id="{9F0B6614-76F1-4687-B6AA-C27D5D16AC6D}"/>
              </a:ext>
            </a:extLst>
          </p:cNvPr>
          <p:cNvSpPr>
            <a:spLocks noGrp="1"/>
          </p:cNvSpPr>
          <p:nvPr>
            <p:ph type="body" idx="1"/>
          </p:nvPr>
        </p:nvSpPr>
        <p:spPr/>
        <p:txBody>
          <a:bodyPr/>
          <a:lstStyle/>
          <a:p>
            <a:r>
              <a:rPr lang="en-US" dirty="0"/>
              <a:t>Independent Variables</a:t>
            </a:r>
          </a:p>
        </p:txBody>
      </p:sp>
      <p:sp>
        <p:nvSpPr>
          <p:cNvPr id="3" name="Content Placeholder 2">
            <a:extLst>
              <a:ext uri="{FF2B5EF4-FFF2-40B4-BE49-F238E27FC236}">
                <a16:creationId xmlns:a16="http://schemas.microsoft.com/office/drawing/2014/main" id="{8F01D7CE-AE72-42B3-AD5C-C7E4E9E8BD1E}"/>
              </a:ext>
            </a:extLst>
          </p:cNvPr>
          <p:cNvSpPr>
            <a:spLocks noGrp="1"/>
          </p:cNvSpPr>
          <p:nvPr>
            <p:ph sz="half" idx="2"/>
          </p:nvPr>
        </p:nvSpPr>
        <p:spPr/>
        <p:txBody>
          <a:bodyPr>
            <a:normAutofit fontScale="92500" lnSpcReduction="20000"/>
          </a:bodyPr>
          <a:lstStyle/>
          <a:p>
            <a:pPr marL="0" indent="0">
              <a:buNone/>
            </a:pPr>
            <a:r>
              <a:rPr lang="en-US" dirty="0"/>
              <a:t>Type of robot (agender, female, male)</a:t>
            </a:r>
          </a:p>
          <a:p>
            <a:pPr marL="0" indent="0">
              <a:buNone/>
            </a:pPr>
            <a:r>
              <a:rPr lang="en-US" dirty="0"/>
              <a:t>Robot traits</a:t>
            </a:r>
          </a:p>
          <a:p>
            <a:pPr lvl="1">
              <a:buFont typeface="Courier New" panose="02070309020205020404" pitchFamily="49" charset="0"/>
              <a:buChar char="o"/>
            </a:pPr>
            <a:r>
              <a:rPr lang="en-US" dirty="0"/>
              <a:t>   Robot-human likeness (α = .911)</a:t>
            </a:r>
          </a:p>
          <a:p>
            <a:pPr lvl="1">
              <a:buFont typeface="Courier New" panose="02070309020205020404" pitchFamily="49" charset="0"/>
              <a:buChar char="o"/>
            </a:pPr>
            <a:r>
              <a:rPr lang="en-US" dirty="0"/>
              <a:t>   Perceived enjoyment (α = .855)</a:t>
            </a:r>
          </a:p>
          <a:p>
            <a:pPr lvl="1">
              <a:buFont typeface="Courier New" panose="02070309020205020404" pitchFamily="49" charset="0"/>
              <a:buChar char="o"/>
            </a:pPr>
            <a:r>
              <a:rPr lang="en-US" dirty="0"/>
              <a:t>   Perceived usefulness (α = .911)</a:t>
            </a:r>
          </a:p>
          <a:p>
            <a:pPr marL="0" indent="0">
              <a:buNone/>
            </a:pPr>
            <a:r>
              <a:rPr lang="en-US" dirty="0"/>
              <a:t>Demographics (gender, age, race, education, income)</a:t>
            </a:r>
          </a:p>
          <a:p>
            <a:pPr marL="0" indent="0">
              <a:buNone/>
            </a:pPr>
            <a:r>
              <a:rPr lang="en-US" dirty="0"/>
              <a:t>Individual traits</a:t>
            </a:r>
          </a:p>
          <a:p>
            <a:pPr lvl="1">
              <a:buFont typeface="Courier New" panose="02070309020205020404" pitchFamily="49" charset="0"/>
              <a:buChar char="o"/>
            </a:pPr>
            <a:r>
              <a:rPr lang="en-US" dirty="0"/>
              <a:t>   Perceived technology competence (α = .869)</a:t>
            </a:r>
          </a:p>
          <a:p>
            <a:pPr lvl="1">
              <a:buFont typeface="Courier New" panose="02070309020205020404" pitchFamily="49" charset="0"/>
              <a:buChar char="o"/>
            </a:pPr>
            <a:r>
              <a:rPr lang="en-US" dirty="0"/>
              <a:t>   Religious affiliation &amp; religiosity (α = .977)</a:t>
            </a:r>
          </a:p>
          <a:p>
            <a:pPr lvl="1">
              <a:buFont typeface="Courier New" panose="02070309020205020404" pitchFamily="49" charset="0"/>
              <a:buChar char="o"/>
            </a:pPr>
            <a:r>
              <a:rPr lang="en-US" dirty="0"/>
              <a:t>   Extraversion (α = .922) &amp; neuroticism (α = .938)</a:t>
            </a:r>
          </a:p>
          <a:p>
            <a:pPr>
              <a:buFont typeface="Courier New" panose="02070309020205020404" pitchFamily="49" charset="0"/>
              <a:buChar char="o"/>
            </a:pPr>
            <a:endParaRPr lang="en-US" dirty="0"/>
          </a:p>
        </p:txBody>
      </p:sp>
      <p:sp>
        <p:nvSpPr>
          <p:cNvPr id="5" name="Text Placeholder 4">
            <a:extLst>
              <a:ext uri="{FF2B5EF4-FFF2-40B4-BE49-F238E27FC236}">
                <a16:creationId xmlns:a16="http://schemas.microsoft.com/office/drawing/2014/main" id="{219AAEEC-B015-4E6F-BEF7-FBB4157FAF41}"/>
              </a:ext>
            </a:extLst>
          </p:cNvPr>
          <p:cNvSpPr>
            <a:spLocks noGrp="1"/>
          </p:cNvSpPr>
          <p:nvPr>
            <p:ph type="body" sz="quarter" idx="3"/>
          </p:nvPr>
        </p:nvSpPr>
        <p:spPr/>
        <p:txBody>
          <a:bodyPr/>
          <a:lstStyle/>
          <a:p>
            <a:r>
              <a:rPr lang="en-US" dirty="0"/>
              <a:t>Dependent variables</a:t>
            </a:r>
          </a:p>
        </p:txBody>
      </p:sp>
      <p:sp>
        <p:nvSpPr>
          <p:cNvPr id="6" name="Content Placeholder 5">
            <a:extLst>
              <a:ext uri="{FF2B5EF4-FFF2-40B4-BE49-F238E27FC236}">
                <a16:creationId xmlns:a16="http://schemas.microsoft.com/office/drawing/2014/main" id="{CD63358C-096F-41D9-BF7F-6D29C4A78522}"/>
              </a:ext>
            </a:extLst>
          </p:cNvPr>
          <p:cNvSpPr>
            <a:spLocks noGrp="1"/>
          </p:cNvSpPr>
          <p:nvPr>
            <p:ph sz="quarter" idx="4"/>
          </p:nvPr>
        </p:nvSpPr>
        <p:spPr>
          <a:xfrm>
            <a:off x="6217919" y="2582334"/>
            <a:ext cx="4937761" cy="3378200"/>
          </a:xfrm>
        </p:spPr>
        <p:txBody>
          <a:bodyPr>
            <a:normAutofit fontScale="92500" lnSpcReduction="20000"/>
          </a:bodyPr>
          <a:lstStyle/>
          <a:p>
            <a:r>
              <a:rPr lang="en-US" dirty="0"/>
              <a:t>Robot Phobia (α = .830)</a:t>
            </a:r>
          </a:p>
          <a:p>
            <a:pPr lvl="1">
              <a:buFont typeface="Courier New" panose="02070309020205020404" pitchFamily="49" charset="0"/>
              <a:buChar char="o"/>
            </a:pPr>
            <a:r>
              <a:rPr lang="en-US" dirty="0"/>
              <a:t>   “I would feel nervous just being around a robot”</a:t>
            </a:r>
          </a:p>
          <a:p>
            <a:pPr lvl="1">
              <a:buFont typeface="Courier New" panose="02070309020205020404" pitchFamily="49" charset="0"/>
              <a:buChar char="o"/>
            </a:pPr>
            <a:r>
              <a:rPr lang="en-US" dirty="0"/>
              <a:t>   “Robots would be a bad influence on children”</a:t>
            </a:r>
          </a:p>
          <a:p>
            <a:pPr lvl="1">
              <a:buFont typeface="Courier New" panose="02070309020205020404" pitchFamily="49" charset="0"/>
              <a:buChar char="o"/>
            </a:pPr>
            <a:r>
              <a:rPr lang="en-US" dirty="0"/>
              <a:t>   “If I depend on robots too much, something bad might happen”</a:t>
            </a:r>
          </a:p>
          <a:p>
            <a:r>
              <a:rPr lang="en-US" dirty="0"/>
              <a:t>Robot Liking (α = .904)</a:t>
            </a:r>
          </a:p>
          <a:p>
            <a:pPr lvl="1">
              <a:buFont typeface="Courier New" panose="02070309020205020404" pitchFamily="49" charset="0"/>
              <a:buChar char="o"/>
            </a:pPr>
            <a:r>
              <a:rPr lang="en-US" dirty="0"/>
              <a:t>   “I would feel relaxed talking to robots”</a:t>
            </a:r>
          </a:p>
          <a:p>
            <a:pPr lvl="1">
              <a:buFont typeface="Courier New" panose="02070309020205020404" pitchFamily="49" charset="0"/>
              <a:buChar char="o"/>
            </a:pPr>
            <a:r>
              <a:rPr lang="en-US" dirty="0"/>
              <a:t>   “I would like to live with robots”</a:t>
            </a:r>
          </a:p>
          <a:p>
            <a:pPr lvl="1">
              <a:buFont typeface="Courier New" panose="02070309020205020404" pitchFamily="49" charset="0"/>
              <a:buChar char="o"/>
            </a:pPr>
            <a:r>
              <a:rPr lang="en-US" dirty="0"/>
              <a:t>   “Robots can contribute to my personal happiness”</a:t>
            </a:r>
          </a:p>
          <a:p>
            <a:r>
              <a:rPr lang="en-US" dirty="0"/>
              <a:t>Robot Rights</a:t>
            </a:r>
          </a:p>
          <a:p>
            <a:r>
              <a:rPr lang="en-US" dirty="0"/>
              <a:t>Comfort killing/destroying robots</a:t>
            </a:r>
          </a:p>
          <a:p>
            <a:endParaRPr lang="en-US" dirty="0"/>
          </a:p>
        </p:txBody>
      </p:sp>
    </p:spTree>
    <p:extLst>
      <p:ext uri="{BB962C8B-B14F-4D97-AF65-F5344CB8AC3E}">
        <p14:creationId xmlns:p14="http://schemas.microsoft.com/office/powerpoint/2010/main" val="348206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397E-827A-4B7F-9C29-655B04F0CFE4}"/>
              </a:ext>
            </a:extLst>
          </p:cNvPr>
          <p:cNvSpPr>
            <a:spLocks noGrp="1"/>
          </p:cNvSpPr>
          <p:nvPr>
            <p:ph type="title" idx="4294967295"/>
          </p:nvPr>
        </p:nvSpPr>
        <p:spPr>
          <a:xfrm>
            <a:off x="548640" y="276067"/>
            <a:ext cx="11358880" cy="1449387"/>
          </a:xfrm>
        </p:spPr>
        <p:txBody>
          <a:bodyPr/>
          <a:lstStyle/>
          <a:p>
            <a:r>
              <a:rPr lang="en-US" dirty="0"/>
              <a:t>Results</a:t>
            </a:r>
          </a:p>
        </p:txBody>
      </p:sp>
      <p:sp>
        <p:nvSpPr>
          <p:cNvPr id="7" name="Content Placeholder 6">
            <a:extLst>
              <a:ext uri="{FF2B5EF4-FFF2-40B4-BE49-F238E27FC236}">
                <a16:creationId xmlns:a16="http://schemas.microsoft.com/office/drawing/2014/main" id="{CF529095-5A8B-44A0-BE81-1366CC180A05}"/>
              </a:ext>
            </a:extLst>
          </p:cNvPr>
          <p:cNvSpPr>
            <a:spLocks noGrp="1"/>
          </p:cNvSpPr>
          <p:nvPr>
            <p:ph idx="4294967295"/>
          </p:nvPr>
        </p:nvSpPr>
        <p:spPr>
          <a:xfrm>
            <a:off x="548640" y="1725454"/>
            <a:ext cx="3821113" cy="4351337"/>
          </a:xfrm>
        </p:spPr>
        <p:txBody>
          <a:bodyPr>
            <a:normAutofit/>
          </a:bodyPr>
          <a:lstStyle/>
          <a:p>
            <a:endParaRPr lang="en-US" b="1" dirty="0"/>
          </a:p>
          <a:p>
            <a:r>
              <a:rPr lang="en-US" dirty="0">
                <a:sym typeface="Wingdings" panose="05000000000000000000" pitchFamily="2" charset="2"/>
              </a:rPr>
              <a:t> Across the board, men have more positive views of robots than women</a:t>
            </a:r>
          </a:p>
          <a:p>
            <a:r>
              <a:rPr lang="en-US" dirty="0">
                <a:sym typeface="Wingdings" panose="05000000000000000000" pitchFamily="2" charset="2"/>
              </a:rPr>
              <a:t> Compared to China and Taiwan, U.S. appears to have less positive views of robots</a:t>
            </a:r>
            <a:endParaRPr lang="en-US" dirty="0"/>
          </a:p>
          <a:p>
            <a:endParaRPr lang="en-US" dirty="0"/>
          </a:p>
        </p:txBody>
      </p:sp>
      <p:graphicFrame>
        <p:nvGraphicFramePr>
          <p:cNvPr id="11" name="Chart 10">
            <a:extLst>
              <a:ext uri="{FF2B5EF4-FFF2-40B4-BE49-F238E27FC236}">
                <a16:creationId xmlns:a16="http://schemas.microsoft.com/office/drawing/2014/main" id="{807F35B1-20DE-4C8C-A89F-B3033D4DB406}"/>
              </a:ext>
            </a:extLst>
          </p:cNvPr>
          <p:cNvGraphicFramePr>
            <a:graphicFrameLocks/>
          </p:cNvGraphicFramePr>
          <p:nvPr>
            <p:extLst>
              <p:ext uri="{D42A27DB-BD31-4B8C-83A1-F6EECF244321}">
                <p14:modId xmlns:p14="http://schemas.microsoft.com/office/powerpoint/2010/main" val="212228"/>
              </p:ext>
            </p:extLst>
          </p:nvPr>
        </p:nvGraphicFramePr>
        <p:xfrm>
          <a:off x="4654234" y="1298258"/>
          <a:ext cx="7415846" cy="4950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6319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2559</TotalTime>
  <Words>3179</Words>
  <Application>Microsoft Office PowerPoint</Application>
  <PresentationFormat>Widescreen</PresentationFormat>
  <Paragraphs>236</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Calibri Light</vt:lpstr>
      <vt:lpstr>Courier New</vt:lpstr>
      <vt:lpstr>Wingdings</vt:lpstr>
      <vt:lpstr>Retrospect</vt:lpstr>
      <vt:lpstr>Acceptance and Gender Perceptions of Robots in a U.S. Context</vt:lpstr>
      <vt:lpstr>Research collaboration </vt:lpstr>
      <vt:lpstr>PowerPoint Presentation</vt:lpstr>
      <vt:lpstr>Robots in the United States?</vt:lpstr>
      <vt:lpstr>Theoretical framework</vt:lpstr>
      <vt:lpstr>Topics</vt:lpstr>
      <vt:lpstr>Method</vt:lpstr>
      <vt:lpstr>Method</vt:lpstr>
      <vt:lpstr>Results</vt:lpstr>
      <vt:lpstr>Preference for robot type</vt:lpstr>
      <vt:lpstr>Results</vt:lpstr>
      <vt:lpstr>PowerPoint Presentation</vt:lpstr>
      <vt:lpstr>PowerPoint Presentation</vt:lpstr>
      <vt:lpstr>PowerPoint Presentation</vt:lpstr>
      <vt:lpstr>Robot Rights</vt:lpstr>
      <vt:lpstr>Robot Rights – scale items (α = .905)</vt:lpstr>
      <vt:lpstr>Robot Rights</vt:lpstr>
      <vt:lpstr>PowerPoint Presentation</vt:lpstr>
      <vt:lpstr>PowerPoint Presentation</vt:lpstr>
      <vt:lpstr>PowerPoint Presentation</vt:lpstr>
      <vt:lpstr>PowerPoint Presentation</vt:lpstr>
      <vt:lpstr>Killing/Destroying robots</vt:lpstr>
      <vt:lpstr>Killing/Destroying robots</vt:lpstr>
      <vt:lpstr>PowerPoint Presentation</vt:lpstr>
      <vt:lpstr>PowerPoint Presentation</vt:lpstr>
      <vt:lpstr>PowerPoint Presentation</vt:lpstr>
      <vt:lpstr>Conclusions and limitations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and Gender Perceptions of Robots in a U.S. Context</dc:title>
  <dc:creator>Kate Mays</dc:creator>
  <cp:lastModifiedBy>Kate Mays</cp:lastModifiedBy>
  <cp:revision>57</cp:revision>
  <dcterms:created xsi:type="dcterms:W3CDTF">2019-04-09T18:44:46Z</dcterms:created>
  <dcterms:modified xsi:type="dcterms:W3CDTF">2019-04-11T13:23:51Z</dcterms:modified>
</cp:coreProperties>
</file>