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59" r:id="rId1"/>
  </p:sldMasterIdLst>
  <p:notesMasterIdLst>
    <p:notesMasterId r:id="rId5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Lst>
  <p:sldSz cx="9144000" cy="5143500" type="screen16x9"/>
  <p:notesSz cx="6858000" cy="9144000"/>
  <p:embeddedFontLst>
    <p:embeddedFont>
      <p:font typeface="Economica" panose="02000506040000020004" pitchFamily="2" charset="77"/>
      <p:regular r:id="rId60"/>
      <p:bold r:id="rId61"/>
      <p:italic r:id="rId62"/>
      <p:boldItalic r:id="rId63"/>
    </p:embeddedFont>
    <p:embeddedFont>
      <p:font typeface="Open Sans" panose="020B0706030804020204" pitchFamily="34" charset="0"/>
      <p:regular r:id="rId64"/>
      <p:bold r:id="rId65"/>
      <p:italic r:id="rId66"/>
      <p:boldItalic r:id="rId6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97"/>
    <p:restoredTop sz="92761"/>
  </p:normalViewPr>
  <p:slideViewPr>
    <p:cSldViewPr snapToGrid="0">
      <p:cViewPr varScale="1">
        <p:scale>
          <a:sx n="75" d="100"/>
          <a:sy n="75" d="100"/>
        </p:scale>
        <p:origin x="520" y="16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4.fntdata"/><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font" Target="fonts/font7.fntdata"/><Relationship Id="rId5" Type="http://schemas.openxmlformats.org/officeDocument/2006/relationships/slide" Target="slides/slide4.xml"/><Relationship Id="rId61" Type="http://schemas.openxmlformats.org/officeDocument/2006/relationships/font" Target="fonts/font2.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5.fntdata"/><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67" Type="http://schemas.openxmlformats.org/officeDocument/2006/relationships/font" Target="fonts/font8.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3.fntdata"/><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1.fntdata"/><Relationship Id="rId65"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5c59c175fa_0_18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 name="Google Shape;114;g5c59c175fa_0_1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term ‘close-up photography’ has no scientific definition. It is generally understood to mean any photo that shows the subject closer and in more detail than we’re used to seeing in everyday life.</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5c59c175fa_0_25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g5c59c175fa_0_2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Choices in this picture?</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5c59c175fa_0_19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g5c59c175fa_0_1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5c59c175fa_0_19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5c59c175fa_0_1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Contextualize photo for students (picture follows the portrait picture of a young Japanese Nisei (a Japanese immigrant’s son) who volunteered to serve in the army durign WWII). This picture dramatized his loyalty and service to the country that is now imprisoning him.</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5c59c175fa_0_20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5c59c175fa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5c59c175fa_0_2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 name="Google Shape;144;g5c59c175fa_0_2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5c59c175fa_0_2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 name="Google Shape;150;g5c59c175fa_0_2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5c59c175fa_0_25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 name="Google Shape;156;g5c59c175fa_0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5d4b54face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 name="Google Shape;162;g5d4b54fac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5c59c175fa_0_2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 name="Google Shape;168;g5c59c175fa_0_2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5c59c175fa_0_5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5c59c175fa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42900" algn="l" rtl="0">
              <a:lnSpc>
                <a:spcPct val="115000"/>
              </a:lnSpc>
              <a:spcBef>
                <a:spcPts val="0"/>
              </a:spcBef>
              <a:spcAft>
                <a:spcPts val="0"/>
              </a:spcAft>
              <a:buClr>
                <a:schemeClr val="dk1"/>
              </a:buClr>
              <a:buSzPts val="1800"/>
              <a:buFont typeface="Open Sans"/>
              <a:buChar char="●"/>
            </a:pPr>
            <a:r>
              <a:rPr lang="en" sz="1800">
                <a:solidFill>
                  <a:schemeClr val="dk1"/>
                </a:solidFill>
                <a:latin typeface="Open Sans"/>
                <a:ea typeface="Open Sans"/>
                <a:cs typeface="Open Sans"/>
                <a:sym typeface="Open Sans"/>
              </a:rPr>
              <a:t>If you’re shooting for </a:t>
            </a:r>
            <a:r>
              <a:rPr lang="en" sz="1800" i="1">
                <a:solidFill>
                  <a:schemeClr val="dk1"/>
                </a:solidFill>
                <a:latin typeface="Open Sans"/>
                <a:ea typeface="Open Sans"/>
                <a:cs typeface="Open Sans"/>
                <a:sym typeface="Open Sans"/>
              </a:rPr>
              <a:t>National Geographic</a:t>
            </a:r>
            <a:r>
              <a:rPr lang="en" sz="1800">
                <a:solidFill>
                  <a:schemeClr val="dk1"/>
                </a:solidFill>
                <a:latin typeface="Open Sans"/>
                <a:ea typeface="Open Sans"/>
                <a:cs typeface="Open Sans"/>
                <a:sym typeface="Open Sans"/>
              </a:rPr>
              <a:t> it’s entirely possible they would rent a helicopter and you’d take an aerial shot of the village. Or, if on a tighter budget, maybe the village from a nearby dune.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5c59c175fa_0_2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 name="Google Shape;174;g5c59c175fa_0_2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5c59c175fa_0_2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 name="Google Shape;180;g5c59c175fa_0_2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5c59c175fa_0_29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g5c59c175fa_0_2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Interaction is also with nature here</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5c59c175fa_0_24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5c59c175fa_0_2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5c59c175fa_0_26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 name="Google Shape;198;g5c59c175fa_0_2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5c59c175fa_0_27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 name="Google Shape;204;g5c59c175fa_0_2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Great War: a Photographic Narrative</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5c59c175fa_0_27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 name="Google Shape;210;g5c59c175fa_0_2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Essay on Detroit. </a:t>
            </a:r>
            <a:endParaRPr/>
          </a:p>
          <a:p>
            <a:pPr marL="0" lvl="0" indent="0" algn="l" rtl="0">
              <a:spcBef>
                <a:spcPts val="0"/>
              </a:spcBef>
              <a:spcAft>
                <a:spcPts val="0"/>
              </a:spcAft>
              <a:buNone/>
            </a:pPr>
            <a:r>
              <a:rPr lang="en"/>
              <a:t>Why a good clincher? Repetition to create effect of cumulative destruction and emptiness; visual effect of gaping holes; etc.</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5c59c175fa_0_28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5c59c175fa_0_2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5c59c175fa_0_28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 name="Google Shape;222;g5c59c175fa_0_2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5d4cc0088f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 name="Google Shape;228;g5d4cc0088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5c59c175fa_0_15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5c59c175fa_0_1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Why is this a good establishing shot? -direction of gaze supported by lines in the sky. Nature and wide-open spaces (including the vast sky) denote freedom, but the subject is also looking at mountains that close him in. The imprisonment in this particular landscape is the main theme of the whole book, so the cover looks at the rest of the book, introducing topic and announcing the thematic thread.</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5d4cc0088f_0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 name="Google Shape;234;g5d4cc0088f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5d4cc0088f_0_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 name="Google Shape;240;g5d4cc0088f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5d4cc0088f_0_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 name="Google Shape;245;g5d4cc0088f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g5d4cc0088f_0_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 name="Google Shape;250;g5d4cc0088f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5d4cc0088f_0_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 name="Google Shape;256;g5d4cc0088f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g5d4cc0088f_0_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1" name="Google Shape;261;g5d4cc0088f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g5d4cc0088f_0_4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6" name="Google Shape;266;g5d4cc0088f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5d4cc0088f_0_4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 name="Google Shape;271;g5d4cc0088f_0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g5d4cc0088f_0_5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7" name="Google Shape;277;g5d4cc0088f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g5d4cc0088f_0_6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2" name="Google Shape;282;g5d4cc0088f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g5c59c175fa_0_30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 name="Google Shape;78;g5c59c175fa_0_3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Design principle activate here? Contrast. </a:t>
            </a:r>
            <a:endParaRPr/>
          </a:p>
          <a:p>
            <a:pPr marL="0" lvl="0" indent="0" algn="l" rtl="0">
              <a:spcBef>
                <a:spcPts val="0"/>
              </a:spcBef>
              <a:spcAft>
                <a:spcPts val="0"/>
              </a:spcAft>
              <a:buNone/>
            </a:pPr>
            <a:r>
              <a:rPr lang="en"/>
              <a:t>best known for her Depression-era work for the Farm Security Administration (FSA)</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g5d4cc0088f_0_6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7" name="Google Shape;287;g5d4cc0088f_0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g5d4cc0088f_0_6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2" name="Google Shape;292;g5d4cc0088f_0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g5d4cc0088f_0_7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7" name="Google Shape;297;g5d4cc0088f_0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g5d4cc0088f_0_7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3" name="Google Shape;303;g5d4cc0088f_0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g5d4cc0088f_0_8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8" name="Google Shape;308;g5d4cc0088f_0_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g5d4cc0088f_0_8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3" name="Google Shape;313;g5d4cc0088f_0_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g5d4cc0088f_0_9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0" name="Google Shape;320;g5d4cc0088f_0_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g5d4cc0088f_0_10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6" name="Google Shape;326;g5d4cc0088f_0_1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g5d4cc0088f_0_1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 name="Google Shape;331;g5d4cc0088f_0_1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g5d4cc0088f_0_10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6" name="Google Shape;336;g5d4cc0088f_0_1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5c59c175fa_0_16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g5c59c175fa_0_1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 Portrait of Japan” -- photo essay capturing the rich culture of Japan in the ‘60s (example of early color photography). </a:t>
            </a:r>
            <a:endParaRPr/>
          </a:p>
          <a:p>
            <a:pPr marL="0" lvl="0" indent="0" algn="l" rtl="0">
              <a:spcBef>
                <a:spcPts val="0"/>
              </a:spcBef>
              <a:spcAft>
                <a:spcPts val="0"/>
              </a:spcAft>
              <a:buNone/>
            </a:pPr>
            <a:r>
              <a:rPr lang="en"/>
              <a:t>What makes this a good establishing shot? What themes are hinted at? Focus? Framing? Color scheme?</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5d4cc0088f_0_1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 name="Google Shape;342;g5d4cc0088f_0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g5d4cc0088f_0_1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7" name="Google Shape;347;g5d4cc0088f_0_1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g5d4cc0088f_0_1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3" name="Google Shape;353;g5d4cc0088f_0_1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g5d4cc0088f_0_1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8" name="Google Shape;358;g5d4cc0088f_0_1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5d4cc0088f_0_13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4" name="Google Shape;364;g5d4cc0088f_0_1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g5d4cc0088f_0_14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9" name="Google Shape;369;g5d4cc0088f_0_1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g5d4e6e1cd1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4" name="Google Shape;374;g5d4e6e1cd1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g5d4e6e1cd1_0_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0" name="Google Shape;380;g5d4e6e1cd1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5c59c175fa_0_17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 name="Google Shape;90;g5c59c175fa_0_1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5c59c175fa_0_2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5c59c175fa_0_2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Part of photo essay “Gun Nation”</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5c59c175fa_0_17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5c59c175fa_0_1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Essay on NYC Coffee Houses for LENS (NYTimes)</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5c59c175fa_0_18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 name="Google Shape;108;g5c59c175fa_0_1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Essay on Yankee Teen-agers in Paris for LIFE</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p:nvPr/>
        </p:nvSpPr>
        <p:spPr>
          <a:xfrm>
            <a:off x="2744013" y="756700"/>
            <a:ext cx="1081625" cy="1124950"/>
          </a:xfrm>
          <a:custGeom>
            <a:avLst/>
            <a:gdLst/>
            <a:ahLst/>
            <a:cxnLst/>
            <a:rect l="l" t="t" r="r" b="b"/>
            <a:pathLst>
              <a:path w="43265" h="44998" extrusionOk="0">
                <a:moveTo>
                  <a:pt x="0" y="44998"/>
                </a:moveTo>
                <a:lnTo>
                  <a:pt x="0" y="0"/>
                </a:lnTo>
                <a:lnTo>
                  <a:pt x="43265" y="0"/>
                </a:lnTo>
              </a:path>
            </a:pathLst>
          </a:custGeom>
          <a:noFill/>
          <a:ln w="28575" cap="flat" cmpd="sng">
            <a:solidFill>
              <a:schemeClr val="lt2"/>
            </a:solidFill>
            <a:prstDash val="solid"/>
            <a:miter lim="8000"/>
            <a:headEnd type="none" w="sm" len="sm"/>
            <a:tailEnd type="none" w="sm" len="sm"/>
          </a:ln>
        </p:spPr>
      </p:sp>
      <p:sp>
        <p:nvSpPr>
          <p:cNvPr id="11" name="Google Shape;11;p2"/>
          <p:cNvSpPr/>
          <p:nvPr/>
        </p:nvSpPr>
        <p:spPr>
          <a:xfrm rot="10800000">
            <a:off x="5318350" y="3266725"/>
            <a:ext cx="1081625" cy="1124950"/>
          </a:xfrm>
          <a:custGeom>
            <a:avLst/>
            <a:gdLst/>
            <a:ahLst/>
            <a:cxnLst/>
            <a:rect l="l" t="t" r="r" b="b"/>
            <a:pathLst>
              <a:path w="43265" h="44998" extrusionOk="0">
                <a:moveTo>
                  <a:pt x="0" y="44998"/>
                </a:moveTo>
                <a:lnTo>
                  <a:pt x="0" y="0"/>
                </a:lnTo>
                <a:lnTo>
                  <a:pt x="43265" y="0"/>
                </a:lnTo>
              </a:path>
            </a:pathLst>
          </a:custGeom>
          <a:noFill/>
          <a:ln w="28575" cap="flat" cmpd="sng">
            <a:solidFill>
              <a:schemeClr val="lt2"/>
            </a:solidFill>
            <a:prstDash val="solid"/>
            <a:miter lim="8000"/>
            <a:headEnd type="none" w="sm" len="sm"/>
            <a:tailEnd type="none" w="sm" len="sm"/>
          </a:ln>
        </p:spPr>
      </p:sp>
      <p:sp>
        <p:nvSpPr>
          <p:cNvPr id="12" name="Google Shape;12;p2"/>
          <p:cNvSpPr txBox="1">
            <a:spLocks noGrp="1"/>
          </p:cNvSpPr>
          <p:nvPr>
            <p:ph type="ctrTitle"/>
          </p:nvPr>
        </p:nvSpPr>
        <p:spPr>
          <a:xfrm>
            <a:off x="3044700" y="1444255"/>
            <a:ext cx="3054600" cy="15372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a:lvl1pPr>
            <a:lvl2pPr lvl="1" algn="ctr">
              <a:spcBef>
                <a:spcPts val="0"/>
              </a:spcBef>
              <a:spcAft>
                <a:spcPts val="0"/>
              </a:spcAft>
              <a:buSzPts val="4200"/>
              <a:buNone/>
              <a:defRPr/>
            </a:lvl2pPr>
            <a:lvl3pPr lvl="2" algn="ctr">
              <a:spcBef>
                <a:spcPts val="0"/>
              </a:spcBef>
              <a:spcAft>
                <a:spcPts val="0"/>
              </a:spcAft>
              <a:buSzPts val="4200"/>
              <a:buNone/>
              <a:defRPr/>
            </a:lvl3pPr>
            <a:lvl4pPr lvl="3" algn="ctr">
              <a:spcBef>
                <a:spcPts val="0"/>
              </a:spcBef>
              <a:spcAft>
                <a:spcPts val="0"/>
              </a:spcAft>
              <a:buSzPts val="4200"/>
              <a:buNone/>
              <a:defRPr/>
            </a:lvl4pPr>
            <a:lvl5pPr lvl="4" algn="ctr">
              <a:spcBef>
                <a:spcPts val="0"/>
              </a:spcBef>
              <a:spcAft>
                <a:spcPts val="0"/>
              </a:spcAft>
              <a:buSzPts val="4200"/>
              <a:buNone/>
              <a:defRPr/>
            </a:lvl5pPr>
            <a:lvl6pPr lvl="5" algn="ctr">
              <a:spcBef>
                <a:spcPts val="0"/>
              </a:spcBef>
              <a:spcAft>
                <a:spcPts val="0"/>
              </a:spcAft>
              <a:buSzPts val="4200"/>
              <a:buNone/>
              <a:defRPr/>
            </a:lvl6pPr>
            <a:lvl7pPr lvl="6" algn="ctr">
              <a:spcBef>
                <a:spcPts val="0"/>
              </a:spcBef>
              <a:spcAft>
                <a:spcPts val="0"/>
              </a:spcAft>
              <a:buSzPts val="4200"/>
              <a:buNone/>
              <a:defRPr/>
            </a:lvl7pPr>
            <a:lvl8pPr lvl="7" algn="ctr">
              <a:spcBef>
                <a:spcPts val="0"/>
              </a:spcBef>
              <a:spcAft>
                <a:spcPts val="0"/>
              </a:spcAft>
              <a:buSzPts val="4200"/>
              <a:buNone/>
              <a:defRPr/>
            </a:lvl8pPr>
            <a:lvl9pPr lvl="8" algn="ctr">
              <a:spcBef>
                <a:spcPts val="0"/>
              </a:spcBef>
              <a:spcAft>
                <a:spcPts val="0"/>
              </a:spcAft>
              <a:buSzPts val="4200"/>
              <a:buNone/>
              <a:defRPr/>
            </a:lvl9pPr>
          </a:lstStyle>
          <a:p>
            <a:endParaRPr/>
          </a:p>
        </p:txBody>
      </p:sp>
      <p:sp>
        <p:nvSpPr>
          <p:cNvPr id="13" name="Google Shape;13;p2"/>
          <p:cNvSpPr txBox="1">
            <a:spLocks noGrp="1"/>
          </p:cNvSpPr>
          <p:nvPr>
            <p:ph type="subTitle" idx="1"/>
          </p:nvPr>
        </p:nvSpPr>
        <p:spPr>
          <a:xfrm>
            <a:off x="3044700" y="3116580"/>
            <a:ext cx="3054600" cy="7014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Font typeface="Economica"/>
              <a:buNone/>
              <a:defRPr sz="2100">
                <a:latin typeface="Economica"/>
                <a:ea typeface="Economica"/>
                <a:cs typeface="Economica"/>
                <a:sym typeface="Economica"/>
              </a:defRPr>
            </a:lvl1pPr>
            <a:lvl2pPr lvl="1" algn="ctr">
              <a:lnSpc>
                <a:spcPct val="100000"/>
              </a:lnSpc>
              <a:spcBef>
                <a:spcPts val="0"/>
              </a:spcBef>
              <a:spcAft>
                <a:spcPts val="0"/>
              </a:spcAft>
              <a:buSzPts val="2100"/>
              <a:buFont typeface="Economica"/>
              <a:buNone/>
              <a:defRPr sz="2100">
                <a:latin typeface="Economica"/>
                <a:ea typeface="Economica"/>
                <a:cs typeface="Economica"/>
                <a:sym typeface="Economica"/>
              </a:defRPr>
            </a:lvl2pPr>
            <a:lvl3pPr lvl="2" algn="ctr">
              <a:lnSpc>
                <a:spcPct val="100000"/>
              </a:lnSpc>
              <a:spcBef>
                <a:spcPts val="0"/>
              </a:spcBef>
              <a:spcAft>
                <a:spcPts val="0"/>
              </a:spcAft>
              <a:buSzPts val="2100"/>
              <a:buFont typeface="Economica"/>
              <a:buNone/>
              <a:defRPr sz="2100">
                <a:latin typeface="Economica"/>
                <a:ea typeface="Economica"/>
                <a:cs typeface="Economica"/>
                <a:sym typeface="Economica"/>
              </a:defRPr>
            </a:lvl3pPr>
            <a:lvl4pPr lvl="3" algn="ctr">
              <a:lnSpc>
                <a:spcPct val="100000"/>
              </a:lnSpc>
              <a:spcBef>
                <a:spcPts val="0"/>
              </a:spcBef>
              <a:spcAft>
                <a:spcPts val="0"/>
              </a:spcAft>
              <a:buSzPts val="2100"/>
              <a:buFont typeface="Economica"/>
              <a:buNone/>
              <a:defRPr sz="2100">
                <a:latin typeface="Economica"/>
                <a:ea typeface="Economica"/>
                <a:cs typeface="Economica"/>
                <a:sym typeface="Economica"/>
              </a:defRPr>
            </a:lvl4pPr>
            <a:lvl5pPr lvl="4" algn="ctr">
              <a:lnSpc>
                <a:spcPct val="100000"/>
              </a:lnSpc>
              <a:spcBef>
                <a:spcPts val="0"/>
              </a:spcBef>
              <a:spcAft>
                <a:spcPts val="0"/>
              </a:spcAft>
              <a:buSzPts val="2100"/>
              <a:buFont typeface="Economica"/>
              <a:buNone/>
              <a:defRPr sz="2100">
                <a:latin typeface="Economica"/>
                <a:ea typeface="Economica"/>
                <a:cs typeface="Economica"/>
                <a:sym typeface="Economica"/>
              </a:defRPr>
            </a:lvl5pPr>
            <a:lvl6pPr lvl="5" algn="ctr">
              <a:lnSpc>
                <a:spcPct val="100000"/>
              </a:lnSpc>
              <a:spcBef>
                <a:spcPts val="0"/>
              </a:spcBef>
              <a:spcAft>
                <a:spcPts val="0"/>
              </a:spcAft>
              <a:buSzPts val="2100"/>
              <a:buFont typeface="Economica"/>
              <a:buNone/>
              <a:defRPr sz="2100">
                <a:latin typeface="Economica"/>
                <a:ea typeface="Economica"/>
                <a:cs typeface="Economica"/>
                <a:sym typeface="Economica"/>
              </a:defRPr>
            </a:lvl6pPr>
            <a:lvl7pPr lvl="6" algn="ctr">
              <a:lnSpc>
                <a:spcPct val="100000"/>
              </a:lnSpc>
              <a:spcBef>
                <a:spcPts val="0"/>
              </a:spcBef>
              <a:spcAft>
                <a:spcPts val="0"/>
              </a:spcAft>
              <a:buSzPts val="2100"/>
              <a:buFont typeface="Economica"/>
              <a:buNone/>
              <a:defRPr sz="2100">
                <a:latin typeface="Economica"/>
                <a:ea typeface="Economica"/>
                <a:cs typeface="Economica"/>
                <a:sym typeface="Economica"/>
              </a:defRPr>
            </a:lvl7pPr>
            <a:lvl8pPr lvl="7" algn="ctr">
              <a:lnSpc>
                <a:spcPct val="100000"/>
              </a:lnSpc>
              <a:spcBef>
                <a:spcPts val="0"/>
              </a:spcBef>
              <a:spcAft>
                <a:spcPts val="0"/>
              </a:spcAft>
              <a:buSzPts val="2100"/>
              <a:buFont typeface="Economica"/>
              <a:buNone/>
              <a:defRPr sz="2100">
                <a:latin typeface="Economica"/>
                <a:ea typeface="Economica"/>
                <a:cs typeface="Economica"/>
                <a:sym typeface="Economica"/>
              </a:defRPr>
            </a:lvl8pPr>
            <a:lvl9pPr lvl="8" algn="ctr">
              <a:lnSpc>
                <a:spcPct val="100000"/>
              </a:lnSpc>
              <a:spcBef>
                <a:spcPts val="0"/>
              </a:spcBef>
              <a:spcAft>
                <a:spcPts val="0"/>
              </a:spcAft>
              <a:buSzPts val="2100"/>
              <a:buFont typeface="Economica"/>
              <a:buNone/>
              <a:defRPr sz="2100">
                <a:latin typeface="Economica"/>
                <a:ea typeface="Economica"/>
                <a:cs typeface="Economica"/>
                <a:sym typeface="Economica"/>
              </a:defRPr>
            </a:lvl9pPr>
          </a:lstStyle>
          <a:p>
            <a:endParaRPr/>
          </a:p>
        </p:txBody>
      </p:sp>
      <p:sp>
        <p:nvSpPr>
          <p:cNvPr id="14" name="Google Shape;14;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1"/>
        <p:cNvGrpSpPr/>
        <p:nvPr/>
      </p:nvGrpSpPr>
      <p:grpSpPr>
        <a:xfrm>
          <a:off x="0" y="0"/>
          <a:ext cx="0" cy="0"/>
          <a:chOff x="0" y="0"/>
          <a:chExt cx="0" cy="0"/>
        </a:xfrm>
      </p:grpSpPr>
      <p:sp>
        <p:nvSpPr>
          <p:cNvPr id="52" name="Google Shape;52;p11"/>
          <p:cNvSpPr/>
          <p:nvPr/>
        </p:nvSpPr>
        <p:spPr>
          <a:xfrm>
            <a:off x="0" y="5045700"/>
            <a:ext cx="9144000" cy="9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11"/>
          <p:cNvSpPr txBox="1">
            <a:spLocks noGrp="1"/>
          </p:cNvSpPr>
          <p:nvPr>
            <p:ph type="title" hasCustomPrompt="1"/>
          </p:nvPr>
        </p:nvSpPr>
        <p:spPr>
          <a:xfrm>
            <a:off x="311700" y="957125"/>
            <a:ext cx="8520600" cy="21288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lt2"/>
              </a:buClr>
              <a:buSzPts val="16000"/>
              <a:buNone/>
              <a:defRPr sz="16000">
                <a:solidFill>
                  <a:schemeClr val="lt2"/>
                </a:solidFill>
              </a:defRPr>
            </a:lvl1pPr>
            <a:lvl2pPr lvl="1" algn="ctr">
              <a:spcBef>
                <a:spcPts val="0"/>
              </a:spcBef>
              <a:spcAft>
                <a:spcPts val="0"/>
              </a:spcAft>
              <a:buClr>
                <a:schemeClr val="lt2"/>
              </a:buClr>
              <a:buSzPts val="16000"/>
              <a:buNone/>
              <a:defRPr sz="16000">
                <a:solidFill>
                  <a:schemeClr val="lt2"/>
                </a:solidFill>
              </a:defRPr>
            </a:lvl2pPr>
            <a:lvl3pPr lvl="2" algn="ctr">
              <a:spcBef>
                <a:spcPts val="0"/>
              </a:spcBef>
              <a:spcAft>
                <a:spcPts val="0"/>
              </a:spcAft>
              <a:buClr>
                <a:schemeClr val="lt2"/>
              </a:buClr>
              <a:buSzPts val="16000"/>
              <a:buNone/>
              <a:defRPr sz="16000">
                <a:solidFill>
                  <a:schemeClr val="lt2"/>
                </a:solidFill>
              </a:defRPr>
            </a:lvl3pPr>
            <a:lvl4pPr lvl="3" algn="ctr">
              <a:spcBef>
                <a:spcPts val="0"/>
              </a:spcBef>
              <a:spcAft>
                <a:spcPts val="0"/>
              </a:spcAft>
              <a:buClr>
                <a:schemeClr val="lt2"/>
              </a:buClr>
              <a:buSzPts val="16000"/>
              <a:buNone/>
              <a:defRPr sz="16000">
                <a:solidFill>
                  <a:schemeClr val="lt2"/>
                </a:solidFill>
              </a:defRPr>
            </a:lvl4pPr>
            <a:lvl5pPr lvl="4" algn="ctr">
              <a:spcBef>
                <a:spcPts val="0"/>
              </a:spcBef>
              <a:spcAft>
                <a:spcPts val="0"/>
              </a:spcAft>
              <a:buClr>
                <a:schemeClr val="lt2"/>
              </a:buClr>
              <a:buSzPts val="16000"/>
              <a:buNone/>
              <a:defRPr sz="16000">
                <a:solidFill>
                  <a:schemeClr val="lt2"/>
                </a:solidFill>
              </a:defRPr>
            </a:lvl5pPr>
            <a:lvl6pPr lvl="5" algn="ctr">
              <a:spcBef>
                <a:spcPts val="0"/>
              </a:spcBef>
              <a:spcAft>
                <a:spcPts val="0"/>
              </a:spcAft>
              <a:buClr>
                <a:schemeClr val="lt2"/>
              </a:buClr>
              <a:buSzPts val="16000"/>
              <a:buNone/>
              <a:defRPr sz="16000">
                <a:solidFill>
                  <a:schemeClr val="lt2"/>
                </a:solidFill>
              </a:defRPr>
            </a:lvl6pPr>
            <a:lvl7pPr lvl="6" algn="ctr">
              <a:spcBef>
                <a:spcPts val="0"/>
              </a:spcBef>
              <a:spcAft>
                <a:spcPts val="0"/>
              </a:spcAft>
              <a:buClr>
                <a:schemeClr val="lt2"/>
              </a:buClr>
              <a:buSzPts val="16000"/>
              <a:buNone/>
              <a:defRPr sz="16000">
                <a:solidFill>
                  <a:schemeClr val="lt2"/>
                </a:solidFill>
              </a:defRPr>
            </a:lvl7pPr>
            <a:lvl8pPr lvl="7" algn="ctr">
              <a:spcBef>
                <a:spcPts val="0"/>
              </a:spcBef>
              <a:spcAft>
                <a:spcPts val="0"/>
              </a:spcAft>
              <a:buClr>
                <a:schemeClr val="lt2"/>
              </a:buClr>
              <a:buSzPts val="16000"/>
              <a:buNone/>
              <a:defRPr sz="16000">
                <a:solidFill>
                  <a:schemeClr val="lt2"/>
                </a:solidFill>
              </a:defRPr>
            </a:lvl8pPr>
            <a:lvl9pPr lvl="8" algn="ctr">
              <a:spcBef>
                <a:spcPts val="0"/>
              </a:spcBef>
              <a:spcAft>
                <a:spcPts val="0"/>
              </a:spcAft>
              <a:buClr>
                <a:schemeClr val="lt2"/>
              </a:buClr>
              <a:buSzPts val="16000"/>
              <a:buNone/>
              <a:defRPr sz="16000">
                <a:solidFill>
                  <a:schemeClr val="lt2"/>
                </a:solidFill>
              </a:defRPr>
            </a:lvl9pPr>
          </a:lstStyle>
          <a:p>
            <a:r>
              <a:t>xx%</a:t>
            </a:r>
          </a:p>
        </p:txBody>
      </p:sp>
      <p:sp>
        <p:nvSpPr>
          <p:cNvPr id="54" name="Google Shape;54;p11"/>
          <p:cNvSpPr txBox="1">
            <a:spLocks noGrp="1"/>
          </p:cNvSpPr>
          <p:nvPr>
            <p:ph type="body" idx="1"/>
          </p:nvPr>
        </p:nvSpPr>
        <p:spPr>
          <a:xfrm>
            <a:off x="311700" y="3162000"/>
            <a:ext cx="8520600" cy="10716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55" name="Google Shape;55;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6"/>
        <p:cNvGrpSpPr/>
        <p:nvPr/>
      </p:nvGrpSpPr>
      <p:grpSpPr>
        <a:xfrm>
          <a:off x="0" y="0"/>
          <a:ext cx="0" cy="0"/>
          <a:chOff x="0" y="0"/>
          <a:chExt cx="0" cy="0"/>
        </a:xfrm>
      </p:grpSpPr>
      <p:sp>
        <p:nvSpPr>
          <p:cNvPr id="57" name="Google Shape;57;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5"/>
        <p:cNvGrpSpPr/>
        <p:nvPr/>
      </p:nvGrpSpPr>
      <p:grpSpPr>
        <a:xfrm>
          <a:off x="0" y="0"/>
          <a:ext cx="0" cy="0"/>
          <a:chOff x="0" y="0"/>
          <a:chExt cx="0" cy="0"/>
        </a:xfrm>
      </p:grpSpPr>
      <p:sp>
        <p:nvSpPr>
          <p:cNvPr id="16" name="Google Shape;16;p3"/>
          <p:cNvSpPr/>
          <p:nvPr/>
        </p:nvSpPr>
        <p:spPr>
          <a:xfrm flipH="1">
            <a:off x="7595938" y="460225"/>
            <a:ext cx="1081625" cy="1124950"/>
          </a:xfrm>
          <a:custGeom>
            <a:avLst/>
            <a:gdLst/>
            <a:ahLst/>
            <a:cxnLst/>
            <a:rect l="l" t="t" r="r" b="b"/>
            <a:pathLst>
              <a:path w="43265" h="44998" extrusionOk="0">
                <a:moveTo>
                  <a:pt x="0" y="44998"/>
                </a:moveTo>
                <a:lnTo>
                  <a:pt x="0" y="0"/>
                </a:lnTo>
                <a:lnTo>
                  <a:pt x="43265" y="0"/>
                </a:lnTo>
              </a:path>
            </a:pathLst>
          </a:custGeom>
          <a:noFill/>
          <a:ln w="28575" cap="flat" cmpd="sng">
            <a:solidFill>
              <a:schemeClr val="lt2"/>
            </a:solidFill>
            <a:prstDash val="solid"/>
            <a:miter lim="8000"/>
            <a:headEnd type="none" w="sm" len="sm"/>
            <a:tailEnd type="none" w="sm" len="sm"/>
          </a:ln>
        </p:spPr>
      </p:sp>
      <p:sp>
        <p:nvSpPr>
          <p:cNvPr id="17" name="Google Shape;17;p3"/>
          <p:cNvSpPr/>
          <p:nvPr/>
        </p:nvSpPr>
        <p:spPr>
          <a:xfrm rot="10800000" flipH="1">
            <a:off x="466425" y="3558325"/>
            <a:ext cx="1081625" cy="1124950"/>
          </a:xfrm>
          <a:custGeom>
            <a:avLst/>
            <a:gdLst/>
            <a:ahLst/>
            <a:cxnLst/>
            <a:rect l="l" t="t" r="r" b="b"/>
            <a:pathLst>
              <a:path w="43265" h="44998" extrusionOk="0">
                <a:moveTo>
                  <a:pt x="0" y="44998"/>
                </a:moveTo>
                <a:lnTo>
                  <a:pt x="0" y="0"/>
                </a:lnTo>
                <a:lnTo>
                  <a:pt x="43265" y="0"/>
                </a:lnTo>
              </a:path>
            </a:pathLst>
          </a:custGeom>
          <a:noFill/>
          <a:ln w="28575" cap="flat" cmpd="sng">
            <a:solidFill>
              <a:schemeClr val="lt2"/>
            </a:solidFill>
            <a:prstDash val="solid"/>
            <a:miter lim="8000"/>
            <a:headEnd type="none" w="sm" len="sm"/>
            <a:tailEnd type="none" w="sm" len="sm"/>
          </a:ln>
        </p:spPr>
      </p:sp>
      <p:sp>
        <p:nvSpPr>
          <p:cNvPr id="18" name="Google Shape;18;p3"/>
          <p:cNvSpPr txBox="1">
            <a:spLocks noGrp="1"/>
          </p:cNvSpPr>
          <p:nvPr>
            <p:ph type="title"/>
          </p:nvPr>
        </p:nvSpPr>
        <p:spPr>
          <a:xfrm>
            <a:off x="773700" y="1806450"/>
            <a:ext cx="7596600" cy="1530600"/>
          </a:xfrm>
          <a:prstGeom prst="rect">
            <a:avLst/>
          </a:prstGeom>
        </p:spPr>
        <p:txBody>
          <a:bodyPr spcFirstLastPara="1" wrap="square" lIns="91425" tIns="91425" rIns="91425" bIns="91425" anchor="ctr" anchorCtr="0">
            <a:noAutofit/>
          </a:bodyPr>
          <a:lstStyle>
            <a:lvl1pPr lvl="0" algn="ctr">
              <a:spcBef>
                <a:spcPts val="0"/>
              </a:spcBef>
              <a:spcAft>
                <a:spcPts val="0"/>
              </a:spcAft>
              <a:buSzPts val="4200"/>
              <a:buNone/>
              <a:defRPr/>
            </a:lvl1pPr>
            <a:lvl2pPr lvl="1" algn="ctr">
              <a:spcBef>
                <a:spcPts val="0"/>
              </a:spcBef>
              <a:spcAft>
                <a:spcPts val="0"/>
              </a:spcAft>
              <a:buSzPts val="4200"/>
              <a:buNone/>
              <a:defRPr/>
            </a:lvl2pPr>
            <a:lvl3pPr lvl="2" algn="ctr">
              <a:spcBef>
                <a:spcPts val="0"/>
              </a:spcBef>
              <a:spcAft>
                <a:spcPts val="0"/>
              </a:spcAft>
              <a:buSzPts val="4200"/>
              <a:buNone/>
              <a:defRPr/>
            </a:lvl3pPr>
            <a:lvl4pPr lvl="3" algn="ctr">
              <a:spcBef>
                <a:spcPts val="0"/>
              </a:spcBef>
              <a:spcAft>
                <a:spcPts val="0"/>
              </a:spcAft>
              <a:buSzPts val="4200"/>
              <a:buNone/>
              <a:defRPr/>
            </a:lvl4pPr>
            <a:lvl5pPr lvl="4" algn="ctr">
              <a:spcBef>
                <a:spcPts val="0"/>
              </a:spcBef>
              <a:spcAft>
                <a:spcPts val="0"/>
              </a:spcAft>
              <a:buSzPts val="4200"/>
              <a:buNone/>
              <a:defRPr/>
            </a:lvl5pPr>
            <a:lvl6pPr lvl="5" algn="ctr">
              <a:spcBef>
                <a:spcPts val="0"/>
              </a:spcBef>
              <a:spcAft>
                <a:spcPts val="0"/>
              </a:spcAft>
              <a:buSzPts val="4200"/>
              <a:buNone/>
              <a:defRPr/>
            </a:lvl6pPr>
            <a:lvl7pPr lvl="6" algn="ctr">
              <a:spcBef>
                <a:spcPts val="0"/>
              </a:spcBef>
              <a:spcAft>
                <a:spcPts val="0"/>
              </a:spcAft>
              <a:buSzPts val="4200"/>
              <a:buNone/>
              <a:defRPr/>
            </a:lvl7pPr>
            <a:lvl8pPr lvl="7" algn="ctr">
              <a:spcBef>
                <a:spcPts val="0"/>
              </a:spcBef>
              <a:spcAft>
                <a:spcPts val="0"/>
              </a:spcAft>
              <a:buSzPts val="4200"/>
              <a:buNone/>
              <a:defRPr/>
            </a:lvl8pPr>
            <a:lvl9pPr lvl="8" algn="ctr">
              <a:spcBef>
                <a:spcPts val="0"/>
              </a:spcBef>
              <a:spcAft>
                <a:spcPts val="0"/>
              </a:spcAft>
              <a:buSzPts val="4200"/>
              <a:buNone/>
              <a:defRPr/>
            </a:lvl9pPr>
          </a:lstStyle>
          <a:p>
            <a:endParaRPr/>
          </a:p>
        </p:txBody>
      </p:sp>
      <p:sp>
        <p:nvSpPr>
          <p:cNvPr id="19" name="Google Shape;19;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0"/>
        <p:cNvGrpSpPr/>
        <p:nvPr/>
      </p:nvGrpSpPr>
      <p:grpSpPr>
        <a:xfrm>
          <a:off x="0" y="0"/>
          <a:ext cx="0" cy="0"/>
          <a:chOff x="0" y="0"/>
          <a:chExt cx="0" cy="0"/>
        </a:xfrm>
      </p:grpSpPr>
      <p:sp>
        <p:nvSpPr>
          <p:cNvPr id="21" name="Google Shape;21;p4"/>
          <p:cNvSpPr/>
          <p:nvPr/>
        </p:nvSpPr>
        <p:spPr>
          <a:xfrm>
            <a:off x="0" y="5045700"/>
            <a:ext cx="9144000" cy="9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4"/>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a:endParaRPr/>
          </a:p>
        </p:txBody>
      </p:sp>
      <p:sp>
        <p:nvSpPr>
          <p:cNvPr id="23" name="Google Shape;23;p4"/>
          <p:cNvSpPr txBox="1">
            <a:spLocks noGrp="1"/>
          </p:cNvSpPr>
          <p:nvPr>
            <p:ph type="body" idx="1"/>
          </p:nvPr>
        </p:nvSpPr>
        <p:spPr>
          <a:xfrm>
            <a:off x="311700" y="1225225"/>
            <a:ext cx="8520600" cy="33540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24" name="Google Shape;24;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5"/>
        <p:cNvGrpSpPr/>
        <p:nvPr/>
      </p:nvGrpSpPr>
      <p:grpSpPr>
        <a:xfrm>
          <a:off x="0" y="0"/>
          <a:ext cx="0" cy="0"/>
          <a:chOff x="0" y="0"/>
          <a:chExt cx="0" cy="0"/>
        </a:xfrm>
      </p:grpSpPr>
      <p:sp>
        <p:nvSpPr>
          <p:cNvPr id="26" name="Google Shape;26;p5"/>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a:endParaRPr/>
          </a:p>
        </p:txBody>
      </p:sp>
      <p:sp>
        <p:nvSpPr>
          <p:cNvPr id="27" name="Google Shape;27;p5"/>
          <p:cNvSpPr txBox="1">
            <a:spLocks noGrp="1"/>
          </p:cNvSpPr>
          <p:nvPr>
            <p:ph type="body" idx="1"/>
          </p:nvPr>
        </p:nvSpPr>
        <p:spPr>
          <a:xfrm>
            <a:off x="311700" y="1225225"/>
            <a:ext cx="3999900" cy="33540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8" name="Google Shape;28;p5"/>
          <p:cNvSpPr txBox="1">
            <a:spLocks noGrp="1"/>
          </p:cNvSpPr>
          <p:nvPr>
            <p:ph type="body" idx="2"/>
          </p:nvPr>
        </p:nvSpPr>
        <p:spPr>
          <a:xfrm>
            <a:off x="4832400" y="1225225"/>
            <a:ext cx="3999900" cy="33540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9" name="Google Shape;29;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0"/>
        <p:cNvGrpSpPr/>
        <p:nvPr/>
      </p:nvGrpSpPr>
      <p:grpSpPr>
        <a:xfrm>
          <a:off x="0" y="0"/>
          <a:ext cx="0" cy="0"/>
          <a:chOff x="0" y="0"/>
          <a:chExt cx="0" cy="0"/>
        </a:xfrm>
      </p:grpSpPr>
      <p:sp>
        <p:nvSpPr>
          <p:cNvPr id="31" name="Google Shape;31;p6"/>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a:endParaRPr/>
          </a:p>
        </p:txBody>
      </p:sp>
      <p:sp>
        <p:nvSpPr>
          <p:cNvPr id="32" name="Google Shape;32;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3"/>
        <p:cNvGrpSpPr/>
        <p:nvPr/>
      </p:nvGrpSpPr>
      <p:grpSpPr>
        <a:xfrm>
          <a:off x="0" y="0"/>
          <a:ext cx="0" cy="0"/>
          <a:chOff x="0" y="0"/>
          <a:chExt cx="0" cy="0"/>
        </a:xfrm>
      </p:grpSpPr>
      <p:sp>
        <p:nvSpPr>
          <p:cNvPr id="34" name="Google Shape;34;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35" name="Google Shape;35;p7"/>
          <p:cNvSpPr txBox="1">
            <a:spLocks noGrp="1"/>
          </p:cNvSpPr>
          <p:nvPr>
            <p:ph type="body" idx="1"/>
          </p:nvPr>
        </p:nvSpPr>
        <p:spPr>
          <a:xfrm>
            <a:off x="311700" y="1399400"/>
            <a:ext cx="2808000" cy="27849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6" name="Google Shape;36;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7"/>
        <p:cNvGrpSpPr/>
        <p:nvPr/>
      </p:nvGrpSpPr>
      <p:grpSpPr>
        <a:xfrm>
          <a:off x="0" y="0"/>
          <a:ext cx="0" cy="0"/>
          <a:chOff x="0" y="0"/>
          <a:chExt cx="0" cy="0"/>
        </a:xfrm>
      </p:grpSpPr>
      <p:sp>
        <p:nvSpPr>
          <p:cNvPr id="38" name="Google Shape;38;p8"/>
          <p:cNvSpPr/>
          <p:nvPr/>
        </p:nvSpPr>
        <p:spPr>
          <a:xfrm>
            <a:off x="0" y="5045700"/>
            <a:ext cx="9144000" cy="9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8"/>
          <p:cNvSpPr txBox="1">
            <a:spLocks noGrp="1"/>
          </p:cNvSpPr>
          <p:nvPr>
            <p:ph type="title"/>
          </p:nvPr>
        </p:nvSpPr>
        <p:spPr>
          <a:xfrm>
            <a:off x="490250" y="450150"/>
            <a:ext cx="5878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40" name="Google Shape;40;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1"/>
        <p:cNvGrpSpPr/>
        <p:nvPr/>
      </p:nvGrpSpPr>
      <p:grpSpPr>
        <a:xfrm>
          <a:off x="0" y="0"/>
          <a:ext cx="0" cy="0"/>
          <a:chOff x="0" y="0"/>
          <a:chExt cx="0" cy="0"/>
        </a:xfrm>
      </p:grpSpPr>
      <p:sp>
        <p:nvSpPr>
          <p:cNvPr id="42" name="Google Shape;42;p9"/>
          <p:cNvSpPr/>
          <p:nvPr/>
        </p:nvSpPr>
        <p:spPr>
          <a:xfrm>
            <a:off x="4572000" y="-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3" name="Google Shape;43;p9"/>
          <p:cNvCxnSpPr/>
          <p:nvPr/>
        </p:nvCxnSpPr>
        <p:spPr>
          <a:xfrm>
            <a:off x="5029675" y="4495500"/>
            <a:ext cx="468300" cy="0"/>
          </a:xfrm>
          <a:prstGeom prst="straightConnector1">
            <a:avLst/>
          </a:prstGeom>
          <a:noFill/>
          <a:ln w="19050" cap="flat" cmpd="sng">
            <a:solidFill>
              <a:schemeClr val="lt1"/>
            </a:solidFill>
            <a:prstDash val="solid"/>
            <a:round/>
            <a:headEnd type="none" w="sm" len="sm"/>
            <a:tailEnd type="none" w="sm" len="sm"/>
          </a:ln>
        </p:spPr>
      </p:cxnSp>
      <p:sp>
        <p:nvSpPr>
          <p:cNvPr id="44" name="Google Shape;44;p9"/>
          <p:cNvSpPr txBox="1">
            <a:spLocks noGrp="1"/>
          </p:cNvSpPr>
          <p:nvPr>
            <p:ph type="title"/>
          </p:nvPr>
        </p:nvSpPr>
        <p:spPr>
          <a:xfrm>
            <a:off x="265500" y="929275"/>
            <a:ext cx="4045200" cy="17862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lt2"/>
              </a:buClr>
              <a:buSzPts val="4200"/>
              <a:buNone/>
              <a:defRPr>
                <a:solidFill>
                  <a:schemeClr val="lt2"/>
                </a:solidFill>
              </a:defRPr>
            </a:lvl1pPr>
            <a:lvl2pPr lvl="1" algn="ctr">
              <a:spcBef>
                <a:spcPts val="0"/>
              </a:spcBef>
              <a:spcAft>
                <a:spcPts val="0"/>
              </a:spcAft>
              <a:buClr>
                <a:schemeClr val="lt2"/>
              </a:buClr>
              <a:buSzPts val="4200"/>
              <a:buNone/>
              <a:defRPr>
                <a:solidFill>
                  <a:schemeClr val="lt2"/>
                </a:solidFill>
              </a:defRPr>
            </a:lvl2pPr>
            <a:lvl3pPr lvl="2" algn="ctr">
              <a:spcBef>
                <a:spcPts val="0"/>
              </a:spcBef>
              <a:spcAft>
                <a:spcPts val="0"/>
              </a:spcAft>
              <a:buClr>
                <a:schemeClr val="lt2"/>
              </a:buClr>
              <a:buSzPts val="4200"/>
              <a:buNone/>
              <a:defRPr>
                <a:solidFill>
                  <a:schemeClr val="lt2"/>
                </a:solidFill>
              </a:defRPr>
            </a:lvl3pPr>
            <a:lvl4pPr lvl="3" algn="ctr">
              <a:spcBef>
                <a:spcPts val="0"/>
              </a:spcBef>
              <a:spcAft>
                <a:spcPts val="0"/>
              </a:spcAft>
              <a:buClr>
                <a:schemeClr val="lt2"/>
              </a:buClr>
              <a:buSzPts val="4200"/>
              <a:buNone/>
              <a:defRPr>
                <a:solidFill>
                  <a:schemeClr val="lt2"/>
                </a:solidFill>
              </a:defRPr>
            </a:lvl4pPr>
            <a:lvl5pPr lvl="4" algn="ctr">
              <a:spcBef>
                <a:spcPts val="0"/>
              </a:spcBef>
              <a:spcAft>
                <a:spcPts val="0"/>
              </a:spcAft>
              <a:buClr>
                <a:schemeClr val="lt2"/>
              </a:buClr>
              <a:buSzPts val="4200"/>
              <a:buNone/>
              <a:defRPr>
                <a:solidFill>
                  <a:schemeClr val="lt2"/>
                </a:solidFill>
              </a:defRPr>
            </a:lvl5pPr>
            <a:lvl6pPr lvl="5" algn="ctr">
              <a:spcBef>
                <a:spcPts val="0"/>
              </a:spcBef>
              <a:spcAft>
                <a:spcPts val="0"/>
              </a:spcAft>
              <a:buClr>
                <a:schemeClr val="lt2"/>
              </a:buClr>
              <a:buSzPts val="4200"/>
              <a:buNone/>
              <a:defRPr>
                <a:solidFill>
                  <a:schemeClr val="lt2"/>
                </a:solidFill>
              </a:defRPr>
            </a:lvl6pPr>
            <a:lvl7pPr lvl="6" algn="ctr">
              <a:spcBef>
                <a:spcPts val="0"/>
              </a:spcBef>
              <a:spcAft>
                <a:spcPts val="0"/>
              </a:spcAft>
              <a:buClr>
                <a:schemeClr val="lt2"/>
              </a:buClr>
              <a:buSzPts val="4200"/>
              <a:buNone/>
              <a:defRPr>
                <a:solidFill>
                  <a:schemeClr val="lt2"/>
                </a:solidFill>
              </a:defRPr>
            </a:lvl7pPr>
            <a:lvl8pPr lvl="7" algn="ctr">
              <a:spcBef>
                <a:spcPts val="0"/>
              </a:spcBef>
              <a:spcAft>
                <a:spcPts val="0"/>
              </a:spcAft>
              <a:buClr>
                <a:schemeClr val="lt2"/>
              </a:buClr>
              <a:buSzPts val="4200"/>
              <a:buNone/>
              <a:defRPr>
                <a:solidFill>
                  <a:schemeClr val="lt2"/>
                </a:solidFill>
              </a:defRPr>
            </a:lvl8pPr>
            <a:lvl9pPr lvl="8" algn="ctr">
              <a:spcBef>
                <a:spcPts val="0"/>
              </a:spcBef>
              <a:spcAft>
                <a:spcPts val="0"/>
              </a:spcAft>
              <a:buClr>
                <a:schemeClr val="lt2"/>
              </a:buClr>
              <a:buSzPts val="4200"/>
              <a:buNone/>
              <a:defRPr>
                <a:solidFill>
                  <a:schemeClr val="lt2"/>
                </a:solidFill>
              </a:defRPr>
            </a:lvl9pPr>
          </a:lstStyle>
          <a:p>
            <a:endParaRPr/>
          </a:p>
        </p:txBody>
      </p:sp>
      <p:sp>
        <p:nvSpPr>
          <p:cNvPr id="45" name="Google Shape;45;p9"/>
          <p:cNvSpPr txBox="1">
            <a:spLocks noGrp="1"/>
          </p:cNvSpPr>
          <p:nvPr>
            <p:ph type="subTitle" idx="1"/>
          </p:nvPr>
        </p:nvSpPr>
        <p:spPr>
          <a:xfrm>
            <a:off x="265500" y="2769001"/>
            <a:ext cx="4045200" cy="1574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400"/>
              <a:buFont typeface="Economica"/>
              <a:buNone/>
              <a:defRPr sz="2400">
                <a:latin typeface="Economica"/>
                <a:ea typeface="Economica"/>
                <a:cs typeface="Economica"/>
                <a:sym typeface="Economica"/>
              </a:defRPr>
            </a:lvl1pPr>
            <a:lvl2pPr lvl="1" algn="ctr">
              <a:lnSpc>
                <a:spcPct val="100000"/>
              </a:lnSpc>
              <a:spcBef>
                <a:spcPts val="0"/>
              </a:spcBef>
              <a:spcAft>
                <a:spcPts val="0"/>
              </a:spcAft>
              <a:buSzPts val="2400"/>
              <a:buFont typeface="Economica"/>
              <a:buNone/>
              <a:defRPr sz="2400">
                <a:latin typeface="Economica"/>
                <a:ea typeface="Economica"/>
                <a:cs typeface="Economica"/>
                <a:sym typeface="Economica"/>
              </a:defRPr>
            </a:lvl2pPr>
            <a:lvl3pPr lvl="2" algn="ctr">
              <a:lnSpc>
                <a:spcPct val="100000"/>
              </a:lnSpc>
              <a:spcBef>
                <a:spcPts val="0"/>
              </a:spcBef>
              <a:spcAft>
                <a:spcPts val="0"/>
              </a:spcAft>
              <a:buSzPts val="2400"/>
              <a:buFont typeface="Economica"/>
              <a:buNone/>
              <a:defRPr sz="2400">
                <a:latin typeface="Economica"/>
                <a:ea typeface="Economica"/>
                <a:cs typeface="Economica"/>
                <a:sym typeface="Economica"/>
              </a:defRPr>
            </a:lvl3pPr>
            <a:lvl4pPr lvl="3" algn="ctr">
              <a:lnSpc>
                <a:spcPct val="100000"/>
              </a:lnSpc>
              <a:spcBef>
                <a:spcPts val="0"/>
              </a:spcBef>
              <a:spcAft>
                <a:spcPts val="0"/>
              </a:spcAft>
              <a:buSzPts val="2400"/>
              <a:buFont typeface="Economica"/>
              <a:buNone/>
              <a:defRPr sz="2400">
                <a:latin typeface="Economica"/>
                <a:ea typeface="Economica"/>
                <a:cs typeface="Economica"/>
                <a:sym typeface="Economica"/>
              </a:defRPr>
            </a:lvl4pPr>
            <a:lvl5pPr lvl="4" algn="ctr">
              <a:lnSpc>
                <a:spcPct val="100000"/>
              </a:lnSpc>
              <a:spcBef>
                <a:spcPts val="0"/>
              </a:spcBef>
              <a:spcAft>
                <a:spcPts val="0"/>
              </a:spcAft>
              <a:buSzPts val="2400"/>
              <a:buFont typeface="Economica"/>
              <a:buNone/>
              <a:defRPr sz="2400">
                <a:latin typeface="Economica"/>
                <a:ea typeface="Economica"/>
                <a:cs typeface="Economica"/>
                <a:sym typeface="Economica"/>
              </a:defRPr>
            </a:lvl5pPr>
            <a:lvl6pPr lvl="5" algn="ctr">
              <a:lnSpc>
                <a:spcPct val="100000"/>
              </a:lnSpc>
              <a:spcBef>
                <a:spcPts val="0"/>
              </a:spcBef>
              <a:spcAft>
                <a:spcPts val="0"/>
              </a:spcAft>
              <a:buSzPts val="2400"/>
              <a:buFont typeface="Economica"/>
              <a:buNone/>
              <a:defRPr sz="2400">
                <a:latin typeface="Economica"/>
                <a:ea typeface="Economica"/>
                <a:cs typeface="Economica"/>
                <a:sym typeface="Economica"/>
              </a:defRPr>
            </a:lvl6pPr>
            <a:lvl7pPr lvl="6" algn="ctr">
              <a:lnSpc>
                <a:spcPct val="100000"/>
              </a:lnSpc>
              <a:spcBef>
                <a:spcPts val="0"/>
              </a:spcBef>
              <a:spcAft>
                <a:spcPts val="0"/>
              </a:spcAft>
              <a:buSzPts val="2400"/>
              <a:buFont typeface="Economica"/>
              <a:buNone/>
              <a:defRPr sz="2400">
                <a:latin typeface="Economica"/>
                <a:ea typeface="Economica"/>
                <a:cs typeface="Economica"/>
                <a:sym typeface="Economica"/>
              </a:defRPr>
            </a:lvl7pPr>
            <a:lvl8pPr lvl="7" algn="ctr">
              <a:lnSpc>
                <a:spcPct val="100000"/>
              </a:lnSpc>
              <a:spcBef>
                <a:spcPts val="0"/>
              </a:spcBef>
              <a:spcAft>
                <a:spcPts val="0"/>
              </a:spcAft>
              <a:buSzPts val="2400"/>
              <a:buFont typeface="Economica"/>
              <a:buNone/>
              <a:defRPr sz="2400">
                <a:latin typeface="Economica"/>
                <a:ea typeface="Economica"/>
                <a:cs typeface="Economica"/>
                <a:sym typeface="Economica"/>
              </a:defRPr>
            </a:lvl8pPr>
            <a:lvl9pPr lvl="8" algn="ctr">
              <a:lnSpc>
                <a:spcPct val="100000"/>
              </a:lnSpc>
              <a:spcBef>
                <a:spcPts val="0"/>
              </a:spcBef>
              <a:spcAft>
                <a:spcPts val="0"/>
              </a:spcAft>
              <a:buSzPts val="2400"/>
              <a:buFont typeface="Economica"/>
              <a:buNone/>
              <a:defRPr sz="2400">
                <a:latin typeface="Economica"/>
                <a:ea typeface="Economica"/>
                <a:cs typeface="Economica"/>
                <a:sym typeface="Economica"/>
              </a:defRPr>
            </a:lvl9pPr>
          </a:lstStyle>
          <a:p>
            <a:endParaRPr/>
          </a:p>
        </p:txBody>
      </p:sp>
      <p:sp>
        <p:nvSpPr>
          <p:cNvPr id="46" name="Google Shape;46;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Clr>
                <a:schemeClr val="lt1"/>
              </a:buClr>
              <a:buSzPts val="1800"/>
              <a:buChar char="●"/>
              <a:defRPr>
                <a:solidFill>
                  <a:schemeClr val="lt1"/>
                </a:solidFill>
              </a:defRPr>
            </a:lvl1pPr>
            <a:lvl2pPr marL="914400" lvl="1" indent="-317500">
              <a:spcBef>
                <a:spcPts val="1600"/>
              </a:spcBef>
              <a:spcAft>
                <a:spcPts val="0"/>
              </a:spcAft>
              <a:buClr>
                <a:schemeClr val="lt1"/>
              </a:buClr>
              <a:buSzPts val="1400"/>
              <a:buChar char="○"/>
              <a:defRPr>
                <a:solidFill>
                  <a:schemeClr val="lt1"/>
                </a:solidFill>
              </a:defRPr>
            </a:lvl2pPr>
            <a:lvl3pPr marL="1371600" lvl="2" indent="-317500">
              <a:spcBef>
                <a:spcPts val="1600"/>
              </a:spcBef>
              <a:spcAft>
                <a:spcPts val="0"/>
              </a:spcAft>
              <a:buClr>
                <a:schemeClr val="lt1"/>
              </a:buClr>
              <a:buSzPts val="1400"/>
              <a:buChar char="■"/>
              <a:defRPr>
                <a:solidFill>
                  <a:schemeClr val="lt1"/>
                </a:solidFill>
              </a:defRPr>
            </a:lvl3pPr>
            <a:lvl4pPr marL="1828800" lvl="3" indent="-317500">
              <a:spcBef>
                <a:spcPts val="1600"/>
              </a:spcBef>
              <a:spcAft>
                <a:spcPts val="0"/>
              </a:spcAft>
              <a:buClr>
                <a:schemeClr val="lt1"/>
              </a:buClr>
              <a:buSzPts val="1400"/>
              <a:buChar char="●"/>
              <a:defRPr>
                <a:solidFill>
                  <a:schemeClr val="lt1"/>
                </a:solidFill>
              </a:defRPr>
            </a:lvl4pPr>
            <a:lvl5pPr marL="2286000" lvl="4" indent="-317500">
              <a:spcBef>
                <a:spcPts val="1600"/>
              </a:spcBef>
              <a:spcAft>
                <a:spcPts val="0"/>
              </a:spcAft>
              <a:buClr>
                <a:schemeClr val="lt1"/>
              </a:buClr>
              <a:buSzPts val="1400"/>
              <a:buChar char="○"/>
              <a:defRPr>
                <a:solidFill>
                  <a:schemeClr val="lt1"/>
                </a:solidFill>
              </a:defRPr>
            </a:lvl5pPr>
            <a:lvl6pPr marL="2743200" lvl="5" indent="-317500">
              <a:spcBef>
                <a:spcPts val="1600"/>
              </a:spcBef>
              <a:spcAft>
                <a:spcPts val="0"/>
              </a:spcAft>
              <a:buClr>
                <a:schemeClr val="lt1"/>
              </a:buClr>
              <a:buSzPts val="1400"/>
              <a:buChar char="■"/>
              <a:defRPr>
                <a:solidFill>
                  <a:schemeClr val="lt1"/>
                </a:solidFill>
              </a:defRPr>
            </a:lvl6pPr>
            <a:lvl7pPr marL="3200400" lvl="6" indent="-317500">
              <a:spcBef>
                <a:spcPts val="1600"/>
              </a:spcBef>
              <a:spcAft>
                <a:spcPts val="0"/>
              </a:spcAft>
              <a:buClr>
                <a:schemeClr val="lt1"/>
              </a:buClr>
              <a:buSzPts val="1400"/>
              <a:buChar char="●"/>
              <a:defRPr>
                <a:solidFill>
                  <a:schemeClr val="lt1"/>
                </a:solidFill>
              </a:defRPr>
            </a:lvl7pPr>
            <a:lvl8pPr marL="3657600" lvl="7" indent="-317500">
              <a:spcBef>
                <a:spcPts val="1600"/>
              </a:spcBef>
              <a:spcAft>
                <a:spcPts val="0"/>
              </a:spcAft>
              <a:buClr>
                <a:schemeClr val="lt1"/>
              </a:buClr>
              <a:buSzPts val="1400"/>
              <a:buChar char="○"/>
              <a:defRPr>
                <a:solidFill>
                  <a:schemeClr val="lt1"/>
                </a:solidFill>
              </a:defRPr>
            </a:lvl8pPr>
            <a:lvl9pPr marL="4114800" lvl="8" indent="-317500">
              <a:spcBef>
                <a:spcPts val="1600"/>
              </a:spcBef>
              <a:spcAft>
                <a:spcPts val="1600"/>
              </a:spcAft>
              <a:buClr>
                <a:schemeClr val="lt1"/>
              </a:buClr>
              <a:buSzPts val="1400"/>
              <a:buChar char="■"/>
              <a:defRPr>
                <a:solidFill>
                  <a:schemeClr val="lt1"/>
                </a:solidFill>
              </a:defRPr>
            </a:lvl9pPr>
          </a:lstStyle>
          <a:p>
            <a:endParaRPr/>
          </a:p>
        </p:txBody>
      </p:sp>
      <p:sp>
        <p:nvSpPr>
          <p:cNvPr id="47" name="Google Shape;47;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8"/>
        <p:cNvGrpSpPr/>
        <p:nvPr/>
      </p:nvGrpSpPr>
      <p:grpSpPr>
        <a:xfrm>
          <a:off x="0" y="0"/>
          <a:ext cx="0" cy="0"/>
          <a:chOff x="0" y="0"/>
          <a:chExt cx="0" cy="0"/>
        </a:xfrm>
      </p:grpSpPr>
      <p:sp>
        <p:nvSpPr>
          <p:cNvPr id="49" name="Google Shape;49;p10"/>
          <p:cNvSpPr txBox="1">
            <a:spLocks noGrp="1"/>
          </p:cNvSpPr>
          <p:nvPr>
            <p:ph type="body" idx="1"/>
          </p:nvPr>
        </p:nvSpPr>
        <p:spPr>
          <a:xfrm>
            <a:off x="319500" y="4218925"/>
            <a:ext cx="5998800" cy="5988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2400"/>
              <a:buFont typeface="Economica"/>
              <a:buNone/>
              <a:defRPr sz="2400">
                <a:latin typeface="Economica"/>
                <a:ea typeface="Economica"/>
                <a:cs typeface="Economica"/>
                <a:sym typeface="Economica"/>
              </a:defRPr>
            </a:lvl1pPr>
          </a:lstStyle>
          <a:p>
            <a:endParaRPr/>
          </a:p>
        </p:txBody>
      </p:sp>
      <p:sp>
        <p:nvSpPr>
          <p:cNvPr id="50" name="Google Shape;50;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luxe">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315925"/>
            <a:ext cx="8520600" cy="8313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1pPr>
            <a:lvl2pPr lvl="1">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2pPr>
            <a:lvl3pPr lvl="2">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3pPr>
            <a:lvl4pPr lvl="3">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4pPr>
            <a:lvl5pPr lvl="4">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5pPr>
            <a:lvl6pPr lvl="5">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6pPr>
            <a:lvl7pPr lvl="6">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7pPr>
            <a:lvl8pPr lvl="7">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8pPr>
            <a:lvl9pPr lvl="8">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9pPr>
          </a:lstStyle>
          <a:p>
            <a:endParaRPr/>
          </a:p>
        </p:txBody>
      </p:sp>
      <p:sp>
        <p:nvSpPr>
          <p:cNvPr id="7" name="Google Shape;7;p1"/>
          <p:cNvSpPr txBox="1">
            <a:spLocks noGrp="1"/>
          </p:cNvSpPr>
          <p:nvPr>
            <p:ph type="body" idx="1"/>
          </p:nvPr>
        </p:nvSpPr>
        <p:spPr>
          <a:xfrm>
            <a:off x="311700" y="1225225"/>
            <a:ext cx="8520600" cy="33540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Open Sans"/>
              <a:buChar char="●"/>
              <a:defRPr sz="1800">
                <a:solidFill>
                  <a:schemeClr val="dk1"/>
                </a:solidFill>
                <a:latin typeface="Open Sans"/>
                <a:ea typeface="Open Sans"/>
                <a:cs typeface="Open Sans"/>
                <a:sym typeface="Open Sans"/>
              </a:defRPr>
            </a:lvl1pPr>
            <a:lvl2pPr marL="914400" lvl="1" indent="-3175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2pPr>
            <a:lvl3pPr marL="1371600" lvl="2" indent="-3175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3pPr>
            <a:lvl4pPr marL="1828800" lvl="3" indent="-3175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4pPr>
            <a:lvl5pPr marL="2286000" lvl="4" indent="-3175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5pPr>
            <a:lvl6pPr marL="2743200" lvl="5" indent="-3175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6pPr>
            <a:lvl7pPr marL="3200400" lvl="6" indent="-3175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7pPr>
            <a:lvl8pPr marL="3657600" lvl="7" indent="-3175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8pPr>
            <a:lvl9pPr marL="4114800" lvl="8" indent="-317500">
              <a:lnSpc>
                <a:spcPct val="115000"/>
              </a:lnSpc>
              <a:spcBef>
                <a:spcPts val="1600"/>
              </a:spcBef>
              <a:spcAft>
                <a:spcPts val="1600"/>
              </a:spcAft>
              <a:buClr>
                <a:schemeClr val="dk1"/>
              </a:buClr>
              <a:buSzPts val="1400"/>
              <a:buFont typeface="Open Sans"/>
              <a:buChar char="■"/>
              <a:defRPr>
                <a:solidFill>
                  <a:schemeClr val="dk1"/>
                </a:solidFill>
                <a:latin typeface="Open Sans"/>
                <a:ea typeface="Open Sans"/>
                <a:cs typeface="Open Sans"/>
                <a:sym typeface="Open Sans"/>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1"/>
                </a:solidFill>
                <a:latin typeface="Economica"/>
                <a:ea typeface="Economica"/>
                <a:cs typeface="Economica"/>
                <a:sym typeface="Economica"/>
              </a:defRPr>
            </a:lvl1pPr>
            <a:lvl2pPr lvl="1" algn="r">
              <a:buNone/>
              <a:defRPr sz="1000">
                <a:solidFill>
                  <a:schemeClr val="dk1"/>
                </a:solidFill>
                <a:latin typeface="Economica"/>
                <a:ea typeface="Economica"/>
                <a:cs typeface="Economica"/>
                <a:sym typeface="Economica"/>
              </a:defRPr>
            </a:lvl2pPr>
            <a:lvl3pPr lvl="2" algn="r">
              <a:buNone/>
              <a:defRPr sz="1000">
                <a:solidFill>
                  <a:schemeClr val="dk1"/>
                </a:solidFill>
                <a:latin typeface="Economica"/>
                <a:ea typeface="Economica"/>
                <a:cs typeface="Economica"/>
                <a:sym typeface="Economica"/>
              </a:defRPr>
            </a:lvl3pPr>
            <a:lvl4pPr lvl="3" algn="r">
              <a:buNone/>
              <a:defRPr sz="1000">
                <a:solidFill>
                  <a:schemeClr val="dk1"/>
                </a:solidFill>
                <a:latin typeface="Economica"/>
                <a:ea typeface="Economica"/>
                <a:cs typeface="Economica"/>
                <a:sym typeface="Economica"/>
              </a:defRPr>
            </a:lvl4pPr>
            <a:lvl5pPr lvl="4" algn="r">
              <a:buNone/>
              <a:defRPr sz="1000">
                <a:solidFill>
                  <a:schemeClr val="dk1"/>
                </a:solidFill>
                <a:latin typeface="Economica"/>
                <a:ea typeface="Economica"/>
                <a:cs typeface="Economica"/>
                <a:sym typeface="Economica"/>
              </a:defRPr>
            </a:lvl5pPr>
            <a:lvl6pPr lvl="5" algn="r">
              <a:buNone/>
              <a:defRPr sz="1000">
                <a:solidFill>
                  <a:schemeClr val="dk1"/>
                </a:solidFill>
                <a:latin typeface="Economica"/>
                <a:ea typeface="Economica"/>
                <a:cs typeface="Economica"/>
                <a:sym typeface="Economica"/>
              </a:defRPr>
            </a:lvl6pPr>
            <a:lvl7pPr lvl="6" algn="r">
              <a:buNone/>
              <a:defRPr sz="1000">
                <a:solidFill>
                  <a:schemeClr val="dk1"/>
                </a:solidFill>
                <a:latin typeface="Economica"/>
                <a:ea typeface="Economica"/>
                <a:cs typeface="Economica"/>
                <a:sym typeface="Economica"/>
              </a:defRPr>
            </a:lvl7pPr>
            <a:lvl8pPr lvl="7" algn="r">
              <a:buNone/>
              <a:defRPr sz="1000">
                <a:solidFill>
                  <a:schemeClr val="dk1"/>
                </a:solidFill>
                <a:latin typeface="Economica"/>
                <a:ea typeface="Economica"/>
                <a:cs typeface="Economica"/>
                <a:sym typeface="Economica"/>
              </a:defRPr>
            </a:lvl8pPr>
            <a:lvl9pPr lvl="8" algn="r">
              <a:buNone/>
              <a:defRPr sz="1000">
                <a:solidFill>
                  <a:schemeClr val="dk1"/>
                </a:solidFill>
                <a:latin typeface="Economica"/>
                <a:ea typeface="Economica"/>
                <a:cs typeface="Economica"/>
                <a:sym typeface="Economica"/>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hyperlink" Target="http://lcweb2.loc.gov/cgi-bin/ampage?collId=gdc3&amp;fileName=scd0001_20020123001bfpage.db" TargetMode="External"/><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hyperlink" Target="https://time.com/3659717/american-teenagers-paris/" TargetMode="External"/><Relationship Id="rId5" Type="http://schemas.openxmlformats.org/officeDocument/2006/relationships/hyperlink" Target="https://lens.blogs.nytimes.com/2011/01/17/new-york-city-coffeehouses/" TargetMode="External"/><Relationship Id="rId4" Type="http://schemas.openxmlformats.org/officeDocument/2006/relationships/hyperlink" Target="https://andrewlmoore.com/photography/detroit/"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www.zednelson.com/?GunNation" TargetMode="External"/><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1.xml"/><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2.xml"/><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4.xml"/><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5.xml"/><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6.xml"/><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8.xml"/><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9.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0.xml"/><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1.xml"/><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3" Type="http://schemas.openxmlformats.org/officeDocument/2006/relationships/hyperlink" Target="https://www.photographymad.com/pages/view/rule-of-thirds" TargetMode="External"/><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3.xml"/><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4.xml"/><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7.xml"/><Relationship Id="rId1" Type="http://schemas.openxmlformats.org/officeDocument/2006/relationships/slideLayout" Target="../slideLayouts/slideLayout11.xml"/></Relationships>
</file>

<file path=ppt/slides/_rels/slide4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8.xml"/><Relationship Id="rId1" Type="http://schemas.openxmlformats.org/officeDocument/2006/relationships/slideLayout" Target="../slideLayouts/slideLayout1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0.xml"/><Relationship Id="rId1" Type="http://schemas.openxmlformats.org/officeDocument/2006/relationships/slideLayout" Target="../slideLayouts/slideLayout1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2.xml"/><Relationship Id="rId1" Type="http://schemas.openxmlformats.org/officeDocument/2006/relationships/slideLayout" Target="../slideLayouts/slideLayout1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4.xml"/><Relationship Id="rId1" Type="http://schemas.openxmlformats.org/officeDocument/2006/relationships/slideLayout" Target="../slideLayouts/slideLayout11.xml"/></Relationships>
</file>

<file path=ppt/slides/_rels/slide5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5.xml"/><Relationship Id="rId1" Type="http://schemas.openxmlformats.org/officeDocument/2006/relationships/slideLayout" Target="../slideLayouts/slideLayout1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62" name="Google Shape;62;p13"/>
          <p:cNvSpPr txBox="1">
            <a:spLocks noGrp="1"/>
          </p:cNvSpPr>
          <p:nvPr>
            <p:ph type="ctrTitle"/>
          </p:nvPr>
        </p:nvSpPr>
        <p:spPr>
          <a:xfrm>
            <a:off x="3044700" y="1444255"/>
            <a:ext cx="3054600" cy="15372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The Shot List</a:t>
            </a:r>
            <a:endParaRPr/>
          </a:p>
        </p:txBody>
      </p:sp>
      <p:sp>
        <p:nvSpPr>
          <p:cNvPr id="63" name="Google Shape;63;p13"/>
          <p:cNvSpPr txBox="1">
            <a:spLocks noGrp="1"/>
          </p:cNvSpPr>
          <p:nvPr>
            <p:ph type="subTitle" idx="1"/>
          </p:nvPr>
        </p:nvSpPr>
        <p:spPr>
          <a:xfrm>
            <a:off x="3044700" y="3116580"/>
            <a:ext cx="3054600" cy="701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How to compose a photo essay</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p22"/>
          <p:cNvSpPr txBox="1">
            <a:spLocks noGrp="1"/>
          </p:cNvSpPr>
          <p:nvPr>
            <p:ph type="body" idx="1"/>
          </p:nvPr>
        </p:nvSpPr>
        <p:spPr>
          <a:xfrm>
            <a:off x="311700" y="1225225"/>
            <a:ext cx="8520600" cy="33540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A detail shot to highlight a specific element of the story. </a:t>
            </a:r>
            <a:endParaRPr/>
          </a:p>
          <a:p>
            <a:pPr marL="457200" lvl="0" indent="-342900" algn="l" rtl="0">
              <a:spcBef>
                <a:spcPts val="0"/>
              </a:spcBef>
              <a:spcAft>
                <a:spcPts val="0"/>
              </a:spcAft>
              <a:buSzPts val="1800"/>
              <a:buChar char="●"/>
            </a:pPr>
            <a:r>
              <a:rPr lang="en"/>
              <a:t>Close-ups, sometimes called detail shots, don’t carry a lot of narrative meaning. But while they often don’t do a lot to inform the viewer on a literal level, they do a great deal to dramatize a story. </a:t>
            </a:r>
            <a:endParaRPr/>
          </a:p>
          <a:p>
            <a:pPr marL="457200" lvl="0" indent="-342900" algn="l" rtl="0">
              <a:spcBef>
                <a:spcPts val="0"/>
              </a:spcBef>
              <a:spcAft>
                <a:spcPts val="0"/>
              </a:spcAft>
              <a:buSzPts val="1800"/>
              <a:buChar char="●"/>
            </a:pPr>
            <a:r>
              <a:rPr lang="en"/>
              <a:t>It’s ALWAYS a good idea to shoot lots of close-ups.</a:t>
            </a:r>
            <a:endParaRPr/>
          </a:p>
        </p:txBody>
      </p:sp>
      <p:sp>
        <p:nvSpPr>
          <p:cNvPr id="117" name="Google Shape;117;p22"/>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The Close-Up</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6">
                                            <p:txEl>
                                              <p:pRg st="0" end="0"/>
                                            </p:txEl>
                                          </p:spTgt>
                                        </p:tgtEl>
                                        <p:attrNameLst>
                                          <p:attrName>style.visibility</p:attrName>
                                        </p:attrNameLst>
                                      </p:cBhvr>
                                      <p:to>
                                        <p:strVal val="visible"/>
                                      </p:to>
                                    </p:set>
                                    <p:animEffect transition="in" filter="fade">
                                      <p:cBhvr>
                                        <p:cTn id="7" dur="1000"/>
                                        <p:tgtEl>
                                          <p:spTgt spid="1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6">
                                            <p:txEl>
                                              <p:pRg st="1" end="1"/>
                                            </p:txEl>
                                          </p:spTgt>
                                        </p:tgtEl>
                                        <p:attrNameLst>
                                          <p:attrName>style.visibility</p:attrName>
                                        </p:attrNameLst>
                                      </p:cBhvr>
                                      <p:to>
                                        <p:strVal val="visible"/>
                                      </p:to>
                                    </p:set>
                                    <p:animEffect transition="in" filter="fade">
                                      <p:cBhvr>
                                        <p:cTn id="12" dur="1000"/>
                                        <p:tgtEl>
                                          <p:spTgt spid="11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6">
                                            <p:txEl>
                                              <p:pRg st="2" end="2"/>
                                            </p:txEl>
                                          </p:spTgt>
                                        </p:tgtEl>
                                        <p:attrNameLst>
                                          <p:attrName>style.visibility</p:attrName>
                                        </p:attrNameLst>
                                      </p:cBhvr>
                                      <p:to>
                                        <p:strVal val="visible"/>
                                      </p:to>
                                    </p:set>
                                    <p:animEffect transition="in" filter="fade">
                                      <p:cBhvr>
                                        <p:cTn id="17" dur="1000"/>
                                        <p:tgtEl>
                                          <p:spTgt spid="11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23"/>
          <p:cNvSpPr txBox="1">
            <a:spLocks noGrp="1"/>
          </p:cNvSpPr>
          <p:nvPr>
            <p:ph type="body" idx="1"/>
          </p:nvPr>
        </p:nvSpPr>
        <p:spPr>
          <a:xfrm>
            <a:off x="319500" y="4218925"/>
            <a:ext cx="8630100" cy="598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Daniel Green, 21. Gun shot to Thigh. 11:50 pm Saturday night. Dallas, Texas. © Zed Nelson</a:t>
            </a:r>
            <a:endParaRPr/>
          </a:p>
        </p:txBody>
      </p:sp>
      <p:pic>
        <p:nvPicPr>
          <p:cNvPr id="123" name="Google Shape;123;p23"/>
          <p:cNvPicPr preferRelativeResize="0"/>
          <p:nvPr/>
        </p:nvPicPr>
        <p:blipFill>
          <a:blip r:embed="rId3">
            <a:alphaModFix/>
          </a:blip>
          <a:stretch>
            <a:fillRect/>
          </a:stretch>
        </p:blipFill>
        <p:spPr>
          <a:xfrm>
            <a:off x="1319725" y="166300"/>
            <a:ext cx="5852812" cy="391412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24"/>
          <p:cNvSpPr txBox="1">
            <a:spLocks noGrp="1"/>
          </p:cNvSpPr>
          <p:nvPr>
            <p:ph type="body" idx="1"/>
          </p:nvPr>
        </p:nvSpPr>
        <p:spPr>
          <a:xfrm>
            <a:off x="319500" y="4218925"/>
            <a:ext cx="8602200" cy="598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1800"/>
              <a:t>Bodies of German soldiers strewn across the bottom of a trench. Thiepval, September 1916.  National World War I Museum, Kansas City, Missouri, USA</a:t>
            </a:r>
            <a:endParaRPr sz="1800"/>
          </a:p>
        </p:txBody>
      </p:sp>
      <p:pic>
        <p:nvPicPr>
          <p:cNvPr id="129" name="Google Shape;129;p24"/>
          <p:cNvPicPr preferRelativeResize="0"/>
          <p:nvPr/>
        </p:nvPicPr>
        <p:blipFill>
          <a:blip r:embed="rId3">
            <a:alphaModFix/>
          </a:blip>
          <a:stretch>
            <a:fillRect/>
          </a:stretch>
        </p:blipFill>
        <p:spPr>
          <a:xfrm>
            <a:off x="1649200" y="207975"/>
            <a:ext cx="5539898" cy="391412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25"/>
          <p:cNvSpPr txBox="1">
            <a:spLocks noGrp="1"/>
          </p:cNvSpPr>
          <p:nvPr>
            <p:ph type="body" idx="1"/>
          </p:nvPr>
        </p:nvSpPr>
        <p:spPr>
          <a:xfrm>
            <a:off x="319500" y="4218925"/>
            <a:ext cx="8449200" cy="598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 And His Ribbons. (Overseas Service and Citation Ribbons Are Worn by Many Nisei Soldiers.) Ansel Adams. 1944. Library of Congress. </a:t>
            </a:r>
            <a:endParaRPr/>
          </a:p>
        </p:txBody>
      </p:sp>
      <p:pic>
        <p:nvPicPr>
          <p:cNvPr id="135" name="Google Shape;135;p25"/>
          <p:cNvPicPr preferRelativeResize="0"/>
          <p:nvPr/>
        </p:nvPicPr>
        <p:blipFill>
          <a:blip r:embed="rId3">
            <a:alphaModFix/>
          </a:blip>
          <a:stretch>
            <a:fillRect/>
          </a:stretch>
        </p:blipFill>
        <p:spPr>
          <a:xfrm>
            <a:off x="2264700" y="180200"/>
            <a:ext cx="4990511" cy="3914126"/>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26"/>
          <p:cNvSpPr txBox="1">
            <a:spLocks noGrp="1"/>
          </p:cNvSpPr>
          <p:nvPr>
            <p:ph type="body" idx="1"/>
          </p:nvPr>
        </p:nvSpPr>
        <p:spPr>
          <a:xfrm>
            <a:off x="311700" y="1225225"/>
            <a:ext cx="8520600" cy="33540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This can be either a tight head shot or a more environment portrait in a context relevant to the story. </a:t>
            </a:r>
            <a:endParaRPr/>
          </a:p>
          <a:p>
            <a:pPr marL="457200" lvl="0" indent="-342900" algn="l" rtl="0">
              <a:spcBef>
                <a:spcPts val="0"/>
              </a:spcBef>
              <a:spcAft>
                <a:spcPts val="0"/>
              </a:spcAft>
              <a:buSzPts val="1800"/>
              <a:buChar char="●"/>
            </a:pPr>
            <a:r>
              <a:rPr lang="en"/>
              <a:t>Photo essays are frequently built around characters. You need to have a good portrait that introduces the viewers to the character. Always shoot a variety of portraits, some candids and some posed.</a:t>
            </a:r>
            <a:endParaRPr/>
          </a:p>
          <a:p>
            <a:pPr marL="457200" lvl="0" indent="-342900" algn="l" rtl="0">
              <a:spcBef>
                <a:spcPts val="0"/>
              </a:spcBef>
              <a:spcAft>
                <a:spcPts val="0"/>
              </a:spcAft>
              <a:buSzPts val="1800"/>
              <a:buChar char="●"/>
            </a:pPr>
            <a:r>
              <a:rPr lang="en"/>
              <a:t>If your main focus is not a person or people but an object or objects, remember that you can always give an object the status of a “character” in your essay by shooting it from the portrait angle.</a:t>
            </a:r>
            <a:endParaRPr/>
          </a:p>
        </p:txBody>
      </p:sp>
      <p:sp>
        <p:nvSpPr>
          <p:cNvPr id="141" name="Google Shape;141;p26"/>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Portrait</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0">
                                            <p:txEl>
                                              <p:pRg st="0" end="0"/>
                                            </p:txEl>
                                          </p:spTgt>
                                        </p:tgtEl>
                                        <p:attrNameLst>
                                          <p:attrName>style.visibility</p:attrName>
                                        </p:attrNameLst>
                                      </p:cBhvr>
                                      <p:to>
                                        <p:strVal val="visible"/>
                                      </p:to>
                                    </p:set>
                                    <p:animEffect transition="in" filter="fade">
                                      <p:cBhvr>
                                        <p:cTn id="7" dur="1000"/>
                                        <p:tgtEl>
                                          <p:spTgt spid="14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0">
                                            <p:txEl>
                                              <p:pRg st="1" end="1"/>
                                            </p:txEl>
                                          </p:spTgt>
                                        </p:tgtEl>
                                        <p:attrNameLst>
                                          <p:attrName>style.visibility</p:attrName>
                                        </p:attrNameLst>
                                      </p:cBhvr>
                                      <p:to>
                                        <p:strVal val="visible"/>
                                      </p:to>
                                    </p:set>
                                    <p:animEffect transition="in" filter="fade">
                                      <p:cBhvr>
                                        <p:cTn id="12" dur="1000"/>
                                        <p:tgtEl>
                                          <p:spTgt spid="14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0">
                                            <p:txEl>
                                              <p:pRg st="2" end="2"/>
                                            </p:txEl>
                                          </p:spTgt>
                                        </p:tgtEl>
                                        <p:attrNameLst>
                                          <p:attrName>style.visibility</p:attrName>
                                        </p:attrNameLst>
                                      </p:cBhvr>
                                      <p:to>
                                        <p:strVal val="visible"/>
                                      </p:to>
                                    </p:set>
                                    <p:animEffect transition="in" filter="fade">
                                      <p:cBhvr>
                                        <p:cTn id="17" dur="1000"/>
                                        <p:tgtEl>
                                          <p:spTgt spid="14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27"/>
          <p:cNvSpPr txBox="1">
            <a:spLocks noGrp="1"/>
          </p:cNvSpPr>
          <p:nvPr>
            <p:ph type="body" idx="1"/>
          </p:nvPr>
        </p:nvSpPr>
        <p:spPr>
          <a:xfrm>
            <a:off x="319500" y="4218925"/>
            <a:ext cx="8574300" cy="598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“Wild Eye,” The Souvenir King. Frank Hurley | National Media Museum</a:t>
            </a:r>
            <a:endParaRPr/>
          </a:p>
        </p:txBody>
      </p:sp>
      <p:pic>
        <p:nvPicPr>
          <p:cNvPr id="147" name="Google Shape;147;p27"/>
          <p:cNvPicPr preferRelativeResize="0"/>
          <p:nvPr/>
        </p:nvPicPr>
        <p:blipFill>
          <a:blip r:embed="rId3">
            <a:alphaModFix/>
          </a:blip>
          <a:stretch>
            <a:fillRect/>
          </a:stretch>
        </p:blipFill>
        <p:spPr>
          <a:xfrm>
            <a:off x="2111850" y="138500"/>
            <a:ext cx="5375954" cy="3914124"/>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28"/>
          <p:cNvSpPr txBox="1">
            <a:spLocks noGrp="1"/>
          </p:cNvSpPr>
          <p:nvPr>
            <p:ph type="body" idx="1"/>
          </p:nvPr>
        </p:nvSpPr>
        <p:spPr>
          <a:xfrm>
            <a:off x="319500" y="4218925"/>
            <a:ext cx="5998800" cy="598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Migrant Mother. 1936. Dorothea Lange. Library of Congress.</a:t>
            </a:r>
            <a:endParaRPr/>
          </a:p>
        </p:txBody>
      </p:sp>
      <p:pic>
        <p:nvPicPr>
          <p:cNvPr id="153" name="Google Shape;153;p28"/>
          <p:cNvPicPr preferRelativeResize="0"/>
          <p:nvPr/>
        </p:nvPicPr>
        <p:blipFill>
          <a:blip r:embed="rId3">
            <a:alphaModFix/>
          </a:blip>
          <a:stretch>
            <a:fillRect/>
          </a:stretch>
        </p:blipFill>
        <p:spPr>
          <a:xfrm>
            <a:off x="2570400" y="138500"/>
            <a:ext cx="3136986" cy="391412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29"/>
          <p:cNvSpPr txBox="1">
            <a:spLocks noGrp="1"/>
          </p:cNvSpPr>
          <p:nvPr>
            <p:ph type="body" idx="1"/>
          </p:nvPr>
        </p:nvSpPr>
        <p:spPr>
          <a:xfrm>
            <a:off x="319500" y="4218925"/>
            <a:ext cx="8671500" cy="598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1800"/>
              <a:t>French look gives Fred Perregaux, from Connecticut the reputation of being “a character.” 1952. Gordon Parks. Collection of LIFE Photographs | Getty Images</a:t>
            </a:r>
            <a:endParaRPr sz="1800"/>
          </a:p>
        </p:txBody>
      </p:sp>
      <p:pic>
        <p:nvPicPr>
          <p:cNvPr id="159" name="Google Shape;159;p29"/>
          <p:cNvPicPr preferRelativeResize="0"/>
          <p:nvPr/>
        </p:nvPicPr>
        <p:blipFill>
          <a:blip r:embed="rId3">
            <a:alphaModFix/>
          </a:blip>
          <a:stretch>
            <a:fillRect/>
          </a:stretch>
        </p:blipFill>
        <p:spPr>
          <a:xfrm>
            <a:off x="1833875" y="166300"/>
            <a:ext cx="4956884" cy="391412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30"/>
          <p:cNvSpPr txBox="1">
            <a:spLocks noGrp="1"/>
          </p:cNvSpPr>
          <p:nvPr>
            <p:ph type="body" idx="1"/>
          </p:nvPr>
        </p:nvSpPr>
        <p:spPr>
          <a:xfrm>
            <a:off x="319500" y="4218925"/>
            <a:ext cx="5998800" cy="598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“Old Man With His Pet Bird in Ritan Park,” Beijing, China 1984. Thomas Hoepker Magnum Photo Archive</a:t>
            </a:r>
            <a:endParaRPr/>
          </a:p>
        </p:txBody>
      </p:sp>
      <p:pic>
        <p:nvPicPr>
          <p:cNvPr id="165" name="Google Shape;165;p30"/>
          <p:cNvPicPr preferRelativeResize="0"/>
          <p:nvPr/>
        </p:nvPicPr>
        <p:blipFill>
          <a:blip r:embed="rId3">
            <a:alphaModFix/>
          </a:blip>
          <a:stretch>
            <a:fillRect/>
          </a:stretch>
        </p:blipFill>
        <p:spPr>
          <a:xfrm>
            <a:off x="1274225" y="226475"/>
            <a:ext cx="5665843" cy="391412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31"/>
          <p:cNvSpPr txBox="1">
            <a:spLocks noGrp="1"/>
          </p:cNvSpPr>
          <p:nvPr>
            <p:ph type="body" idx="1"/>
          </p:nvPr>
        </p:nvSpPr>
        <p:spPr>
          <a:xfrm>
            <a:off x="311700" y="1225225"/>
            <a:ext cx="8520600" cy="33540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b="1"/>
              <a:t>F</a:t>
            </a:r>
            <a:r>
              <a:rPr lang="en"/>
              <a:t>ocuses on the subject in a group during an activity. Images of your character interacting with others — kids, others in the city, animals — all help give a human dimension to your character. </a:t>
            </a:r>
            <a:endParaRPr/>
          </a:p>
        </p:txBody>
      </p:sp>
      <p:sp>
        <p:nvSpPr>
          <p:cNvPr id="171" name="Google Shape;171;p31"/>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Interaction</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0">
                                            <p:txEl>
                                              <p:pRg st="0" end="0"/>
                                            </p:txEl>
                                          </p:spTgt>
                                        </p:tgtEl>
                                        <p:attrNameLst>
                                          <p:attrName>style.visibility</p:attrName>
                                        </p:attrNameLst>
                                      </p:cBhvr>
                                      <p:to>
                                        <p:strVal val="visible"/>
                                      </p:to>
                                    </p:set>
                                    <p:animEffect transition="in" filter="fade">
                                      <p:cBhvr>
                                        <p:cTn id="7" dur="1000"/>
                                        <p:tgtEl>
                                          <p:spTgt spid="17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p14"/>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The Establishing Shot</a:t>
            </a:r>
            <a:endParaRPr/>
          </a:p>
        </p:txBody>
      </p:sp>
      <p:sp>
        <p:nvSpPr>
          <p:cNvPr id="69" name="Google Shape;69;p14"/>
          <p:cNvSpPr txBox="1">
            <a:spLocks noGrp="1"/>
          </p:cNvSpPr>
          <p:nvPr>
            <p:ph type="body" idx="1"/>
          </p:nvPr>
        </p:nvSpPr>
        <p:spPr>
          <a:xfrm>
            <a:off x="311700" y="1225225"/>
            <a:ext cx="8520600" cy="33540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First photo viewer sees; the introductory photo</a:t>
            </a:r>
            <a:endParaRPr/>
          </a:p>
          <a:p>
            <a:pPr marL="457200" lvl="0" indent="-342900" algn="l" rtl="0">
              <a:spcBef>
                <a:spcPts val="0"/>
              </a:spcBef>
              <a:spcAft>
                <a:spcPts val="0"/>
              </a:spcAft>
              <a:buSzPts val="1800"/>
              <a:buChar char="●"/>
            </a:pPr>
            <a:r>
              <a:rPr lang="en"/>
              <a:t>A wide-angle (sometimes even aerial) shot to establish the scene of the essay </a:t>
            </a:r>
            <a:endParaRPr/>
          </a:p>
          <a:p>
            <a:pPr marL="457200" lvl="0" indent="-342900" algn="l" rtl="0">
              <a:spcBef>
                <a:spcPts val="0"/>
              </a:spcBef>
              <a:spcAft>
                <a:spcPts val="0"/>
              </a:spcAft>
              <a:buSzPts val="1800"/>
              <a:buChar char="●"/>
            </a:pPr>
            <a:r>
              <a:rPr lang="en"/>
              <a:t>The establishing shot gives your viewers a sense of where they are going. If your photo story takes your viewers on a journey, then this shot allows them to understand the rest of the story in a geographic or thematic context.</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9">
                                            <p:txEl>
                                              <p:pRg st="0" end="0"/>
                                            </p:txEl>
                                          </p:spTgt>
                                        </p:tgtEl>
                                        <p:attrNameLst>
                                          <p:attrName>style.visibility</p:attrName>
                                        </p:attrNameLst>
                                      </p:cBhvr>
                                      <p:to>
                                        <p:strVal val="visible"/>
                                      </p:to>
                                    </p:set>
                                    <p:animEffect transition="in" filter="fade">
                                      <p:cBhvr>
                                        <p:cTn id="7" dur="1000"/>
                                        <p:tgtEl>
                                          <p:spTgt spid="6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9">
                                            <p:txEl>
                                              <p:pRg st="1" end="1"/>
                                            </p:txEl>
                                          </p:spTgt>
                                        </p:tgtEl>
                                        <p:attrNameLst>
                                          <p:attrName>style.visibility</p:attrName>
                                        </p:attrNameLst>
                                      </p:cBhvr>
                                      <p:to>
                                        <p:strVal val="visible"/>
                                      </p:to>
                                    </p:set>
                                    <p:animEffect transition="in" filter="fade">
                                      <p:cBhvr>
                                        <p:cTn id="12" dur="1000"/>
                                        <p:tgtEl>
                                          <p:spTgt spid="6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9">
                                            <p:txEl>
                                              <p:pRg st="2" end="2"/>
                                            </p:txEl>
                                          </p:spTgt>
                                        </p:tgtEl>
                                        <p:attrNameLst>
                                          <p:attrName>style.visibility</p:attrName>
                                        </p:attrNameLst>
                                      </p:cBhvr>
                                      <p:to>
                                        <p:strVal val="visible"/>
                                      </p:to>
                                    </p:set>
                                    <p:animEffect transition="in" filter="fade">
                                      <p:cBhvr>
                                        <p:cTn id="17" dur="1000"/>
                                        <p:tgtEl>
                                          <p:spTgt spid="6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32"/>
          <p:cNvSpPr txBox="1">
            <a:spLocks noGrp="1"/>
          </p:cNvSpPr>
          <p:nvPr>
            <p:ph type="body" idx="1"/>
          </p:nvPr>
        </p:nvSpPr>
        <p:spPr>
          <a:xfrm>
            <a:off x="319500" y="4218925"/>
            <a:ext cx="8574300" cy="598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1800"/>
              <a:t>On the Champs-Elysees, seven American Girls stop for some Cokes. 1952. Gordon Parks. The LIFE Picture Collection | Getty Images</a:t>
            </a:r>
            <a:endParaRPr sz="1800"/>
          </a:p>
        </p:txBody>
      </p:sp>
      <p:pic>
        <p:nvPicPr>
          <p:cNvPr id="177" name="Google Shape;177;p32"/>
          <p:cNvPicPr preferRelativeResize="0"/>
          <p:nvPr/>
        </p:nvPicPr>
        <p:blipFill>
          <a:blip r:embed="rId3">
            <a:alphaModFix/>
          </a:blip>
          <a:stretch>
            <a:fillRect/>
          </a:stretch>
        </p:blipFill>
        <p:spPr>
          <a:xfrm>
            <a:off x="2584325" y="180200"/>
            <a:ext cx="3346312" cy="3914126"/>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p33"/>
          <p:cNvSpPr txBox="1">
            <a:spLocks noGrp="1"/>
          </p:cNvSpPr>
          <p:nvPr>
            <p:ph type="body" idx="1"/>
          </p:nvPr>
        </p:nvSpPr>
        <p:spPr>
          <a:xfrm>
            <a:off x="319500" y="4218925"/>
            <a:ext cx="8560500" cy="598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Jam Session in shadowy cellar of Vieux Colombier attracts a crowd of Americans. 1952. Gordon Parks. The LIFE Photo Collection | Getty Images</a:t>
            </a:r>
            <a:endParaRPr/>
          </a:p>
        </p:txBody>
      </p:sp>
      <p:pic>
        <p:nvPicPr>
          <p:cNvPr id="183" name="Google Shape;183;p33"/>
          <p:cNvPicPr preferRelativeResize="0"/>
          <p:nvPr/>
        </p:nvPicPr>
        <p:blipFill>
          <a:blip r:embed="rId3">
            <a:alphaModFix/>
          </a:blip>
          <a:stretch>
            <a:fillRect/>
          </a:stretch>
        </p:blipFill>
        <p:spPr>
          <a:xfrm>
            <a:off x="2626000" y="152400"/>
            <a:ext cx="3155340" cy="391412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p34"/>
          <p:cNvSpPr txBox="1">
            <a:spLocks noGrp="1"/>
          </p:cNvSpPr>
          <p:nvPr>
            <p:ph type="body" idx="1"/>
          </p:nvPr>
        </p:nvSpPr>
        <p:spPr>
          <a:xfrm>
            <a:off x="319500" y="4218925"/>
            <a:ext cx="8463300" cy="598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An airplane ride at a carnival, in the midst of cherry blossoms. Nara, Japan. 1961. © Burt Glinn | Getty Images </a:t>
            </a:r>
            <a:endParaRPr/>
          </a:p>
        </p:txBody>
      </p:sp>
      <p:pic>
        <p:nvPicPr>
          <p:cNvPr id="189" name="Google Shape;189;p34"/>
          <p:cNvPicPr preferRelativeResize="0"/>
          <p:nvPr/>
        </p:nvPicPr>
        <p:blipFill>
          <a:blip r:embed="rId3">
            <a:alphaModFix/>
          </a:blip>
          <a:stretch>
            <a:fillRect/>
          </a:stretch>
        </p:blipFill>
        <p:spPr>
          <a:xfrm>
            <a:off x="3218875" y="194100"/>
            <a:ext cx="2520900" cy="381330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35"/>
          <p:cNvSpPr txBox="1">
            <a:spLocks noGrp="1"/>
          </p:cNvSpPr>
          <p:nvPr>
            <p:ph type="body" idx="1"/>
          </p:nvPr>
        </p:nvSpPr>
        <p:spPr>
          <a:xfrm>
            <a:off x="311700" y="1225225"/>
            <a:ext cx="8520600" cy="33540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A photo that can be used to close the story, one that says “the end.” </a:t>
            </a:r>
            <a:endParaRPr/>
          </a:p>
        </p:txBody>
      </p:sp>
      <p:sp>
        <p:nvSpPr>
          <p:cNvPr id="195" name="Google Shape;195;p35"/>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The Clincher</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4">
                                            <p:txEl>
                                              <p:pRg st="0" end="0"/>
                                            </p:txEl>
                                          </p:spTgt>
                                        </p:tgtEl>
                                        <p:attrNameLst>
                                          <p:attrName>style.visibility</p:attrName>
                                        </p:attrNameLst>
                                      </p:cBhvr>
                                      <p:to>
                                        <p:strVal val="visible"/>
                                      </p:to>
                                    </p:set>
                                    <p:animEffect transition="in" filter="fade">
                                      <p:cBhvr>
                                        <p:cTn id="7" dur="1000"/>
                                        <p:tgtEl>
                                          <p:spTgt spid="19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p36"/>
          <p:cNvSpPr txBox="1">
            <a:spLocks noGrp="1"/>
          </p:cNvSpPr>
          <p:nvPr>
            <p:ph type="body" idx="1"/>
          </p:nvPr>
        </p:nvSpPr>
        <p:spPr>
          <a:xfrm>
            <a:off x="319500" y="4218925"/>
            <a:ext cx="8393700" cy="598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1800"/>
              <a:t>Local sign to the Columbine High School shooting massacre, where two teenage gunmen went on a shooting rampage, killing twelve fellow pupils and a school teacher. Columbine, Colorado. © Zed Nelson.</a:t>
            </a:r>
            <a:endParaRPr sz="1800"/>
          </a:p>
        </p:txBody>
      </p:sp>
      <p:pic>
        <p:nvPicPr>
          <p:cNvPr id="201" name="Google Shape;201;p36"/>
          <p:cNvPicPr preferRelativeResize="0"/>
          <p:nvPr/>
        </p:nvPicPr>
        <p:blipFill>
          <a:blip r:embed="rId3">
            <a:alphaModFix/>
          </a:blip>
          <a:stretch>
            <a:fillRect/>
          </a:stretch>
        </p:blipFill>
        <p:spPr>
          <a:xfrm>
            <a:off x="1889475" y="208000"/>
            <a:ext cx="4882733" cy="391412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p37"/>
          <p:cNvSpPr txBox="1">
            <a:spLocks noGrp="1"/>
          </p:cNvSpPr>
          <p:nvPr>
            <p:ph type="body" idx="1"/>
          </p:nvPr>
        </p:nvSpPr>
        <p:spPr>
          <a:xfrm>
            <a:off x="319500" y="4218925"/>
            <a:ext cx="8754900" cy="598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1800"/>
              <a:t>A coffin containing the body of an unknown British soldier in Westminster Abbey shortly before internment in its final resting place, London, 11 November 1920. Horace Nicholson. Imperial War Museum.</a:t>
            </a:r>
            <a:endParaRPr sz="1800"/>
          </a:p>
        </p:txBody>
      </p:sp>
      <p:pic>
        <p:nvPicPr>
          <p:cNvPr id="207" name="Google Shape;207;p37"/>
          <p:cNvPicPr preferRelativeResize="0"/>
          <p:nvPr/>
        </p:nvPicPr>
        <p:blipFill>
          <a:blip r:embed="rId3">
            <a:alphaModFix/>
          </a:blip>
          <a:stretch>
            <a:fillRect/>
          </a:stretch>
        </p:blipFill>
        <p:spPr>
          <a:xfrm>
            <a:off x="2612100" y="124600"/>
            <a:ext cx="2940187" cy="3914124"/>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p38"/>
          <p:cNvSpPr txBox="1">
            <a:spLocks noGrp="1"/>
          </p:cNvSpPr>
          <p:nvPr>
            <p:ph type="body" idx="1"/>
          </p:nvPr>
        </p:nvSpPr>
        <p:spPr>
          <a:xfrm>
            <a:off x="319500" y="4218925"/>
            <a:ext cx="8713200" cy="598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Courtyard, Cass tech Highschool. Andrew Moore.</a:t>
            </a:r>
            <a:endParaRPr/>
          </a:p>
        </p:txBody>
      </p:sp>
      <p:pic>
        <p:nvPicPr>
          <p:cNvPr id="213" name="Google Shape;213;p38"/>
          <p:cNvPicPr preferRelativeResize="0"/>
          <p:nvPr/>
        </p:nvPicPr>
        <p:blipFill>
          <a:blip r:embed="rId3">
            <a:alphaModFix/>
          </a:blip>
          <a:stretch>
            <a:fillRect/>
          </a:stretch>
        </p:blipFill>
        <p:spPr>
          <a:xfrm>
            <a:off x="1931150" y="221875"/>
            <a:ext cx="4977538" cy="3914126"/>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p39"/>
          <p:cNvSpPr txBox="1">
            <a:spLocks noGrp="1"/>
          </p:cNvSpPr>
          <p:nvPr>
            <p:ph type="body" idx="1"/>
          </p:nvPr>
        </p:nvSpPr>
        <p:spPr>
          <a:xfrm>
            <a:off x="311700" y="1225225"/>
            <a:ext cx="8520600" cy="3700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Ansel Adams, </a:t>
            </a:r>
            <a:r>
              <a:rPr lang="en" i="1"/>
              <a:t>Born Free and Equal</a:t>
            </a:r>
            <a:r>
              <a:rPr lang="en"/>
              <a:t>, 1944. </a:t>
            </a:r>
            <a:r>
              <a:rPr lang="en" u="sng">
                <a:solidFill>
                  <a:schemeClr val="hlink"/>
                </a:solidFill>
                <a:hlinkClick r:id="rId3"/>
              </a:rPr>
              <a:t>http://lcweb2.loc.gov/cgi-bin/ampage?collId=gdc3&amp;fileName=scd0001_20020123001bfpage.db</a:t>
            </a:r>
            <a:endParaRPr/>
          </a:p>
          <a:p>
            <a:pPr marL="0" lvl="0" indent="0" algn="l" rtl="0">
              <a:spcBef>
                <a:spcPts val="1600"/>
              </a:spcBef>
              <a:spcAft>
                <a:spcPts val="0"/>
              </a:spcAft>
              <a:buNone/>
            </a:pPr>
            <a:r>
              <a:rPr lang="en"/>
              <a:t>Andrew Moore, “Detroit,” 2008-2009. </a:t>
            </a:r>
            <a:r>
              <a:rPr lang="en" u="sng">
                <a:solidFill>
                  <a:schemeClr val="hlink"/>
                </a:solidFill>
                <a:hlinkClick r:id="rId4"/>
              </a:rPr>
              <a:t>https://andrewlmoore.com/photography/detroit/</a:t>
            </a:r>
            <a:endParaRPr/>
          </a:p>
          <a:p>
            <a:pPr marL="0" lvl="0" indent="0" algn="l" rtl="0">
              <a:spcBef>
                <a:spcPts val="1600"/>
              </a:spcBef>
              <a:spcAft>
                <a:spcPts val="0"/>
              </a:spcAft>
              <a:buNone/>
            </a:pPr>
            <a:r>
              <a:rPr lang="en"/>
              <a:t>Dima Gavrych, “New York City Coffee Houses,” 2011. </a:t>
            </a:r>
            <a:r>
              <a:rPr lang="en" u="sng">
                <a:solidFill>
                  <a:schemeClr val="hlink"/>
                </a:solidFill>
                <a:hlinkClick r:id="rId5"/>
              </a:rPr>
              <a:t>https://lens.blogs.nytimes.com/2011/01/17/new-york-city-coffeehouses/</a:t>
            </a:r>
            <a:endParaRPr/>
          </a:p>
          <a:p>
            <a:pPr marL="0" lvl="0" indent="0" algn="l" rtl="0">
              <a:spcBef>
                <a:spcPts val="1600"/>
              </a:spcBef>
              <a:spcAft>
                <a:spcPts val="0"/>
              </a:spcAft>
              <a:buNone/>
            </a:pPr>
            <a:r>
              <a:rPr lang="en"/>
              <a:t>Gordon Parks, “American Teenagers in Paris,” 1952. </a:t>
            </a:r>
            <a:r>
              <a:rPr lang="en" u="sng">
                <a:solidFill>
                  <a:schemeClr val="hlink"/>
                </a:solidFill>
                <a:hlinkClick r:id="rId6"/>
              </a:rPr>
              <a:t>https://time.com/3659717/american-teenagers-paris/</a:t>
            </a:r>
            <a:endParaRPr/>
          </a:p>
          <a:p>
            <a:pPr marL="0" lvl="0" indent="0" algn="l" rtl="0">
              <a:spcBef>
                <a:spcPts val="1600"/>
              </a:spcBef>
              <a:spcAft>
                <a:spcPts val="0"/>
              </a:spcAft>
              <a:buNone/>
            </a:pPr>
            <a:endParaRPr/>
          </a:p>
          <a:p>
            <a:pPr marL="0" lvl="0" indent="0" algn="l" rtl="0">
              <a:spcBef>
                <a:spcPts val="1600"/>
              </a:spcBef>
              <a:spcAft>
                <a:spcPts val="1600"/>
              </a:spcAft>
              <a:buNone/>
            </a:pPr>
            <a:endParaRPr/>
          </a:p>
        </p:txBody>
      </p:sp>
      <p:sp>
        <p:nvSpPr>
          <p:cNvPr id="219" name="Google Shape;219;p39"/>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Credits</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p40"/>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endParaRPr/>
          </a:p>
        </p:txBody>
      </p:sp>
      <p:sp>
        <p:nvSpPr>
          <p:cNvPr id="225" name="Google Shape;225;p40"/>
          <p:cNvSpPr txBox="1">
            <a:spLocks noGrp="1"/>
          </p:cNvSpPr>
          <p:nvPr>
            <p:ph type="body" idx="1"/>
          </p:nvPr>
        </p:nvSpPr>
        <p:spPr>
          <a:xfrm>
            <a:off x="311700" y="1225225"/>
            <a:ext cx="8520600" cy="3354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t>Zed Nelson, “Gun Nation,” 2016. </a:t>
            </a:r>
            <a:r>
              <a:rPr lang="en" u="sng">
                <a:solidFill>
                  <a:schemeClr val="accent5"/>
                </a:solidFill>
                <a:hlinkClick r:id="rId3"/>
              </a:rPr>
              <a:t>http://www.zednelson.com/?GunNation</a:t>
            </a:r>
            <a:endParaRPr/>
          </a:p>
          <a:p>
            <a:pPr marL="0" lvl="0" indent="0" algn="l" rtl="0">
              <a:spcBef>
                <a:spcPts val="1600"/>
              </a:spcBef>
              <a:spcAft>
                <a:spcPts val="1600"/>
              </a:spcAft>
              <a:buNone/>
            </a:pP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41"/>
          <p:cNvSpPr txBox="1">
            <a:spLocks noGrp="1"/>
          </p:cNvSpPr>
          <p:nvPr>
            <p:ph type="ctrTitle"/>
          </p:nvPr>
        </p:nvSpPr>
        <p:spPr>
          <a:xfrm>
            <a:off x="3044700" y="1444255"/>
            <a:ext cx="3054600" cy="15372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Addendum:</a:t>
            </a:r>
            <a:endParaRPr/>
          </a:p>
        </p:txBody>
      </p:sp>
      <p:sp>
        <p:nvSpPr>
          <p:cNvPr id="231" name="Google Shape;231;p41"/>
          <p:cNvSpPr txBox="1">
            <a:spLocks noGrp="1"/>
          </p:cNvSpPr>
          <p:nvPr>
            <p:ph type="subTitle" idx="1"/>
          </p:nvPr>
        </p:nvSpPr>
        <p:spPr>
          <a:xfrm>
            <a:off x="3044700" y="3116571"/>
            <a:ext cx="3054600" cy="1187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Angles/Viewpoint, Rule of Thirds, and some other principles of composition</a:t>
            </a:r>
            <a:endParaRPr/>
          </a:p>
          <a:p>
            <a:pPr marL="0" lvl="0" indent="0" algn="ctr" rtl="0">
              <a:spcBef>
                <a:spcPts val="0"/>
              </a:spcBef>
              <a:spcAft>
                <a:spcPts val="0"/>
              </a:spcAft>
              <a:buNone/>
            </a:pP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Google Shape;74;p15"/>
          <p:cNvSpPr txBox="1">
            <a:spLocks noGrp="1"/>
          </p:cNvSpPr>
          <p:nvPr>
            <p:ph type="body" idx="1"/>
          </p:nvPr>
        </p:nvSpPr>
        <p:spPr>
          <a:xfrm>
            <a:off x="319500" y="4218925"/>
            <a:ext cx="8338200" cy="598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Ansel Adams. Cover photo of </a:t>
            </a:r>
            <a:r>
              <a:rPr lang="en" i="1"/>
              <a:t>Born Free and Equal</a:t>
            </a:r>
            <a:r>
              <a:rPr lang="en"/>
              <a:t>. 1944. Library of Congress.</a:t>
            </a:r>
            <a:endParaRPr/>
          </a:p>
        </p:txBody>
      </p:sp>
      <p:pic>
        <p:nvPicPr>
          <p:cNvPr id="75" name="Google Shape;75;p15"/>
          <p:cNvPicPr preferRelativeResize="0"/>
          <p:nvPr/>
        </p:nvPicPr>
        <p:blipFill>
          <a:blip r:embed="rId3">
            <a:alphaModFix/>
          </a:blip>
          <a:stretch>
            <a:fillRect/>
          </a:stretch>
        </p:blipFill>
        <p:spPr>
          <a:xfrm>
            <a:off x="1625450" y="304800"/>
            <a:ext cx="5781779" cy="391412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p42"/>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Low-angle shot</a:t>
            </a:r>
            <a:endParaRPr/>
          </a:p>
        </p:txBody>
      </p:sp>
      <p:sp>
        <p:nvSpPr>
          <p:cNvPr id="237" name="Google Shape;237;p42"/>
          <p:cNvSpPr txBox="1">
            <a:spLocks noGrp="1"/>
          </p:cNvSpPr>
          <p:nvPr>
            <p:ph type="body" idx="1"/>
          </p:nvPr>
        </p:nvSpPr>
        <p:spPr>
          <a:xfrm>
            <a:off x="311700" y="1225225"/>
            <a:ext cx="8520600" cy="3354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a:t>Taking a photograph from a low angle, also know as a “worm’s-eye view,” makes subjects appear larger than normal. The lens sees the scene from a point of humility while the subject towers over the world. A photograph taken from a low angle to help establish dominance or power.</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pic>
        <p:nvPicPr>
          <p:cNvPr id="242" name="Google Shape;242;p43"/>
          <p:cNvPicPr preferRelativeResize="0"/>
          <p:nvPr/>
        </p:nvPicPr>
        <p:blipFill>
          <a:blip r:embed="rId3">
            <a:alphaModFix/>
          </a:blip>
          <a:stretch>
            <a:fillRect/>
          </a:stretch>
        </p:blipFill>
        <p:spPr>
          <a:xfrm>
            <a:off x="1123750" y="886688"/>
            <a:ext cx="6686550" cy="374332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pic>
        <p:nvPicPr>
          <p:cNvPr id="247" name="Google Shape;247;p44"/>
          <p:cNvPicPr preferRelativeResize="0"/>
          <p:nvPr/>
        </p:nvPicPr>
        <p:blipFill>
          <a:blip r:embed="rId3">
            <a:alphaModFix/>
          </a:blip>
          <a:stretch>
            <a:fillRect/>
          </a:stretch>
        </p:blipFill>
        <p:spPr>
          <a:xfrm>
            <a:off x="2694200" y="161175"/>
            <a:ext cx="3277375" cy="482115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p45"/>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The High-Angle shot</a:t>
            </a:r>
            <a:endParaRPr/>
          </a:p>
        </p:txBody>
      </p:sp>
      <p:sp>
        <p:nvSpPr>
          <p:cNvPr id="253" name="Google Shape;253;p45"/>
          <p:cNvSpPr txBox="1">
            <a:spLocks noGrp="1"/>
          </p:cNvSpPr>
          <p:nvPr>
            <p:ph type="body" idx="1"/>
          </p:nvPr>
        </p:nvSpPr>
        <p:spPr>
          <a:xfrm>
            <a:off x="311700" y="1225225"/>
            <a:ext cx="8520600" cy="3354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a:t>The high angle can be used to make a subject appear small or vulnerable. Commonly known as the "bird’s-eye view," shots like these may be used to signal that a subject is in danger or has lost dominance in her environment.</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pic>
        <p:nvPicPr>
          <p:cNvPr id="258" name="Google Shape;258;p46"/>
          <p:cNvPicPr preferRelativeResize="0"/>
          <p:nvPr/>
        </p:nvPicPr>
        <p:blipFill>
          <a:blip r:embed="rId3">
            <a:alphaModFix/>
          </a:blip>
          <a:stretch>
            <a:fillRect/>
          </a:stretch>
        </p:blipFill>
        <p:spPr>
          <a:xfrm>
            <a:off x="898850" y="852200"/>
            <a:ext cx="7010400" cy="3343275"/>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pic>
        <p:nvPicPr>
          <p:cNvPr id="263" name="Google Shape;263;p47"/>
          <p:cNvPicPr preferRelativeResize="0"/>
          <p:nvPr/>
        </p:nvPicPr>
        <p:blipFill>
          <a:blip r:embed="rId3">
            <a:alphaModFix/>
          </a:blip>
          <a:stretch>
            <a:fillRect/>
          </a:stretch>
        </p:blipFill>
        <p:spPr>
          <a:xfrm>
            <a:off x="1796925" y="490625"/>
            <a:ext cx="5676900" cy="38100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pic>
        <p:nvPicPr>
          <p:cNvPr id="268" name="Google Shape;268;p48"/>
          <p:cNvPicPr preferRelativeResize="0"/>
          <p:nvPr/>
        </p:nvPicPr>
        <p:blipFill>
          <a:blip r:embed="rId3">
            <a:alphaModFix/>
          </a:blip>
          <a:stretch>
            <a:fillRect/>
          </a:stretch>
        </p:blipFill>
        <p:spPr>
          <a:xfrm>
            <a:off x="1482000" y="595600"/>
            <a:ext cx="5629275" cy="37719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p49"/>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The Dutch Angle</a:t>
            </a:r>
            <a:endParaRPr/>
          </a:p>
        </p:txBody>
      </p:sp>
      <p:sp>
        <p:nvSpPr>
          <p:cNvPr id="274" name="Google Shape;274;p49"/>
          <p:cNvSpPr txBox="1">
            <a:spLocks noGrp="1"/>
          </p:cNvSpPr>
          <p:nvPr>
            <p:ph type="body" idx="1"/>
          </p:nvPr>
        </p:nvSpPr>
        <p:spPr>
          <a:xfrm>
            <a:off x="311700" y="1225225"/>
            <a:ext cx="8520600" cy="3354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a:t>In the Dutch angle, the the camera is tilted so that the horizon line in the shot is not level with the bottom of the frame.  It has been used in film often to create a sense of psychological trauma or anxiety. It can simply be used to disrupt an illusion of harmony.</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pic>
        <p:nvPicPr>
          <p:cNvPr id="279" name="Google Shape;279;p50"/>
          <p:cNvPicPr preferRelativeResize="0"/>
          <p:nvPr/>
        </p:nvPicPr>
        <p:blipFill>
          <a:blip r:embed="rId3">
            <a:alphaModFix/>
          </a:blip>
          <a:stretch>
            <a:fillRect/>
          </a:stretch>
        </p:blipFill>
        <p:spPr>
          <a:xfrm>
            <a:off x="1260400" y="560600"/>
            <a:ext cx="6467475" cy="377190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pic>
        <p:nvPicPr>
          <p:cNvPr id="284" name="Google Shape;284;p51"/>
          <p:cNvPicPr preferRelativeResize="0"/>
          <p:nvPr/>
        </p:nvPicPr>
        <p:blipFill>
          <a:blip r:embed="rId3">
            <a:alphaModFix/>
          </a:blip>
          <a:stretch>
            <a:fillRect/>
          </a:stretch>
        </p:blipFill>
        <p:spPr>
          <a:xfrm>
            <a:off x="2811625" y="212925"/>
            <a:ext cx="3334925" cy="476417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0" name="Google Shape;80;p16"/>
          <p:cNvSpPr txBox="1">
            <a:spLocks noGrp="1"/>
          </p:cNvSpPr>
          <p:nvPr>
            <p:ph type="body" idx="1"/>
          </p:nvPr>
        </p:nvSpPr>
        <p:spPr>
          <a:xfrm>
            <a:off x="319500" y="4218925"/>
            <a:ext cx="5998800" cy="598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Dorothea Lange. </a:t>
            </a:r>
            <a:endParaRPr/>
          </a:p>
        </p:txBody>
      </p:sp>
      <p:pic>
        <p:nvPicPr>
          <p:cNvPr id="81" name="Google Shape;81;p16"/>
          <p:cNvPicPr preferRelativeResize="0"/>
          <p:nvPr/>
        </p:nvPicPr>
        <p:blipFill>
          <a:blip r:embed="rId3">
            <a:alphaModFix/>
          </a:blip>
          <a:stretch>
            <a:fillRect/>
          </a:stretch>
        </p:blipFill>
        <p:spPr>
          <a:xfrm>
            <a:off x="1835300" y="215250"/>
            <a:ext cx="4657776" cy="3914126"/>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pic>
        <p:nvPicPr>
          <p:cNvPr id="289" name="Google Shape;289;p52"/>
          <p:cNvPicPr preferRelativeResize="0"/>
          <p:nvPr/>
        </p:nvPicPr>
        <p:blipFill>
          <a:blip r:embed="rId3">
            <a:alphaModFix/>
          </a:blip>
          <a:stretch>
            <a:fillRect/>
          </a:stretch>
        </p:blipFill>
        <p:spPr>
          <a:xfrm>
            <a:off x="2636675" y="207863"/>
            <a:ext cx="3171650" cy="4727775"/>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pic>
        <p:nvPicPr>
          <p:cNvPr id="294" name="Google Shape;294;p53"/>
          <p:cNvPicPr preferRelativeResize="0"/>
          <p:nvPr/>
        </p:nvPicPr>
        <p:blipFill>
          <a:blip r:embed="rId3">
            <a:alphaModFix/>
          </a:blip>
          <a:stretch>
            <a:fillRect/>
          </a:stretch>
        </p:blipFill>
        <p:spPr>
          <a:xfrm>
            <a:off x="1447025" y="455650"/>
            <a:ext cx="5600700" cy="379095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Google Shape;299;p54"/>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Rule of thirds</a:t>
            </a:r>
            <a:endParaRPr/>
          </a:p>
        </p:txBody>
      </p:sp>
      <p:sp>
        <p:nvSpPr>
          <p:cNvPr id="300" name="Google Shape;300;p54"/>
          <p:cNvSpPr txBox="1">
            <a:spLocks noGrp="1"/>
          </p:cNvSpPr>
          <p:nvPr>
            <p:ph type="body" idx="1"/>
          </p:nvPr>
        </p:nvSpPr>
        <p:spPr>
          <a:xfrm>
            <a:off x="311700" y="1225225"/>
            <a:ext cx="8520600" cy="3354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latin typeface="Arial"/>
                <a:ea typeface="Arial"/>
                <a:cs typeface="Arial"/>
                <a:sym typeface="Arial"/>
              </a:rPr>
              <a:t>Imagine that your image is divided into 9 equal segments by 2 vertical and 2 horizontal lines. The</a:t>
            </a:r>
            <a:r>
              <a:rPr lang="en">
                <a:uFill>
                  <a:noFill/>
                </a:uFill>
                <a:latin typeface="Arial"/>
                <a:ea typeface="Arial"/>
                <a:cs typeface="Arial"/>
                <a:sym typeface="Arial"/>
                <a:hlinkClick r:id="rId3"/>
              </a:rPr>
              <a:t> </a:t>
            </a:r>
            <a:r>
              <a:rPr lang="en" u="sng">
                <a:solidFill>
                  <a:schemeClr val="hlink"/>
                </a:solidFill>
                <a:latin typeface="Arial"/>
                <a:ea typeface="Arial"/>
                <a:cs typeface="Arial"/>
                <a:sym typeface="Arial"/>
                <a:hlinkClick r:id="rId3"/>
              </a:rPr>
              <a:t>rule of thirds</a:t>
            </a:r>
            <a:r>
              <a:rPr lang="en">
                <a:latin typeface="Arial"/>
                <a:ea typeface="Arial"/>
                <a:cs typeface="Arial"/>
                <a:sym typeface="Arial"/>
              </a:rPr>
              <a:t> says that you should position the most important elements in your scene along these lines, or at the points where they intersect.</a:t>
            </a:r>
            <a:endParaRPr>
              <a:latin typeface="Arial"/>
              <a:ea typeface="Arial"/>
              <a:cs typeface="Arial"/>
              <a:sym typeface="Arial"/>
            </a:endParaRPr>
          </a:p>
          <a:p>
            <a:pPr marL="0" lvl="0" indent="0" algn="l" rtl="0">
              <a:spcBef>
                <a:spcPts val="1600"/>
              </a:spcBef>
              <a:spcAft>
                <a:spcPts val="0"/>
              </a:spcAft>
              <a:buClr>
                <a:schemeClr val="dk1"/>
              </a:buClr>
              <a:buSzPts val="1100"/>
              <a:buFont typeface="Arial"/>
              <a:buNone/>
            </a:pPr>
            <a:r>
              <a:rPr lang="en">
                <a:latin typeface="Arial"/>
                <a:ea typeface="Arial"/>
                <a:cs typeface="Arial"/>
                <a:sym typeface="Arial"/>
              </a:rPr>
              <a:t>Doing so will add balance and interest to your photo. Some cameras even offer an option to superimpose a rule of thirds grid over the LCD screen, making it even easier to use.</a:t>
            </a:r>
            <a:endParaRPr>
              <a:latin typeface="Arial"/>
              <a:ea typeface="Arial"/>
              <a:cs typeface="Arial"/>
              <a:sym typeface="Arial"/>
            </a:endParaRPr>
          </a:p>
          <a:p>
            <a:pPr marL="0" lvl="0" indent="0" algn="l" rtl="0">
              <a:spcBef>
                <a:spcPts val="1600"/>
              </a:spcBef>
              <a:spcAft>
                <a:spcPts val="1600"/>
              </a:spcAft>
              <a:buNone/>
            </a:pPr>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pic>
        <p:nvPicPr>
          <p:cNvPr id="305" name="Google Shape;305;p55"/>
          <p:cNvPicPr preferRelativeResize="0"/>
          <p:nvPr/>
        </p:nvPicPr>
        <p:blipFill>
          <a:blip r:embed="rId3">
            <a:alphaModFix/>
          </a:blip>
          <a:stretch>
            <a:fillRect/>
          </a:stretch>
        </p:blipFill>
        <p:spPr>
          <a:xfrm>
            <a:off x="1248750" y="238125"/>
            <a:ext cx="6124575" cy="466725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pic>
        <p:nvPicPr>
          <p:cNvPr id="310" name="Google Shape;310;p56"/>
          <p:cNvPicPr preferRelativeResize="0"/>
          <p:nvPr/>
        </p:nvPicPr>
        <p:blipFill>
          <a:blip r:embed="rId3">
            <a:alphaModFix/>
          </a:blip>
          <a:stretch>
            <a:fillRect/>
          </a:stretch>
        </p:blipFill>
        <p:spPr>
          <a:xfrm>
            <a:off x="1085450" y="374000"/>
            <a:ext cx="6143625" cy="4257675"/>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p57"/>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Balance</a:t>
            </a:r>
            <a:endParaRPr/>
          </a:p>
        </p:txBody>
      </p:sp>
      <p:sp>
        <p:nvSpPr>
          <p:cNvPr id="316" name="Google Shape;316;p57"/>
          <p:cNvSpPr txBox="1">
            <a:spLocks noGrp="1"/>
          </p:cNvSpPr>
          <p:nvPr>
            <p:ph type="body" idx="1"/>
          </p:nvPr>
        </p:nvSpPr>
        <p:spPr>
          <a:xfrm>
            <a:off x="311700" y="1225225"/>
            <a:ext cx="8520600" cy="3354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100">
              <a:latin typeface="Arial"/>
              <a:ea typeface="Arial"/>
              <a:cs typeface="Arial"/>
              <a:sym typeface="Arial"/>
            </a:endParaRPr>
          </a:p>
          <a:p>
            <a:pPr marL="0" lvl="0" indent="0" algn="l" rtl="0">
              <a:spcBef>
                <a:spcPts val="1600"/>
              </a:spcBef>
              <a:spcAft>
                <a:spcPts val="1600"/>
              </a:spcAft>
              <a:buNone/>
            </a:pPr>
            <a:endParaRPr/>
          </a:p>
        </p:txBody>
      </p:sp>
      <p:pic>
        <p:nvPicPr>
          <p:cNvPr id="317" name="Google Shape;317;p57"/>
          <p:cNvPicPr preferRelativeResize="0"/>
          <p:nvPr/>
        </p:nvPicPr>
        <p:blipFill>
          <a:blip r:embed="rId3">
            <a:alphaModFix/>
          </a:blip>
          <a:stretch>
            <a:fillRect/>
          </a:stretch>
        </p:blipFill>
        <p:spPr>
          <a:xfrm>
            <a:off x="2111050" y="853500"/>
            <a:ext cx="5817450" cy="409745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Google Shape;322;p58"/>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Leading lines</a:t>
            </a:r>
            <a:endParaRPr/>
          </a:p>
        </p:txBody>
      </p:sp>
      <p:sp>
        <p:nvSpPr>
          <p:cNvPr id="323" name="Google Shape;323;p58"/>
          <p:cNvSpPr txBox="1">
            <a:spLocks noGrp="1"/>
          </p:cNvSpPr>
          <p:nvPr>
            <p:ph type="body" idx="1"/>
          </p:nvPr>
        </p:nvSpPr>
        <p:spPr>
          <a:xfrm>
            <a:off x="311700" y="1225225"/>
            <a:ext cx="8520600" cy="3354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When we look at a photo, our eyes are naturally drawn to the lines within it. Our eyes tend to follow the lines (whether man-made or natural) in the direction they flow; they “lead” us.</a:t>
            </a:r>
            <a:endParaRPr/>
          </a:p>
          <a:p>
            <a:pPr marL="0" lvl="0" indent="0" algn="l" rtl="0">
              <a:spcBef>
                <a:spcPts val="1600"/>
              </a:spcBef>
              <a:spcAft>
                <a:spcPts val="0"/>
              </a:spcAft>
              <a:buNone/>
            </a:pPr>
            <a:r>
              <a:rPr lang="en"/>
              <a:t>They can:</a:t>
            </a:r>
            <a:endParaRPr/>
          </a:p>
          <a:p>
            <a:pPr marL="457200" lvl="0" indent="-342900" algn="l" rtl="0">
              <a:spcBef>
                <a:spcPts val="1600"/>
              </a:spcBef>
              <a:spcAft>
                <a:spcPts val="0"/>
              </a:spcAft>
              <a:buSzPts val="1800"/>
              <a:buAutoNum type="arabicPeriod"/>
            </a:pPr>
            <a:r>
              <a:rPr lang="en"/>
              <a:t>Show us where the focus of the picture is</a:t>
            </a:r>
            <a:endParaRPr/>
          </a:p>
          <a:p>
            <a:pPr marL="457200" lvl="0" indent="-342900" algn="l" rtl="0">
              <a:spcBef>
                <a:spcPts val="0"/>
              </a:spcBef>
              <a:spcAft>
                <a:spcPts val="0"/>
              </a:spcAft>
              <a:buSzPts val="1800"/>
              <a:buAutoNum type="arabicPeriod"/>
            </a:pPr>
            <a:r>
              <a:rPr lang="en"/>
              <a:t>Create depth in a photo</a:t>
            </a:r>
            <a:endParaRPr/>
          </a:p>
          <a:p>
            <a:pPr marL="457200" lvl="0" indent="-342900" algn="l" rtl="0">
              <a:spcBef>
                <a:spcPts val="0"/>
              </a:spcBef>
              <a:spcAft>
                <a:spcPts val="0"/>
              </a:spcAft>
              <a:buSzPts val="1800"/>
              <a:buAutoNum type="arabicPeriod"/>
            </a:pPr>
            <a:r>
              <a:rPr lang="en"/>
              <a:t>Guide your viewer through the whole scene</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pic>
        <p:nvPicPr>
          <p:cNvPr id="328" name="Google Shape;328;p59"/>
          <p:cNvPicPr preferRelativeResize="0"/>
          <p:nvPr/>
        </p:nvPicPr>
        <p:blipFill>
          <a:blip r:embed="rId3">
            <a:alphaModFix/>
          </a:blip>
          <a:stretch>
            <a:fillRect/>
          </a:stretch>
        </p:blipFill>
        <p:spPr>
          <a:xfrm>
            <a:off x="1613625" y="428625"/>
            <a:ext cx="6115050" cy="443865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pic>
        <p:nvPicPr>
          <p:cNvPr id="333" name="Google Shape;333;p60"/>
          <p:cNvPicPr preferRelativeResize="0"/>
          <p:nvPr/>
        </p:nvPicPr>
        <p:blipFill>
          <a:blip r:embed="rId3">
            <a:alphaModFix/>
          </a:blip>
          <a:stretch>
            <a:fillRect/>
          </a:stretch>
        </p:blipFill>
        <p:spPr>
          <a:xfrm>
            <a:off x="1286300" y="495300"/>
            <a:ext cx="6124575" cy="4152900"/>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Google Shape;338;p61"/>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Symmetry and Patterns</a:t>
            </a:r>
            <a:endParaRPr/>
          </a:p>
        </p:txBody>
      </p:sp>
      <p:sp>
        <p:nvSpPr>
          <p:cNvPr id="339" name="Google Shape;339;p61"/>
          <p:cNvSpPr txBox="1">
            <a:spLocks noGrp="1"/>
          </p:cNvSpPr>
          <p:nvPr>
            <p:ph type="body" idx="1"/>
          </p:nvPr>
        </p:nvSpPr>
        <p:spPr>
          <a:xfrm>
            <a:off x="311700" y="1225225"/>
            <a:ext cx="8520600" cy="3354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We are also drawn to and attracted by symmetry (or balance) and patterns. They can give a sense of stability and harmony.</a:t>
            </a:r>
            <a:endParaRPr/>
          </a:p>
          <a:p>
            <a:pPr marL="0" lvl="0" indent="0" algn="l" rtl="0">
              <a:spcBef>
                <a:spcPts val="1600"/>
              </a:spcBef>
              <a:spcAft>
                <a:spcPts val="0"/>
              </a:spcAft>
              <a:buNone/>
            </a:pPr>
            <a:endParaRPr/>
          </a:p>
          <a:p>
            <a:pPr marL="0" lvl="0" indent="0" algn="l" rtl="0">
              <a:spcBef>
                <a:spcPts val="1600"/>
              </a:spcBef>
              <a:spcAft>
                <a:spcPts val="1600"/>
              </a:spcAft>
              <a:buNone/>
            </a:pPr>
            <a:r>
              <a:rPr lang="en"/>
              <a:t>But you can also use symmetry only to break it, and offset the balance you’ve created.</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p17"/>
          <p:cNvSpPr txBox="1">
            <a:spLocks noGrp="1"/>
          </p:cNvSpPr>
          <p:nvPr>
            <p:ph type="body" idx="1"/>
          </p:nvPr>
        </p:nvSpPr>
        <p:spPr>
          <a:xfrm>
            <a:off x="319500" y="4218925"/>
            <a:ext cx="8381700" cy="598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A boat adrift in the reeds on the Inland Sea. Japan. 1961. © Burt Glinn | Magnum Photos</a:t>
            </a:r>
            <a:endParaRPr/>
          </a:p>
        </p:txBody>
      </p:sp>
      <p:pic>
        <p:nvPicPr>
          <p:cNvPr id="87" name="Google Shape;87;p17"/>
          <p:cNvPicPr preferRelativeResize="0"/>
          <p:nvPr/>
        </p:nvPicPr>
        <p:blipFill>
          <a:blip r:embed="rId3">
            <a:alphaModFix/>
          </a:blip>
          <a:stretch>
            <a:fillRect/>
          </a:stretch>
        </p:blipFill>
        <p:spPr>
          <a:xfrm>
            <a:off x="666575" y="208000"/>
            <a:ext cx="8034619" cy="3914125"/>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pic>
        <p:nvPicPr>
          <p:cNvPr id="344" name="Google Shape;344;p62"/>
          <p:cNvPicPr preferRelativeResize="0"/>
          <p:nvPr/>
        </p:nvPicPr>
        <p:blipFill>
          <a:blip r:embed="rId3">
            <a:alphaModFix/>
          </a:blip>
          <a:stretch>
            <a:fillRect/>
          </a:stretch>
        </p:blipFill>
        <p:spPr>
          <a:xfrm>
            <a:off x="1808600" y="152400"/>
            <a:ext cx="4670842" cy="4838700"/>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49" name="Google Shape;349;p63"/>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Framing</a:t>
            </a:r>
            <a:endParaRPr/>
          </a:p>
        </p:txBody>
      </p:sp>
      <p:sp>
        <p:nvSpPr>
          <p:cNvPr id="350" name="Google Shape;350;p63"/>
          <p:cNvSpPr txBox="1">
            <a:spLocks noGrp="1"/>
          </p:cNvSpPr>
          <p:nvPr>
            <p:ph type="body" idx="1"/>
          </p:nvPr>
        </p:nvSpPr>
        <p:spPr>
          <a:xfrm>
            <a:off x="311700" y="1225225"/>
            <a:ext cx="8520600" cy="3354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a:t>Frames help us isolate our objects/subjects of interest in our pictures. The world is full of objects which can serve as natural frames, such as trees, buildings, archways, etc. Placing these at the edge of a composition will help you focus your image.</a:t>
            </a:r>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pic>
        <p:nvPicPr>
          <p:cNvPr id="355" name="Google Shape;355;p64"/>
          <p:cNvPicPr preferRelativeResize="0"/>
          <p:nvPr/>
        </p:nvPicPr>
        <p:blipFill>
          <a:blip r:embed="rId3">
            <a:alphaModFix/>
          </a:blip>
          <a:stretch>
            <a:fillRect/>
          </a:stretch>
        </p:blipFill>
        <p:spPr>
          <a:xfrm>
            <a:off x="1528675" y="152400"/>
            <a:ext cx="5537337" cy="4838701"/>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360" name="Google Shape;360;p65"/>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Cropping</a:t>
            </a:r>
            <a:endParaRPr/>
          </a:p>
        </p:txBody>
      </p:sp>
      <p:sp>
        <p:nvSpPr>
          <p:cNvPr id="361" name="Google Shape;361;p65"/>
          <p:cNvSpPr txBox="1">
            <a:spLocks noGrp="1"/>
          </p:cNvSpPr>
          <p:nvPr>
            <p:ph type="body" idx="1"/>
          </p:nvPr>
        </p:nvSpPr>
        <p:spPr>
          <a:xfrm>
            <a:off x="311700" y="1225225"/>
            <a:ext cx="8520600" cy="3354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a:t>Maximize the impact of your photo by cropping out all the unnecessary objects in the picture (the “noise”).</a:t>
            </a:r>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pic>
        <p:nvPicPr>
          <p:cNvPr id="366" name="Google Shape;366;p66"/>
          <p:cNvPicPr preferRelativeResize="0"/>
          <p:nvPr/>
        </p:nvPicPr>
        <p:blipFill>
          <a:blip r:embed="rId3">
            <a:alphaModFix/>
          </a:blip>
          <a:stretch>
            <a:fillRect/>
          </a:stretch>
        </p:blipFill>
        <p:spPr>
          <a:xfrm>
            <a:off x="1493675" y="618150"/>
            <a:ext cx="5654000" cy="3784350"/>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pic>
        <p:nvPicPr>
          <p:cNvPr id="371" name="Google Shape;371;p67"/>
          <p:cNvPicPr preferRelativeResize="0"/>
          <p:nvPr/>
        </p:nvPicPr>
        <p:blipFill>
          <a:blip r:embed="rId3">
            <a:alphaModFix/>
          </a:blip>
          <a:stretch>
            <a:fillRect/>
          </a:stretch>
        </p:blipFill>
        <p:spPr>
          <a:xfrm>
            <a:off x="992150" y="1668625"/>
            <a:ext cx="7010400" cy="2305050"/>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sp>
        <p:nvSpPr>
          <p:cNvPr id="376" name="Google Shape;376;p68"/>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For more info, see:</a:t>
            </a:r>
            <a:endParaRPr/>
          </a:p>
        </p:txBody>
      </p:sp>
      <p:sp>
        <p:nvSpPr>
          <p:cNvPr id="377" name="Google Shape;377;p68"/>
          <p:cNvSpPr txBox="1">
            <a:spLocks noGrp="1"/>
          </p:cNvSpPr>
          <p:nvPr>
            <p:ph type="body" idx="1"/>
          </p:nvPr>
        </p:nvSpPr>
        <p:spPr>
          <a:xfrm>
            <a:off x="311700" y="1225225"/>
            <a:ext cx="8520600" cy="3354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“Ten Top Photography Composition Rules.” </a:t>
            </a:r>
            <a:r>
              <a:rPr lang="en" i="1"/>
              <a:t>Photography Mad.</a:t>
            </a:r>
            <a:endParaRPr/>
          </a:p>
          <a:p>
            <a:pPr marL="0" lvl="0" indent="0" algn="l" rtl="0">
              <a:spcBef>
                <a:spcPts val="1600"/>
              </a:spcBef>
              <a:spcAft>
                <a:spcPts val="1600"/>
              </a:spcAft>
              <a:buNone/>
            </a:pPr>
            <a:r>
              <a:rPr lang="en"/>
              <a:t>https://www.photographymad.com/pages/view/10-top-photography-composition-rules</a:t>
            </a:r>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sp>
        <p:nvSpPr>
          <p:cNvPr id="382" name="Google Shape;382;p69"/>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Design principles to keep in mind</a:t>
            </a:r>
            <a:endParaRPr/>
          </a:p>
        </p:txBody>
      </p:sp>
      <p:sp>
        <p:nvSpPr>
          <p:cNvPr id="383" name="Google Shape;383;p69"/>
          <p:cNvSpPr txBox="1">
            <a:spLocks noGrp="1"/>
          </p:cNvSpPr>
          <p:nvPr>
            <p:ph type="body" idx="1"/>
          </p:nvPr>
        </p:nvSpPr>
        <p:spPr>
          <a:xfrm>
            <a:off x="311700" y="1225225"/>
            <a:ext cx="8520600" cy="3354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Balance</a:t>
            </a:r>
            <a:endParaRPr/>
          </a:p>
          <a:p>
            <a:pPr marL="0" lvl="0" indent="0" algn="l" rtl="0">
              <a:spcBef>
                <a:spcPts val="1600"/>
              </a:spcBef>
              <a:spcAft>
                <a:spcPts val="0"/>
              </a:spcAft>
              <a:buNone/>
            </a:pPr>
            <a:r>
              <a:rPr lang="en"/>
              <a:t>Constrast</a:t>
            </a:r>
            <a:endParaRPr/>
          </a:p>
          <a:p>
            <a:pPr marL="0" lvl="0" indent="0" algn="l" rtl="0">
              <a:spcBef>
                <a:spcPts val="1600"/>
              </a:spcBef>
              <a:spcAft>
                <a:spcPts val="0"/>
              </a:spcAft>
              <a:buNone/>
            </a:pPr>
            <a:r>
              <a:rPr lang="en"/>
              <a:t>Repetition/rhythm</a:t>
            </a:r>
            <a:endParaRPr/>
          </a:p>
          <a:p>
            <a:pPr marL="0" lvl="0" indent="0" algn="l" rtl="0">
              <a:spcBef>
                <a:spcPts val="1600"/>
              </a:spcBef>
              <a:spcAft>
                <a:spcPts val="0"/>
              </a:spcAft>
              <a:buNone/>
            </a:pPr>
            <a:r>
              <a:rPr lang="en"/>
              <a:t>Unity</a:t>
            </a:r>
            <a:endParaRPr/>
          </a:p>
          <a:p>
            <a:pPr marL="0" lvl="0" indent="0" algn="l" rtl="0">
              <a:spcBef>
                <a:spcPts val="1600"/>
              </a:spcBef>
              <a:spcAft>
                <a:spcPts val="1600"/>
              </a:spcAft>
              <a:buNone/>
            </a:pPr>
            <a:r>
              <a:rPr lang="en"/>
              <a:t>Emphasis</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18"/>
          <p:cNvSpPr txBox="1">
            <a:spLocks noGrp="1"/>
          </p:cNvSpPr>
          <p:nvPr>
            <p:ph type="body" idx="1"/>
          </p:nvPr>
        </p:nvSpPr>
        <p:spPr>
          <a:xfrm>
            <a:off x="311700" y="1225225"/>
            <a:ext cx="8520600" cy="33540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A photo that summarizes the entire issue and illustrates essential elements of the story; often the second photo in the essay, but doesn’t have to be (depending on the way you’ve organized your essay)</a:t>
            </a:r>
            <a:endParaRPr/>
          </a:p>
          <a:p>
            <a:pPr marL="457200" lvl="0" indent="-342900" algn="l" rtl="0">
              <a:spcBef>
                <a:spcPts val="0"/>
              </a:spcBef>
              <a:spcAft>
                <a:spcPts val="0"/>
              </a:spcAft>
              <a:buSzPts val="1800"/>
              <a:buChar char="●"/>
            </a:pPr>
            <a:r>
              <a:rPr lang="en"/>
              <a:t>This might be a photo of woman or man — maybe your main character — illustrating an action typical of your topic. Ideally, you’d be able to frame the shot to provide some context, maybe other people or objects relevant to the topic.</a:t>
            </a:r>
            <a:endParaRPr/>
          </a:p>
        </p:txBody>
      </p:sp>
      <p:sp>
        <p:nvSpPr>
          <p:cNvPr id="93" name="Google Shape;93;p18"/>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The Signature Photo</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2">
                                            <p:txEl>
                                              <p:pRg st="0" end="0"/>
                                            </p:txEl>
                                          </p:spTgt>
                                        </p:tgtEl>
                                        <p:attrNameLst>
                                          <p:attrName>style.visibility</p:attrName>
                                        </p:attrNameLst>
                                      </p:cBhvr>
                                      <p:to>
                                        <p:strVal val="visible"/>
                                      </p:to>
                                    </p:set>
                                    <p:animEffect transition="in" filter="fade">
                                      <p:cBhvr>
                                        <p:cTn id="7" dur="1000"/>
                                        <p:tgtEl>
                                          <p:spTgt spid="9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2">
                                            <p:txEl>
                                              <p:pRg st="1" end="1"/>
                                            </p:txEl>
                                          </p:spTgt>
                                        </p:tgtEl>
                                        <p:attrNameLst>
                                          <p:attrName>style.visibility</p:attrName>
                                        </p:attrNameLst>
                                      </p:cBhvr>
                                      <p:to>
                                        <p:strVal val="visible"/>
                                      </p:to>
                                    </p:set>
                                    <p:animEffect transition="in" filter="fade">
                                      <p:cBhvr>
                                        <p:cTn id="12" dur="1000"/>
                                        <p:tgtEl>
                                          <p:spTgt spid="9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19"/>
          <p:cNvSpPr txBox="1">
            <a:spLocks noGrp="1"/>
          </p:cNvSpPr>
          <p:nvPr>
            <p:ph type="body" idx="1"/>
          </p:nvPr>
        </p:nvSpPr>
        <p:spPr>
          <a:xfrm>
            <a:off x="319500" y="4218925"/>
            <a:ext cx="8588400" cy="598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1400"/>
              <a:t>“</a:t>
            </a:r>
            <a:r>
              <a:rPr lang="en" sz="1600"/>
              <a:t>It is my constitutional right to own a gun and protect my family.” Mike, father and gun owner. Dallas, Texas. © Zed Nelson</a:t>
            </a:r>
            <a:endParaRPr sz="1600"/>
          </a:p>
        </p:txBody>
      </p:sp>
      <p:pic>
        <p:nvPicPr>
          <p:cNvPr id="99" name="Google Shape;99;p19"/>
          <p:cNvPicPr preferRelativeResize="0"/>
          <p:nvPr/>
        </p:nvPicPr>
        <p:blipFill>
          <a:blip r:embed="rId3">
            <a:alphaModFix/>
          </a:blip>
          <a:stretch>
            <a:fillRect/>
          </a:stretch>
        </p:blipFill>
        <p:spPr>
          <a:xfrm>
            <a:off x="3018063" y="152400"/>
            <a:ext cx="3107870" cy="391412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20"/>
          <p:cNvSpPr txBox="1">
            <a:spLocks noGrp="1"/>
          </p:cNvSpPr>
          <p:nvPr>
            <p:ph type="body" idx="1"/>
          </p:nvPr>
        </p:nvSpPr>
        <p:spPr>
          <a:xfrm>
            <a:off x="319500" y="4218925"/>
            <a:ext cx="5998800" cy="598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Abraço Espresso in the East Village. 2011. Dima Gavrych.  </a:t>
            </a:r>
            <a:endParaRPr/>
          </a:p>
        </p:txBody>
      </p:sp>
      <p:pic>
        <p:nvPicPr>
          <p:cNvPr id="105" name="Google Shape;105;p20"/>
          <p:cNvPicPr preferRelativeResize="0"/>
          <p:nvPr/>
        </p:nvPicPr>
        <p:blipFill>
          <a:blip r:embed="rId3">
            <a:alphaModFix/>
          </a:blip>
          <a:stretch>
            <a:fillRect/>
          </a:stretch>
        </p:blipFill>
        <p:spPr>
          <a:xfrm>
            <a:off x="1685875" y="180200"/>
            <a:ext cx="5772259" cy="39141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21"/>
          <p:cNvSpPr txBox="1">
            <a:spLocks noGrp="1"/>
          </p:cNvSpPr>
          <p:nvPr>
            <p:ph type="body" idx="1"/>
          </p:nvPr>
        </p:nvSpPr>
        <p:spPr>
          <a:xfrm>
            <a:off x="319500" y="4218925"/>
            <a:ext cx="8713200" cy="598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American Faces on a Paris Bus. 1952. Gordon Parks--The LIFE Picture Collection / Getty Images.</a:t>
            </a:r>
            <a:endParaRPr/>
          </a:p>
        </p:txBody>
      </p:sp>
      <p:pic>
        <p:nvPicPr>
          <p:cNvPr id="111" name="Google Shape;111;p21"/>
          <p:cNvPicPr preferRelativeResize="0"/>
          <p:nvPr/>
        </p:nvPicPr>
        <p:blipFill>
          <a:blip r:embed="rId3">
            <a:alphaModFix/>
          </a:blip>
          <a:stretch>
            <a:fillRect/>
          </a:stretch>
        </p:blipFill>
        <p:spPr>
          <a:xfrm>
            <a:off x="2931725" y="180200"/>
            <a:ext cx="3108718" cy="3914125"/>
          </a:xfrm>
          <a:prstGeom prst="rect">
            <a:avLst/>
          </a:prstGeom>
          <a:noFill/>
          <a:ln>
            <a:noFill/>
          </a:ln>
        </p:spPr>
      </p:pic>
    </p:spTree>
  </p:cSld>
  <p:clrMapOvr>
    <a:masterClrMapping/>
  </p:clrMapOvr>
</p:sld>
</file>

<file path=ppt/theme/theme1.xml><?xml version="1.0" encoding="utf-8"?>
<a:theme xmlns:a="http://schemas.openxmlformats.org/drawingml/2006/main" name="Luxe">
  <a:themeElements>
    <a:clrScheme name="Luxe">
      <a:dk1>
        <a:srgbClr val="000000"/>
      </a:dk1>
      <a:lt1>
        <a:srgbClr val="FFFFFF"/>
      </a:lt1>
      <a:dk2>
        <a:srgbClr val="B7B7B7"/>
      </a:dk2>
      <a:lt2>
        <a:srgbClr val="CCA677"/>
      </a:lt2>
      <a:accent1>
        <a:srgbClr val="5D4037"/>
      </a:accent1>
      <a:accent2>
        <a:srgbClr val="455A64"/>
      </a:accent2>
      <a:accent3>
        <a:srgbClr val="607D8B"/>
      </a:accent3>
      <a:accent4>
        <a:srgbClr val="78909C"/>
      </a:accent4>
      <a:accent5>
        <a:srgbClr val="57BB8A"/>
      </a:accent5>
      <a:accent6>
        <a:srgbClr val="DCE755"/>
      </a:accent6>
      <a:hlink>
        <a:srgbClr val="57BB8A"/>
      </a:hlink>
      <a:folHlink>
        <a:srgbClr val="57BB8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1762</Words>
  <Application>Microsoft Macintosh PowerPoint</Application>
  <PresentationFormat>On-screen Show (16:9)</PresentationFormat>
  <Paragraphs>97</Paragraphs>
  <Slides>57</Slides>
  <Notes>57</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57</vt:i4>
      </vt:variant>
    </vt:vector>
  </HeadingPairs>
  <TitlesOfParts>
    <vt:vector size="61" baseType="lpstr">
      <vt:lpstr>Arial</vt:lpstr>
      <vt:lpstr>Open Sans</vt:lpstr>
      <vt:lpstr>Economica</vt:lpstr>
      <vt:lpstr>Luxe</vt:lpstr>
      <vt:lpstr>The Shot List</vt:lpstr>
      <vt:lpstr>The Establishing Shot</vt:lpstr>
      <vt:lpstr>PowerPoint Presentation</vt:lpstr>
      <vt:lpstr>PowerPoint Presentation</vt:lpstr>
      <vt:lpstr>PowerPoint Presentation</vt:lpstr>
      <vt:lpstr>The Signature Photo</vt:lpstr>
      <vt:lpstr>PowerPoint Presentation</vt:lpstr>
      <vt:lpstr>PowerPoint Presentation</vt:lpstr>
      <vt:lpstr>PowerPoint Presentation</vt:lpstr>
      <vt:lpstr>The Close-Up</vt:lpstr>
      <vt:lpstr>PowerPoint Presentation</vt:lpstr>
      <vt:lpstr>PowerPoint Presentation</vt:lpstr>
      <vt:lpstr>PowerPoint Presentation</vt:lpstr>
      <vt:lpstr>Portrait</vt:lpstr>
      <vt:lpstr>PowerPoint Presentation</vt:lpstr>
      <vt:lpstr>PowerPoint Presentation</vt:lpstr>
      <vt:lpstr>PowerPoint Presentation</vt:lpstr>
      <vt:lpstr>PowerPoint Presentation</vt:lpstr>
      <vt:lpstr>Interaction</vt:lpstr>
      <vt:lpstr>PowerPoint Presentation</vt:lpstr>
      <vt:lpstr>PowerPoint Presentation</vt:lpstr>
      <vt:lpstr>PowerPoint Presentation</vt:lpstr>
      <vt:lpstr>The Clincher</vt:lpstr>
      <vt:lpstr>PowerPoint Presentation</vt:lpstr>
      <vt:lpstr>PowerPoint Presentation</vt:lpstr>
      <vt:lpstr>PowerPoint Presentation</vt:lpstr>
      <vt:lpstr>Credits</vt:lpstr>
      <vt:lpstr>PowerPoint Presentation</vt:lpstr>
      <vt:lpstr>Addendum:</vt:lpstr>
      <vt:lpstr>Low-angle shot</vt:lpstr>
      <vt:lpstr>PowerPoint Presentation</vt:lpstr>
      <vt:lpstr>PowerPoint Presentation</vt:lpstr>
      <vt:lpstr>The High-Angle shot</vt:lpstr>
      <vt:lpstr>PowerPoint Presentation</vt:lpstr>
      <vt:lpstr>PowerPoint Presentation</vt:lpstr>
      <vt:lpstr>PowerPoint Presentation</vt:lpstr>
      <vt:lpstr>The Dutch Angle</vt:lpstr>
      <vt:lpstr>PowerPoint Presentation</vt:lpstr>
      <vt:lpstr>PowerPoint Presentation</vt:lpstr>
      <vt:lpstr>PowerPoint Presentation</vt:lpstr>
      <vt:lpstr>PowerPoint Presentation</vt:lpstr>
      <vt:lpstr>Rule of thirds</vt:lpstr>
      <vt:lpstr>PowerPoint Presentation</vt:lpstr>
      <vt:lpstr>PowerPoint Presentation</vt:lpstr>
      <vt:lpstr>Balance</vt:lpstr>
      <vt:lpstr>Leading lines</vt:lpstr>
      <vt:lpstr>PowerPoint Presentation</vt:lpstr>
      <vt:lpstr>PowerPoint Presentation</vt:lpstr>
      <vt:lpstr>Symmetry and Patterns</vt:lpstr>
      <vt:lpstr>PowerPoint Presentation</vt:lpstr>
      <vt:lpstr>Framing</vt:lpstr>
      <vt:lpstr>PowerPoint Presentation</vt:lpstr>
      <vt:lpstr>Cropping</vt:lpstr>
      <vt:lpstr>PowerPoint Presentation</vt:lpstr>
      <vt:lpstr>PowerPoint Presentation</vt:lpstr>
      <vt:lpstr>For more info, see:</vt:lpstr>
      <vt:lpstr>Design principles to keep in mind</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Shot List</dc:title>
  <cp:lastModifiedBy>Stephanie Byttebier</cp:lastModifiedBy>
  <cp:revision>1</cp:revision>
  <dcterms:modified xsi:type="dcterms:W3CDTF">2019-11-11T18:18:18Z</dcterms:modified>
</cp:coreProperties>
</file>