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39"/>
  </p:notesMasterIdLst>
  <p:handoutMasterIdLst>
    <p:handoutMasterId r:id="rId40"/>
  </p:handoutMasterIdLst>
  <p:sldIdLst>
    <p:sldId id="317" r:id="rId2"/>
    <p:sldId id="664" r:id="rId3"/>
    <p:sldId id="702" r:id="rId4"/>
    <p:sldId id="686" r:id="rId5"/>
    <p:sldId id="665" r:id="rId6"/>
    <p:sldId id="687" r:id="rId7"/>
    <p:sldId id="691" r:id="rId8"/>
    <p:sldId id="698" r:id="rId9"/>
    <p:sldId id="690" r:id="rId10"/>
    <p:sldId id="688" r:id="rId11"/>
    <p:sldId id="580" r:id="rId12"/>
    <p:sldId id="703" r:id="rId13"/>
    <p:sldId id="699" r:id="rId14"/>
    <p:sldId id="666" r:id="rId15"/>
    <p:sldId id="667" r:id="rId16"/>
    <p:sldId id="672" r:id="rId17"/>
    <p:sldId id="668" r:id="rId18"/>
    <p:sldId id="669" r:id="rId19"/>
    <p:sldId id="670" r:id="rId20"/>
    <p:sldId id="671" r:id="rId21"/>
    <p:sldId id="673" r:id="rId22"/>
    <p:sldId id="674" r:id="rId23"/>
    <p:sldId id="675" r:id="rId24"/>
    <p:sldId id="676" r:id="rId25"/>
    <p:sldId id="696" r:id="rId26"/>
    <p:sldId id="697" r:id="rId27"/>
    <p:sldId id="680" r:id="rId28"/>
    <p:sldId id="693" r:id="rId29"/>
    <p:sldId id="681" r:id="rId30"/>
    <p:sldId id="700" r:id="rId31"/>
    <p:sldId id="701" r:id="rId32"/>
    <p:sldId id="682" r:id="rId33"/>
    <p:sldId id="683" r:id="rId34"/>
    <p:sldId id="705" r:id="rId35"/>
    <p:sldId id="694" r:id="rId36"/>
    <p:sldId id="704" r:id="rId37"/>
    <p:sldId id="684" r:id="rId38"/>
  </p:sldIdLst>
  <p:sldSz cx="9144000" cy="6858000" type="screen4x3"/>
  <p:notesSz cx="7086600" cy="9080500"/>
  <p:defaultTextStyle>
    <a:defPPr>
      <a:defRPr lang="en-US"/>
    </a:defPPr>
    <a:lvl1pPr algn="ctr" rtl="0" fontAlgn="base">
      <a:spcBef>
        <a:spcPct val="20000"/>
      </a:spcBef>
      <a:spcAft>
        <a:spcPct val="0"/>
      </a:spcAft>
      <a:buClr>
        <a:schemeClr val="tx1"/>
      </a:buClr>
      <a:buSzPct val="40000"/>
      <a:defRPr sz="3200" kern="1200">
        <a:solidFill>
          <a:schemeClr val="tx1"/>
        </a:solidFill>
        <a:latin typeface="Arial" charset="0"/>
        <a:ea typeface="+mn-ea"/>
        <a:cs typeface="+mn-cs"/>
      </a:defRPr>
    </a:lvl1pPr>
    <a:lvl2pPr marL="457200" algn="ctr" rtl="0" fontAlgn="base">
      <a:spcBef>
        <a:spcPct val="20000"/>
      </a:spcBef>
      <a:spcAft>
        <a:spcPct val="0"/>
      </a:spcAft>
      <a:buClr>
        <a:schemeClr val="tx1"/>
      </a:buClr>
      <a:buSzPct val="40000"/>
      <a:defRPr sz="3200" kern="1200">
        <a:solidFill>
          <a:schemeClr val="tx1"/>
        </a:solidFill>
        <a:latin typeface="Arial" charset="0"/>
        <a:ea typeface="+mn-ea"/>
        <a:cs typeface="+mn-cs"/>
      </a:defRPr>
    </a:lvl2pPr>
    <a:lvl3pPr marL="914400" algn="ctr" rtl="0" fontAlgn="base">
      <a:spcBef>
        <a:spcPct val="20000"/>
      </a:spcBef>
      <a:spcAft>
        <a:spcPct val="0"/>
      </a:spcAft>
      <a:buClr>
        <a:schemeClr val="tx1"/>
      </a:buClr>
      <a:buSzPct val="40000"/>
      <a:defRPr sz="3200" kern="1200">
        <a:solidFill>
          <a:schemeClr val="tx1"/>
        </a:solidFill>
        <a:latin typeface="Arial" charset="0"/>
        <a:ea typeface="+mn-ea"/>
        <a:cs typeface="+mn-cs"/>
      </a:defRPr>
    </a:lvl3pPr>
    <a:lvl4pPr marL="1371600" algn="ctr" rtl="0" fontAlgn="base">
      <a:spcBef>
        <a:spcPct val="20000"/>
      </a:spcBef>
      <a:spcAft>
        <a:spcPct val="0"/>
      </a:spcAft>
      <a:buClr>
        <a:schemeClr val="tx1"/>
      </a:buClr>
      <a:buSzPct val="40000"/>
      <a:defRPr sz="3200" kern="1200">
        <a:solidFill>
          <a:schemeClr val="tx1"/>
        </a:solidFill>
        <a:latin typeface="Arial" charset="0"/>
        <a:ea typeface="+mn-ea"/>
        <a:cs typeface="+mn-cs"/>
      </a:defRPr>
    </a:lvl4pPr>
    <a:lvl5pPr marL="1828800" algn="ctr" rtl="0" fontAlgn="base">
      <a:spcBef>
        <a:spcPct val="20000"/>
      </a:spcBef>
      <a:spcAft>
        <a:spcPct val="0"/>
      </a:spcAft>
      <a:buClr>
        <a:schemeClr val="tx1"/>
      </a:buClr>
      <a:buSzPct val="40000"/>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1060B0"/>
    <a:srgbClr val="8AFADD"/>
    <a:srgbClr val="FFFFFF"/>
    <a:srgbClr val="CCECFF"/>
    <a:srgbClr val="66CCFF"/>
    <a:srgbClr val="FFFF66"/>
    <a:srgbClr val="000000"/>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637" autoAdjust="0"/>
    <p:restoredTop sz="94516" autoAdjust="0"/>
  </p:normalViewPr>
  <p:slideViewPr>
    <p:cSldViewPr>
      <p:cViewPr>
        <p:scale>
          <a:sx n="66" d="100"/>
          <a:sy n="66" d="100"/>
        </p:scale>
        <p:origin x="-1698" y="-1050"/>
      </p:cViewPr>
      <p:guideLst>
        <p:guide orient="horz" pos="2208"/>
        <p:guide pos="28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p:cNvSpPr>
            <a:spLocks noGrp="1" noChangeArrowheads="1"/>
          </p:cNvSpPr>
          <p:nvPr>
            <p:ph type="hdr" sz="quarter"/>
          </p:nvPr>
        </p:nvSpPr>
        <p:spPr bwMode="auto">
          <a:xfrm>
            <a:off x="0"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a:lvl1pPr>
          </a:lstStyle>
          <a:p>
            <a:endParaRPr lang="en-US"/>
          </a:p>
        </p:txBody>
      </p:sp>
      <p:sp>
        <p:nvSpPr>
          <p:cNvPr id="114691" name="Rectangle 3"/>
          <p:cNvSpPr>
            <a:spLocks noGrp="1" noChangeArrowheads="1"/>
          </p:cNvSpPr>
          <p:nvPr>
            <p:ph type="dt" sz="quarter" idx="1"/>
          </p:nvPr>
        </p:nvSpPr>
        <p:spPr bwMode="auto">
          <a:xfrm>
            <a:off x="4014788"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a:lvl1pPr>
          </a:lstStyle>
          <a:p>
            <a:endParaRPr lang="en-US"/>
          </a:p>
        </p:txBody>
      </p:sp>
      <p:sp>
        <p:nvSpPr>
          <p:cNvPr id="114692" name="Rectangle 4"/>
          <p:cNvSpPr>
            <a:spLocks noGrp="1" noChangeArrowheads="1"/>
          </p:cNvSpPr>
          <p:nvPr>
            <p:ph type="ftr" sz="quarter" idx="2"/>
          </p:nvPr>
        </p:nvSpPr>
        <p:spPr bwMode="auto">
          <a:xfrm>
            <a:off x="0"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a:lvl1pPr>
          </a:lstStyle>
          <a:p>
            <a:endParaRPr lang="en-US"/>
          </a:p>
        </p:txBody>
      </p:sp>
      <p:sp>
        <p:nvSpPr>
          <p:cNvPr id="114693" name="Rectangle 5"/>
          <p:cNvSpPr>
            <a:spLocks noGrp="1" noChangeArrowheads="1"/>
          </p:cNvSpPr>
          <p:nvPr>
            <p:ph type="sldNum" sz="quarter" idx="3"/>
          </p:nvPr>
        </p:nvSpPr>
        <p:spPr bwMode="auto">
          <a:xfrm>
            <a:off x="4014788"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a:lvl1pPr>
          </a:lstStyle>
          <a:p>
            <a:fld id="{FB41F245-0767-4635-9891-933FC4CAD4E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ClrTx/>
              <a:buSzTx/>
              <a:defRPr sz="1200"/>
            </a:lvl1pPr>
          </a:lstStyle>
          <a:p>
            <a:endParaRPr lang="en-US"/>
          </a:p>
        </p:txBody>
      </p:sp>
      <p:sp>
        <p:nvSpPr>
          <p:cNvPr id="125955" name="Rectangle 3"/>
          <p:cNvSpPr>
            <a:spLocks noGrp="1" noChangeArrowheads="1"/>
          </p:cNvSpPr>
          <p:nvPr>
            <p:ph type="dt" idx="1"/>
          </p:nvPr>
        </p:nvSpPr>
        <p:spPr bwMode="auto">
          <a:xfrm>
            <a:off x="4014788" y="0"/>
            <a:ext cx="3070225"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SzTx/>
              <a:defRPr sz="1200"/>
            </a:lvl1pPr>
          </a:lstStyle>
          <a:p>
            <a:endParaRPr lang="en-US"/>
          </a:p>
        </p:txBody>
      </p:sp>
      <p:sp>
        <p:nvSpPr>
          <p:cNvPr id="125956" name="Rectangle 4"/>
          <p:cNvSpPr>
            <a:spLocks noRot="1" noChangeArrowheads="1" noTextEdit="1"/>
          </p:cNvSpPr>
          <p:nvPr>
            <p:ph type="sldImg" idx="2"/>
          </p:nvPr>
        </p:nvSpPr>
        <p:spPr bwMode="auto">
          <a:xfrm>
            <a:off x="1273175" y="681038"/>
            <a:ext cx="4540250" cy="3405187"/>
          </a:xfrm>
          <a:prstGeom prst="rect">
            <a:avLst/>
          </a:prstGeom>
          <a:noFill/>
          <a:ln w="9525">
            <a:solidFill>
              <a:srgbClr val="000000"/>
            </a:solidFill>
            <a:miter lim="800000"/>
            <a:headEnd/>
            <a:tailEnd/>
          </a:ln>
          <a:effectLst/>
        </p:spPr>
      </p:sp>
      <p:sp>
        <p:nvSpPr>
          <p:cNvPr id="125957" name="Rectangle 5"/>
          <p:cNvSpPr>
            <a:spLocks noGrp="1" noChangeArrowheads="1"/>
          </p:cNvSpPr>
          <p:nvPr>
            <p:ph type="body" sz="quarter" idx="3"/>
          </p:nvPr>
        </p:nvSpPr>
        <p:spPr bwMode="auto">
          <a:xfrm>
            <a:off x="708025" y="4313238"/>
            <a:ext cx="567055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8" name="Rectangle 6"/>
          <p:cNvSpPr>
            <a:spLocks noGrp="1" noChangeArrowheads="1"/>
          </p:cNvSpPr>
          <p:nvPr>
            <p:ph type="ftr" sz="quarter" idx="4"/>
          </p:nvPr>
        </p:nvSpPr>
        <p:spPr bwMode="auto">
          <a:xfrm>
            <a:off x="0"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200"/>
            </a:lvl1pPr>
          </a:lstStyle>
          <a:p>
            <a:endParaRPr lang="en-US"/>
          </a:p>
        </p:txBody>
      </p:sp>
      <p:sp>
        <p:nvSpPr>
          <p:cNvPr id="125959" name="Rectangle 7"/>
          <p:cNvSpPr>
            <a:spLocks noGrp="1" noChangeArrowheads="1"/>
          </p:cNvSpPr>
          <p:nvPr>
            <p:ph type="sldNum" sz="quarter" idx="5"/>
          </p:nvPr>
        </p:nvSpPr>
        <p:spPr bwMode="auto">
          <a:xfrm>
            <a:off x="4014788" y="8624888"/>
            <a:ext cx="3070225"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200"/>
            </a:lvl1pPr>
          </a:lstStyle>
          <a:p>
            <a:fld id="{DB665959-8B92-4190-9D0F-AF335CD3058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BE508-CBCE-4559-B446-B4E5A0ADFAC9}" type="slidenum">
              <a:rPr lang="en-US"/>
              <a:pPr/>
              <a:t>1</a:t>
            </a:fld>
            <a:endParaRPr lang="en-US"/>
          </a:p>
        </p:txBody>
      </p:sp>
      <p:sp>
        <p:nvSpPr>
          <p:cNvPr id="707586" name="Rectangle 2"/>
          <p:cNvSpPr>
            <a:spLocks noRo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818B9-CA8D-465F-BBD0-C80CC0FBDA51}" type="slidenum">
              <a:rPr lang="en-US"/>
              <a:pPr/>
              <a:t>29</a:t>
            </a:fld>
            <a:endParaRPr lang="en-US"/>
          </a:p>
        </p:txBody>
      </p:sp>
      <p:sp>
        <p:nvSpPr>
          <p:cNvPr id="851970" name="Rectangle 2"/>
          <p:cNvSpPr>
            <a:spLocks noRot="1" noChangeArrowheads="1" noTextEdit="1"/>
          </p:cNvSpPr>
          <p:nvPr>
            <p:ph type="sldImg"/>
          </p:nvPr>
        </p:nvSpPr>
        <p:spPr>
          <a:ln/>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E9B317-3796-44F2-9F90-D25A23F71972}" type="slidenum">
              <a:rPr lang="en-US"/>
              <a:pPr/>
              <a:t>30</a:t>
            </a:fld>
            <a:endParaRPr lang="en-US"/>
          </a:p>
        </p:txBody>
      </p:sp>
      <p:sp>
        <p:nvSpPr>
          <p:cNvPr id="888834" name="Rectangle 2"/>
          <p:cNvSpPr>
            <a:spLocks noRot="1" noChangeArrowheads="1" noTextEdit="1"/>
          </p:cNvSpPr>
          <p:nvPr>
            <p:ph type="sldImg"/>
          </p:nvPr>
        </p:nvSpPr>
        <p:spPr>
          <a:ln/>
        </p:spPr>
      </p:sp>
      <p:sp>
        <p:nvSpPr>
          <p:cNvPr id="888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25EE6A-4F12-437D-B8E8-DFEEB4818EE8}" type="slidenum">
              <a:rPr lang="en-US"/>
              <a:pPr/>
              <a:t>31</a:t>
            </a:fld>
            <a:endParaRPr lang="en-US"/>
          </a:p>
        </p:txBody>
      </p:sp>
      <p:sp>
        <p:nvSpPr>
          <p:cNvPr id="890882" name="Rectangle 2"/>
          <p:cNvSpPr>
            <a:spLocks noRot="1" noChangeArrowheads="1" noTextEdit="1"/>
          </p:cNvSpPr>
          <p:nvPr>
            <p:ph type="sldImg"/>
          </p:nvPr>
        </p:nvSpPr>
        <p:spPr>
          <a:ln/>
        </p:spPr>
      </p:sp>
      <p:sp>
        <p:nvSpPr>
          <p:cNvPr id="890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7"/>
          <p:cNvSpPr>
            <a:spLocks noGrp="1" noChangeArrowheads="1"/>
          </p:cNvSpPr>
          <p:nvPr>
            <p:ph type="sldNum" sz="quarter" idx="5"/>
          </p:nvPr>
        </p:nvSpPr>
        <p:spPr>
          <a:ln/>
        </p:spPr>
        <p:txBody>
          <a:bodyPr/>
          <a:lstStyle/>
          <a:p>
            <a:fld id="{EF2B96F0-6E0E-408A-9B29-F2F4C172CC47}" type="slidenum">
              <a:rPr lang="en-US"/>
              <a:pPr/>
              <a:t>32</a:t>
            </a:fld>
            <a:endParaRPr lang="en-US"/>
          </a:p>
        </p:txBody>
      </p:sp>
      <p:sp>
        <p:nvSpPr>
          <p:cNvPr id="854018" name="Rectangle 2"/>
          <p:cNvSpPr txBox="1">
            <a:spLocks noGrp="1" noChangeArrowheads="1"/>
          </p:cNvSpPr>
          <p:nvPr/>
        </p:nvSpPr>
        <p:spPr bwMode="auto">
          <a:xfrm>
            <a:off x="0" y="0"/>
            <a:ext cx="3073400" cy="454025"/>
          </a:xfrm>
          <a:prstGeom prst="rect">
            <a:avLst/>
          </a:prstGeom>
          <a:noFill/>
          <a:ln w="9525">
            <a:noFill/>
            <a:miter lim="800000"/>
            <a:headEnd/>
            <a:tailEnd/>
          </a:ln>
        </p:spPr>
        <p:txBody>
          <a:bodyPr lIns="19691" tIns="0" rIns="19691" bIns="0"/>
          <a:lstStyle/>
          <a:p>
            <a:pPr algn="l" defTabSz="946150" eaLnBrk="0" hangingPunct="0">
              <a:spcBef>
                <a:spcPct val="0"/>
              </a:spcBef>
              <a:buClrTx/>
              <a:buSzTx/>
            </a:pPr>
            <a:r>
              <a:rPr lang="en-US" sz="1200" i="1">
                <a:latin typeface="Times New Roman" pitchFamily="18" charset="0"/>
              </a:rPr>
              <a:t>Fallot/Community Connections/2008</a:t>
            </a:r>
          </a:p>
        </p:txBody>
      </p:sp>
      <p:sp>
        <p:nvSpPr>
          <p:cNvPr id="854019" name="Rectangle 6"/>
          <p:cNvSpPr txBox="1">
            <a:spLocks noGrp="1" noChangeArrowheads="1"/>
          </p:cNvSpPr>
          <p:nvPr/>
        </p:nvSpPr>
        <p:spPr bwMode="auto">
          <a:xfrm>
            <a:off x="0" y="8626475"/>
            <a:ext cx="3073400" cy="454025"/>
          </a:xfrm>
          <a:prstGeom prst="rect">
            <a:avLst/>
          </a:prstGeom>
          <a:noFill/>
          <a:ln w="9525">
            <a:noFill/>
            <a:miter lim="800000"/>
            <a:headEnd/>
            <a:tailEnd/>
          </a:ln>
        </p:spPr>
        <p:txBody>
          <a:bodyPr lIns="19691" tIns="0" rIns="19691" bIns="0" anchor="b"/>
          <a:lstStyle/>
          <a:p>
            <a:pPr algn="l" defTabSz="946150" eaLnBrk="0" hangingPunct="0">
              <a:spcBef>
                <a:spcPct val="0"/>
              </a:spcBef>
              <a:buClrTx/>
              <a:buSzTx/>
            </a:pPr>
            <a:r>
              <a:rPr lang="en-US" sz="1200" i="1">
                <a:latin typeface="Times New Roman" pitchFamily="18" charset="0"/>
              </a:rPr>
              <a:t>202.608.4796/rfallot@ccdc1.org</a:t>
            </a:r>
          </a:p>
        </p:txBody>
      </p:sp>
      <p:sp>
        <p:nvSpPr>
          <p:cNvPr id="854020" name="Rectangle 7"/>
          <p:cNvSpPr txBox="1">
            <a:spLocks noGrp="1" noChangeArrowheads="1"/>
          </p:cNvSpPr>
          <p:nvPr/>
        </p:nvSpPr>
        <p:spPr bwMode="auto">
          <a:xfrm>
            <a:off x="4013200" y="8626475"/>
            <a:ext cx="3073400" cy="454025"/>
          </a:xfrm>
          <a:prstGeom prst="rect">
            <a:avLst/>
          </a:prstGeom>
          <a:noFill/>
          <a:ln w="9525">
            <a:noFill/>
            <a:miter lim="800000"/>
            <a:headEnd/>
            <a:tailEnd/>
          </a:ln>
        </p:spPr>
        <p:txBody>
          <a:bodyPr lIns="19691" tIns="0" rIns="19691" bIns="0" anchor="b"/>
          <a:lstStyle/>
          <a:p>
            <a:pPr algn="r" defTabSz="946150" eaLnBrk="0" hangingPunct="0">
              <a:spcBef>
                <a:spcPct val="0"/>
              </a:spcBef>
              <a:buClrTx/>
              <a:buSzTx/>
            </a:pPr>
            <a:fld id="{C638829E-D1F5-4A17-9087-47B2AE8F58E7}" type="slidenum">
              <a:rPr lang="en-US" sz="1200" i="1">
                <a:latin typeface="Times New Roman" pitchFamily="18" charset="0"/>
              </a:rPr>
              <a:pPr algn="r" defTabSz="946150" eaLnBrk="0" hangingPunct="0">
                <a:spcBef>
                  <a:spcPct val="0"/>
                </a:spcBef>
                <a:buClrTx/>
                <a:buSzTx/>
              </a:pPr>
              <a:t>32</a:t>
            </a:fld>
            <a:endParaRPr lang="en-US" sz="1200" i="1">
              <a:latin typeface="Times New Roman" pitchFamily="18" charset="0"/>
            </a:endParaRPr>
          </a:p>
        </p:txBody>
      </p:sp>
      <p:sp>
        <p:nvSpPr>
          <p:cNvPr id="854021" name="Rectangle 2"/>
          <p:cNvSpPr>
            <a:spLocks noChangeArrowheads="1" noTextEdit="1"/>
          </p:cNvSpPr>
          <p:nvPr>
            <p:ph type="sldImg"/>
          </p:nvPr>
        </p:nvSpPr>
        <p:spPr>
          <a:xfrm>
            <a:off x="1284288" y="687388"/>
            <a:ext cx="4521200" cy="3390900"/>
          </a:xfrm>
          <a:ln/>
        </p:spPr>
      </p:sp>
      <p:sp>
        <p:nvSpPr>
          <p:cNvPr id="854022" name="Rectangle 3"/>
          <p:cNvSpPr>
            <a:spLocks noGrp="1" noChangeArrowheads="1"/>
          </p:cNvSpPr>
          <p:nvPr>
            <p:ph type="body" idx="1"/>
          </p:nvPr>
        </p:nvSpPr>
        <p:spPr>
          <a:xfrm>
            <a:off x="944563" y="4313238"/>
            <a:ext cx="5197475" cy="4086225"/>
          </a:xfrm>
        </p:spPr>
        <p:txBody>
          <a:bodyPr lIns="95173" tIns="47588" rIns="95173" bIns="47588"/>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BB7CAF-0542-43D0-9E53-CF58F485B447}" type="slidenum">
              <a:rPr lang="en-US"/>
              <a:pPr/>
              <a:t>33</a:t>
            </a:fld>
            <a:endParaRPr lang="en-US"/>
          </a:p>
        </p:txBody>
      </p:sp>
      <p:sp>
        <p:nvSpPr>
          <p:cNvPr id="856066" name="Rectangle 2"/>
          <p:cNvSpPr>
            <a:spLocks noRot="1" noChangeArrowheads="1" noTextEdit="1"/>
          </p:cNvSpPr>
          <p:nvPr>
            <p:ph type="sldImg"/>
          </p:nvPr>
        </p:nvSpPr>
        <p:spPr>
          <a:ln/>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C2B357-9056-42DC-8AD9-8186747FE108}" type="slidenum">
              <a:rPr lang="en-US"/>
              <a:pPr/>
              <a:t>36</a:t>
            </a:fld>
            <a:endParaRPr lang="en-US"/>
          </a:p>
        </p:txBody>
      </p:sp>
      <p:sp>
        <p:nvSpPr>
          <p:cNvPr id="894978" name="Rectangle 2"/>
          <p:cNvSpPr>
            <a:spLocks noRot="1" noChangeArrowheads="1" noTextEdit="1"/>
          </p:cNvSpPr>
          <p:nvPr>
            <p:ph type="sldImg"/>
          </p:nvPr>
        </p:nvSpPr>
        <p:spPr>
          <a:ln/>
        </p:spPr>
      </p:sp>
      <p:sp>
        <p:nvSpPr>
          <p:cNvPr id="894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BF5459-45D7-415C-B6DE-4E31FBF03527}" type="slidenum">
              <a:rPr lang="en-US"/>
              <a:pPr/>
              <a:t>37</a:t>
            </a:fld>
            <a:endParaRPr lang="en-US"/>
          </a:p>
        </p:txBody>
      </p:sp>
      <p:sp>
        <p:nvSpPr>
          <p:cNvPr id="858114" name="Rectangle 2"/>
          <p:cNvSpPr>
            <a:spLocks noRot="1" noChangeArrowheads="1" noTextEdit="1"/>
          </p:cNvSpPr>
          <p:nvPr>
            <p:ph type="sldImg"/>
          </p:nvPr>
        </p:nvSpPr>
        <p:spPr>
          <a:ln/>
        </p:spPr>
      </p:sp>
      <p:sp>
        <p:nvSpPr>
          <p:cNvPr id="858115" name="Rectangle 3"/>
          <p:cNvSpPr>
            <a:spLocks noGrp="1" noChangeArrowheads="1"/>
          </p:cNvSpPr>
          <p:nvPr>
            <p:ph type="body" idx="1"/>
          </p:nvPr>
        </p:nvSpPr>
        <p:spPr>
          <a:xfrm>
            <a:off x="709613" y="4313238"/>
            <a:ext cx="5667375" cy="4086225"/>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2D4DF4-76FA-4AC8-976E-E7F89DE2F6A1}" type="slidenum">
              <a:rPr lang="en-US"/>
              <a:pPr/>
              <a:t>2</a:t>
            </a:fld>
            <a:endParaRPr lang="en-US"/>
          </a:p>
        </p:txBody>
      </p:sp>
      <p:sp>
        <p:nvSpPr>
          <p:cNvPr id="822274" name="Rectangle 2"/>
          <p:cNvSpPr>
            <a:spLocks noRot="1" noChangeArrowheads="1" noTextEdit="1"/>
          </p:cNvSpPr>
          <p:nvPr>
            <p:ph type="sldImg"/>
          </p:nvPr>
        </p:nvSpPr>
        <p:spPr>
          <a:ln/>
        </p:spPr>
      </p:sp>
      <p:sp>
        <p:nvSpPr>
          <p:cNvPr id="82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73DB3B-8D3F-466E-B6E5-4F4A90A6D39F}" type="slidenum">
              <a:rPr lang="en-US"/>
              <a:pPr/>
              <a:t>5</a:t>
            </a:fld>
            <a:endParaRPr lang="en-US"/>
          </a:p>
        </p:txBody>
      </p:sp>
      <p:sp>
        <p:nvSpPr>
          <p:cNvPr id="824322" name="Rectangle 2"/>
          <p:cNvSpPr>
            <a:spLocks noRot="1" noChangeArrowheads="1" noTextEdit="1"/>
          </p:cNvSpPr>
          <p:nvPr>
            <p:ph type="sldImg"/>
          </p:nvPr>
        </p:nvSpPr>
        <p:spPr>
          <a:ln/>
        </p:spPr>
      </p:sp>
      <p:sp>
        <p:nvSpPr>
          <p:cNvPr id="82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1AF1D7-2356-4F47-9A57-805F667E855F}" type="slidenum">
              <a:rPr lang="en-US"/>
              <a:pPr/>
              <a:t>8</a:t>
            </a:fld>
            <a:endParaRPr lang="en-US"/>
          </a:p>
        </p:txBody>
      </p:sp>
      <p:sp>
        <p:nvSpPr>
          <p:cNvPr id="884738" name="Rectangle 2"/>
          <p:cNvSpPr>
            <a:spLocks noRot="1" noChangeArrowheads="1" noTextEdit="1"/>
          </p:cNvSpPr>
          <p:nvPr>
            <p:ph type="sldImg"/>
          </p:nvPr>
        </p:nvSpPr>
        <p:spPr>
          <a:ln/>
        </p:spPr>
      </p:sp>
      <p:sp>
        <p:nvSpPr>
          <p:cNvPr id="884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A6452F-78DE-4EF9-B4A6-EC172F4D54BF}" type="slidenum">
              <a:rPr lang="en-US"/>
              <a:pPr/>
              <a:t>11</a:t>
            </a:fld>
            <a:endParaRPr lang="en-US"/>
          </a:p>
        </p:txBody>
      </p:sp>
      <p:sp>
        <p:nvSpPr>
          <p:cNvPr id="712706" name="Rectangle 2"/>
          <p:cNvSpPr>
            <a:spLocks noRot="1" noChangeArrowheads="1" noTextEdit="1"/>
          </p:cNvSpPr>
          <p:nvPr>
            <p:ph type="sldImg"/>
          </p:nvPr>
        </p:nvSpPr>
        <p:spPr>
          <a:ln/>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51EE6F-B4CE-4FAF-9B45-5983C47418E6}" type="slidenum">
              <a:rPr lang="en-US"/>
              <a:pPr/>
              <a:t>13</a:t>
            </a:fld>
            <a:endParaRPr lang="en-US"/>
          </a:p>
        </p:txBody>
      </p:sp>
      <p:sp>
        <p:nvSpPr>
          <p:cNvPr id="886786" name="Rectangle 2"/>
          <p:cNvSpPr>
            <a:spLocks noRot="1" noChangeArrowheads="1" noTextEdit="1"/>
          </p:cNvSpPr>
          <p:nvPr>
            <p:ph type="sldImg"/>
          </p:nvPr>
        </p:nvSpPr>
        <p:spPr>
          <a:ln/>
        </p:spPr>
      </p:sp>
      <p:sp>
        <p:nvSpPr>
          <p:cNvPr id="886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E6181-EB5B-47DC-BA35-8C0DF8FBE21E}" type="slidenum">
              <a:rPr lang="en-US"/>
              <a:pPr/>
              <a:t>24</a:t>
            </a:fld>
            <a:endParaRPr lang="en-US"/>
          </a:p>
        </p:txBody>
      </p:sp>
      <p:sp>
        <p:nvSpPr>
          <p:cNvPr id="842754" name="Rectangle 2"/>
          <p:cNvSpPr>
            <a:spLocks noRot="1" noChangeArrowheads="1" noTextEdit="1"/>
          </p:cNvSpPr>
          <p:nvPr>
            <p:ph type="sldImg"/>
          </p:nvPr>
        </p:nvSpPr>
        <p:spPr>
          <a:ln/>
        </p:spPr>
      </p:sp>
      <p:sp>
        <p:nvSpPr>
          <p:cNvPr id="84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63E46-EFC8-45AA-B008-8780833DFC5E}" type="slidenum">
              <a:rPr lang="en-US"/>
              <a:pPr/>
              <a:t>25</a:t>
            </a:fld>
            <a:endParaRPr lang="en-US"/>
          </a:p>
        </p:txBody>
      </p:sp>
      <p:sp>
        <p:nvSpPr>
          <p:cNvPr id="880642" name="Rectangle 2"/>
          <p:cNvSpPr>
            <a:spLocks noRot="1" noChangeArrowheads="1" noTextEdit="1"/>
          </p:cNvSpPr>
          <p:nvPr>
            <p:ph type="sldImg"/>
          </p:nvPr>
        </p:nvSpPr>
        <p:spPr>
          <a:ln/>
        </p:spPr>
      </p:sp>
      <p:sp>
        <p:nvSpPr>
          <p:cNvPr id="88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D928AD-4A50-46A0-906C-7BDA8CB1FA65}" type="slidenum">
              <a:rPr lang="en-US"/>
              <a:pPr/>
              <a:t>26</a:t>
            </a:fld>
            <a:endParaRPr lang="en-US"/>
          </a:p>
        </p:txBody>
      </p:sp>
      <p:sp>
        <p:nvSpPr>
          <p:cNvPr id="882690" name="Rectangle 2"/>
          <p:cNvSpPr>
            <a:spLocks noRot="1" noChangeArrowheads="1" noTextEdit="1"/>
          </p:cNvSpPr>
          <p:nvPr>
            <p:ph type="sldImg"/>
          </p:nvPr>
        </p:nvSpPr>
        <p:spPr>
          <a:ln/>
        </p:spPr>
      </p:sp>
      <p:sp>
        <p:nvSpPr>
          <p:cNvPr id="88269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3175" y="4267200"/>
            <a:ext cx="9140825" cy="2590800"/>
            <a:chOff x="2" y="2688"/>
            <a:chExt cx="5758" cy="1632"/>
          </a:xfrm>
        </p:grpSpPr>
        <p:sp>
          <p:nvSpPr>
            <p:cNvPr id="99331"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99332" name="Group 4"/>
            <p:cNvGrpSpPr>
              <a:grpSpLocks/>
            </p:cNvGrpSpPr>
            <p:nvPr userDrawn="1"/>
          </p:nvGrpSpPr>
          <p:grpSpPr bwMode="auto">
            <a:xfrm>
              <a:off x="3528" y="3715"/>
              <a:ext cx="792" cy="521"/>
              <a:chOff x="3527" y="3715"/>
              <a:chExt cx="792" cy="521"/>
            </a:xfrm>
          </p:grpSpPr>
          <p:sp>
            <p:nvSpPr>
              <p:cNvPr id="99333"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99334"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99335"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9336"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99337"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9338"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99339"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99340"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9341"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99342"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99343"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99344" name="Group 16"/>
            <p:cNvGrpSpPr>
              <a:grpSpLocks/>
            </p:cNvGrpSpPr>
            <p:nvPr userDrawn="1"/>
          </p:nvGrpSpPr>
          <p:grpSpPr bwMode="auto">
            <a:xfrm>
              <a:off x="1776" y="3631"/>
              <a:ext cx="1626" cy="683"/>
              <a:chOff x="1776" y="3631"/>
              <a:chExt cx="1626" cy="683"/>
            </a:xfrm>
          </p:grpSpPr>
          <p:sp>
            <p:nvSpPr>
              <p:cNvPr id="99345"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99346"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99347"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99348"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9349"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9350"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9351"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99352"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99353"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99354"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99355"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99356"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99357"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99358"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99359"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9360"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9361"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9362"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99363" name="Group 35"/>
            <p:cNvGrpSpPr>
              <a:grpSpLocks/>
            </p:cNvGrpSpPr>
            <p:nvPr userDrawn="1"/>
          </p:nvGrpSpPr>
          <p:grpSpPr bwMode="auto">
            <a:xfrm>
              <a:off x="4128" y="3360"/>
              <a:ext cx="1351" cy="821"/>
              <a:chOff x="4128" y="3360"/>
              <a:chExt cx="1351" cy="821"/>
            </a:xfrm>
          </p:grpSpPr>
          <p:sp>
            <p:nvSpPr>
              <p:cNvPr id="99364"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9365"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9366"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99367"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9368"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9369"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9370"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9371"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99372"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99373"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9374"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9375"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99376"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99377"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9378"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9379"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9380"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99381" name="Group 53"/>
            <p:cNvGrpSpPr>
              <a:grpSpLocks/>
            </p:cNvGrpSpPr>
            <p:nvPr userDrawn="1"/>
          </p:nvGrpSpPr>
          <p:grpSpPr bwMode="auto">
            <a:xfrm>
              <a:off x="5280" y="3024"/>
              <a:ext cx="425" cy="258"/>
              <a:chOff x="5280" y="3024"/>
              <a:chExt cx="425" cy="258"/>
            </a:xfrm>
          </p:grpSpPr>
          <p:sp>
            <p:nvSpPr>
              <p:cNvPr id="99382"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9383"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9384"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9385"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9386"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9387"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9388"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99389" name="Group 61"/>
              <p:cNvGrpSpPr>
                <a:grpSpLocks/>
              </p:cNvGrpSpPr>
              <p:nvPr/>
            </p:nvGrpSpPr>
            <p:grpSpPr bwMode="auto">
              <a:xfrm>
                <a:off x="5381" y="3085"/>
                <a:ext cx="227" cy="132"/>
                <a:chOff x="5381" y="3085"/>
                <a:chExt cx="227" cy="132"/>
              </a:xfrm>
            </p:grpSpPr>
            <p:sp>
              <p:nvSpPr>
                <p:cNvPr id="99390"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9391"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99392"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9393"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99394"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99395"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99396"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99397"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99398" name="Rectangle 70"/>
          <p:cNvSpPr>
            <a:spLocks noGrp="1" noChangeArrowheads="1"/>
          </p:cNvSpPr>
          <p:nvPr>
            <p:ph type="sldNum" sz="quarter" idx="4"/>
          </p:nvPr>
        </p:nvSpPr>
        <p:spPr>
          <a:xfrm>
            <a:off x="6553200" y="6248400"/>
            <a:ext cx="2133600" cy="457200"/>
          </a:xfrm>
        </p:spPr>
        <p:txBody>
          <a:bodyPr/>
          <a:lstStyle>
            <a:lvl1pPr>
              <a:defRPr/>
            </a:lvl1pPr>
          </a:lstStyle>
          <a:p>
            <a:fld id="{E16CE684-8A2A-4377-A877-4F2F0118727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D2567F-A6BF-45D4-88EC-D1DB286BBC5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8BD253-39C2-4433-B4AE-7937E7E001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FE35C503-5ACD-4622-AD70-B64FFD11C5B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6BC6A40-8445-42BE-B66E-6BC46256917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099C6B-ED7D-40C3-A638-9A8425B99B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12C6AC6-E7BA-42FD-A915-300A464C1E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8B5C78-79E5-4D6F-AAF9-423F1796F82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E1AC25E-D1C2-4ECE-97E1-D1F8B7E0691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81F1F0-DF7E-40A6-AA26-33E635F43F4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ABE4FC-C1BE-4646-86E8-8759F3F2F6D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A4662D-3411-4077-BD65-BE0FBA5D919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98307" name="Group 3"/>
          <p:cNvGrpSpPr>
            <a:grpSpLocks/>
          </p:cNvGrpSpPr>
          <p:nvPr/>
        </p:nvGrpSpPr>
        <p:grpSpPr bwMode="auto">
          <a:xfrm>
            <a:off x="3175" y="4267200"/>
            <a:ext cx="9140825" cy="2590800"/>
            <a:chOff x="2" y="2688"/>
            <a:chExt cx="5758" cy="1632"/>
          </a:xfrm>
        </p:grpSpPr>
        <p:sp>
          <p:nvSpPr>
            <p:cNvPr id="98308"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98309" name="Group 5"/>
            <p:cNvGrpSpPr>
              <a:grpSpLocks/>
            </p:cNvGrpSpPr>
            <p:nvPr userDrawn="1"/>
          </p:nvGrpSpPr>
          <p:grpSpPr bwMode="auto">
            <a:xfrm>
              <a:off x="3528" y="3715"/>
              <a:ext cx="792" cy="521"/>
              <a:chOff x="3527" y="3715"/>
              <a:chExt cx="792" cy="521"/>
            </a:xfrm>
          </p:grpSpPr>
          <p:sp>
            <p:nvSpPr>
              <p:cNvPr id="98310"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98311"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98312"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8313"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98314"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8315"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98316"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98317"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8318"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98319"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98320"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98321" name="Group 17"/>
            <p:cNvGrpSpPr>
              <a:grpSpLocks/>
            </p:cNvGrpSpPr>
            <p:nvPr userDrawn="1"/>
          </p:nvGrpSpPr>
          <p:grpSpPr bwMode="auto">
            <a:xfrm>
              <a:off x="1776" y="3631"/>
              <a:ext cx="1626" cy="683"/>
              <a:chOff x="1776" y="3631"/>
              <a:chExt cx="1626" cy="683"/>
            </a:xfrm>
          </p:grpSpPr>
          <p:sp>
            <p:nvSpPr>
              <p:cNvPr id="98322"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98323"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98324"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98325"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8326"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8327"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98328"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98329"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98330"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98331"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98332"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98333"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98334"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98335"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98336"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8337"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8338"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98339"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98340" name="Group 36"/>
            <p:cNvGrpSpPr>
              <a:grpSpLocks/>
            </p:cNvGrpSpPr>
            <p:nvPr userDrawn="1"/>
          </p:nvGrpSpPr>
          <p:grpSpPr bwMode="auto">
            <a:xfrm>
              <a:off x="4128" y="3360"/>
              <a:ext cx="1351" cy="821"/>
              <a:chOff x="4128" y="3360"/>
              <a:chExt cx="1351" cy="821"/>
            </a:xfrm>
          </p:grpSpPr>
          <p:sp>
            <p:nvSpPr>
              <p:cNvPr id="98341"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8342"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8343"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98344"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8345"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8346"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8347"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98348"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98349"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98350"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8351"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98352"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98353"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98354"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8355"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98356"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98357"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98358" name="Group 54"/>
            <p:cNvGrpSpPr>
              <a:grpSpLocks/>
            </p:cNvGrpSpPr>
            <p:nvPr userDrawn="1"/>
          </p:nvGrpSpPr>
          <p:grpSpPr bwMode="auto">
            <a:xfrm>
              <a:off x="5280" y="3024"/>
              <a:ext cx="425" cy="258"/>
              <a:chOff x="5280" y="3024"/>
              <a:chExt cx="425" cy="258"/>
            </a:xfrm>
          </p:grpSpPr>
          <p:sp>
            <p:nvSpPr>
              <p:cNvPr id="98359"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8360"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8361"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8362"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98363"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8364"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98365"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98366" name="Group 62"/>
              <p:cNvGrpSpPr>
                <a:grpSpLocks/>
              </p:cNvGrpSpPr>
              <p:nvPr/>
            </p:nvGrpSpPr>
            <p:grpSpPr bwMode="auto">
              <a:xfrm>
                <a:off x="5381" y="3085"/>
                <a:ext cx="227" cy="132"/>
                <a:chOff x="5381" y="3085"/>
                <a:chExt cx="227" cy="132"/>
              </a:xfrm>
            </p:grpSpPr>
            <p:sp>
              <p:nvSpPr>
                <p:cNvPr id="98367"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8368"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98369"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98370"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98371"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8372"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8373"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SzTx/>
              <a:defRPr sz="1400">
                <a:effectLst>
                  <a:outerShdw blurRad="38100" dist="38100" dir="2700000" algn="tl">
                    <a:srgbClr val="000000"/>
                  </a:outerShdw>
                </a:effectLst>
              </a:defRPr>
            </a:lvl1pPr>
          </a:lstStyle>
          <a:p>
            <a:endParaRPr lang="en-US"/>
          </a:p>
        </p:txBody>
      </p:sp>
      <p:sp>
        <p:nvSpPr>
          <p:cNvPr id="98374"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defRPr sz="1400">
                <a:effectLst>
                  <a:outerShdw blurRad="38100" dist="38100" dir="2700000" algn="tl">
                    <a:srgbClr val="000000"/>
                  </a:outerShdw>
                </a:effectLst>
              </a:defRPr>
            </a:lvl1pPr>
          </a:lstStyle>
          <a:p>
            <a:endParaRPr lang="en-US"/>
          </a:p>
        </p:txBody>
      </p:sp>
      <p:sp>
        <p:nvSpPr>
          <p:cNvPr id="98375"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defRPr sz="1400">
                <a:effectLst>
                  <a:outerShdw blurRad="38100" dist="38100" dir="2700000" algn="tl">
                    <a:srgbClr val="000000"/>
                  </a:outerShdw>
                </a:effectLst>
              </a:defRPr>
            </a:lvl1pPr>
          </a:lstStyle>
          <a:p>
            <a:fld id="{4E67AF4B-4035-4EE1-8DE4-E1EB78BBE03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bloom@sonoma.ed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sc@stephaniecovington.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ctrTitle"/>
          </p:nvPr>
        </p:nvSpPr>
        <p:spPr>
          <a:xfrm>
            <a:off x="381000" y="457200"/>
            <a:ext cx="8458200" cy="1752600"/>
          </a:xfrm>
        </p:spPr>
        <p:txBody>
          <a:bodyPr/>
          <a:lstStyle/>
          <a:p>
            <a:r>
              <a:rPr lang="en-US" sz="4400">
                <a:solidFill>
                  <a:srgbClr val="FFFF66"/>
                </a:solidFill>
              </a:rPr>
              <a:t>Rethinking Evidence-Based Practice for Women and Girls</a:t>
            </a:r>
          </a:p>
        </p:txBody>
      </p:sp>
      <p:sp>
        <p:nvSpPr>
          <p:cNvPr id="167939" name="Rectangle 3"/>
          <p:cNvSpPr>
            <a:spLocks noGrp="1" noChangeArrowheads="1"/>
          </p:cNvSpPr>
          <p:nvPr>
            <p:ph type="subTitle" idx="1"/>
          </p:nvPr>
        </p:nvSpPr>
        <p:spPr>
          <a:xfrm>
            <a:off x="533400" y="3276600"/>
            <a:ext cx="8001000" cy="3352800"/>
          </a:xfrm>
        </p:spPr>
        <p:txBody>
          <a:bodyPr/>
          <a:lstStyle/>
          <a:p>
            <a:pPr>
              <a:lnSpc>
                <a:spcPct val="80000"/>
              </a:lnSpc>
            </a:pPr>
            <a:r>
              <a:rPr lang="en-US" sz="2800">
                <a:effectLst/>
              </a:rPr>
              <a:t>Barbara E. Bloom, Ph.D., M.S.W.</a:t>
            </a:r>
          </a:p>
          <a:p>
            <a:pPr>
              <a:lnSpc>
                <a:spcPct val="80000"/>
              </a:lnSpc>
            </a:pPr>
            <a:r>
              <a:rPr lang="en-US" sz="2800">
                <a:effectLst/>
              </a:rPr>
              <a:t>Stephanie S. Covington, Ph.D., L.C.S.W.</a:t>
            </a:r>
          </a:p>
          <a:p>
            <a:pPr>
              <a:lnSpc>
                <a:spcPct val="80000"/>
              </a:lnSpc>
            </a:pPr>
            <a:endParaRPr lang="en-US" sz="900">
              <a:effectLst/>
            </a:endParaRPr>
          </a:p>
          <a:p>
            <a:pPr>
              <a:lnSpc>
                <a:spcPct val="80000"/>
              </a:lnSpc>
            </a:pPr>
            <a:r>
              <a:rPr lang="en-US" sz="2400">
                <a:effectLst/>
              </a:rPr>
              <a:t>Center for Gender and Justice</a:t>
            </a:r>
          </a:p>
          <a:p>
            <a:pPr>
              <a:lnSpc>
                <a:spcPct val="80000"/>
              </a:lnSpc>
            </a:pPr>
            <a:endParaRPr lang="en-US" sz="2400">
              <a:effectLst/>
            </a:endParaRPr>
          </a:p>
          <a:p>
            <a:pPr>
              <a:lnSpc>
                <a:spcPct val="80000"/>
              </a:lnSpc>
            </a:pPr>
            <a:endParaRPr lang="en-US" sz="1600">
              <a:effectLst/>
            </a:endParaRPr>
          </a:p>
          <a:p>
            <a:pPr>
              <a:lnSpc>
                <a:spcPct val="80000"/>
              </a:lnSpc>
            </a:pPr>
            <a:r>
              <a:rPr lang="en-US" sz="2400">
                <a:effectLst/>
              </a:rPr>
              <a:t>AJFO Conference</a:t>
            </a:r>
          </a:p>
          <a:p>
            <a:pPr>
              <a:lnSpc>
                <a:spcPct val="80000"/>
              </a:lnSpc>
            </a:pPr>
            <a:r>
              <a:rPr lang="en-US" sz="2400">
                <a:effectLst/>
              </a:rPr>
              <a:t>Jackson, MS</a:t>
            </a:r>
          </a:p>
          <a:p>
            <a:pPr>
              <a:lnSpc>
                <a:spcPct val="80000"/>
              </a:lnSpc>
            </a:pPr>
            <a:r>
              <a:rPr lang="en-US" sz="2400">
                <a:effectLst/>
              </a:rPr>
              <a:t>October 11, 2009</a:t>
            </a:r>
            <a:endParaRPr lang="en-US" sz="2400">
              <a:effectLst/>
              <a:cs typeface="Arial" charset="0"/>
            </a:endParaRPr>
          </a:p>
          <a:p>
            <a:pPr>
              <a:lnSpc>
                <a:spcPct val="80000"/>
              </a:lnSpc>
            </a:pPr>
            <a:endParaRPr lang="en-US" sz="2400">
              <a:effectLst/>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6306" name="Rectangle 2"/>
          <p:cNvSpPr>
            <a:spLocks noGrp="1" noChangeArrowheads="1"/>
          </p:cNvSpPr>
          <p:nvPr>
            <p:ph type="title"/>
          </p:nvPr>
        </p:nvSpPr>
        <p:spPr>
          <a:xfrm>
            <a:off x="381000" y="838200"/>
            <a:ext cx="8229600" cy="1139825"/>
          </a:xfrm>
        </p:spPr>
        <p:txBody>
          <a:bodyPr/>
          <a:lstStyle/>
          <a:p>
            <a:r>
              <a:rPr lang="en-US">
                <a:solidFill>
                  <a:srgbClr val="FFFF66"/>
                </a:solidFill>
              </a:rPr>
              <a:t>Cognitive-Behavioral Programming</a:t>
            </a:r>
          </a:p>
        </p:txBody>
      </p:sp>
      <p:sp>
        <p:nvSpPr>
          <p:cNvPr id="866307" name="Rectangle 3"/>
          <p:cNvSpPr>
            <a:spLocks noGrp="1" noChangeArrowheads="1"/>
          </p:cNvSpPr>
          <p:nvPr>
            <p:ph type="body" idx="1"/>
          </p:nvPr>
        </p:nvSpPr>
        <p:spPr>
          <a:xfrm>
            <a:off x="685800" y="2743200"/>
            <a:ext cx="8229600" cy="3611563"/>
          </a:xfrm>
        </p:spPr>
        <p:txBody>
          <a:bodyPr/>
          <a:lstStyle/>
          <a:p>
            <a:pPr>
              <a:lnSpc>
                <a:spcPct val="105000"/>
              </a:lnSpc>
              <a:buClr>
                <a:srgbClr val="FFFF66"/>
              </a:buClr>
              <a:buSzTx/>
              <a:buFontTx/>
              <a:buChar char="•"/>
            </a:pPr>
            <a:r>
              <a:rPr lang="en-US"/>
              <a:t>Guided by Social Learning Theory</a:t>
            </a:r>
          </a:p>
          <a:p>
            <a:pPr>
              <a:lnSpc>
                <a:spcPct val="105000"/>
              </a:lnSpc>
              <a:buClr>
                <a:srgbClr val="FFFF66"/>
              </a:buClr>
              <a:buSzTx/>
              <a:buFontTx/>
              <a:buChar char="•"/>
            </a:pPr>
            <a:r>
              <a:rPr lang="en-US"/>
              <a:t>Assumes that one size fits all</a:t>
            </a:r>
          </a:p>
          <a:p>
            <a:pPr>
              <a:lnSpc>
                <a:spcPct val="105000"/>
              </a:lnSpc>
              <a:buClr>
                <a:srgbClr val="FFFF66"/>
              </a:buClr>
              <a:buSzTx/>
              <a:buFontTx/>
              <a:buChar char="•"/>
            </a:pPr>
            <a:r>
              <a:rPr lang="en-US"/>
              <a:t>Ignores “gendered pathways”</a:t>
            </a:r>
          </a:p>
        </p:txBody>
      </p:sp>
      <p:sp>
        <p:nvSpPr>
          <p:cNvPr id="866308" name="Rectangle 4"/>
          <p:cNvSpPr>
            <a:spLocks noChangeArrowheads="1"/>
          </p:cNvSpPr>
          <p:nvPr/>
        </p:nvSpPr>
        <p:spPr bwMode="auto">
          <a:xfrm>
            <a:off x="69342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a:xfrm>
            <a:off x="914400" y="381000"/>
            <a:ext cx="7696200" cy="1828800"/>
          </a:xfrm>
          <a:noFill/>
        </p:spPr>
        <p:txBody>
          <a:bodyPr/>
          <a:lstStyle/>
          <a:p>
            <a:r>
              <a:rPr lang="en-US">
                <a:solidFill>
                  <a:srgbClr val="FFFF66"/>
                </a:solidFill>
              </a:rPr>
              <a:t>Current Concerns </a:t>
            </a:r>
            <a:r>
              <a:rPr lang="en-US" sz="4000">
                <a:solidFill>
                  <a:srgbClr val="FFFF66"/>
                </a:solidFill>
              </a:rPr>
              <a:t>(cont.)</a:t>
            </a:r>
            <a:endParaRPr lang="en-US">
              <a:solidFill>
                <a:srgbClr val="FFFF66"/>
              </a:solidFill>
            </a:endParaRPr>
          </a:p>
        </p:txBody>
      </p:sp>
      <p:sp>
        <p:nvSpPr>
          <p:cNvPr id="637955" name="Rectangle 3"/>
          <p:cNvSpPr>
            <a:spLocks noGrp="1" noChangeArrowheads="1"/>
          </p:cNvSpPr>
          <p:nvPr>
            <p:ph type="body" sz="half" idx="1"/>
          </p:nvPr>
        </p:nvSpPr>
        <p:spPr>
          <a:xfrm>
            <a:off x="1219200" y="2286000"/>
            <a:ext cx="7391400" cy="3581400"/>
          </a:xfrm>
        </p:spPr>
        <p:txBody>
          <a:bodyPr/>
          <a:lstStyle/>
          <a:p>
            <a:pPr>
              <a:buClr>
                <a:srgbClr val="FFFF66"/>
              </a:buClr>
              <a:buSzPct val="100000"/>
              <a:buFontTx/>
              <a:buChar char="•"/>
            </a:pPr>
            <a:r>
              <a:rPr lang="en-US" sz="2800">
                <a:effectLst/>
              </a:rPr>
              <a:t>Trauma</a:t>
            </a:r>
          </a:p>
          <a:p>
            <a:pPr lvl="1">
              <a:buClr>
                <a:srgbClr val="FFFF66"/>
              </a:buClr>
              <a:buSzPct val="100000"/>
              <a:buFontTx/>
              <a:buChar char="•"/>
            </a:pPr>
            <a:r>
              <a:rPr lang="en-US">
                <a:effectLst/>
              </a:rPr>
              <a:t>Lack of therapeutic environment</a:t>
            </a:r>
            <a:r>
              <a:rPr lang="en-US" sz="2600">
                <a:effectLst/>
              </a:rPr>
              <a:t> </a:t>
            </a:r>
          </a:p>
          <a:p>
            <a:pPr>
              <a:lnSpc>
                <a:spcPct val="125000"/>
              </a:lnSpc>
              <a:spcAft>
                <a:spcPct val="5000"/>
              </a:spcAft>
              <a:buClr>
                <a:srgbClr val="FFFF66"/>
              </a:buClr>
              <a:buSzTx/>
              <a:buFontTx/>
              <a:buChar char="•"/>
            </a:pPr>
            <a:r>
              <a:rPr lang="en-US" sz="2800">
                <a:effectLst/>
              </a:rPr>
              <a:t>Mental health</a:t>
            </a:r>
          </a:p>
          <a:p>
            <a:pPr lvl="1">
              <a:lnSpc>
                <a:spcPct val="125000"/>
              </a:lnSpc>
              <a:spcAft>
                <a:spcPct val="5000"/>
              </a:spcAft>
              <a:buClr>
                <a:srgbClr val="FFFF66"/>
              </a:buClr>
              <a:buSzTx/>
              <a:buFontTx/>
              <a:buChar char="•"/>
            </a:pPr>
            <a:r>
              <a:rPr lang="en-US">
                <a:effectLst/>
              </a:rPr>
              <a:t>Lack of services</a:t>
            </a:r>
          </a:p>
          <a:p>
            <a:pPr lvl="1">
              <a:lnSpc>
                <a:spcPct val="125000"/>
              </a:lnSpc>
              <a:spcAft>
                <a:spcPct val="5000"/>
              </a:spcAft>
              <a:buClr>
                <a:srgbClr val="FFFF66"/>
              </a:buClr>
              <a:buSzTx/>
              <a:buFontTx/>
              <a:buChar char="•"/>
            </a:pPr>
            <a:r>
              <a:rPr lang="en-US">
                <a:effectLst/>
              </a:rPr>
              <a:t>DSM not evidence-based</a:t>
            </a:r>
          </a:p>
        </p:txBody>
      </p:sp>
      <p:sp>
        <p:nvSpPr>
          <p:cNvPr id="637956" name="Rectangle 4"/>
          <p:cNvSpPr>
            <a:spLocks noChangeArrowheads="1"/>
          </p:cNvSpPr>
          <p:nvPr/>
        </p:nvSpPr>
        <p:spPr bwMode="auto">
          <a:xfrm>
            <a:off x="67818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a:lstStyle/>
          <a:p>
            <a:r>
              <a:rPr lang="en-US">
                <a:solidFill>
                  <a:srgbClr val="FFFF66"/>
                </a:solidFill>
              </a:rPr>
              <a:t>Creating the Bridge</a:t>
            </a:r>
          </a:p>
        </p:txBody>
      </p:sp>
      <p:sp>
        <p:nvSpPr>
          <p:cNvPr id="892931" name="Rectangle 3"/>
          <p:cNvSpPr>
            <a:spLocks noGrp="1" noChangeArrowheads="1"/>
          </p:cNvSpPr>
          <p:nvPr>
            <p:ph type="body" idx="1"/>
          </p:nvPr>
        </p:nvSpPr>
        <p:spPr>
          <a:xfrm>
            <a:off x="381000" y="1905000"/>
            <a:ext cx="8229600" cy="4525963"/>
          </a:xfrm>
        </p:spPr>
        <p:txBody>
          <a:bodyPr/>
          <a:lstStyle/>
          <a:p>
            <a:pPr>
              <a:lnSpc>
                <a:spcPct val="105000"/>
              </a:lnSpc>
              <a:buClr>
                <a:srgbClr val="FFFF66"/>
              </a:buClr>
              <a:buSzTx/>
              <a:buFontTx/>
              <a:buChar char="•"/>
              <a:tabLst>
                <a:tab pos="566738" algn="l"/>
              </a:tabLst>
            </a:pPr>
            <a:r>
              <a:rPr lang="en-US" sz="2800"/>
              <a:t>National Institute of Corrections – Integration of 	EBP and Gender Responsive Principles</a:t>
            </a:r>
          </a:p>
          <a:p>
            <a:pPr>
              <a:lnSpc>
                <a:spcPct val="105000"/>
              </a:lnSpc>
              <a:buClr>
                <a:srgbClr val="FFFF66"/>
              </a:buClr>
              <a:buSzTx/>
              <a:buFontTx/>
              <a:buChar char="•"/>
              <a:tabLst>
                <a:tab pos="566738" algn="l"/>
              </a:tabLst>
            </a:pPr>
            <a:r>
              <a:rPr lang="en-US" sz="2800"/>
              <a:t>Pat Van Voorhis – Development of a gender-	responsive trailer </a:t>
            </a:r>
          </a:p>
          <a:p>
            <a:pPr>
              <a:lnSpc>
                <a:spcPct val="105000"/>
              </a:lnSpc>
              <a:buClr>
                <a:srgbClr val="FFFF66"/>
              </a:buClr>
              <a:buSzTx/>
              <a:buFontTx/>
              <a:buChar char="•"/>
              <a:tabLst>
                <a:tab pos="566738" algn="l"/>
              </a:tabLst>
            </a:pPr>
            <a:r>
              <a:rPr lang="en-US" sz="2800"/>
              <a:t>Canadian Research – Kelley Blanchette</a:t>
            </a:r>
          </a:p>
          <a:p>
            <a:pPr>
              <a:lnSpc>
                <a:spcPct val="105000"/>
              </a:lnSpc>
              <a:buClr>
                <a:srgbClr val="FFFF66"/>
              </a:buClr>
              <a:buSzTx/>
              <a:buFontTx/>
              <a:buChar char="•"/>
              <a:tabLst>
                <a:tab pos="566738" algn="l"/>
              </a:tabLst>
            </a:pPr>
            <a:r>
              <a:rPr lang="en-US" sz="2800"/>
              <a:t>Development of a gender-informed risk/needs 	assessment tool</a:t>
            </a:r>
          </a:p>
          <a:p>
            <a:pPr>
              <a:buFont typeface="Wingdings" pitchFamily="2" charset="2"/>
              <a:buNone/>
              <a:tabLst>
                <a:tab pos="566738" algn="l"/>
              </a:tabLst>
            </a:pPr>
            <a:endParaRPr lang="en-US"/>
          </a:p>
        </p:txBody>
      </p:sp>
      <p:sp>
        <p:nvSpPr>
          <p:cNvPr id="892932" name="Rectangle 4"/>
          <p:cNvSpPr>
            <a:spLocks noChangeArrowheads="1"/>
          </p:cNvSpPr>
          <p:nvPr/>
        </p:nvSpPr>
        <p:spPr bwMode="auto">
          <a:xfrm>
            <a:off x="70866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5762" name="Rectangle 2"/>
          <p:cNvSpPr>
            <a:spLocks noGrp="1" noChangeArrowheads="1"/>
          </p:cNvSpPr>
          <p:nvPr>
            <p:ph type="title"/>
          </p:nvPr>
        </p:nvSpPr>
        <p:spPr>
          <a:xfrm>
            <a:off x="457200" y="685800"/>
            <a:ext cx="8001000" cy="1371600"/>
          </a:xfrm>
        </p:spPr>
        <p:txBody>
          <a:bodyPr/>
          <a:lstStyle/>
          <a:p>
            <a:r>
              <a:rPr lang="en-US">
                <a:solidFill>
                  <a:srgbClr val="FFFF66"/>
                </a:solidFill>
              </a:rPr>
              <a:t>Gender-Informed Risk Assessment</a:t>
            </a:r>
          </a:p>
        </p:txBody>
      </p:sp>
      <p:sp>
        <p:nvSpPr>
          <p:cNvPr id="885763" name="Rectangle 3"/>
          <p:cNvSpPr>
            <a:spLocks noGrp="1" noChangeArrowheads="1"/>
          </p:cNvSpPr>
          <p:nvPr>
            <p:ph type="body" idx="1"/>
          </p:nvPr>
        </p:nvSpPr>
        <p:spPr>
          <a:xfrm>
            <a:off x="1066800" y="2438400"/>
            <a:ext cx="7391400" cy="3048000"/>
          </a:xfrm>
        </p:spPr>
        <p:txBody>
          <a:bodyPr/>
          <a:lstStyle/>
          <a:p>
            <a:pPr>
              <a:lnSpc>
                <a:spcPct val="105000"/>
              </a:lnSpc>
              <a:buClr>
                <a:srgbClr val="FFFF66"/>
              </a:buClr>
              <a:buSzTx/>
              <a:buFontTx/>
              <a:buChar char="•"/>
              <a:tabLst>
                <a:tab pos="566738" algn="l"/>
              </a:tabLst>
            </a:pPr>
            <a:r>
              <a:rPr lang="en-US" sz="2800">
                <a:effectLst/>
              </a:rPr>
              <a:t>Blanchette and Taylor question the value 	and appropriateness of moving forward 	with gender-neutral risk assessment 	instruments.</a:t>
            </a:r>
          </a:p>
          <a:p>
            <a:pPr>
              <a:lnSpc>
                <a:spcPct val="105000"/>
              </a:lnSpc>
              <a:buClr>
                <a:srgbClr val="FFFF66"/>
              </a:buClr>
              <a:buSzTx/>
              <a:buFontTx/>
              <a:buChar char="•"/>
              <a:tabLst>
                <a:tab pos="566738" algn="l"/>
              </a:tabLst>
            </a:pPr>
            <a:endParaRPr lang="en-US" sz="1400">
              <a:effectLst/>
            </a:endParaRPr>
          </a:p>
          <a:p>
            <a:pPr>
              <a:lnSpc>
                <a:spcPct val="105000"/>
              </a:lnSpc>
              <a:buClr>
                <a:srgbClr val="FFFF66"/>
              </a:buClr>
              <a:buSzTx/>
              <a:buFontTx/>
              <a:buChar char="•"/>
              <a:tabLst>
                <a:tab pos="566738" algn="l"/>
              </a:tabLst>
            </a:pPr>
            <a:r>
              <a:rPr lang="en-US" sz="2800">
                <a:effectLst/>
              </a:rPr>
              <a:t>They argue for a “gender-informed” 	assessment approach including a tool 	developed “from  the ground up.”</a:t>
            </a:r>
            <a:endParaRPr lang="en-US" b="1">
              <a:solidFill>
                <a:schemeClr val="tx2"/>
              </a:solidFill>
            </a:endParaRPr>
          </a:p>
        </p:txBody>
      </p:sp>
      <p:sp>
        <p:nvSpPr>
          <p:cNvPr id="885764"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42" name="Rectangle 2"/>
          <p:cNvSpPr>
            <a:spLocks noGrp="1" noChangeArrowheads="1"/>
          </p:cNvSpPr>
          <p:nvPr>
            <p:ph type="title"/>
          </p:nvPr>
        </p:nvSpPr>
        <p:spPr>
          <a:xfrm>
            <a:off x="0" y="228600"/>
            <a:ext cx="9144000" cy="685800"/>
          </a:xfrm>
        </p:spPr>
        <p:txBody>
          <a:bodyPr/>
          <a:lstStyle/>
          <a:p>
            <a:r>
              <a:rPr lang="en-US" sz="2400" b="1">
                <a:solidFill>
                  <a:srgbClr val="66CCFF"/>
                </a:solidFill>
                <a:cs typeface="Times New Roman" pitchFamily="18" charset="0"/>
              </a:rPr>
              <a:t/>
            </a:r>
            <a:br>
              <a:rPr lang="en-US" sz="2400" b="1">
                <a:solidFill>
                  <a:srgbClr val="66CCFF"/>
                </a:solidFill>
                <a:cs typeface="Times New Roman" pitchFamily="18" charset="0"/>
              </a:rPr>
            </a:br>
            <a:r>
              <a:rPr lang="en-US" sz="2400" b="1">
                <a:solidFill>
                  <a:srgbClr val="66CCFF"/>
                </a:solidFill>
                <a:cs typeface="Times New Roman" pitchFamily="18" charset="0"/>
              </a:rPr>
              <a:t> </a:t>
            </a:r>
            <a:r>
              <a:rPr lang="en-US" b="1">
                <a:cs typeface="Times New Roman" pitchFamily="18" charset="0"/>
              </a:rPr>
              <a:t>		</a:t>
            </a:r>
          </a:p>
        </p:txBody>
      </p:sp>
      <p:sp>
        <p:nvSpPr>
          <p:cNvPr id="829443" name="Rectangle 3"/>
          <p:cNvSpPr>
            <a:spLocks noGrp="1" noChangeArrowheads="1"/>
          </p:cNvSpPr>
          <p:nvPr>
            <p:ph type="body" idx="1"/>
          </p:nvPr>
        </p:nvSpPr>
        <p:spPr>
          <a:xfrm>
            <a:off x="533400" y="609600"/>
            <a:ext cx="7848600" cy="5715000"/>
          </a:xfrm>
        </p:spPr>
        <p:txBody>
          <a:bodyPr/>
          <a:lstStyle/>
          <a:p>
            <a:pPr marL="1381125" indent="-466725" algn="ctr">
              <a:lnSpc>
                <a:spcPct val="110000"/>
              </a:lnSpc>
              <a:buFont typeface="Wingdings" pitchFamily="2" charset="2"/>
              <a:buNone/>
            </a:pPr>
            <a:r>
              <a:rPr lang="en-US" sz="4400">
                <a:solidFill>
                  <a:srgbClr val="FFFF66"/>
                </a:solidFill>
              </a:rPr>
              <a:t>A Shift from</a:t>
            </a:r>
            <a:r>
              <a:rPr lang="en-US" sz="4400" i="1">
                <a:solidFill>
                  <a:srgbClr val="FFFF66"/>
                </a:solidFill>
              </a:rPr>
              <a:t> What Works </a:t>
            </a:r>
            <a:r>
              <a:rPr lang="en-US" sz="4400">
                <a:solidFill>
                  <a:srgbClr val="FFFF66"/>
                </a:solidFill>
              </a:rPr>
              <a:t>to</a:t>
            </a:r>
            <a:r>
              <a:rPr lang="en-US" sz="4400" i="1">
                <a:solidFill>
                  <a:srgbClr val="FFFF66"/>
                </a:solidFill>
              </a:rPr>
              <a:t> What is the Work?</a:t>
            </a:r>
          </a:p>
          <a:p>
            <a:pPr marL="1381125" indent="-466725">
              <a:lnSpc>
                <a:spcPct val="110000"/>
              </a:lnSpc>
            </a:pPr>
            <a:endParaRPr lang="en-US" sz="2400">
              <a:solidFill>
                <a:srgbClr val="FFFF66"/>
              </a:solidFill>
            </a:endParaRPr>
          </a:p>
          <a:p>
            <a:pPr marL="1381125" indent="-466725">
              <a:lnSpc>
                <a:spcPct val="110000"/>
              </a:lnSpc>
              <a:buClr>
                <a:srgbClr val="FFFF66"/>
              </a:buClr>
              <a:buSzTx/>
              <a:buFontTx/>
              <a:buChar char="•"/>
            </a:pPr>
            <a:r>
              <a:rPr lang="en-US" sz="2800"/>
              <a:t>Prevention</a:t>
            </a:r>
          </a:p>
          <a:p>
            <a:pPr marL="1381125" indent="-466725">
              <a:lnSpc>
                <a:spcPct val="110000"/>
              </a:lnSpc>
              <a:buClr>
                <a:srgbClr val="FFFF66"/>
              </a:buClr>
              <a:buSzTx/>
              <a:buFontTx/>
              <a:buChar char="•"/>
            </a:pPr>
            <a:r>
              <a:rPr lang="en-US" sz="2800"/>
              <a:t>Do no harm</a:t>
            </a:r>
          </a:p>
          <a:p>
            <a:pPr marL="1381125" indent="-466725">
              <a:lnSpc>
                <a:spcPct val="110000"/>
              </a:lnSpc>
              <a:buClr>
                <a:srgbClr val="FFFF66"/>
              </a:buClr>
              <a:buSzTx/>
              <a:buFontTx/>
              <a:buChar char="•"/>
            </a:pPr>
            <a:r>
              <a:rPr lang="en-US" sz="2800"/>
              <a:t>Gender-responsive services</a:t>
            </a:r>
          </a:p>
          <a:p>
            <a:pPr marL="1381125" indent="-466725">
              <a:lnSpc>
                <a:spcPct val="110000"/>
              </a:lnSpc>
              <a:buClr>
                <a:srgbClr val="FFFF66"/>
              </a:buClr>
              <a:buSzTx/>
              <a:buFontTx/>
              <a:buChar char="•"/>
            </a:pPr>
            <a:r>
              <a:rPr lang="en-US" sz="2800"/>
              <a:t>Reentry to community</a:t>
            </a:r>
          </a:p>
        </p:txBody>
      </p:sp>
      <p:sp>
        <p:nvSpPr>
          <p:cNvPr id="829444" name="Rectangle 4"/>
          <p:cNvSpPr>
            <a:spLocks noChangeArrowheads="1"/>
          </p:cNvSpPr>
          <p:nvPr/>
        </p:nvSpPr>
        <p:spPr bwMode="auto">
          <a:xfrm>
            <a:off x="6518275"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0" y="609600"/>
            <a:ext cx="9220200" cy="990600"/>
          </a:xfrm>
        </p:spPr>
        <p:txBody>
          <a:bodyPr/>
          <a:lstStyle/>
          <a:p>
            <a:r>
              <a:rPr lang="en-US">
                <a:solidFill>
                  <a:srgbClr val="FFFF66"/>
                </a:solidFill>
              </a:rPr>
              <a:t>Definition: Gender-Responsiveness</a:t>
            </a:r>
          </a:p>
        </p:txBody>
      </p:sp>
      <p:sp>
        <p:nvSpPr>
          <p:cNvPr id="830467" name="Rectangle 3"/>
          <p:cNvSpPr>
            <a:spLocks noGrp="1" noChangeArrowheads="1"/>
          </p:cNvSpPr>
          <p:nvPr>
            <p:ph type="body" idx="1"/>
          </p:nvPr>
        </p:nvSpPr>
        <p:spPr>
          <a:xfrm>
            <a:off x="533400" y="2057400"/>
            <a:ext cx="8001000" cy="4419600"/>
          </a:xfrm>
        </p:spPr>
        <p:txBody>
          <a:bodyPr/>
          <a:lstStyle/>
          <a:p>
            <a:pPr marL="60325" indent="-60325" algn="just">
              <a:lnSpc>
                <a:spcPct val="120000"/>
              </a:lnSpc>
              <a:buFont typeface="Wingdings" pitchFamily="2" charset="2"/>
              <a:buNone/>
            </a:pPr>
            <a:r>
              <a:rPr lang="en-US" sz="2800"/>
              <a:t>Creating an environment through site selection, staff selection, program development, content, and material that reflects an understanding of the realities of the lives of women and girls and that addresses and responds to their strengths and challenges.</a:t>
            </a:r>
            <a:r>
              <a:rPr lang="en-US" sz="2400"/>
              <a:t> </a:t>
            </a:r>
          </a:p>
          <a:p>
            <a:pPr marL="60325" indent="-60325">
              <a:lnSpc>
                <a:spcPct val="120000"/>
              </a:lnSpc>
              <a:buFont typeface="Wingdings" pitchFamily="2" charset="2"/>
              <a:buNone/>
            </a:pPr>
            <a:endParaRPr lang="en-US" sz="2400"/>
          </a:p>
          <a:p>
            <a:pPr marL="60325" indent="-60325">
              <a:lnSpc>
                <a:spcPct val="120000"/>
              </a:lnSpc>
              <a:buFont typeface="Wingdings" pitchFamily="2" charset="2"/>
              <a:buNone/>
            </a:pPr>
            <a:endParaRPr lang="en-US" sz="2400"/>
          </a:p>
          <a:p>
            <a:pPr marL="60325" indent="-60325">
              <a:lnSpc>
                <a:spcPct val="120000"/>
              </a:lnSpc>
              <a:buFont typeface="Wingdings" pitchFamily="2" charset="2"/>
              <a:buNone/>
            </a:pPr>
            <a:r>
              <a:rPr lang="en-US" sz="800"/>
              <a:t>					</a:t>
            </a:r>
          </a:p>
        </p:txBody>
      </p:sp>
      <p:sp>
        <p:nvSpPr>
          <p:cNvPr id="830468" name="Rectangle 4"/>
          <p:cNvSpPr>
            <a:spLocks noChangeArrowheads="1"/>
          </p:cNvSpPr>
          <p:nvPr/>
        </p:nvSpPr>
        <p:spPr bwMode="auto">
          <a:xfrm>
            <a:off x="3962400" y="5791200"/>
            <a:ext cx="7764463" cy="366713"/>
          </a:xfrm>
          <a:prstGeom prst="rect">
            <a:avLst/>
          </a:prstGeom>
          <a:noFill/>
          <a:ln w="9525" algn="ctr">
            <a:noFill/>
            <a:miter lim="800000"/>
            <a:headEnd/>
            <a:tailEnd/>
          </a:ln>
          <a:effectLst/>
        </p:spPr>
        <p:txBody>
          <a:bodyPr anchorCtr="1">
            <a:spAutoFit/>
          </a:bodyPr>
          <a:lstStyle/>
          <a:p>
            <a:pPr>
              <a:spcBef>
                <a:spcPct val="0"/>
              </a:spcBef>
              <a:buClrTx/>
              <a:buSzTx/>
            </a:pPr>
            <a:r>
              <a:rPr lang="en-US" sz="1800">
                <a:effectLst>
                  <a:outerShdw blurRad="38100" dist="38100" dir="2700000" algn="tl">
                    <a:srgbClr val="000000"/>
                  </a:outerShdw>
                </a:effectLst>
              </a:rPr>
              <a:t>                            </a:t>
            </a:r>
            <a:r>
              <a:rPr lang="en-US" sz="1600">
                <a:effectLst>
                  <a:outerShdw blurRad="38100" dist="38100" dir="2700000" algn="tl">
                    <a:srgbClr val="000000"/>
                  </a:outerShdw>
                </a:effectLst>
              </a:rPr>
              <a:t>(Covington and Bloom)</a:t>
            </a:r>
            <a:r>
              <a:rPr lang="en-US" sz="1800">
                <a:effectLst>
                  <a:outerShdw blurRad="38100" dist="38100" dir="2700000" algn="tl">
                    <a:srgbClr val="000000"/>
                  </a:outerShdw>
                </a:effectLst>
              </a:rPr>
              <a:t>                                                  	</a:t>
            </a:r>
          </a:p>
        </p:txBody>
      </p:sp>
      <p:sp>
        <p:nvSpPr>
          <p:cNvPr id="830469" name="Rectangle 5"/>
          <p:cNvSpPr>
            <a:spLocks noChangeArrowheads="1"/>
          </p:cNvSpPr>
          <p:nvPr/>
        </p:nvSpPr>
        <p:spPr bwMode="auto">
          <a:xfrm>
            <a:off x="6518275"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7634" name="Rectangle 2"/>
          <p:cNvSpPr>
            <a:spLocks noGrp="1" noChangeArrowheads="1"/>
          </p:cNvSpPr>
          <p:nvPr>
            <p:ph type="ctrTitle"/>
          </p:nvPr>
        </p:nvSpPr>
        <p:spPr>
          <a:xfrm>
            <a:off x="685800" y="762000"/>
            <a:ext cx="7772400" cy="1295400"/>
          </a:xfrm>
        </p:spPr>
        <p:txBody>
          <a:bodyPr/>
          <a:lstStyle/>
          <a:p>
            <a:r>
              <a:rPr lang="en-US" sz="4400">
                <a:solidFill>
                  <a:srgbClr val="FFFF66"/>
                </a:solidFill>
              </a:rPr>
              <a:t>Definition of Gender-specific Services/Approaches</a:t>
            </a:r>
          </a:p>
        </p:txBody>
      </p:sp>
      <p:sp>
        <p:nvSpPr>
          <p:cNvPr id="837635" name="Rectangle 3"/>
          <p:cNvSpPr>
            <a:spLocks noGrp="1" noChangeArrowheads="1"/>
          </p:cNvSpPr>
          <p:nvPr>
            <p:ph type="subTitle" idx="1"/>
          </p:nvPr>
        </p:nvSpPr>
        <p:spPr>
          <a:xfrm>
            <a:off x="457200" y="2590800"/>
            <a:ext cx="8153400" cy="3048000"/>
          </a:xfrm>
        </p:spPr>
        <p:txBody>
          <a:bodyPr/>
          <a:lstStyle/>
          <a:p>
            <a:pPr algn="just"/>
            <a:r>
              <a:rPr lang="en-US" sz="2800"/>
              <a:t>…are those that intentionally allow research and knowledge on female socialization and development and girls’ risks, strengths and needs to affect and guide ALL aspects of program and system design, processes, and services…</a:t>
            </a:r>
          </a:p>
        </p:txBody>
      </p:sp>
      <p:sp>
        <p:nvSpPr>
          <p:cNvPr id="837636" name="Rectangle 4"/>
          <p:cNvSpPr>
            <a:spLocks noChangeArrowheads="1"/>
          </p:cNvSpPr>
          <p:nvPr/>
        </p:nvSpPr>
        <p:spPr bwMode="auto">
          <a:xfrm>
            <a:off x="6096000" y="5864225"/>
            <a:ext cx="2819400" cy="396875"/>
          </a:xfrm>
          <a:prstGeom prst="rect">
            <a:avLst/>
          </a:prstGeom>
          <a:noFill/>
          <a:ln w="9525">
            <a:noFill/>
            <a:miter lim="800000"/>
            <a:headEnd/>
            <a:tailEnd/>
          </a:ln>
          <a:effectLst/>
        </p:spPr>
        <p:txBody>
          <a:bodyPr>
            <a:spAutoFit/>
          </a:bodyPr>
          <a:lstStyle/>
          <a:p>
            <a:pPr algn="l">
              <a:spcBef>
                <a:spcPct val="0"/>
              </a:spcBef>
              <a:buClrTx/>
              <a:buSzTx/>
            </a:pPr>
            <a:r>
              <a:rPr lang="en-US" sz="1000"/>
              <a:t>(DCF/CSSD Guidelines 2008)</a:t>
            </a:r>
          </a:p>
          <a:p>
            <a:pPr algn="l">
              <a:spcBef>
                <a:spcPct val="0"/>
              </a:spcBef>
              <a:buClrTx/>
              <a:buSzTx/>
            </a:pPr>
            <a:r>
              <a:rPr lang="en-US" sz="1000"/>
              <a:t>Connecticut</a:t>
            </a:r>
          </a:p>
        </p:txBody>
      </p:sp>
      <p:sp>
        <p:nvSpPr>
          <p:cNvPr id="837637" name="Rectangle 5"/>
          <p:cNvSpPr>
            <a:spLocks noChangeArrowheads="1"/>
          </p:cNvSpPr>
          <p:nvPr/>
        </p:nvSpPr>
        <p:spPr bwMode="auto">
          <a:xfrm>
            <a:off x="6742113" y="6550025"/>
            <a:ext cx="184150" cy="244475"/>
          </a:xfrm>
          <a:prstGeom prst="rect">
            <a:avLst/>
          </a:prstGeom>
          <a:noFill/>
          <a:ln w="0" algn="ctr">
            <a:noFill/>
            <a:miter lim="800000"/>
            <a:headEnd/>
            <a:tailEnd/>
          </a:ln>
          <a:effectLst/>
        </p:spPr>
        <p:txBody>
          <a:bodyPr wrap="none">
            <a:spAutoFit/>
          </a:bodyPr>
          <a:lstStyle/>
          <a:p>
            <a:pPr marL="285750" indent="-285750">
              <a:tabLst>
                <a:tab pos="3081338" algn="l"/>
              </a:tabLst>
            </a:pPr>
            <a:endParaRPr lang="en-US" sz="1000">
              <a:effectLst>
                <a:outerShdw blurRad="38100" dist="38100" dir="2700000" algn="tl">
                  <a:srgbClr val="000000"/>
                </a:outerShdw>
              </a:effectLst>
            </a:endParaRPr>
          </a:p>
        </p:txBody>
      </p:sp>
      <p:sp>
        <p:nvSpPr>
          <p:cNvPr id="837638" name="Rectangle 6"/>
          <p:cNvSpPr>
            <a:spLocks noChangeArrowheads="1"/>
          </p:cNvSpPr>
          <p:nvPr/>
        </p:nvSpPr>
        <p:spPr bwMode="auto">
          <a:xfrm>
            <a:off x="7086600" y="6400800"/>
            <a:ext cx="1876425"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3538" name="Rectangle 2"/>
          <p:cNvSpPr>
            <a:spLocks noGrp="1" noChangeArrowheads="1"/>
          </p:cNvSpPr>
          <p:nvPr>
            <p:ph type="title"/>
          </p:nvPr>
        </p:nvSpPr>
        <p:spPr>
          <a:xfrm>
            <a:off x="1066800" y="381000"/>
            <a:ext cx="7010400" cy="1905000"/>
          </a:xfrm>
        </p:spPr>
        <p:txBody>
          <a:bodyPr anchorCtr="0"/>
          <a:lstStyle/>
          <a:p>
            <a:pPr>
              <a:lnSpc>
                <a:spcPct val="85000"/>
              </a:lnSpc>
            </a:pPr>
            <a:r>
              <a:rPr lang="en-US">
                <a:solidFill>
                  <a:srgbClr val="FFFF66"/>
                </a:solidFill>
              </a:rPr>
              <a:t>Guiding Principles </a:t>
            </a:r>
            <a:br>
              <a:rPr lang="en-US">
                <a:solidFill>
                  <a:srgbClr val="FFFF66"/>
                </a:solidFill>
              </a:rPr>
            </a:br>
            <a:r>
              <a:rPr lang="en-US">
                <a:solidFill>
                  <a:srgbClr val="FFFF66"/>
                </a:solidFill>
              </a:rPr>
              <a:t>for Gender-Responsive </a:t>
            </a:r>
            <a:br>
              <a:rPr lang="en-US">
                <a:solidFill>
                  <a:srgbClr val="FFFF66"/>
                </a:solidFill>
              </a:rPr>
            </a:br>
            <a:r>
              <a:rPr lang="en-US">
                <a:solidFill>
                  <a:srgbClr val="FFFF66"/>
                </a:solidFill>
              </a:rPr>
              <a:t>Services</a:t>
            </a:r>
          </a:p>
        </p:txBody>
      </p:sp>
      <p:sp>
        <p:nvSpPr>
          <p:cNvPr id="833539" name="Rectangle 3"/>
          <p:cNvSpPr>
            <a:spLocks noGrp="1" noChangeArrowheads="1"/>
          </p:cNvSpPr>
          <p:nvPr>
            <p:ph type="body" idx="1"/>
          </p:nvPr>
        </p:nvSpPr>
        <p:spPr>
          <a:xfrm>
            <a:off x="2971800" y="2362200"/>
            <a:ext cx="5410200" cy="4267200"/>
          </a:xfrm>
        </p:spPr>
        <p:txBody>
          <a:bodyPr/>
          <a:lstStyle/>
          <a:p>
            <a:pPr marL="347663" indent="-347663">
              <a:lnSpc>
                <a:spcPct val="130000"/>
              </a:lnSpc>
              <a:buClr>
                <a:srgbClr val="FFFF66"/>
              </a:buClr>
              <a:buSzPct val="75000"/>
              <a:buFontTx/>
              <a:buChar char="•"/>
            </a:pPr>
            <a:r>
              <a:rPr lang="en-US" sz="2800"/>
              <a:t>Gender</a:t>
            </a:r>
          </a:p>
          <a:p>
            <a:pPr marL="347663" indent="-347663">
              <a:lnSpc>
                <a:spcPct val="130000"/>
              </a:lnSpc>
              <a:buClr>
                <a:srgbClr val="FFFF66"/>
              </a:buClr>
              <a:buSzPct val="75000"/>
              <a:buFontTx/>
              <a:buChar char="•"/>
            </a:pPr>
            <a:r>
              <a:rPr lang="en-US" sz="2800"/>
              <a:t>Environment</a:t>
            </a:r>
          </a:p>
          <a:p>
            <a:pPr marL="347663" indent="-347663">
              <a:lnSpc>
                <a:spcPct val="130000"/>
              </a:lnSpc>
              <a:buClr>
                <a:srgbClr val="FFFF66"/>
              </a:buClr>
              <a:buSzPct val="75000"/>
              <a:buFontTx/>
              <a:buChar char="•"/>
            </a:pPr>
            <a:r>
              <a:rPr lang="en-US" sz="2800"/>
              <a:t>Relationships</a:t>
            </a:r>
          </a:p>
          <a:p>
            <a:pPr marL="347663" indent="-347663">
              <a:lnSpc>
                <a:spcPct val="130000"/>
              </a:lnSpc>
              <a:buClr>
                <a:srgbClr val="FFFF66"/>
              </a:buClr>
              <a:buSzPct val="75000"/>
              <a:buFontTx/>
              <a:buChar char="•"/>
            </a:pPr>
            <a:r>
              <a:rPr lang="en-US" sz="2800"/>
              <a:t>Integrated Services</a:t>
            </a:r>
          </a:p>
          <a:p>
            <a:pPr marL="347663" indent="-347663">
              <a:lnSpc>
                <a:spcPct val="130000"/>
              </a:lnSpc>
              <a:buClr>
                <a:srgbClr val="FFFF66"/>
              </a:buClr>
              <a:buSzPct val="75000"/>
              <a:buFontTx/>
              <a:buChar char="•"/>
            </a:pPr>
            <a:r>
              <a:rPr lang="en-US" sz="2800"/>
              <a:t>Economic &amp; Social Status</a:t>
            </a:r>
          </a:p>
          <a:p>
            <a:pPr marL="347663" indent="-347663">
              <a:lnSpc>
                <a:spcPct val="130000"/>
              </a:lnSpc>
              <a:buClr>
                <a:srgbClr val="FFFF66"/>
              </a:buClr>
              <a:buSzPct val="75000"/>
              <a:buFontTx/>
              <a:buChar char="•"/>
            </a:pPr>
            <a:r>
              <a:rPr lang="en-US" sz="2800"/>
              <a:t>Community</a:t>
            </a:r>
          </a:p>
        </p:txBody>
      </p:sp>
      <p:sp>
        <p:nvSpPr>
          <p:cNvPr id="833540" name="Rectangle 4"/>
          <p:cNvSpPr>
            <a:spLocks noChangeArrowheads="1"/>
          </p:cNvSpPr>
          <p:nvPr/>
        </p:nvSpPr>
        <p:spPr bwMode="auto">
          <a:xfrm>
            <a:off x="63420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a:xfrm>
            <a:off x="609600" y="457200"/>
            <a:ext cx="7772400" cy="1295400"/>
          </a:xfrm>
        </p:spPr>
        <p:txBody>
          <a:bodyPr/>
          <a:lstStyle/>
          <a:p>
            <a:r>
              <a:rPr lang="en-US">
                <a:solidFill>
                  <a:srgbClr val="FFFF66"/>
                </a:solidFill>
              </a:rPr>
              <a:t>Guiding Principles</a:t>
            </a:r>
          </a:p>
        </p:txBody>
      </p:sp>
      <p:sp>
        <p:nvSpPr>
          <p:cNvPr id="834563" name="Rectangle 3"/>
          <p:cNvSpPr>
            <a:spLocks noGrp="1" noChangeArrowheads="1"/>
          </p:cNvSpPr>
          <p:nvPr>
            <p:ph type="body" idx="1"/>
          </p:nvPr>
        </p:nvSpPr>
        <p:spPr>
          <a:xfrm>
            <a:off x="609600" y="2133600"/>
            <a:ext cx="7772400" cy="4191000"/>
          </a:xfrm>
        </p:spPr>
        <p:txBody>
          <a:bodyPr/>
          <a:lstStyle/>
          <a:p>
            <a:pPr>
              <a:buClr>
                <a:srgbClr val="FFFF66"/>
              </a:buClr>
              <a:buFontTx/>
              <a:buChar char="•"/>
              <a:tabLst>
                <a:tab pos="566738" algn="l"/>
              </a:tabLst>
            </a:pPr>
            <a:r>
              <a:rPr lang="en-US" sz="2800" b="1">
                <a:effectLst/>
              </a:rPr>
              <a:t>Gender:</a:t>
            </a:r>
            <a:r>
              <a:rPr lang="en-US" sz="2800">
                <a:effectLst/>
              </a:rPr>
              <a:t> Acknowledge that gender makes a 	difference.</a:t>
            </a:r>
          </a:p>
          <a:p>
            <a:pPr>
              <a:buClr>
                <a:srgbClr val="FFFF66"/>
              </a:buClr>
              <a:buFontTx/>
              <a:buChar char="•"/>
              <a:tabLst>
                <a:tab pos="566738" algn="l"/>
              </a:tabLst>
            </a:pPr>
            <a:endParaRPr lang="en-US" sz="2800">
              <a:effectLst/>
            </a:endParaRPr>
          </a:p>
          <a:p>
            <a:pPr>
              <a:buClr>
                <a:srgbClr val="FFFF66"/>
              </a:buClr>
              <a:buFontTx/>
              <a:buChar char="•"/>
              <a:tabLst>
                <a:tab pos="566738" algn="l"/>
              </a:tabLst>
            </a:pPr>
            <a:r>
              <a:rPr lang="en-US" sz="2800" b="1">
                <a:effectLst/>
              </a:rPr>
              <a:t>Environment:</a:t>
            </a:r>
            <a:r>
              <a:rPr lang="en-US" sz="2800">
                <a:effectLst/>
              </a:rPr>
              <a:t> Create an environment based 	on safety, respect, and dignity</a:t>
            </a:r>
            <a:r>
              <a:rPr lang="en-US" sz="2800">
                <a:solidFill>
                  <a:schemeClr val="tx2"/>
                </a:solidFill>
                <a:effectLst/>
              </a:rPr>
              <a:t>.</a:t>
            </a:r>
          </a:p>
          <a:p>
            <a:pPr>
              <a:buClr>
                <a:schemeClr val="tx2"/>
              </a:buClr>
              <a:buFontTx/>
              <a:buNone/>
              <a:tabLst>
                <a:tab pos="566738" algn="l"/>
              </a:tabLst>
            </a:pPr>
            <a:endParaRPr lang="en-US" sz="2800">
              <a:solidFill>
                <a:schemeClr val="tx2"/>
              </a:solidFill>
              <a:effectLst/>
            </a:endParaRPr>
          </a:p>
          <a:p>
            <a:pPr>
              <a:buClr>
                <a:schemeClr val="tx2"/>
              </a:buClr>
              <a:buFontTx/>
              <a:buNone/>
              <a:tabLst>
                <a:tab pos="566738" algn="l"/>
              </a:tabLst>
            </a:pPr>
            <a:endParaRPr lang="en-US" b="1">
              <a:solidFill>
                <a:schemeClr val="tx2"/>
              </a:solidFill>
            </a:endParaRPr>
          </a:p>
          <a:p>
            <a:pPr>
              <a:buClr>
                <a:schemeClr val="tx2"/>
              </a:buClr>
              <a:buFontTx/>
              <a:buNone/>
              <a:tabLst>
                <a:tab pos="566738" algn="l"/>
              </a:tabLst>
            </a:pPr>
            <a:endParaRPr lang="en-US" b="1">
              <a:solidFill>
                <a:schemeClr val="tx2"/>
              </a:solidFill>
            </a:endParaRPr>
          </a:p>
        </p:txBody>
      </p:sp>
      <p:sp>
        <p:nvSpPr>
          <p:cNvPr id="834564" name="Rectangle 4"/>
          <p:cNvSpPr>
            <a:spLocks noChangeArrowheads="1"/>
          </p:cNvSpPr>
          <p:nvPr/>
        </p:nvSpPr>
        <p:spPr bwMode="auto">
          <a:xfrm>
            <a:off x="61896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5586" name="Rectangle 2"/>
          <p:cNvSpPr>
            <a:spLocks noGrp="1" noChangeArrowheads="1"/>
          </p:cNvSpPr>
          <p:nvPr>
            <p:ph type="title"/>
          </p:nvPr>
        </p:nvSpPr>
        <p:spPr>
          <a:xfrm>
            <a:off x="457200" y="304800"/>
            <a:ext cx="8229600" cy="1139825"/>
          </a:xfrm>
        </p:spPr>
        <p:txBody>
          <a:bodyPr/>
          <a:lstStyle/>
          <a:p>
            <a:r>
              <a:rPr lang="en-US">
                <a:solidFill>
                  <a:srgbClr val="FFFF66"/>
                </a:solidFill>
              </a:rPr>
              <a:t>Guiding Principles </a:t>
            </a:r>
            <a:r>
              <a:rPr lang="en-US" sz="3600">
                <a:solidFill>
                  <a:srgbClr val="FFFF66"/>
                </a:solidFill>
              </a:rPr>
              <a:t>(cont.)</a:t>
            </a:r>
          </a:p>
        </p:txBody>
      </p:sp>
      <p:sp>
        <p:nvSpPr>
          <p:cNvPr id="835587" name="Rectangle 3"/>
          <p:cNvSpPr>
            <a:spLocks noGrp="1" noChangeArrowheads="1"/>
          </p:cNvSpPr>
          <p:nvPr>
            <p:ph type="body" idx="1"/>
          </p:nvPr>
        </p:nvSpPr>
        <p:spPr>
          <a:xfrm>
            <a:off x="381000" y="1828800"/>
            <a:ext cx="8229600" cy="4525963"/>
          </a:xfrm>
        </p:spPr>
        <p:txBody>
          <a:bodyPr/>
          <a:lstStyle/>
          <a:p>
            <a:pPr>
              <a:lnSpc>
                <a:spcPct val="105000"/>
              </a:lnSpc>
              <a:buClr>
                <a:srgbClr val="FFFF66"/>
              </a:buClr>
              <a:buFontTx/>
              <a:buChar char="•"/>
              <a:tabLst>
                <a:tab pos="566738" algn="l"/>
              </a:tabLst>
            </a:pPr>
            <a:r>
              <a:rPr lang="en-US" sz="2800" b="1">
                <a:effectLst/>
              </a:rPr>
              <a:t>Relationships:</a:t>
            </a:r>
            <a:r>
              <a:rPr lang="en-US" sz="2800">
                <a:effectLst/>
              </a:rPr>
              <a:t> Develop policies, practices, and 	programs that are relational and promote 	healthy connections to children, family, 	significant others, and the community.</a:t>
            </a:r>
          </a:p>
          <a:p>
            <a:pPr>
              <a:lnSpc>
                <a:spcPct val="90000"/>
              </a:lnSpc>
              <a:buClr>
                <a:srgbClr val="FFFF66"/>
              </a:buClr>
              <a:buFontTx/>
              <a:buChar char="•"/>
              <a:tabLst>
                <a:tab pos="566738" algn="l"/>
              </a:tabLst>
            </a:pPr>
            <a:endParaRPr lang="en-US" sz="2800">
              <a:effectLst/>
            </a:endParaRPr>
          </a:p>
          <a:p>
            <a:pPr>
              <a:lnSpc>
                <a:spcPct val="105000"/>
              </a:lnSpc>
              <a:buClr>
                <a:srgbClr val="FFFF66"/>
              </a:buClr>
              <a:buFontTx/>
              <a:buChar char="•"/>
              <a:tabLst>
                <a:tab pos="566738" algn="l"/>
              </a:tabLst>
            </a:pPr>
            <a:r>
              <a:rPr lang="en-US" sz="2800" b="1">
                <a:effectLst/>
              </a:rPr>
              <a:t>Services:</a:t>
            </a:r>
            <a:r>
              <a:rPr lang="en-US" sz="2800">
                <a:effectLst/>
              </a:rPr>
              <a:t> Address substance abuse, trauma, 	and mental health issues through 	comprehensive, integrated, and culturally 	relevant services.</a:t>
            </a:r>
          </a:p>
          <a:p>
            <a:pPr>
              <a:lnSpc>
                <a:spcPct val="90000"/>
              </a:lnSpc>
              <a:buClr>
                <a:schemeClr val="tx2"/>
              </a:buClr>
              <a:buFontTx/>
              <a:buNone/>
              <a:tabLst>
                <a:tab pos="566738" algn="l"/>
              </a:tabLst>
            </a:pPr>
            <a:endParaRPr lang="en-US" sz="2400">
              <a:effectLst/>
            </a:endParaRPr>
          </a:p>
          <a:p>
            <a:pPr>
              <a:lnSpc>
                <a:spcPct val="90000"/>
              </a:lnSpc>
              <a:buClr>
                <a:schemeClr val="tx2"/>
              </a:buClr>
              <a:buFontTx/>
              <a:buChar char="•"/>
              <a:tabLst>
                <a:tab pos="566738" algn="l"/>
              </a:tabLst>
            </a:pPr>
            <a:endParaRPr lang="en-US" sz="2400" b="1">
              <a:solidFill>
                <a:schemeClr val="tx2"/>
              </a:solidFill>
            </a:endParaRPr>
          </a:p>
        </p:txBody>
      </p:sp>
      <p:sp>
        <p:nvSpPr>
          <p:cNvPr id="835588" name="Rectangle 4"/>
          <p:cNvSpPr>
            <a:spLocks noChangeArrowheads="1"/>
          </p:cNvSpPr>
          <p:nvPr/>
        </p:nvSpPr>
        <p:spPr bwMode="auto">
          <a:xfrm>
            <a:off x="6342063" y="6613525"/>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250" name="Rectangle 2"/>
          <p:cNvSpPr>
            <a:spLocks noGrp="1" noChangeArrowheads="1"/>
          </p:cNvSpPr>
          <p:nvPr>
            <p:ph type="title"/>
          </p:nvPr>
        </p:nvSpPr>
        <p:spPr>
          <a:xfrm>
            <a:off x="495300" y="685800"/>
            <a:ext cx="8001000" cy="1600200"/>
          </a:xfrm>
        </p:spPr>
        <p:txBody>
          <a:bodyPr/>
          <a:lstStyle/>
          <a:p>
            <a:r>
              <a:rPr lang="en-US">
                <a:solidFill>
                  <a:srgbClr val="FFFF66"/>
                </a:solidFill>
              </a:rPr>
              <a:t>History</a:t>
            </a:r>
          </a:p>
        </p:txBody>
      </p:sp>
      <p:sp>
        <p:nvSpPr>
          <p:cNvPr id="821251" name="Rectangle 3"/>
          <p:cNvSpPr>
            <a:spLocks noGrp="1" noChangeArrowheads="1"/>
          </p:cNvSpPr>
          <p:nvPr>
            <p:ph type="body" idx="1"/>
          </p:nvPr>
        </p:nvSpPr>
        <p:spPr>
          <a:xfrm>
            <a:off x="1219200" y="2590800"/>
            <a:ext cx="7543800" cy="3756025"/>
          </a:xfrm>
        </p:spPr>
        <p:txBody>
          <a:bodyPr/>
          <a:lstStyle/>
          <a:p>
            <a:pPr>
              <a:lnSpc>
                <a:spcPct val="75000"/>
              </a:lnSpc>
              <a:buClr>
                <a:srgbClr val="FFFF66"/>
              </a:buClr>
              <a:buSzTx/>
              <a:buFontTx/>
              <a:buChar char="•"/>
              <a:tabLst>
                <a:tab pos="566738" algn="l"/>
              </a:tabLst>
            </a:pPr>
            <a:r>
              <a:rPr lang="en-US">
                <a:effectLst/>
              </a:rPr>
              <a:t>Martinson – Nothing works</a:t>
            </a:r>
          </a:p>
          <a:p>
            <a:pPr>
              <a:buClr>
                <a:srgbClr val="FFFF66"/>
              </a:buClr>
              <a:buSzTx/>
              <a:buFontTx/>
              <a:buNone/>
              <a:tabLst>
                <a:tab pos="566738" algn="l"/>
              </a:tabLst>
            </a:pPr>
            <a:endParaRPr lang="en-US">
              <a:effectLst/>
            </a:endParaRPr>
          </a:p>
          <a:p>
            <a:pPr>
              <a:lnSpc>
                <a:spcPct val="80000"/>
              </a:lnSpc>
              <a:buClr>
                <a:srgbClr val="FFFF66"/>
              </a:buClr>
              <a:buSzTx/>
              <a:buFontTx/>
              <a:buChar char="•"/>
              <a:tabLst>
                <a:tab pos="566738" algn="l"/>
              </a:tabLst>
            </a:pPr>
            <a:r>
              <a:rPr lang="en-US">
                <a:effectLst/>
              </a:rPr>
              <a:t>What works – Canadian research</a:t>
            </a:r>
          </a:p>
          <a:p>
            <a:pPr>
              <a:lnSpc>
                <a:spcPct val="80000"/>
              </a:lnSpc>
              <a:buClr>
                <a:srgbClr val="FFFF66"/>
              </a:buClr>
              <a:buSzTx/>
              <a:buFontTx/>
              <a:buChar char="•"/>
              <a:tabLst>
                <a:tab pos="566738" algn="l"/>
              </a:tabLst>
            </a:pPr>
            <a:endParaRPr lang="en-US">
              <a:effectLst/>
            </a:endParaRPr>
          </a:p>
          <a:p>
            <a:pPr>
              <a:lnSpc>
                <a:spcPct val="80000"/>
              </a:lnSpc>
              <a:buClr>
                <a:srgbClr val="FFFF66"/>
              </a:buClr>
              <a:buSzTx/>
              <a:buFontTx/>
              <a:buChar char="•"/>
              <a:tabLst>
                <a:tab pos="566738" algn="l"/>
              </a:tabLst>
            </a:pPr>
            <a:r>
              <a:rPr lang="en-US">
                <a:effectLst/>
              </a:rPr>
              <a:t>Evidence-based practice vs. gender-	responsive approaches</a:t>
            </a:r>
            <a:endParaRPr lang="en-US">
              <a:solidFill>
                <a:schemeClr val="tx2"/>
              </a:solidFill>
              <a:effectLst/>
            </a:endParaRPr>
          </a:p>
          <a:p>
            <a:pPr>
              <a:buClr>
                <a:schemeClr val="tx2"/>
              </a:buClr>
              <a:buFont typeface="Wingdings" pitchFamily="2" charset="2"/>
              <a:buNone/>
              <a:tabLst>
                <a:tab pos="566738" algn="l"/>
              </a:tabLst>
            </a:pPr>
            <a:endParaRPr lang="en-US" b="1">
              <a:solidFill>
                <a:schemeClr val="tx2"/>
              </a:solidFill>
            </a:endParaRPr>
          </a:p>
          <a:p>
            <a:pPr>
              <a:buClr>
                <a:schemeClr val="tx2"/>
              </a:buClr>
              <a:buFont typeface="Wingdings" pitchFamily="2" charset="2"/>
              <a:buNone/>
              <a:tabLst>
                <a:tab pos="566738" algn="l"/>
              </a:tabLst>
            </a:pPr>
            <a:endParaRPr lang="en-US" b="1">
              <a:solidFill>
                <a:schemeClr val="tx2"/>
              </a:solidFill>
            </a:endParaRPr>
          </a:p>
        </p:txBody>
      </p:sp>
      <p:sp>
        <p:nvSpPr>
          <p:cNvPr id="821252"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609600" y="304800"/>
            <a:ext cx="7772400" cy="1447800"/>
          </a:xfrm>
        </p:spPr>
        <p:txBody>
          <a:bodyPr/>
          <a:lstStyle/>
          <a:p>
            <a:r>
              <a:rPr lang="en-US">
                <a:solidFill>
                  <a:srgbClr val="FFFF66"/>
                </a:solidFill>
              </a:rPr>
              <a:t>Guiding Principles </a:t>
            </a:r>
            <a:r>
              <a:rPr lang="en-US" sz="3600">
                <a:solidFill>
                  <a:srgbClr val="FFFF66"/>
                </a:solidFill>
              </a:rPr>
              <a:t>(cont.)</a:t>
            </a:r>
          </a:p>
        </p:txBody>
      </p:sp>
      <p:sp>
        <p:nvSpPr>
          <p:cNvPr id="836611" name="Rectangle 3"/>
          <p:cNvSpPr>
            <a:spLocks noGrp="1" noChangeArrowheads="1"/>
          </p:cNvSpPr>
          <p:nvPr>
            <p:ph type="body" idx="1"/>
          </p:nvPr>
        </p:nvSpPr>
        <p:spPr>
          <a:xfrm>
            <a:off x="381000" y="1828800"/>
            <a:ext cx="8763000" cy="4648200"/>
          </a:xfrm>
        </p:spPr>
        <p:txBody>
          <a:bodyPr/>
          <a:lstStyle/>
          <a:p>
            <a:pPr>
              <a:lnSpc>
                <a:spcPct val="80000"/>
              </a:lnSpc>
              <a:buClr>
                <a:schemeClr val="tx2"/>
              </a:buClr>
              <a:buFontTx/>
              <a:buNone/>
              <a:tabLst>
                <a:tab pos="566738" algn="l"/>
              </a:tabLst>
            </a:pPr>
            <a:endParaRPr lang="en-US" sz="2400" b="1">
              <a:solidFill>
                <a:schemeClr val="tx2"/>
              </a:solidFill>
            </a:endParaRPr>
          </a:p>
          <a:p>
            <a:pPr>
              <a:lnSpc>
                <a:spcPct val="105000"/>
              </a:lnSpc>
              <a:buClr>
                <a:srgbClr val="FFFF66"/>
              </a:buClr>
              <a:buFontTx/>
              <a:buChar char="•"/>
              <a:tabLst>
                <a:tab pos="566738" algn="l"/>
              </a:tabLst>
            </a:pPr>
            <a:r>
              <a:rPr lang="en-US" sz="2800" b="1">
                <a:effectLst/>
              </a:rPr>
              <a:t>Socioeconomic status:</a:t>
            </a:r>
            <a:r>
              <a:rPr lang="en-US" sz="2800">
                <a:effectLst/>
              </a:rPr>
              <a:t> Provide women with 	opportunities to improve their socioeconomic 	conditions.</a:t>
            </a:r>
          </a:p>
          <a:p>
            <a:pPr>
              <a:lnSpc>
                <a:spcPct val="80000"/>
              </a:lnSpc>
              <a:buClr>
                <a:srgbClr val="FFFF66"/>
              </a:buClr>
              <a:buFontTx/>
              <a:buChar char="•"/>
              <a:tabLst>
                <a:tab pos="566738" algn="l"/>
              </a:tabLst>
            </a:pPr>
            <a:endParaRPr lang="en-US" sz="2800">
              <a:effectLst/>
            </a:endParaRPr>
          </a:p>
          <a:p>
            <a:pPr>
              <a:lnSpc>
                <a:spcPct val="105000"/>
              </a:lnSpc>
              <a:buClr>
                <a:srgbClr val="FFFF66"/>
              </a:buClr>
              <a:buFontTx/>
              <a:buChar char="•"/>
              <a:tabLst>
                <a:tab pos="566738" algn="l"/>
              </a:tabLst>
            </a:pPr>
            <a:r>
              <a:rPr lang="en-US" sz="2800" b="1">
                <a:effectLst/>
              </a:rPr>
              <a:t>Community:</a:t>
            </a:r>
            <a:r>
              <a:rPr lang="en-US" sz="2800">
                <a:effectLst/>
              </a:rPr>
              <a:t> Establish a system of 	comprehensive and collaborative community 	services.</a:t>
            </a:r>
          </a:p>
          <a:p>
            <a:pPr>
              <a:lnSpc>
                <a:spcPct val="80000"/>
              </a:lnSpc>
              <a:buClr>
                <a:schemeClr val="tx1"/>
              </a:buClr>
              <a:buFontTx/>
              <a:buChar char="•"/>
              <a:tabLst>
                <a:tab pos="566738" algn="l"/>
              </a:tabLst>
            </a:pPr>
            <a:endParaRPr lang="en-US" sz="2800">
              <a:effectLst/>
            </a:endParaRPr>
          </a:p>
          <a:p>
            <a:pPr>
              <a:lnSpc>
                <a:spcPct val="80000"/>
              </a:lnSpc>
              <a:buClr>
                <a:schemeClr val="tx1"/>
              </a:buClr>
              <a:buFontTx/>
              <a:buNone/>
              <a:tabLst>
                <a:tab pos="566738" algn="l"/>
              </a:tabLst>
            </a:pPr>
            <a:r>
              <a:rPr lang="en-US" sz="2800">
                <a:effectLst/>
              </a:rPr>
              <a:t>                                               </a:t>
            </a:r>
            <a:r>
              <a:rPr lang="en-US" sz="1600">
                <a:effectLst/>
              </a:rPr>
              <a:t>(Bloom, Owen, Covington 2003)</a:t>
            </a:r>
          </a:p>
        </p:txBody>
      </p:sp>
      <p:sp>
        <p:nvSpPr>
          <p:cNvPr id="836612" name="Rectangle 4"/>
          <p:cNvSpPr>
            <a:spLocks noChangeArrowheads="1"/>
          </p:cNvSpPr>
          <p:nvPr/>
        </p:nvSpPr>
        <p:spPr bwMode="auto">
          <a:xfrm>
            <a:off x="61896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228600" y="457200"/>
            <a:ext cx="8686800" cy="3124200"/>
          </a:xfrm>
        </p:spPr>
        <p:txBody>
          <a:bodyPr/>
          <a:lstStyle/>
          <a:p>
            <a:pPr>
              <a:lnSpc>
                <a:spcPct val="90000"/>
              </a:lnSpc>
            </a:pPr>
            <a:r>
              <a:rPr lang="en-US">
                <a:solidFill>
                  <a:srgbClr val="FFFF66"/>
                </a:solidFill>
              </a:rPr>
              <a:t>Women’s Integrated Treatment</a:t>
            </a:r>
            <a:r>
              <a:rPr lang="en-US" sz="4800">
                <a:solidFill>
                  <a:srgbClr val="FFFF66"/>
                </a:solidFill>
              </a:rPr>
              <a:t/>
            </a:r>
            <a:br>
              <a:rPr lang="en-US" sz="4800">
                <a:solidFill>
                  <a:srgbClr val="FFFF66"/>
                </a:solidFill>
              </a:rPr>
            </a:br>
            <a:r>
              <a:rPr lang="en-US" sz="4000">
                <a:solidFill>
                  <a:srgbClr val="FFFF66"/>
                </a:solidFill>
              </a:rPr>
              <a:t>( WIT )</a:t>
            </a:r>
            <a:br>
              <a:rPr lang="en-US" sz="4000">
                <a:solidFill>
                  <a:srgbClr val="FFFF66"/>
                </a:solidFill>
              </a:rPr>
            </a:br>
            <a:r>
              <a:rPr lang="en-US" sz="2000"/>
              <a:t/>
            </a:r>
            <a:br>
              <a:rPr lang="en-US" sz="2000"/>
            </a:br>
            <a:r>
              <a:rPr lang="en-US" sz="2000"/>
              <a:t/>
            </a:r>
            <a:br>
              <a:rPr lang="en-US" sz="2000"/>
            </a:br>
            <a:r>
              <a:rPr lang="en-US" sz="2800" b="1">
                <a:solidFill>
                  <a:schemeClr val="tx1"/>
                </a:solidFill>
              </a:rPr>
              <a:t>This model is holistic, integrated and based on:</a:t>
            </a:r>
            <a:br>
              <a:rPr lang="en-US" sz="2800" b="1">
                <a:solidFill>
                  <a:schemeClr val="tx1"/>
                </a:solidFill>
              </a:rPr>
            </a:br>
            <a:endParaRPr lang="en-US" sz="2800" b="1">
              <a:solidFill>
                <a:schemeClr val="tx1"/>
              </a:solidFill>
            </a:endParaRPr>
          </a:p>
        </p:txBody>
      </p:sp>
      <p:sp>
        <p:nvSpPr>
          <p:cNvPr id="838659" name="Rectangle 3"/>
          <p:cNvSpPr>
            <a:spLocks noGrp="1" noChangeArrowheads="1"/>
          </p:cNvSpPr>
          <p:nvPr>
            <p:ph type="body" idx="1"/>
          </p:nvPr>
        </p:nvSpPr>
        <p:spPr>
          <a:xfrm>
            <a:off x="1066800" y="3429000"/>
            <a:ext cx="7848600" cy="2697163"/>
          </a:xfrm>
        </p:spPr>
        <p:txBody>
          <a:bodyPr/>
          <a:lstStyle/>
          <a:p>
            <a:pPr indent="285750">
              <a:lnSpc>
                <a:spcPct val="75000"/>
              </a:lnSpc>
              <a:spcBef>
                <a:spcPct val="10000"/>
              </a:spcBef>
              <a:buClr>
                <a:srgbClr val="FFFF66"/>
              </a:buClr>
              <a:buSzTx/>
              <a:buFontTx/>
              <a:buChar char="•"/>
              <a:tabLst>
                <a:tab pos="628650" algn="l"/>
                <a:tab pos="798513" algn="l"/>
              </a:tabLst>
            </a:pPr>
            <a:r>
              <a:rPr lang="en-US" sz="2800"/>
              <a:t>The gender-responsive definition and</a:t>
            </a:r>
          </a:p>
          <a:p>
            <a:pPr indent="285750">
              <a:lnSpc>
                <a:spcPct val="75000"/>
              </a:lnSpc>
              <a:spcBef>
                <a:spcPct val="10000"/>
              </a:spcBef>
              <a:buClr>
                <a:srgbClr val="FFFF66"/>
              </a:buClr>
              <a:buSzTx/>
              <a:buFontTx/>
              <a:buNone/>
              <a:tabLst>
                <a:tab pos="628650" algn="l"/>
                <a:tab pos="798513" algn="l"/>
              </a:tabLst>
            </a:pPr>
            <a:r>
              <a:rPr lang="en-US" sz="2800"/>
              <a:t> 	guiding principles</a:t>
            </a:r>
          </a:p>
          <a:p>
            <a:pPr indent="285750">
              <a:lnSpc>
                <a:spcPct val="75000"/>
              </a:lnSpc>
              <a:spcBef>
                <a:spcPct val="10000"/>
              </a:spcBef>
              <a:buClr>
                <a:srgbClr val="FFFF66"/>
              </a:buClr>
              <a:buSzTx/>
              <a:buFontTx/>
              <a:buNone/>
              <a:tabLst>
                <a:tab pos="628650" algn="l"/>
                <a:tab pos="798513" algn="l"/>
              </a:tabLst>
            </a:pPr>
            <a:r>
              <a:rPr lang="en-US" sz="2800"/>
              <a:t>       </a:t>
            </a:r>
          </a:p>
          <a:p>
            <a:pPr indent="285750">
              <a:lnSpc>
                <a:spcPct val="75000"/>
              </a:lnSpc>
              <a:spcBef>
                <a:spcPct val="10000"/>
              </a:spcBef>
              <a:buClr>
                <a:srgbClr val="FFFF66"/>
              </a:buClr>
              <a:buSzTx/>
              <a:buFontTx/>
              <a:buChar char="•"/>
              <a:tabLst>
                <a:tab pos="628650" algn="l"/>
                <a:tab pos="798513" algn="l"/>
              </a:tabLst>
            </a:pPr>
            <a:r>
              <a:rPr lang="en-US" sz="2800"/>
              <a:t>A theoretical foundation</a:t>
            </a:r>
          </a:p>
          <a:p>
            <a:pPr indent="285750">
              <a:lnSpc>
                <a:spcPct val="75000"/>
              </a:lnSpc>
              <a:spcBef>
                <a:spcPct val="10000"/>
              </a:spcBef>
              <a:buClr>
                <a:srgbClr val="FFFF66"/>
              </a:buClr>
              <a:buSzTx/>
              <a:buFontTx/>
              <a:buChar char="•"/>
              <a:tabLst>
                <a:tab pos="628650" algn="l"/>
                <a:tab pos="798513" algn="l"/>
              </a:tabLst>
            </a:pPr>
            <a:endParaRPr lang="en-US" sz="2800"/>
          </a:p>
          <a:p>
            <a:pPr indent="285750">
              <a:lnSpc>
                <a:spcPct val="75000"/>
              </a:lnSpc>
              <a:spcBef>
                <a:spcPct val="10000"/>
              </a:spcBef>
              <a:buClr>
                <a:srgbClr val="FFFF66"/>
              </a:buClr>
              <a:buSzTx/>
              <a:buFontTx/>
              <a:buChar char="•"/>
              <a:tabLst>
                <a:tab pos="628650" algn="l"/>
                <a:tab pos="798513" algn="l"/>
              </a:tabLst>
            </a:pPr>
            <a:r>
              <a:rPr lang="en-US" sz="2800"/>
              <a:t>Interventions/strategies that are multi- </a:t>
            </a:r>
          </a:p>
          <a:p>
            <a:pPr indent="285750">
              <a:lnSpc>
                <a:spcPct val="75000"/>
              </a:lnSpc>
              <a:spcBef>
                <a:spcPct val="10000"/>
              </a:spcBef>
              <a:buClr>
                <a:srgbClr val="FFFF66"/>
              </a:buClr>
              <a:buSzTx/>
              <a:buFontTx/>
              <a:buNone/>
              <a:tabLst>
                <a:tab pos="628650" algn="l"/>
                <a:tab pos="798513" algn="l"/>
              </a:tabLst>
            </a:pPr>
            <a:r>
              <a:rPr lang="en-US" sz="2800"/>
              <a:t>	dimensional </a:t>
            </a:r>
          </a:p>
          <a:p>
            <a:pPr indent="285750">
              <a:lnSpc>
                <a:spcPct val="75000"/>
              </a:lnSpc>
              <a:spcBef>
                <a:spcPct val="10000"/>
              </a:spcBef>
              <a:buClr>
                <a:srgbClr val="FFFF66"/>
              </a:buClr>
              <a:buSzTx/>
              <a:buFontTx/>
              <a:buNone/>
              <a:tabLst>
                <a:tab pos="628650" algn="l"/>
                <a:tab pos="798513" algn="l"/>
              </a:tabLst>
            </a:pPr>
            <a:r>
              <a:rPr lang="en-US"/>
              <a:t>                                             </a:t>
            </a:r>
            <a:r>
              <a:rPr lang="en-US" sz="1600"/>
              <a:t>(Covington, 2007)</a:t>
            </a:r>
          </a:p>
        </p:txBody>
      </p:sp>
      <p:sp>
        <p:nvSpPr>
          <p:cNvPr id="838660" name="Rectangle 4"/>
          <p:cNvSpPr>
            <a:spLocks noChangeArrowheads="1"/>
          </p:cNvSpPr>
          <p:nvPr/>
        </p:nvSpPr>
        <p:spPr bwMode="auto">
          <a:xfrm>
            <a:off x="62658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82" name="Rectangle 2"/>
          <p:cNvSpPr>
            <a:spLocks noGrp="1" noChangeArrowheads="1"/>
          </p:cNvSpPr>
          <p:nvPr>
            <p:ph type="title"/>
          </p:nvPr>
        </p:nvSpPr>
        <p:spPr>
          <a:xfrm>
            <a:off x="1066800" y="381000"/>
            <a:ext cx="7010400" cy="1905000"/>
          </a:xfrm>
        </p:spPr>
        <p:txBody>
          <a:bodyPr anchorCtr="0"/>
          <a:lstStyle/>
          <a:p>
            <a:pPr>
              <a:lnSpc>
                <a:spcPct val="85000"/>
              </a:lnSpc>
            </a:pPr>
            <a:r>
              <a:rPr lang="en-US">
                <a:solidFill>
                  <a:srgbClr val="FFFF66"/>
                </a:solidFill>
              </a:rPr>
              <a:t>Four Theories</a:t>
            </a:r>
          </a:p>
        </p:txBody>
      </p:sp>
      <p:sp>
        <p:nvSpPr>
          <p:cNvPr id="839683" name="Rectangle 3"/>
          <p:cNvSpPr>
            <a:spLocks noGrp="1" noChangeArrowheads="1"/>
          </p:cNvSpPr>
          <p:nvPr>
            <p:ph type="body" idx="1"/>
          </p:nvPr>
        </p:nvSpPr>
        <p:spPr>
          <a:xfrm>
            <a:off x="2667000" y="2362200"/>
            <a:ext cx="5867400" cy="4267200"/>
          </a:xfrm>
        </p:spPr>
        <p:txBody>
          <a:bodyPr/>
          <a:lstStyle/>
          <a:p>
            <a:pPr marL="347663" indent="-347663">
              <a:lnSpc>
                <a:spcPct val="130000"/>
              </a:lnSpc>
              <a:buClr>
                <a:srgbClr val="FFFF66"/>
              </a:buClr>
              <a:buSzPct val="75000"/>
              <a:buFontTx/>
              <a:buChar char="•"/>
            </a:pPr>
            <a:r>
              <a:rPr lang="en-US"/>
              <a:t>Pathways</a:t>
            </a:r>
          </a:p>
          <a:p>
            <a:pPr marL="347663" indent="-347663">
              <a:lnSpc>
                <a:spcPct val="130000"/>
              </a:lnSpc>
              <a:buClr>
                <a:srgbClr val="FFFF66"/>
              </a:buClr>
              <a:buSzPct val="75000"/>
              <a:buFontTx/>
              <a:buChar char="•"/>
            </a:pPr>
            <a:r>
              <a:rPr lang="en-US"/>
              <a:t>Trauma</a:t>
            </a:r>
          </a:p>
          <a:p>
            <a:pPr marL="347663" indent="-347663">
              <a:lnSpc>
                <a:spcPct val="130000"/>
              </a:lnSpc>
              <a:buClr>
                <a:srgbClr val="FFFF66"/>
              </a:buClr>
              <a:buSzPct val="75000"/>
              <a:buFontTx/>
              <a:buChar char="•"/>
            </a:pPr>
            <a:r>
              <a:rPr lang="en-US"/>
              <a:t>Addiction</a:t>
            </a:r>
          </a:p>
          <a:p>
            <a:pPr marL="347663" indent="-347663">
              <a:lnSpc>
                <a:spcPct val="130000"/>
              </a:lnSpc>
              <a:buClr>
                <a:srgbClr val="FFFF66"/>
              </a:buClr>
              <a:buSzPct val="75000"/>
              <a:buFontTx/>
              <a:buChar char="•"/>
            </a:pPr>
            <a:r>
              <a:rPr lang="en-US"/>
              <a:t>Psychological Development</a:t>
            </a:r>
          </a:p>
        </p:txBody>
      </p:sp>
      <p:sp>
        <p:nvSpPr>
          <p:cNvPr id="839684" name="Rectangle 4"/>
          <p:cNvSpPr>
            <a:spLocks noChangeArrowheads="1"/>
          </p:cNvSpPr>
          <p:nvPr/>
        </p:nvSpPr>
        <p:spPr bwMode="auto">
          <a:xfrm>
            <a:off x="61896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685800" y="0"/>
            <a:ext cx="7772400" cy="1371600"/>
          </a:xfrm>
        </p:spPr>
        <p:txBody>
          <a:bodyPr/>
          <a:lstStyle/>
          <a:p>
            <a:r>
              <a:rPr lang="en-US">
                <a:solidFill>
                  <a:srgbClr val="FFFF66"/>
                </a:solidFill>
              </a:rPr>
              <a:t>Pathways Perspective</a:t>
            </a:r>
          </a:p>
        </p:txBody>
      </p:sp>
      <p:sp>
        <p:nvSpPr>
          <p:cNvPr id="840707" name="Rectangle 3"/>
          <p:cNvSpPr>
            <a:spLocks noGrp="1" noChangeArrowheads="1"/>
          </p:cNvSpPr>
          <p:nvPr>
            <p:ph type="body" idx="1"/>
          </p:nvPr>
        </p:nvSpPr>
        <p:spPr>
          <a:xfrm>
            <a:off x="1219200" y="1371600"/>
            <a:ext cx="7162800" cy="4572000"/>
          </a:xfrm>
        </p:spPr>
        <p:txBody>
          <a:bodyPr/>
          <a:lstStyle/>
          <a:p>
            <a:pPr marL="457200" indent="-457200">
              <a:lnSpc>
                <a:spcPct val="80000"/>
              </a:lnSpc>
              <a:spcBef>
                <a:spcPct val="5000"/>
              </a:spcBef>
              <a:buClr>
                <a:srgbClr val="FFFF66"/>
              </a:buClr>
              <a:buSzPct val="90000"/>
              <a:buFontTx/>
              <a:buChar char="•"/>
              <a:tabLst>
                <a:tab pos="682625" algn="l"/>
              </a:tabLst>
            </a:pPr>
            <a:r>
              <a:rPr lang="en-US" sz="2800"/>
              <a:t>Women’s crimes embedded in the </a:t>
            </a:r>
          </a:p>
          <a:p>
            <a:pPr marL="457200" indent="-457200">
              <a:lnSpc>
                <a:spcPct val="80000"/>
              </a:lnSpc>
              <a:spcBef>
                <a:spcPct val="5000"/>
              </a:spcBef>
              <a:buClr>
                <a:srgbClr val="FFFF66"/>
              </a:buClr>
              <a:buSzPct val="90000"/>
              <a:buFontTx/>
              <a:buNone/>
              <a:tabLst>
                <a:tab pos="682625" algn="l"/>
              </a:tabLst>
            </a:pPr>
            <a:r>
              <a:rPr lang="en-US" sz="2800"/>
              <a:t>		conditions of their lives</a:t>
            </a:r>
            <a:br>
              <a:rPr lang="en-US" sz="2800"/>
            </a:br>
            <a:endParaRPr lang="en-US" sz="2800"/>
          </a:p>
          <a:p>
            <a:pPr marL="457200" indent="-457200">
              <a:lnSpc>
                <a:spcPct val="80000"/>
              </a:lnSpc>
              <a:spcBef>
                <a:spcPct val="5000"/>
              </a:spcBef>
              <a:buClr>
                <a:srgbClr val="FFFF66"/>
              </a:buClr>
              <a:buSzPct val="90000"/>
              <a:buFontTx/>
              <a:buChar char="•"/>
              <a:tabLst>
                <a:tab pos="682625" algn="l"/>
              </a:tabLst>
            </a:pPr>
            <a:r>
              <a:rPr lang="en-US" sz="2800"/>
              <a:t>Examines the specific life course events </a:t>
            </a:r>
          </a:p>
          <a:p>
            <a:pPr marL="457200" indent="-457200">
              <a:lnSpc>
                <a:spcPct val="80000"/>
              </a:lnSpc>
              <a:spcBef>
                <a:spcPct val="5000"/>
              </a:spcBef>
              <a:buClr>
                <a:srgbClr val="FFFF66"/>
              </a:buClr>
              <a:buSzPct val="90000"/>
              <a:buFontTx/>
              <a:buNone/>
              <a:tabLst>
                <a:tab pos="682625" algn="l"/>
              </a:tabLst>
            </a:pPr>
            <a:r>
              <a:rPr lang="en-US" sz="2800"/>
              <a:t>		that place women at risk for offending</a:t>
            </a:r>
            <a:br>
              <a:rPr lang="en-US" sz="2800"/>
            </a:br>
            <a:endParaRPr lang="en-US" sz="2800"/>
          </a:p>
          <a:p>
            <a:pPr marL="457200" indent="-457200">
              <a:lnSpc>
                <a:spcPct val="80000"/>
              </a:lnSpc>
              <a:spcBef>
                <a:spcPct val="5000"/>
              </a:spcBef>
              <a:buClr>
                <a:srgbClr val="FFFF66"/>
              </a:buClr>
              <a:buSzPct val="90000"/>
              <a:buFontTx/>
              <a:buChar char="•"/>
              <a:tabLst>
                <a:tab pos="682625" algn="l"/>
              </a:tabLst>
            </a:pPr>
            <a:r>
              <a:rPr lang="en-US" sz="2800"/>
              <a:t>Triple jeopardy:  The impact of race, 	class &amp; gender (Bloom)</a:t>
            </a:r>
            <a:br>
              <a:rPr lang="en-US" sz="2800"/>
            </a:br>
            <a:endParaRPr lang="en-US" sz="2800"/>
          </a:p>
          <a:p>
            <a:pPr marL="457200" indent="-457200">
              <a:lnSpc>
                <a:spcPct val="80000"/>
              </a:lnSpc>
              <a:spcBef>
                <a:spcPct val="5000"/>
              </a:spcBef>
              <a:buClr>
                <a:srgbClr val="FFFF66"/>
              </a:buClr>
              <a:buSzPct val="90000"/>
              <a:buFontTx/>
              <a:buChar char="•"/>
              <a:tabLst>
                <a:tab pos="682625" algn="l"/>
              </a:tabLst>
            </a:pPr>
            <a:r>
              <a:rPr lang="en-US" sz="2800"/>
              <a:t>Multiple marginality: From families, </a:t>
            </a:r>
          </a:p>
          <a:p>
            <a:pPr marL="457200" indent="-457200">
              <a:lnSpc>
                <a:spcPct val="80000"/>
              </a:lnSpc>
              <a:spcBef>
                <a:spcPct val="5000"/>
              </a:spcBef>
              <a:buClr>
                <a:srgbClr val="FFFF66"/>
              </a:buClr>
              <a:buSzPct val="90000"/>
              <a:buFontTx/>
              <a:buNone/>
              <a:tabLst>
                <a:tab pos="682625" algn="l"/>
              </a:tabLst>
            </a:pPr>
            <a:r>
              <a:rPr lang="en-US" sz="2800"/>
              <a:t>		school, work (Owen)</a:t>
            </a:r>
            <a:br>
              <a:rPr lang="en-US" sz="2800"/>
            </a:br>
            <a:r>
              <a:rPr lang="en-US" sz="2800"/>
              <a:t> 	</a:t>
            </a:r>
          </a:p>
          <a:p>
            <a:pPr marL="457200" indent="-457200">
              <a:lnSpc>
                <a:spcPct val="80000"/>
              </a:lnSpc>
              <a:spcBef>
                <a:spcPct val="5000"/>
              </a:spcBef>
              <a:buClr>
                <a:srgbClr val="FFFF66"/>
              </a:buClr>
              <a:buSzPct val="90000"/>
              <a:buFontTx/>
              <a:buChar char="•"/>
              <a:tabLst>
                <a:tab pos="682625" algn="l"/>
              </a:tabLst>
            </a:pPr>
            <a:r>
              <a:rPr lang="en-US" sz="2800"/>
              <a:t>Trauma &amp; addiction (Covington)</a:t>
            </a:r>
          </a:p>
          <a:p>
            <a:pPr marL="457200" indent="-457200">
              <a:buSzPct val="90000"/>
              <a:tabLst>
                <a:tab pos="682625" algn="l"/>
              </a:tabLst>
            </a:pPr>
            <a:endParaRPr lang="en-US" sz="2800"/>
          </a:p>
        </p:txBody>
      </p:sp>
      <p:sp>
        <p:nvSpPr>
          <p:cNvPr id="840708" name="Rectangle 4"/>
          <p:cNvSpPr>
            <a:spLocks noChangeArrowheads="1"/>
          </p:cNvSpPr>
          <p:nvPr/>
        </p:nvSpPr>
        <p:spPr bwMode="auto">
          <a:xfrm>
            <a:off x="61896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a:xfrm>
            <a:off x="0" y="685800"/>
            <a:ext cx="9144000" cy="1295400"/>
          </a:xfrm>
        </p:spPr>
        <p:txBody>
          <a:bodyPr/>
          <a:lstStyle/>
          <a:p>
            <a:r>
              <a:rPr lang="en-US">
                <a:solidFill>
                  <a:srgbClr val="FFFF66"/>
                </a:solidFill>
              </a:rPr>
              <a:t>Definition of Evidence-based</a:t>
            </a:r>
            <a:r>
              <a:rPr lang="en-US" sz="4000"/>
              <a:t> </a:t>
            </a:r>
          </a:p>
        </p:txBody>
      </p:sp>
      <p:sp>
        <p:nvSpPr>
          <p:cNvPr id="841731" name="Rectangle 3"/>
          <p:cNvSpPr>
            <a:spLocks noGrp="1" noChangeArrowheads="1"/>
          </p:cNvSpPr>
          <p:nvPr>
            <p:ph type="body" idx="1"/>
          </p:nvPr>
        </p:nvSpPr>
        <p:spPr>
          <a:xfrm>
            <a:off x="381000" y="2438400"/>
            <a:ext cx="8153400" cy="3048000"/>
          </a:xfrm>
        </p:spPr>
        <p:txBody>
          <a:bodyPr/>
          <a:lstStyle/>
          <a:p>
            <a:pPr algn="just">
              <a:buFont typeface="Wingdings" pitchFamily="2" charset="2"/>
              <a:buNone/>
            </a:pPr>
            <a:r>
              <a:rPr lang="en-US" sz="3600" b="1"/>
              <a:t>	</a:t>
            </a:r>
            <a:r>
              <a:rPr lang="en-US" sz="2800">
                <a:effectLst/>
              </a:rPr>
              <a:t>Evidence-based practice (EBP) is defined as the integration of the best available research and clinical expertise within the context of patient characteristics, culture, values, and preferences.</a:t>
            </a:r>
          </a:p>
          <a:p>
            <a:pPr>
              <a:buClr>
                <a:srgbClr val="FFFF66"/>
              </a:buClr>
              <a:buFont typeface="Wingdings" pitchFamily="2" charset="2"/>
              <a:buNone/>
            </a:pPr>
            <a:r>
              <a:rPr lang="en-US">
                <a:effectLst/>
              </a:rPr>
              <a:t>			</a:t>
            </a:r>
            <a:r>
              <a:rPr lang="en-US" sz="2400">
                <a:effectLst/>
              </a:rPr>
              <a:t>                             </a:t>
            </a:r>
            <a:r>
              <a:rPr lang="en-US" sz="1600">
                <a:effectLst/>
              </a:rPr>
              <a:t>(APA Presidential Task Force, 2005)</a:t>
            </a:r>
          </a:p>
        </p:txBody>
      </p:sp>
      <p:sp>
        <p:nvSpPr>
          <p:cNvPr id="841733" name="Rectangle 5"/>
          <p:cNvSpPr>
            <a:spLocks noChangeArrowheads="1"/>
          </p:cNvSpPr>
          <p:nvPr/>
        </p:nvSpPr>
        <p:spPr bwMode="auto">
          <a:xfrm>
            <a:off x="6934200" y="6400800"/>
            <a:ext cx="1876425"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9618" name="Rectangle 2"/>
          <p:cNvSpPr>
            <a:spLocks noGrp="1" noChangeArrowheads="1"/>
          </p:cNvSpPr>
          <p:nvPr>
            <p:ph type="title"/>
          </p:nvPr>
        </p:nvSpPr>
        <p:spPr>
          <a:xfrm>
            <a:off x="457200" y="762000"/>
            <a:ext cx="8229600" cy="1219200"/>
          </a:xfrm>
        </p:spPr>
        <p:txBody>
          <a:bodyPr/>
          <a:lstStyle/>
          <a:p>
            <a:r>
              <a:rPr lang="en-US">
                <a:solidFill>
                  <a:srgbClr val="FFFF66"/>
                </a:solidFill>
              </a:rPr>
              <a:t>Whose Evidence is It?</a:t>
            </a:r>
          </a:p>
        </p:txBody>
      </p:sp>
      <p:sp>
        <p:nvSpPr>
          <p:cNvPr id="879619" name="Rectangle 3"/>
          <p:cNvSpPr>
            <a:spLocks noGrp="1" noChangeArrowheads="1"/>
          </p:cNvSpPr>
          <p:nvPr>
            <p:ph type="body" idx="1"/>
          </p:nvPr>
        </p:nvSpPr>
        <p:spPr>
          <a:xfrm>
            <a:off x="228600" y="2514600"/>
            <a:ext cx="8610600" cy="3611563"/>
          </a:xfrm>
        </p:spPr>
        <p:txBody>
          <a:bodyPr/>
          <a:lstStyle/>
          <a:p>
            <a:pPr algn="just">
              <a:buClr>
                <a:srgbClr val="FFFF66"/>
              </a:buClr>
              <a:buSzTx/>
              <a:buFontTx/>
              <a:buNone/>
            </a:pPr>
            <a:r>
              <a:rPr lang="en-US"/>
              <a:t>   </a:t>
            </a:r>
            <a:r>
              <a:rPr lang="en-US">
                <a:effectLst/>
              </a:rPr>
              <a:t>Most research is conducted by the founders of the approach. Up to 40% of the results are due to “allegiance effects.”</a:t>
            </a:r>
          </a:p>
          <a:p>
            <a:pPr algn="just">
              <a:buClr>
                <a:srgbClr val="FFFF66"/>
              </a:buClr>
              <a:buSzTx/>
              <a:buFontTx/>
              <a:buNone/>
            </a:pPr>
            <a:endParaRPr lang="en-US">
              <a:effectLst/>
            </a:endParaRPr>
          </a:p>
          <a:p>
            <a:pPr algn="just">
              <a:buClr>
                <a:srgbClr val="FFFF66"/>
              </a:buClr>
              <a:buSzTx/>
              <a:buFontTx/>
              <a:buNone/>
            </a:pPr>
            <a:r>
              <a:rPr lang="en-US" sz="1600">
                <a:effectLst/>
              </a:rPr>
              <a:t>                                                                                               (Duncan &amp; Miller, 2006)</a:t>
            </a:r>
          </a:p>
        </p:txBody>
      </p:sp>
      <p:sp>
        <p:nvSpPr>
          <p:cNvPr id="879620" name="Rectangle 4"/>
          <p:cNvSpPr>
            <a:spLocks noChangeArrowheads="1"/>
          </p:cNvSpPr>
          <p:nvPr/>
        </p:nvSpPr>
        <p:spPr bwMode="auto">
          <a:xfrm>
            <a:off x="6705600" y="62484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xfrm>
            <a:off x="457200" y="533400"/>
            <a:ext cx="8229600" cy="1447800"/>
          </a:xfrm>
        </p:spPr>
        <p:txBody>
          <a:bodyPr/>
          <a:lstStyle/>
          <a:p>
            <a:r>
              <a:rPr lang="en-US">
                <a:solidFill>
                  <a:srgbClr val="FFFF66"/>
                </a:solidFill>
              </a:rPr>
              <a:t>What Kind of Evidence?</a:t>
            </a:r>
          </a:p>
        </p:txBody>
      </p:sp>
      <p:sp>
        <p:nvSpPr>
          <p:cNvPr id="881667" name="Rectangle 3"/>
          <p:cNvSpPr>
            <a:spLocks noGrp="1" noChangeArrowheads="1"/>
          </p:cNvSpPr>
          <p:nvPr>
            <p:ph type="body" idx="1"/>
          </p:nvPr>
        </p:nvSpPr>
        <p:spPr>
          <a:xfrm>
            <a:off x="609600" y="2514600"/>
            <a:ext cx="8534400" cy="3886200"/>
          </a:xfrm>
        </p:spPr>
        <p:txBody>
          <a:bodyPr/>
          <a:lstStyle/>
          <a:p>
            <a:pPr>
              <a:buClr>
                <a:srgbClr val="FFFF66"/>
              </a:buClr>
              <a:buSzTx/>
              <a:buFontTx/>
              <a:buChar char="•"/>
              <a:tabLst>
                <a:tab pos="566738" algn="l"/>
              </a:tabLst>
            </a:pPr>
            <a:r>
              <a:rPr lang="en-US">
                <a:effectLst/>
              </a:rPr>
              <a:t>Thousands of studies have found no 	difference among therapeutic approaches</a:t>
            </a:r>
          </a:p>
          <a:p>
            <a:pPr>
              <a:buClr>
                <a:srgbClr val="FFFF66"/>
              </a:buClr>
              <a:buSzTx/>
              <a:buFontTx/>
              <a:buNone/>
              <a:tabLst>
                <a:tab pos="566738" algn="l"/>
              </a:tabLst>
            </a:pPr>
            <a:endParaRPr lang="en-US">
              <a:effectLst/>
            </a:endParaRPr>
          </a:p>
          <a:p>
            <a:pPr>
              <a:buClr>
                <a:srgbClr val="FFFF66"/>
              </a:buClr>
              <a:buSzTx/>
              <a:buFontTx/>
              <a:buChar char="•"/>
              <a:tabLst>
                <a:tab pos="566738" algn="l"/>
              </a:tabLst>
            </a:pPr>
            <a:r>
              <a:rPr lang="en-US">
                <a:effectLst/>
              </a:rPr>
              <a:t>A few studies have found favorable results  	(example:  CBT 15 vs. 2985)</a:t>
            </a:r>
          </a:p>
          <a:p>
            <a:pPr>
              <a:buClr>
                <a:srgbClr val="FFFF66"/>
              </a:buClr>
              <a:buSzTx/>
              <a:buFontTx/>
              <a:buNone/>
              <a:tabLst>
                <a:tab pos="566738" algn="l"/>
              </a:tabLst>
            </a:pPr>
            <a:endParaRPr lang="en-US">
              <a:effectLst/>
            </a:endParaRPr>
          </a:p>
          <a:p>
            <a:pPr algn="just">
              <a:buClr>
                <a:srgbClr val="FFFF66"/>
              </a:buClr>
              <a:buSzTx/>
              <a:buFontTx/>
              <a:buNone/>
              <a:tabLst>
                <a:tab pos="566738" algn="l"/>
              </a:tabLst>
            </a:pPr>
            <a:r>
              <a:rPr lang="en-US" sz="1600">
                <a:effectLst/>
              </a:rPr>
              <a:t>                                                                                               (Duncan &amp; Miller, 2006)</a:t>
            </a:r>
          </a:p>
          <a:p>
            <a:pPr>
              <a:buClr>
                <a:srgbClr val="FFFF66"/>
              </a:buClr>
              <a:buSzTx/>
              <a:buFontTx/>
              <a:buNone/>
              <a:tabLst>
                <a:tab pos="566738" algn="l"/>
              </a:tabLst>
            </a:pPr>
            <a:endParaRPr lang="en-US">
              <a:effectLst/>
            </a:endParaRPr>
          </a:p>
        </p:txBody>
      </p:sp>
      <p:sp>
        <p:nvSpPr>
          <p:cNvPr id="881668" name="Rectangle 4"/>
          <p:cNvSpPr>
            <a:spLocks noChangeArrowheads="1"/>
          </p:cNvSpPr>
          <p:nvPr/>
        </p:nvSpPr>
        <p:spPr bwMode="auto">
          <a:xfrm>
            <a:off x="69342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22" name="Rectangle 2"/>
          <p:cNvSpPr>
            <a:spLocks noGrp="1" noChangeArrowheads="1"/>
          </p:cNvSpPr>
          <p:nvPr>
            <p:ph type="title"/>
          </p:nvPr>
        </p:nvSpPr>
        <p:spPr>
          <a:xfrm>
            <a:off x="685800" y="228600"/>
            <a:ext cx="7772400" cy="1524000"/>
          </a:xfrm>
        </p:spPr>
        <p:txBody>
          <a:bodyPr/>
          <a:lstStyle/>
          <a:p>
            <a:r>
              <a:rPr lang="en-US">
                <a:solidFill>
                  <a:srgbClr val="FFFF66"/>
                </a:solidFill>
              </a:rPr>
              <a:t>A Lot to Lose: What it Takes</a:t>
            </a:r>
          </a:p>
        </p:txBody>
      </p:sp>
      <p:sp>
        <p:nvSpPr>
          <p:cNvPr id="849923" name="Rectangle 3"/>
          <p:cNvSpPr>
            <a:spLocks noGrp="1" noChangeArrowheads="1"/>
          </p:cNvSpPr>
          <p:nvPr>
            <p:ph type="body" idx="1"/>
          </p:nvPr>
        </p:nvSpPr>
        <p:spPr>
          <a:xfrm>
            <a:off x="1219200" y="1981200"/>
            <a:ext cx="7162800" cy="4343400"/>
          </a:xfrm>
        </p:spPr>
        <p:txBody>
          <a:bodyPr/>
          <a:lstStyle/>
          <a:p>
            <a:pPr marL="457200" indent="-457200">
              <a:lnSpc>
                <a:spcPct val="80000"/>
              </a:lnSpc>
              <a:spcBef>
                <a:spcPct val="5000"/>
              </a:spcBef>
              <a:buClr>
                <a:srgbClr val="FFFF66"/>
              </a:buClr>
              <a:buSzPct val="90000"/>
              <a:buFontTx/>
              <a:buChar char="•"/>
            </a:pPr>
            <a:r>
              <a:rPr lang="en-US" sz="2800"/>
              <a:t>Emphasis on relationship and trust</a:t>
            </a:r>
            <a:br>
              <a:rPr lang="en-US" sz="2800"/>
            </a:br>
            <a:endParaRPr lang="en-US" sz="2800"/>
          </a:p>
          <a:p>
            <a:pPr marL="457200" indent="-457200">
              <a:lnSpc>
                <a:spcPct val="80000"/>
              </a:lnSpc>
              <a:spcBef>
                <a:spcPct val="5000"/>
              </a:spcBef>
              <a:buClr>
                <a:srgbClr val="FFFF66"/>
              </a:buClr>
              <a:buSzPct val="90000"/>
              <a:buFontTx/>
              <a:buChar char="•"/>
            </a:pPr>
            <a:r>
              <a:rPr lang="en-US" sz="2800"/>
              <a:t>Working in partnership with participants</a:t>
            </a:r>
            <a:br>
              <a:rPr lang="en-US" sz="2800"/>
            </a:br>
            <a:endParaRPr lang="en-US" sz="2800"/>
          </a:p>
          <a:p>
            <a:pPr marL="457200" indent="-457200">
              <a:lnSpc>
                <a:spcPct val="80000"/>
              </a:lnSpc>
              <a:spcBef>
                <a:spcPct val="5000"/>
              </a:spcBef>
              <a:buClr>
                <a:srgbClr val="FFFF66"/>
              </a:buClr>
              <a:buSzPct val="90000"/>
              <a:buFontTx/>
              <a:buChar char="•"/>
            </a:pPr>
            <a:r>
              <a:rPr lang="en-US" sz="2800"/>
              <a:t>Flexibility with quality standards</a:t>
            </a:r>
            <a:br>
              <a:rPr lang="en-US" sz="2800"/>
            </a:br>
            <a:endParaRPr lang="en-US" sz="2800"/>
          </a:p>
          <a:p>
            <a:pPr marL="457200" indent="-457200">
              <a:lnSpc>
                <a:spcPct val="80000"/>
              </a:lnSpc>
              <a:spcBef>
                <a:spcPct val="5000"/>
              </a:spcBef>
              <a:buClr>
                <a:srgbClr val="FFFF66"/>
              </a:buClr>
              <a:buSzPct val="90000"/>
              <a:buFontTx/>
              <a:buChar char="•"/>
            </a:pPr>
            <a:r>
              <a:rPr lang="en-US" sz="2800"/>
              <a:t>Importance of environment</a:t>
            </a:r>
          </a:p>
          <a:p>
            <a:pPr marL="457200" indent="-457200">
              <a:lnSpc>
                <a:spcPct val="80000"/>
              </a:lnSpc>
              <a:spcBef>
                <a:spcPct val="5000"/>
              </a:spcBef>
              <a:buClr>
                <a:srgbClr val="FFFF66"/>
              </a:buClr>
              <a:buSzPct val="90000"/>
              <a:buFontTx/>
              <a:buNone/>
            </a:pPr>
            <a:r>
              <a:rPr lang="en-US" sz="2800"/>
              <a:t> 	</a:t>
            </a:r>
          </a:p>
          <a:p>
            <a:pPr marL="457200" indent="-457200">
              <a:lnSpc>
                <a:spcPct val="80000"/>
              </a:lnSpc>
              <a:spcBef>
                <a:spcPct val="5000"/>
              </a:spcBef>
              <a:buClr>
                <a:srgbClr val="FFFF66"/>
              </a:buClr>
              <a:buSzPct val="90000"/>
              <a:buFontTx/>
              <a:buChar char="•"/>
            </a:pPr>
            <a:r>
              <a:rPr lang="en-US" sz="2800"/>
              <a:t>Accountability (by staff and program)</a:t>
            </a:r>
          </a:p>
          <a:p>
            <a:pPr marL="457200" indent="-457200">
              <a:buSzPct val="90000"/>
            </a:pPr>
            <a:endParaRPr lang="en-US" sz="2800"/>
          </a:p>
        </p:txBody>
      </p:sp>
      <p:sp>
        <p:nvSpPr>
          <p:cNvPr id="849924" name="Rectangle 4"/>
          <p:cNvSpPr>
            <a:spLocks noChangeArrowheads="1"/>
          </p:cNvSpPr>
          <p:nvPr/>
        </p:nvSpPr>
        <p:spPr bwMode="auto">
          <a:xfrm>
            <a:off x="6189663"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
        <p:nvSpPr>
          <p:cNvPr id="849925" name="Rectangle 5"/>
          <p:cNvSpPr>
            <a:spLocks noChangeArrowheads="1"/>
          </p:cNvSpPr>
          <p:nvPr/>
        </p:nvSpPr>
        <p:spPr bwMode="auto">
          <a:xfrm>
            <a:off x="6096000" y="5562600"/>
            <a:ext cx="2366963" cy="320675"/>
          </a:xfrm>
          <a:prstGeom prst="rect">
            <a:avLst/>
          </a:prstGeom>
          <a:noFill/>
          <a:ln w="0" algn="ctr">
            <a:noFill/>
            <a:miter lim="800000"/>
            <a:headEnd/>
            <a:tailEnd/>
          </a:ln>
          <a:effectLst/>
        </p:spPr>
        <p:txBody>
          <a:bodyPr wrap="none">
            <a:spAutoFit/>
          </a:bodyPr>
          <a:lstStyle/>
          <a:p>
            <a:pPr marL="285750" indent="-285750" algn="r">
              <a:tabLst>
                <a:tab pos="3081338" algn="l"/>
              </a:tabLst>
            </a:pPr>
            <a:r>
              <a:rPr lang="en-US" sz="1500"/>
              <a:t>(Smyth and Schorr, 2009)</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4498" name="Rectangle 2"/>
          <p:cNvSpPr>
            <a:spLocks noGrp="1" noChangeArrowheads="1"/>
          </p:cNvSpPr>
          <p:nvPr>
            <p:ph type="title"/>
          </p:nvPr>
        </p:nvSpPr>
        <p:spPr>
          <a:xfrm>
            <a:off x="381000" y="609600"/>
            <a:ext cx="8229600" cy="1139825"/>
          </a:xfrm>
        </p:spPr>
        <p:txBody>
          <a:bodyPr/>
          <a:lstStyle/>
          <a:p>
            <a:r>
              <a:rPr lang="en-US">
                <a:solidFill>
                  <a:srgbClr val="FFFF66"/>
                </a:solidFill>
              </a:rPr>
              <a:t>What’s at Stake?</a:t>
            </a:r>
          </a:p>
        </p:txBody>
      </p:sp>
      <p:sp>
        <p:nvSpPr>
          <p:cNvPr id="874499" name="Rectangle 3"/>
          <p:cNvSpPr>
            <a:spLocks noGrp="1" noChangeArrowheads="1"/>
          </p:cNvSpPr>
          <p:nvPr>
            <p:ph type="body" idx="1"/>
          </p:nvPr>
        </p:nvSpPr>
        <p:spPr>
          <a:xfrm>
            <a:off x="381000" y="1981200"/>
            <a:ext cx="8229600" cy="4525963"/>
          </a:xfrm>
        </p:spPr>
        <p:txBody>
          <a:bodyPr/>
          <a:lstStyle/>
          <a:p>
            <a:pPr>
              <a:lnSpc>
                <a:spcPct val="105000"/>
              </a:lnSpc>
              <a:buClr>
                <a:srgbClr val="FFFF66"/>
              </a:buClr>
              <a:buSzTx/>
              <a:buFontTx/>
              <a:buChar char="•"/>
            </a:pPr>
            <a:r>
              <a:rPr lang="en-US" sz="2800"/>
              <a:t>Risk of continuing to distort social policy 	priorities</a:t>
            </a:r>
          </a:p>
          <a:p>
            <a:pPr>
              <a:lnSpc>
                <a:spcPct val="105000"/>
              </a:lnSpc>
              <a:buClr>
                <a:srgbClr val="FFFF66"/>
              </a:buClr>
              <a:buSzTx/>
              <a:buFontTx/>
              <a:buChar char="•"/>
            </a:pPr>
            <a:r>
              <a:rPr lang="en-US" sz="2800"/>
              <a:t>Risk not being able to make reliable judgments 	about the effectiveness of programs due to 	lack of experimental design</a:t>
            </a:r>
          </a:p>
          <a:p>
            <a:pPr>
              <a:lnSpc>
                <a:spcPct val="105000"/>
              </a:lnSpc>
              <a:buClr>
                <a:srgbClr val="FFFF66"/>
              </a:buClr>
              <a:buSzTx/>
              <a:buFontTx/>
              <a:buChar char="•"/>
            </a:pPr>
            <a:r>
              <a:rPr lang="en-US" sz="2800"/>
              <a:t>Risk spending huge sums of money to gather 	information that arrives too late to inform 	decision-making</a:t>
            </a:r>
          </a:p>
          <a:p>
            <a:pPr>
              <a:lnSpc>
                <a:spcPct val="90000"/>
              </a:lnSpc>
            </a:pPr>
            <a:endParaRPr lang="en-US" sz="2800"/>
          </a:p>
        </p:txBody>
      </p:sp>
      <p:sp>
        <p:nvSpPr>
          <p:cNvPr id="874500" name="Rectangle 4"/>
          <p:cNvSpPr>
            <a:spLocks noChangeArrowheads="1"/>
          </p:cNvSpPr>
          <p:nvPr/>
        </p:nvSpPr>
        <p:spPr bwMode="auto">
          <a:xfrm>
            <a:off x="69342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a:xfrm>
            <a:off x="457200" y="685800"/>
            <a:ext cx="8001000" cy="1371600"/>
          </a:xfrm>
        </p:spPr>
        <p:txBody>
          <a:bodyPr/>
          <a:lstStyle/>
          <a:p>
            <a:r>
              <a:rPr lang="en-US">
                <a:solidFill>
                  <a:srgbClr val="FFFF66"/>
                </a:solidFill>
              </a:rPr>
              <a:t>What is Needed?</a:t>
            </a:r>
          </a:p>
        </p:txBody>
      </p:sp>
      <p:sp>
        <p:nvSpPr>
          <p:cNvPr id="850947" name="Rectangle 3"/>
          <p:cNvSpPr>
            <a:spLocks noGrp="1" noChangeArrowheads="1"/>
          </p:cNvSpPr>
          <p:nvPr>
            <p:ph type="body" idx="1"/>
          </p:nvPr>
        </p:nvSpPr>
        <p:spPr>
          <a:xfrm>
            <a:off x="990600" y="2133600"/>
            <a:ext cx="7772400" cy="2971800"/>
          </a:xfrm>
        </p:spPr>
        <p:txBody>
          <a:bodyPr/>
          <a:lstStyle/>
          <a:p>
            <a:pPr>
              <a:lnSpc>
                <a:spcPct val="95000"/>
              </a:lnSpc>
              <a:buClr>
                <a:srgbClr val="FFFF66"/>
              </a:buClr>
              <a:buSzTx/>
              <a:buFontTx/>
              <a:buChar char="•"/>
            </a:pPr>
            <a:r>
              <a:rPr lang="en-US"/>
              <a:t>A reexamination of what constitutes 	evidence</a:t>
            </a:r>
          </a:p>
          <a:p>
            <a:pPr>
              <a:lnSpc>
                <a:spcPct val="95000"/>
              </a:lnSpc>
              <a:buClr>
                <a:srgbClr val="FFFF66"/>
              </a:buClr>
              <a:buSzTx/>
              <a:buFontTx/>
              <a:buChar char="•"/>
            </a:pPr>
            <a:r>
              <a:rPr lang="en-US"/>
              <a:t>How evidence varies by circumstances</a:t>
            </a:r>
          </a:p>
          <a:p>
            <a:pPr>
              <a:lnSpc>
                <a:spcPct val="95000"/>
              </a:lnSpc>
              <a:buClr>
                <a:srgbClr val="FFFF66"/>
              </a:buClr>
              <a:buSzTx/>
              <a:buFontTx/>
              <a:buChar char="•"/>
            </a:pPr>
            <a:r>
              <a:rPr lang="en-US"/>
              <a:t>More attention and resources invested 	in practice-based evidence</a:t>
            </a:r>
          </a:p>
        </p:txBody>
      </p:sp>
      <p:sp>
        <p:nvSpPr>
          <p:cNvPr id="850948"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a:xfrm>
            <a:off x="381000" y="609600"/>
            <a:ext cx="8229600" cy="1139825"/>
          </a:xfrm>
        </p:spPr>
        <p:txBody>
          <a:bodyPr/>
          <a:lstStyle/>
          <a:p>
            <a:r>
              <a:rPr lang="en-US">
                <a:solidFill>
                  <a:srgbClr val="FFFF66"/>
                </a:solidFill>
              </a:rPr>
              <a:t>Evidence-Based Principles for Effective Interventions</a:t>
            </a:r>
          </a:p>
        </p:txBody>
      </p:sp>
      <p:sp>
        <p:nvSpPr>
          <p:cNvPr id="891907" name="Rectangle 3"/>
          <p:cNvSpPr>
            <a:spLocks noGrp="1" noChangeArrowheads="1"/>
          </p:cNvSpPr>
          <p:nvPr>
            <p:ph type="body" idx="1"/>
          </p:nvPr>
        </p:nvSpPr>
        <p:spPr>
          <a:xfrm>
            <a:off x="381000" y="2133600"/>
            <a:ext cx="8229600" cy="4114800"/>
          </a:xfrm>
        </p:spPr>
        <p:txBody>
          <a:bodyPr/>
          <a:lstStyle/>
          <a:p>
            <a:pPr>
              <a:lnSpc>
                <a:spcPct val="80000"/>
              </a:lnSpc>
              <a:buClr>
                <a:srgbClr val="FFFF66"/>
              </a:buClr>
              <a:buSzTx/>
              <a:buFontTx/>
              <a:buChar char="•"/>
              <a:tabLst>
                <a:tab pos="566738" algn="l"/>
              </a:tabLst>
            </a:pPr>
            <a:r>
              <a:rPr lang="en-US" sz="2800"/>
              <a:t>Assess actuarial risk/needs</a:t>
            </a:r>
          </a:p>
          <a:p>
            <a:pPr>
              <a:lnSpc>
                <a:spcPct val="80000"/>
              </a:lnSpc>
              <a:buClr>
                <a:srgbClr val="FFFF66"/>
              </a:buClr>
              <a:buSzTx/>
              <a:buFontTx/>
              <a:buChar char="•"/>
              <a:tabLst>
                <a:tab pos="566738" algn="l"/>
              </a:tabLst>
            </a:pPr>
            <a:r>
              <a:rPr lang="en-US" sz="2800"/>
              <a:t>Enhance intrinsic motivation</a:t>
            </a:r>
          </a:p>
          <a:p>
            <a:pPr>
              <a:lnSpc>
                <a:spcPct val="80000"/>
              </a:lnSpc>
              <a:buClr>
                <a:srgbClr val="FFFF66"/>
              </a:buClr>
              <a:buSzTx/>
              <a:buFontTx/>
              <a:buChar char="•"/>
              <a:tabLst>
                <a:tab pos="566738" algn="l"/>
              </a:tabLst>
            </a:pPr>
            <a:r>
              <a:rPr lang="en-US" sz="2800"/>
              <a:t>Target interventions (risk, need, responsivity, 	dosage, treatment)</a:t>
            </a:r>
          </a:p>
          <a:p>
            <a:pPr>
              <a:lnSpc>
                <a:spcPct val="80000"/>
              </a:lnSpc>
              <a:buClr>
                <a:srgbClr val="FFFF66"/>
              </a:buClr>
              <a:buSzTx/>
              <a:buFontTx/>
              <a:buChar char="•"/>
              <a:tabLst>
                <a:tab pos="566738" algn="l"/>
              </a:tabLst>
            </a:pPr>
            <a:r>
              <a:rPr lang="en-US" sz="2800"/>
              <a:t>Skill train with directed practice (cognitive 	behavioral treatment methods)</a:t>
            </a:r>
          </a:p>
          <a:p>
            <a:pPr>
              <a:lnSpc>
                <a:spcPct val="80000"/>
              </a:lnSpc>
              <a:buClr>
                <a:srgbClr val="FFFF66"/>
              </a:buClr>
              <a:buSzTx/>
              <a:buFontTx/>
              <a:buChar char="•"/>
              <a:tabLst>
                <a:tab pos="566738" algn="l"/>
              </a:tabLst>
            </a:pPr>
            <a:r>
              <a:rPr lang="en-US" sz="2800"/>
              <a:t>Increase positive reinforcement</a:t>
            </a:r>
          </a:p>
          <a:p>
            <a:pPr>
              <a:lnSpc>
                <a:spcPct val="80000"/>
              </a:lnSpc>
              <a:buClr>
                <a:srgbClr val="FFFF66"/>
              </a:buClr>
              <a:buSzTx/>
              <a:buFontTx/>
              <a:buChar char="•"/>
              <a:tabLst>
                <a:tab pos="566738" algn="l"/>
              </a:tabLst>
            </a:pPr>
            <a:r>
              <a:rPr lang="en-US" sz="2800"/>
              <a:t>Engage ongoing support in communities</a:t>
            </a:r>
          </a:p>
          <a:p>
            <a:pPr>
              <a:lnSpc>
                <a:spcPct val="80000"/>
              </a:lnSpc>
              <a:buClr>
                <a:srgbClr val="FFFF66"/>
              </a:buClr>
              <a:buSzTx/>
              <a:buFontTx/>
              <a:buChar char="•"/>
              <a:tabLst>
                <a:tab pos="566738" algn="l"/>
              </a:tabLst>
            </a:pPr>
            <a:r>
              <a:rPr lang="en-US" sz="2800"/>
              <a:t>Measure relevant processes/practices</a:t>
            </a:r>
          </a:p>
          <a:p>
            <a:pPr>
              <a:lnSpc>
                <a:spcPct val="80000"/>
              </a:lnSpc>
              <a:buClr>
                <a:srgbClr val="FFFF66"/>
              </a:buClr>
              <a:buSzTx/>
              <a:buFontTx/>
              <a:buChar char="•"/>
              <a:tabLst>
                <a:tab pos="566738" algn="l"/>
              </a:tabLst>
            </a:pPr>
            <a:r>
              <a:rPr lang="en-US" sz="2800"/>
              <a:t>Provide measurement feedback</a:t>
            </a:r>
          </a:p>
        </p:txBody>
      </p:sp>
      <p:sp>
        <p:nvSpPr>
          <p:cNvPr id="891908" name="Rectangle 4"/>
          <p:cNvSpPr>
            <a:spLocks noChangeArrowheads="1"/>
          </p:cNvSpPr>
          <p:nvPr/>
        </p:nvSpPr>
        <p:spPr bwMode="auto">
          <a:xfrm>
            <a:off x="70104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7810" name="Rectangle 2"/>
          <p:cNvSpPr>
            <a:spLocks noGrp="1" noChangeArrowheads="1"/>
          </p:cNvSpPr>
          <p:nvPr>
            <p:ph type="title"/>
          </p:nvPr>
        </p:nvSpPr>
        <p:spPr>
          <a:xfrm>
            <a:off x="457200" y="609600"/>
            <a:ext cx="8229600" cy="1447800"/>
          </a:xfrm>
        </p:spPr>
        <p:txBody>
          <a:bodyPr/>
          <a:lstStyle/>
          <a:p>
            <a:r>
              <a:rPr lang="en-US">
                <a:solidFill>
                  <a:srgbClr val="FFFF66"/>
                </a:solidFill>
              </a:rPr>
              <a:t>What the Research Says</a:t>
            </a:r>
          </a:p>
        </p:txBody>
      </p:sp>
      <p:sp>
        <p:nvSpPr>
          <p:cNvPr id="887811" name="Rectangle 3"/>
          <p:cNvSpPr>
            <a:spLocks noGrp="1" noChangeArrowheads="1"/>
          </p:cNvSpPr>
          <p:nvPr>
            <p:ph type="body" idx="1"/>
          </p:nvPr>
        </p:nvSpPr>
        <p:spPr>
          <a:xfrm>
            <a:off x="1066800" y="2743200"/>
            <a:ext cx="7620000" cy="3382963"/>
          </a:xfrm>
        </p:spPr>
        <p:txBody>
          <a:bodyPr/>
          <a:lstStyle/>
          <a:p>
            <a:pPr>
              <a:buClr>
                <a:srgbClr val="FFFF66"/>
              </a:buClr>
              <a:buSzTx/>
              <a:buFontTx/>
              <a:buChar char="•"/>
            </a:pPr>
            <a:r>
              <a:rPr lang="en-US">
                <a:effectLst/>
              </a:rPr>
              <a:t>87% of change is client factors</a:t>
            </a:r>
          </a:p>
          <a:p>
            <a:pPr>
              <a:buClr>
                <a:srgbClr val="FFFF66"/>
              </a:buClr>
              <a:buSzTx/>
              <a:buFontTx/>
              <a:buNone/>
            </a:pPr>
            <a:endParaRPr lang="en-US" sz="1800">
              <a:effectLst/>
            </a:endParaRPr>
          </a:p>
          <a:p>
            <a:pPr>
              <a:buClr>
                <a:srgbClr val="FFFF66"/>
              </a:buClr>
              <a:buSzTx/>
              <a:buFontTx/>
              <a:buChar char="•"/>
            </a:pPr>
            <a:r>
              <a:rPr lang="en-US">
                <a:effectLst/>
              </a:rPr>
              <a:t>13% of change is therapeutic factors</a:t>
            </a:r>
          </a:p>
          <a:p>
            <a:pPr>
              <a:buClr>
                <a:srgbClr val="FFFF66"/>
              </a:buClr>
              <a:buSzTx/>
              <a:buFontTx/>
              <a:buChar char="•"/>
            </a:pPr>
            <a:endParaRPr lang="en-US">
              <a:effectLst/>
            </a:endParaRPr>
          </a:p>
          <a:p>
            <a:pPr algn="just">
              <a:buClr>
                <a:srgbClr val="FFFF66"/>
              </a:buClr>
              <a:buSzTx/>
              <a:buFontTx/>
              <a:buNone/>
            </a:pPr>
            <a:r>
              <a:rPr lang="en-US" sz="1600">
                <a:effectLst/>
              </a:rPr>
              <a:t>                                                                                            (Wampold, 2000)</a:t>
            </a:r>
          </a:p>
          <a:p>
            <a:pPr>
              <a:buClr>
                <a:srgbClr val="FFFF66"/>
              </a:buClr>
              <a:buSzTx/>
              <a:buFontTx/>
              <a:buNone/>
            </a:pPr>
            <a:endParaRPr lang="en-US">
              <a:effectLst/>
            </a:endParaRPr>
          </a:p>
        </p:txBody>
      </p:sp>
      <p:sp>
        <p:nvSpPr>
          <p:cNvPr id="887812" name="Rectangle 4"/>
          <p:cNvSpPr>
            <a:spLocks noChangeArrowheads="1"/>
          </p:cNvSpPr>
          <p:nvPr/>
        </p:nvSpPr>
        <p:spPr bwMode="auto">
          <a:xfrm>
            <a:off x="6858000" y="62484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9858" name="Rectangle 2"/>
          <p:cNvSpPr>
            <a:spLocks noGrp="1" noChangeArrowheads="1"/>
          </p:cNvSpPr>
          <p:nvPr>
            <p:ph type="title"/>
          </p:nvPr>
        </p:nvSpPr>
        <p:spPr>
          <a:xfrm>
            <a:off x="914400" y="381000"/>
            <a:ext cx="7696200" cy="1828800"/>
          </a:xfrm>
          <a:noFill/>
        </p:spPr>
        <p:txBody>
          <a:bodyPr/>
          <a:lstStyle/>
          <a:p>
            <a:r>
              <a:rPr lang="en-US">
                <a:solidFill>
                  <a:srgbClr val="FFFF66"/>
                </a:solidFill>
              </a:rPr>
              <a:t>Behavioral Health</a:t>
            </a:r>
            <a:r>
              <a:rPr lang="en-US" sz="4800">
                <a:solidFill>
                  <a:srgbClr val="FFFF66"/>
                </a:solidFill>
              </a:rPr>
              <a:t/>
            </a:r>
            <a:br>
              <a:rPr lang="en-US" sz="4800">
                <a:solidFill>
                  <a:srgbClr val="FFFF66"/>
                </a:solidFill>
              </a:rPr>
            </a:br>
            <a:r>
              <a:rPr lang="en-US" sz="3600">
                <a:solidFill>
                  <a:srgbClr val="FFFF66"/>
                </a:solidFill>
              </a:rPr>
              <a:t>(examples of missing information)</a:t>
            </a:r>
          </a:p>
        </p:txBody>
      </p:sp>
      <p:sp>
        <p:nvSpPr>
          <p:cNvPr id="889859" name="Rectangle 3"/>
          <p:cNvSpPr>
            <a:spLocks noGrp="1" noChangeArrowheads="1"/>
          </p:cNvSpPr>
          <p:nvPr>
            <p:ph type="body" sz="half" idx="1"/>
          </p:nvPr>
        </p:nvSpPr>
        <p:spPr>
          <a:xfrm>
            <a:off x="1219200" y="2286000"/>
            <a:ext cx="7391400" cy="3581400"/>
          </a:xfrm>
        </p:spPr>
        <p:txBody>
          <a:bodyPr/>
          <a:lstStyle/>
          <a:p>
            <a:pPr>
              <a:buClr>
                <a:srgbClr val="FFFF66"/>
              </a:buClr>
              <a:buSzPct val="100000"/>
              <a:buFontTx/>
              <a:buChar char="•"/>
            </a:pPr>
            <a:r>
              <a:rPr lang="en-US" sz="3000">
                <a:effectLst/>
              </a:rPr>
              <a:t>Gender </a:t>
            </a:r>
          </a:p>
          <a:p>
            <a:pPr>
              <a:lnSpc>
                <a:spcPct val="125000"/>
              </a:lnSpc>
              <a:spcAft>
                <a:spcPct val="5000"/>
              </a:spcAft>
              <a:buClr>
                <a:srgbClr val="FFFF66"/>
              </a:buClr>
              <a:buSzTx/>
              <a:buFontTx/>
              <a:buChar char="•"/>
            </a:pPr>
            <a:r>
              <a:rPr lang="en-US" sz="3000">
                <a:effectLst/>
              </a:rPr>
              <a:t>Diagnostic and Statistical Manual (DSM)</a:t>
            </a:r>
          </a:p>
          <a:p>
            <a:pPr>
              <a:lnSpc>
                <a:spcPct val="125000"/>
              </a:lnSpc>
              <a:spcAft>
                <a:spcPct val="5000"/>
              </a:spcAft>
              <a:buClr>
                <a:srgbClr val="FFFF66"/>
              </a:buClr>
              <a:buSzTx/>
              <a:buFontTx/>
              <a:buChar char="•"/>
            </a:pPr>
            <a:r>
              <a:rPr lang="en-US" sz="3000">
                <a:effectLst/>
              </a:rPr>
              <a:t>What the research says</a:t>
            </a:r>
          </a:p>
          <a:p>
            <a:pPr lvl="2">
              <a:lnSpc>
                <a:spcPct val="125000"/>
              </a:lnSpc>
              <a:spcAft>
                <a:spcPct val="5000"/>
              </a:spcAft>
              <a:buClr>
                <a:srgbClr val="FFFF66"/>
              </a:buClr>
            </a:pPr>
            <a:r>
              <a:rPr lang="en-US" sz="3000">
                <a:effectLst/>
              </a:rPr>
              <a:t>Client</a:t>
            </a:r>
          </a:p>
          <a:p>
            <a:pPr lvl="2">
              <a:lnSpc>
                <a:spcPct val="125000"/>
              </a:lnSpc>
              <a:spcAft>
                <a:spcPct val="5000"/>
              </a:spcAft>
              <a:buClr>
                <a:srgbClr val="FFFF66"/>
              </a:buClr>
            </a:pPr>
            <a:r>
              <a:rPr lang="en-US" sz="3000">
                <a:effectLst/>
              </a:rPr>
              <a:t>Therapeutic alliance</a:t>
            </a:r>
          </a:p>
          <a:p>
            <a:pPr lvl="2">
              <a:lnSpc>
                <a:spcPct val="125000"/>
              </a:lnSpc>
              <a:spcAft>
                <a:spcPct val="5000"/>
              </a:spcAft>
              <a:buClr>
                <a:srgbClr val="FFFF66"/>
              </a:buClr>
            </a:pPr>
            <a:r>
              <a:rPr lang="en-US" sz="3000">
                <a:effectLst/>
              </a:rPr>
              <a:t>Impact of environment</a:t>
            </a:r>
          </a:p>
        </p:txBody>
      </p:sp>
      <p:sp>
        <p:nvSpPr>
          <p:cNvPr id="889860" name="Rectangle 4"/>
          <p:cNvSpPr>
            <a:spLocks noChangeArrowheads="1"/>
          </p:cNvSpPr>
          <p:nvPr/>
        </p:nvSpPr>
        <p:spPr bwMode="auto">
          <a:xfrm>
            <a:off x="69342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304800" y="228600"/>
            <a:ext cx="8610600" cy="1447800"/>
          </a:xfrm>
        </p:spPr>
        <p:txBody>
          <a:bodyPr lIns="87090" tIns="43545" rIns="87090" bIns="43545" anchorCtr="0"/>
          <a:lstStyle/>
          <a:p>
            <a:r>
              <a:rPr lang="en-US" sz="4200">
                <a:solidFill>
                  <a:srgbClr val="FFFF66"/>
                </a:solidFill>
              </a:rPr>
              <a:t>A Culture Shift: The Core Values of</a:t>
            </a:r>
            <a:r>
              <a:rPr lang="en-US" sz="4000">
                <a:solidFill>
                  <a:srgbClr val="FFFF66"/>
                </a:solidFill>
              </a:rPr>
              <a:t> </a:t>
            </a:r>
            <a:r>
              <a:rPr lang="en-US" sz="4200">
                <a:solidFill>
                  <a:srgbClr val="FFFF66"/>
                </a:solidFill>
              </a:rPr>
              <a:t>Trauma-Informed Services</a:t>
            </a:r>
          </a:p>
        </p:txBody>
      </p:sp>
      <p:sp>
        <p:nvSpPr>
          <p:cNvPr id="852995" name="Rectangle 3"/>
          <p:cNvSpPr>
            <a:spLocks noGrp="1" noChangeArrowheads="1"/>
          </p:cNvSpPr>
          <p:nvPr>
            <p:ph type="body" idx="4294967295"/>
          </p:nvPr>
        </p:nvSpPr>
        <p:spPr>
          <a:xfrm>
            <a:off x="958850" y="1746250"/>
            <a:ext cx="7724775" cy="4329113"/>
          </a:xfrm>
        </p:spPr>
        <p:txBody>
          <a:bodyPr lIns="87090" tIns="43545" rIns="87090" bIns="43545"/>
          <a:lstStyle/>
          <a:p>
            <a:pPr marL="215900" indent="-215900" defTabSz="865188">
              <a:lnSpc>
                <a:spcPct val="90000"/>
              </a:lnSpc>
              <a:buClr>
                <a:srgbClr val="FFFF66"/>
              </a:buClr>
              <a:buSzTx/>
              <a:buFontTx/>
              <a:buChar char="•"/>
              <a:tabLst>
                <a:tab pos="457200" algn="l"/>
              </a:tabLst>
            </a:pPr>
            <a:r>
              <a:rPr lang="en-US" sz="2800" u="sng"/>
              <a:t>Safety:</a:t>
            </a:r>
            <a:r>
              <a:rPr lang="en-US" sz="2800"/>
              <a:t> Ensuring physical and emotional 	safety</a:t>
            </a:r>
            <a:endParaRPr lang="en-US" sz="2800" u="sng"/>
          </a:p>
          <a:p>
            <a:pPr marL="215900" indent="-215900" defTabSz="865188">
              <a:lnSpc>
                <a:spcPct val="90000"/>
              </a:lnSpc>
              <a:buClr>
                <a:srgbClr val="FFFF66"/>
              </a:buClr>
              <a:buSzTx/>
              <a:buFontTx/>
              <a:buChar char="•"/>
              <a:tabLst>
                <a:tab pos="457200" algn="l"/>
              </a:tabLst>
            </a:pPr>
            <a:r>
              <a:rPr lang="en-US" sz="2800" u="sng"/>
              <a:t>Trustworthiness</a:t>
            </a:r>
            <a:r>
              <a:rPr lang="en-US" sz="2800"/>
              <a:t>: Maximizing trustworthiness, 	making tasks clear, and maintaining 	appropriate boundaries</a:t>
            </a:r>
          </a:p>
          <a:p>
            <a:pPr marL="215900" indent="-215900" defTabSz="865188">
              <a:lnSpc>
                <a:spcPct val="90000"/>
              </a:lnSpc>
              <a:buClr>
                <a:srgbClr val="FFFF66"/>
              </a:buClr>
              <a:buSzTx/>
              <a:buFontTx/>
              <a:buChar char="•"/>
              <a:tabLst>
                <a:tab pos="457200" algn="l"/>
              </a:tabLst>
            </a:pPr>
            <a:r>
              <a:rPr lang="en-US" sz="2800" u="sng"/>
              <a:t>Choice:</a:t>
            </a:r>
            <a:r>
              <a:rPr lang="en-US" sz="2800"/>
              <a:t> Prioritizing woman’s choice and 	control</a:t>
            </a:r>
          </a:p>
          <a:p>
            <a:pPr marL="215900" indent="-215900" defTabSz="865188">
              <a:lnSpc>
                <a:spcPct val="90000"/>
              </a:lnSpc>
              <a:buClr>
                <a:srgbClr val="FFFF66"/>
              </a:buClr>
              <a:buSzTx/>
              <a:buFontTx/>
              <a:buChar char="•"/>
              <a:tabLst>
                <a:tab pos="457200" algn="l"/>
              </a:tabLst>
            </a:pPr>
            <a:r>
              <a:rPr lang="en-US" sz="2800" u="sng"/>
              <a:t>Collaboration:</a:t>
            </a:r>
            <a:r>
              <a:rPr lang="en-US" sz="2800"/>
              <a:t> Maximizing collaboration and 	sharing of power with woman</a:t>
            </a:r>
          </a:p>
          <a:p>
            <a:pPr marL="215900" indent="-215900" defTabSz="865188">
              <a:lnSpc>
                <a:spcPct val="90000"/>
              </a:lnSpc>
              <a:buClr>
                <a:srgbClr val="FFFF66"/>
              </a:buClr>
              <a:buSzTx/>
              <a:buFontTx/>
              <a:buChar char="•"/>
              <a:tabLst>
                <a:tab pos="457200" algn="l"/>
              </a:tabLst>
            </a:pPr>
            <a:r>
              <a:rPr lang="en-US" sz="2800" u="sng"/>
              <a:t>Empowerment:</a:t>
            </a:r>
            <a:r>
              <a:rPr lang="en-US" sz="2800"/>
              <a:t> Prioritizing empowerment and 	skill-building</a:t>
            </a:r>
          </a:p>
        </p:txBody>
      </p:sp>
      <p:sp>
        <p:nvSpPr>
          <p:cNvPr id="852996" name="Rectangle 4"/>
          <p:cNvSpPr>
            <a:spLocks noChangeArrowheads="1"/>
          </p:cNvSpPr>
          <p:nvPr/>
        </p:nvSpPr>
        <p:spPr bwMode="auto">
          <a:xfrm>
            <a:off x="70104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ChangeArrowheads="1"/>
          </p:cNvSpPr>
          <p:nvPr>
            <p:ph type="title"/>
          </p:nvPr>
        </p:nvSpPr>
        <p:spPr>
          <a:xfrm>
            <a:off x="228600" y="533400"/>
            <a:ext cx="8610600" cy="1447800"/>
          </a:xfrm>
        </p:spPr>
        <p:txBody>
          <a:bodyPr/>
          <a:lstStyle/>
          <a:p>
            <a:r>
              <a:rPr lang="en-US">
                <a:solidFill>
                  <a:srgbClr val="FFFF66"/>
                </a:solidFill>
              </a:rPr>
              <a:t>Gender-Responsive Program</a:t>
            </a:r>
            <a:br>
              <a:rPr lang="en-US">
                <a:solidFill>
                  <a:srgbClr val="FFFF66"/>
                </a:solidFill>
              </a:rPr>
            </a:br>
            <a:r>
              <a:rPr lang="en-US">
                <a:solidFill>
                  <a:srgbClr val="FFFF66"/>
                </a:solidFill>
              </a:rPr>
              <a:t>Assessment Tool</a:t>
            </a:r>
          </a:p>
        </p:txBody>
      </p:sp>
      <p:sp>
        <p:nvSpPr>
          <p:cNvPr id="855043" name="Rectangle 3"/>
          <p:cNvSpPr>
            <a:spLocks noGrp="1" noChangeArrowheads="1"/>
          </p:cNvSpPr>
          <p:nvPr>
            <p:ph type="body" idx="1"/>
          </p:nvPr>
        </p:nvSpPr>
        <p:spPr>
          <a:xfrm>
            <a:off x="2057400" y="2667000"/>
            <a:ext cx="6705600" cy="2438400"/>
          </a:xfrm>
        </p:spPr>
        <p:txBody>
          <a:bodyPr/>
          <a:lstStyle/>
          <a:p>
            <a:pPr>
              <a:lnSpc>
                <a:spcPct val="75000"/>
              </a:lnSpc>
              <a:buClr>
                <a:srgbClr val="FFFF66"/>
              </a:buClr>
              <a:buSzTx/>
              <a:buFontTx/>
              <a:buNone/>
            </a:pPr>
            <a:endParaRPr lang="en-US" b="1">
              <a:solidFill>
                <a:schemeClr val="tx2"/>
              </a:solidFill>
            </a:endParaRPr>
          </a:p>
          <a:p>
            <a:pPr>
              <a:buClr>
                <a:schemeClr val="tx2"/>
              </a:buClr>
              <a:buFont typeface="Wingdings" pitchFamily="2" charset="2"/>
              <a:buNone/>
            </a:pPr>
            <a:endParaRPr lang="en-US" b="1">
              <a:solidFill>
                <a:schemeClr val="tx2"/>
              </a:solidFill>
            </a:endParaRPr>
          </a:p>
        </p:txBody>
      </p:sp>
      <p:sp>
        <p:nvSpPr>
          <p:cNvPr id="855044"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
        <p:nvSpPr>
          <p:cNvPr id="855045" name="Rectangle 5"/>
          <p:cNvSpPr>
            <a:spLocks noChangeArrowheads="1"/>
          </p:cNvSpPr>
          <p:nvPr/>
        </p:nvSpPr>
        <p:spPr bwMode="auto">
          <a:xfrm>
            <a:off x="342900" y="1841500"/>
            <a:ext cx="8305800" cy="5219700"/>
          </a:xfrm>
          <a:prstGeom prst="rect">
            <a:avLst/>
          </a:prstGeom>
          <a:noFill/>
          <a:ln w="0" algn="ctr">
            <a:noFill/>
            <a:miter lim="800000"/>
            <a:headEnd/>
            <a:tailEnd/>
          </a:ln>
          <a:effectLst/>
        </p:spPr>
        <p:txBody>
          <a:bodyPr anchor="ctr">
            <a:spAutoFit/>
          </a:bodyPr>
          <a:lstStyle/>
          <a:p>
            <a:pPr marL="742950" indent="-285750">
              <a:buClr>
                <a:srgbClr val="FFFF66"/>
              </a:buClr>
              <a:buSzTx/>
              <a:tabLst>
                <a:tab pos="3081338" algn="l"/>
              </a:tabLst>
            </a:pPr>
            <a:r>
              <a:rPr lang="en-US">
                <a:effectLst>
                  <a:outerShdw blurRad="38100" dist="38100" dir="2700000" algn="tl">
                    <a:srgbClr val="000000"/>
                  </a:outerShdw>
                </a:effectLst>
              </a:rPr>
              <a:t>Program Elements</a:t>
            </a:r>
          </a:p>
          <a:p>
            <a:pPr marL="742950" indent="-285750" algn="l">
              <a:buClr>
                <a:srgbClr val="FFFF66"/>
              </a:buClr>
              <a:buSzTx/>
              <a:tabLst>
                <a:tab pos="3081338" algn="l"/>
              </a:tabLst>
            </a:pPr>
            <a:endParaRPr lang="en-US" sz="600">
              <a:effectLst>
                <a:outerShdw blurRad="38100" dist="38100" dir="2700000" algn="tl">
                  <a:srgbClr val="000000"/>
                </a:outerShdw>
              </a:effectLst>
            </a:endParaRP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Theoretical Foundation &amp; Mission Statement</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Site and Facility</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Administration and Staffing</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Program Environment/Culture</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Treatment Planning</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Program Development</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Program Assessment</a:t>
            </a:r>
          </a:p>
          <a:p>
            <a:pPr marL="742950" indent="-285750" algn="l">
              <a:buClr>
                <a:srgbClr val="FFFF66"/>
              </a:buClr>
              <a:buSzTx/>
              <a:buFontTx/>
              <a:buChar char="•"/>
              <a:tabLst>
                <a:tab pos="3081338" algn="l"/>
              </a:tabLst>
            </a:pPr>
            <a:r>
              <a:rPr lang="en-US" sz="2800">
                <a:effectLst>
                  <a:outerShdw blurRad="38100" dist="38100" dir="2700000" algn="tl">
                    <a:srgbClr val="000000"/>
                  </a:outerShdw>
                </a:effectLst>
              </a:rPr>
              <a:t>www.centerforgenderandjustice.org</a:t>
            </a:r>
          </a:p>
          <a:p>
            <a:pPr marL="742950" indent="-285750" algn="l" eaLnBrk="0" hangingPunct="0">
              <a:spcBef>
                <a:spcPct val="0"/>
              </a:spcBef>
              <a:buClrTx/>
              <a:buSzTx/>
              <a:tabLst>
                <a:tab pos="3081338" algn="l"/>
              </a:tabLst>
            </a:pPr>
            <a:endParaRPr lang="en-US" sz="2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6002" name="Rectangle 2"/>
          <p:cNvSpPr>
            <a:spLocks noGrp="1" noChangeArrowheads="1"/>
          </p:cNvSpPr>
          <p:nvPr>
            <p:ph type="title"/>
          </p:nvPr>
        </p:nvSpPr>
        <p:spPr>
          <a:xfrm>
            <a:off x="381000" y="838200"/>
            <a:ext cx="8229600" cy="1139825"/>
          </a:xfrm>
        </p:spPr>
        <p:txBody>
          <a:bodyPr/>
          <a:lstStyle/>
          <a:p>
            <a:r>
              <a:rPr lang="en-US">
                <a:solidFill>
                  <a:srgbClr val="FFFF66"/>
                </a:solidFill>
              </a:rPr>
              <a:t>Interactive Exercise</a:t>
            </a:r>
          </a:p>
        </p:txBody>
      </p:sp>
      <p:sp>
        <p:nvSpPr>
          <p:cNvPr id="896003" name="Rectangle 3"/>
          <p:cNvSpPr>
            <a:spLocks noGrp="1" noChangeArrowheads="1"/>
          </p:cNvSpPr>
          <p:nvPr>
            <p:ph type="body" sz="half" idx="1"/>
          </p:nvPr>
        </p:nvSpPr>
        <p:spPr>
          <a:xfrm>
            <a:off x="2476500" y="2133600"/>
            <a:ext cx="4038600" cy="3581400"/>
          </a:xfrm>
        </p:spPr>
        <p:txBody>
          <a:bodyPr/>
          <a:lstStyle/>
          <a:p>
            <a:endParaRPr lang="en-US" sz="2800"/>
          </a:p>
          <a:p>
            <a:endParaRPr lang="en-US" sz="2800"/>
          </a:p>
          <a:p>
            <a:pPr algn="ctr">
              <a:buFont typeface="Wingdings" pitchFamily="2" charset="2"/>
              <a:buNone/>
            </a:pPr>
            <a:r>
              <a:rPr lang="en-US" sz="4000"/>
              <a:t>Safety</a:t>
            </a:r>
          </a:p>
        </p:txBody>
      </p:sp>
      <p:sp>
        <p:nvSpPr>
          <p:cNvPr id="896007" name="Rectangle 7"/>
          <p:cNvSpPr>
            <a:spLocks noChangeArrowheads="1"/>
          </p:cNvSpPr>
          <p:nvPr/>
        </p:nvSpPr>
        <p:spPr bwMode="auto">
          <a:xfrm>
            <a:off x="67056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lstStyle/>
          <a:p>
            <a:r>
              <a:rPr lang="en-US">
                <a:solidFill>
                  <a:srgbClr val="FFFF66"/>
                </a:solidFill>
              </a:rPr>
              <a:t>Concluding Themes</a:t>
            </a:r>
          </a:p>
        </p:txBody>
      </p:sp>
      <p:sp>
        <p:nvSpPr>
          <p:cNvPr id="876547" name="Rectangle 3"/>
          <p:cNvSpPr>
            <a:spLocks noGrp="1" noChangeArrowheads="1"/>
          </p:cNvSpPr>
          <p:nvPr>
            <p:ph type="body" idx="1"/>
          </p:nvPr>
        </p:nvSpPr>
        <p:spPr>
          <a:xfrm>
            <a:off x="457200" y="1600200"/>
            <a:ext cx="8229600" cy="4876800"/>
          </a:xfrm>
        </p:spPr>
        <p:txBody>
          <a:bodyPr/>
          <a:lstStyle/>
          <a:p>
            <a:pPr>
              <a:lnSpc>
                <a:spcPct val="90000"/>
              </a:lnSpc>
              <a:buClr>
                <a:srgbClr val="FFFF66"/>
              </a:buClr>
              <a:buSzTx/>
              <a:buFontTx/>
              <a:buChar char="•"/>
              <a:tabLst>
                <a:tab pos="566738" algn="l"/>
              </a:tabLst>
            </a:pPr>
            <a:r>
              <a:rPr lang="en-US" sz="2800"/>
              <a:t>Gender matters</a:t>
            </a:r>
          </a:p>
          <a:p>
            <a:pPr>
              <a:lnSpc>
                <a:spcPct val="90000"/>
              </a:lnSpc>
              <a:buClr>
                <a:srgbClr val="FFFF66"/>
              </a:buClr>
              <a:buSzTx/>
              <a:buFontTx/>
              <a:buChar char="•"/>
              <a:tabLst>
                <a:tab pos="566738" algn="l"/>
              </a:tabLst>
            </a:pPr>
            <a:r>
              <a:rPr lang="en-US" sz="2800"/>
              <a:t>Integration of gender-informed theories will 	increase the efficacy of services for women 	and girls.</a:t>
            </a:r>
          </a:p>
          <a:p>
            <a:pPr>
              <a:lnSpc>
                <a:spcPct val="90000"/>
              </a:lnSpc>
              <a:buClr>
                <a:srgbClr val="FFFF66"/>
              </a:buClr>
              <a:buSzTx/>
              <a:buFontTx/>
              <a:buChar char="•"/>
              <a:tabLst>
                <a:tab pos="566738" algn="l"/>
              </a:tabLst>
            </a:pPr>
            <a:r>
              <a:rPr lang="en-US" sz="2800"/>
              <a:t>Consideration of women’s (and girls) pathways 	into the criminal justice system is critical to 	assessment and case management.</a:t>
            </a:r>
          </a:p>
          <a:p>
            <a:pPr>
              <a:lnSpc>
                <a:spcPct val="90000"/>
              </a:lnSpc>
              <a:buClr>
                <a:srgbClr val="FFFF66"/>
              </a:buClr>
              <a:buSzTx/>
              <a:buFontTx/>
              <a:buChar char="•"/>
              <a:tabLst>
                <a:tab pos="566738" algn="l"/>
              </a:tabLst>
            </a:pPr>
            <a:r>
              <a:rPr lang="en-US" sz="2800"/>
              <a:t>Women’s (and girls) strengths should be 	incorporated into any model of rehabilitation.</a:t>
            </a:r>
          </a:p>
          <a:p>
            <a:pPr>
              <a:lnSpc>
                <a:spcPct val="90000"/>
              </a:lnSpc>
              <a:buClr>
                <a:srgbClr val="FFFF66"/>
              </a:buClr>
              <a:buSzTx/>
              <a:buFontTx/>
              <a:buChar char="•"/>
              <a:tabLst>
                <a:tab pos="566738" algn="l"/>
              </a:tabLst>
            </a:pPr>
            <a:r>
              <a:rPr lang="en-US" sz="2800"/>
              <a:t>Multi-disciplinary approaches will yield the 	greatest results for women and girls.</a:t>
            </a:r>
          </a:p>
        </p:txBody>
      </p:sp>
      <p:sp>
        <p:nvSpPr>
          <p:cNvPr id="876548" name="Rectangle 4"/>
          <p:cNvSpPr>
            <a:spLocks noChangeArrowheads="1"/>
          </p:cNvSpPr>
          <p:nvPr/>
        </p:nvSpPr>
        <p:spPr bwMode="auto">
          <a:xfrm>
            <a:off x="6934200" y="6461125"/>
            <a:ext cx="1841500" cy="396875"/>
          </a:xfrm>
          <a:prstGeom prst="rect">
            <a:avLst/>
          </a:prstGeom>
          <a:noFill/>
          <a:ln w="0" algn="ctr">
            <a:noFill/>
            <a:miter lim="800000"/>
            <a:headEnd/>
            <a:tailEnd/>
          </a:ln>
          <a:effectLst/>
        </p:spPr>
        <p:txBody>
          <a:bodyPr wrap="none" anchor="ctr">
            <a:spAutoFit/>
          </a:bodyPr>
          <a:lstStyle/>
          <a:p>
            <a:pPr marL="742950" indent="-285750" algn="l">
              <a:buClrTx/>
              <a:buSzTx/>
              <a:tabLst>
                <a:tab pos="3081338" algn="l"/>
              </a:tabLst>
            </a:pPr>
            <a:r>
              <a:rPr lang="en-US" sz="1000">
                <a:effectLst>
                  <a:outerShdw blurRad="38100" dist="38100" dir="2700000" algn="tl">
                    <a:srgbClr val="000000"/>
                  </a:outerShdw>
                </a:effectLst>
              </a:rPr>
              <a:t>© S. Covington, 2009</a:t>
            </a:r>
          </a:p>
          <a:p>
            <a:pPr marL="742950" indent="-285750" algn="l" eaLnBrk="0" hangingPunct="0">
              <a:spcBef>
                <a:spcPct val="0"/>
              </a:spcBef>
              <a:buClrTx/>
              <a:buSzTx/>
              <a:tabLst>
                <a:tab pos="3081338" algn="l"/>
              </a:tabLst>
            </a:pPr>
            <a:endParaRPr lang="en-US" sz="10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Rectangle 2"/>
          <p:cNvSpPr>
            <a:spLocks noGrp="1" noChangeArrowheads="1"/>
          </p:cNvSpPr>
          <p:nvPr>
            <p:ph type="title"/>
          </p:nvPr>
        </p:nvSpPr>
        <p:spPr>
          <a:xfrm>
            <a:off x="228600" y="533400"/>
            <a:ext cx="8610600" cy="2133600"/>
          </a:xfrm>
        </p:spPr>
        <p:txBody>
          <a:bodyPr/>
          <a:lstStyle/>
          <a:p>
            <a:pPr>
              <a:lnSpc>
                <a:spcPct val="145000"/>
              </a:lnSpc>
            </a:pPr>
            <a:r>
              <a:rPr lang="en-US">
                <a:solidFill>
                  <a:srgbClr val="FFFF66"/>
                </a:solidFill>
              </a:rPr>
              <a:t>Emerging Paradigm</a:t>
            </a:r>
            <a:br>
              <a:rPr lang="en-US">
                <a:solidFill>
                  <a:srgbClr val="FFFF66"/>
                </a:solidFill>
              </a:rPr>
            </a:br>
            <a:r>
              <a:rPr lang="en-US" sz="4000">
                <a:solidFill>
                  <a:schemeClr val="tx1"/>
                </a:solidFill>
              </a:rPr>
              <a:t>Values-based Services</a:t>
            </a:r>
          </a:p>
        </p:txBody>
      </p:sp>
      <p:sp>
        <p:nvSpPr>
          <p:cNvPr id="893955" name="Rectangle 3"/>
          <p:cNvSpPr>
            <a:spLocks noGrp="1" noChangeArrowheads="1"/>
          </p:cNvSpPr>
          <p:nvPr>
            <p:ph type="body" idx="1"/>
          </p:nvPr>
        </p:nvSpPr>
        <p:spPr>
          <a:xfrm>
            <a:off x="2057400" y="2667000"/>
            <a:ext cx="6705600" cy="2438400"/>
          </a:xfrm>
        </p:spPr>
        <p:txBody>
          <a:bodyPr/>
          <a:lstStyle/>
          <a:p>
            <a:pPr>
              <a:lnSpc>
                <a:spcPct val="75000"/>
              </a:lnSpc>
              <a:buClr>
                <a:srgbClr val="FFFF66"/>
              </a:buClr>
              <a:buSzTx/>
              <a:buFontTx/>
              <a:buNone/>
            </a:pPr>
            <a:endParaRPr lang="en-US" b="1">
              <a:solidFill>
                <a:schemeClr val="tx2"/>
              </a:solidFill>
            </a:endParaRPr>
          </a:p>
          <a:p>
            <a:pPr>
              <a:buClr>
                <a:schemeClr val="tx2"/>
              </a:buClr>
              <a:buFont typeface="Wingdings" pitchFamily="2" charset="2"/>
              <a:buNone/>
            </a:pPr>
            <a:endParaRPr lang="en-US" b="1">
              <a:solidFill>
                <a:schemeClr val="tx2"/>
              </a:solidFill>
            </a:endParaRPr>
          </a:p>
        </p:txBody>
      </p:sp>
      <p:sp>
        <p:nvSpPr>
          <p:cNvPr id="893956"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
        <p:nvSpPr>
          <p:cNvPr id="893957" name="Rectangle 5"/>
          <p:cNvSpPr>
            <a:spLocks noChangeArrowheads="1"/>
          </p:cNvSpPr>
          <p:nvPr/>
        </p:nvSpPr>
        <p:spPr bwMode="auto">
          <a:xfrm>
            <a:off x="914400" y="2209800"/>
            <a:ext cx="7581900" cy="3138488"/>
          </a:xfrm>
          <a:prstGeom prst="rect">
            <a:avLst/>
          </a:prstGeom>
          <a:noFill/>
          <a:ln w="0" algn="ctr">
            <a:noFill/>
            <a:miter lim="800000"/>
            <a:headEnd/>
            <a:tailEnd/>
          </a:ln>
          <a:effectLst/>
        </p:spPr>
        <p:txBody>
          <a:bodyPr anchor="ctr">
            <a:spAutoFit/>
          </a:bodyPr>
          <a:lstStyle/>
          <a:p>
            <a:pPr marL="742950" indent="-452438">
              <a:buClr>
                <a:srgbClr val="FFFF66"/>
              </a:buClr>
              <a:buSzTx/>
              <a:tabLst>
                <a:tab pos="739775" algn="l"/>
                <a:tab pos="3081338" algn="l"/>
              </a:tabLst>
            </a:pPr>
            <a:endParaRPr lang="en-US" sz="3700">
              <a:effectLst>
                <a:outerShdw blurRad="38100" dist="38100" dir="2700000" algn="tl">
                  <a:srgbClr val="000000"/>
                </a:outerShdw>
              </a:effectLst>
            </a:endParaRPr>
          </a:p>
          <a:p>
            <a:pPr marL="742950" indent="-452438" algn="l">
              <a:buClr>
                <a:srgbClr val="FFFF66"/>
              </a:buClr>
              <a:buSzTx/>
              <a:tabLst>
                <a:tab pos="739775" algn="l"/>
                <a:tab pos="3081338" algn="l"/>
              </a:tabLst>
            </a:pPr>
            <a:endParaRPr lang="en-US" sz="800">
              <a:effectLst>
                <a:outerShdw blurRad="38100" dist="38100" dir="2700000" algn="tl">
                  <a:srgbClr val="000000"/>
                </a:outerShdw>
              </a:effectLst>
            </a:endParaRPr>
          </a:p>
          <a:p>
            <a:pPr marL="742950" indent="-452438" algn="l">
              <a:buClr>
                <a:srgbClr val="FFFF66"/>
              </a:buClr>
              <a:buSzTx/>
              <a:buFontTx/>
              <a:buChar char="•"/>
              <a:tabLst>
                <a:tab pos="739775" algn="l"/>
                <a:tab pos="3081338" algn="l"/>
              </a:tabLst>
            </a:pPr>
            <a:r>
              <a:rPr lang="en-US">
                <a:effectLst>
                  <a:outerShdw blurRad="38100" dist="38100" dir="2700000" algn="tl">
                    <a:srgbClr val="000000"/>
                  </a:outerShdw>
                </a:effectLst>
              </a:rPr>
              <a:t>Gender-responsive</a:t>
            </a:r>
          </a:p>
          <a:p>
            <a:pPr marL="742950" indent="-452438" algn="l">
              <a:buClr>
                <a:srgbClr val="FFFF66"/>
              </a:buClr>
              <a:buSzTx/>
              <a:buFontTx/>
              <a:buChar char="•"/>
              <a:tabLst>
                <a:tab pos="739775" algn="l"/>
                <a:tab pos="3081338" algn="l"/>
              </a:tabLst>
            </a:pPr>
            <a:r>
              <a:rPr lang="en-US">
                <a:effectLst>
                  <a:outerShdw blurRad="38100" dist="38100" dir="2700000" algn="tl">
                    <a:srgbClr val="000000"/>
                  </a:outerShdw>
                </a:effectLst>
              </a:rPr>
              <a:t>Trauma-informed</a:t>
            </a:r>
          </a:p>
          <a:p>
            <a:pPr marL="742950" indent="-452438" algn="l">
              <a:buClr>
                <a:srgbClr val="FFFF66"/>
              </a:buClr>
              <a:buSzTx/>
              <a:buFontTx/>
              <a:buChar char="•"/>
              <a:tabLst>
                <a:tab pos="739775" algn="l"/>
                <a:tab pos="3081338" algn="l"/>
              </a:tabLst>
            </a:pPr>
            <a:r>
              <a:rPr lang="en-US">
                <a:effectLst>
                  <a:outerShdw blurRad="38100" dist="38100" dir="2700000" algn="tl">
                    <a:srgbClr val="000000"/>
                  </a:outerShdw>
                </a:effectLst>
              </a:rPr>
              <a:t>Culturally competent</a:t>
            </a:r>
          </a:p>
          <a:p>
            <a:pPr marL="742950" indent="-452438" algn="l">
              <a:buClr>
                <a:srgbClr val="FFFF66"/>
              </a:buClr>
              <a:buSzTx/>
              <a:buFontTx/>
              <a:buChar char="•"/>
              <a:tabLst>
                <a:tab pos="739775" algn="l"/>
                <a:tab pos="3081338" algn="l"/>
              </a:tabLst>
            </a:pPr>
            <a:r>
              <a:rPr lang="en-US">
                <a:effectLst>
                  <a:outerShdw blurRad="38100" dist="38100" dir="2700000" algn="tl">
                    <a:srgbClr val="000000"/>
                  </a:outerShdw>
                </a:effectLst>
              </a:rPr>
              <a:t>Recovery-oriented</a:t>
            </a:r>
          </a:p>
        </p:txBody>
      </p:sp>
      <p:sp>
        <p:nvSpPr>
          <p:cNvPr id="893958" name="Rectangle 6"/>
          <p:cNvSpPr>
            <a:spLocks noChangeArrowheads="1"/>
          </p:cNvSpPr>
          <p:nvPr/>
        </p:nvSpPr>
        <p:spPr bwMode="auto">
          <a:xfrm>
            <a:off x="5813425" y="5053013"/>
            <a:ext cx="1593850" cy="320675"/>
          </a:xfrm>
          <a:prstGeom prst="rect">
            <a:avLst/>
          </a:prstGeom>
          <a:noFill/>
          <a:ln w="0" algn="ctr">
            <a:noFill/>
            <a:miter lim="800000"/>
            <a:headEnd/>
            <a:tailEnd/>
          </a:ln>
          <a:effectLst/>
        </p:spPr>
        <p:txBody>
          <a:bodyPr wrap="none">
            <a:spAutoFit/>
          </a:bodyPr>
          <a:lstStyle/>
          <a:p>
            <a:pPr marL="285750" indent="-285750">
              <a:tabLst>
                <a:tab pos="3081338" algn="l"/>
              </a:tabLst>
            </a:pPr>
            <a:r>
              <a:rPr lang="en-US" sz="1500">
                <a:effectLst>
                  <a:outerShdw blurRad="38100" dist="38100" dir="2700000" algn="tl">
                    <a:srgbClr val="000000"/>
                  </a:outerShdw>
                </a:effectLst>
              </a:rPr>
              <a:t>(SAMHSA 2009)</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a:xfrm>
            <a:off x="0" y="381000"/>
            <a:ext cx="8839200" cy="1066800"/>
          </a:xfrm>
        </p:spPr>
        <p:txBody>
          <a:bodyPr/>
          <a:lstStyle/>
          <a:p>
            <a:r>
              <a:rPr lang="en-US" sz="5400"/>
              <a:t> </a:t>
            </a:r>
            <a:r>
              <a:rPr lang="en-US">
                <a:solidFill>
                  <a:srgbClr val="FFFF66"/>
                </a:solidFill>
              </a:rPr>
              <a:t>For more information:</a:t>
            </a:r>
          </a:p>
        </p:txBody>
      </p:sp>
      <p:sp>
        <p:nvSpPr>
          <p:cNvPr id="857091" name="Rectangle 3"/>
          <p:cNvSpPr>
            <a:spLocks noGrp="1" noChangeArrowheads="1"/>
          </p:cNvSpPr>
          <p:nvPr>
            <p:ph type="body" idx="1"/>
          </p:nvPr>
        </p:nvSpPr>
        <p:spPr>
          <a:xfrm>
            <a:off x="495300" y="1600200"/>
            <a:ext cx="8153400" cy="4572000"/>
          </a:xfrm>
        </p:spPr>
        <p:txBody>
          <a:bodyPr/>
          <a:lstStyle/>
          <a:p>
            <a:pPr algn="ctr">
              <a:lnSpc>
                <a:spcPct val="80000"/>
              </a:lnSpc>
              <a:spcAft>
                <a:spcPct val="20000"/>
              </a:spcAft>
              <a:buFont typeface="Wingdings" pitchFamily="2" charset="2"/>
              <a:buNone/>
            </a:pPr>
            <a:r>
              <a:rPr lang="en-US" sz="3000"/>
              <a:t>Barbara E. Bloom, Ph.D.</a:t>
            </a:r>
          </a:p>
          <a:p>
            <a:pPr algn="ctr">
              <a:lnSpc>
                <a:spcPct val="80000"/>
              </a:lnSpc>
              <a:spcAft>
                <a:spcPct val="20000"/>
              </a:spcAft>
              <a:buFont typeface="Wingdings" pitchFamily="2" charset="2"/>
              <a:buNone/>
            </a:pPr>
            <a:r>
              <a:rPr lang="en-US" sz="2800"/>
              <a:t>(707) 664-3928</a:t>
            </a:r>
          </a:p>
          <a:p>
            <a:pPr algn="ctr">
              <a:lnSpc>
                <a:spcPct val="80000"/>
              </a:lnSpc>
              <a:spcAft>
                <a:spcPct val="20000"/>
              </a:spcAft>
              <a:buFont typeface="Wingdings" pitchFamily="2" charset="2"/>
              <a:buNone/>
            </a:pPr>
            <a:r>
              <a:rPr lang="en-US" sz="2800"/>
              <a:t>Email: </a:t>
            </a:r>
            <a:r>
              <a:rPr lang="en-US" sz="2800">
                <a:hlinkClick r:id="rId3"/>
              </a:rPr>
              <a:t>bloom@sonoma.edu</a:t>
            </a:r>
            <a:endParaRPr lang="en-US" sz="2800"/>
          </a:p>
          <a:p>
            <a:pPr algn="ctr">
              <a:lnSpc>
                <a:spcPct val="80000"/>
              </a:lnSpc>
              <a:spcAft>
                <a:spcPct val="30000"/>
              </a:spcAft>
              <a:buFont typeface="Wingdings" pitchFamily="2" charset="2"/>
              <a:buNone/>
            </a:pPr>
            <a:endParaRPr lang="en-US" sz="2800"/>
          </a:p>
          <a:p>
            <a:pPr algn="ctr">
              <a:lnSpc>
                <a:spcPct val="80000"/>
              </a:lnSpc>
              <a:spcAft>
                <a:spcPct val="30000"/>
              </a:spcAft>
              <a:buFont typeface="Wingdings" pitchFamily="2" charset="2"/>
              <a:buNone/>
            </a:pPr>
            <a:r>
              <a:rPr lang="en-US" sz="3000"/>
              <a:t>Stephanie S. Covington, Ph.D.</a:t>
            </a:r>
          </a:p>
          <a:p>
            <a:pPr algn="ctr">
              <a:lnSpc>
                <a:spcPct val="80000"/>
              </a:lnSpc>
              <a:spcAft>
                <a:spcPct val="30000"/>
              </a:spcAft>
              <a:buFont typeface="Wingdings" pitchFamily="2" charset="2"/>
              <a:buNone/>
            </a:pPr>
            <a:r>
              <a:rPr lang="en-US" sz="2800"/>
              <a:t>(858) 454-8528</a:t>
            </a:r>
          </a:p>
          <a:p>
            <a:pPr algn="ctr">
              <a:lnSpc>
                <a:spcPct val="80000"/>
              </a:lnSpc>
              <a:buFont typeface="Wingdings" pitchFamily="2" charset="2"/>
              <a:buNone/>
            </a:pPr>
            <a:r>
              <a:rPr lang="en-US" sz="2800"/>
              <a:t>Email: </a:t>
            </a:r>
            <a:r>
              <a:rPr lang="en-US" sz="2800">
                <a:solidFill>
                  <a:srgbClr val="FFFF66"/>
                </a:solidFill>
                <a:hlinkClick r:id="rId4"/>
              </a:rPr>
              <a:t>sc@stephaniecovington.com</a:t>
            </a:r>
            <a:endParaRPr lang="en-US" sz="2800">
              <a:solidFill>
                <a:srgbClr val="FFFF66"/>
              </a:solidFill>
            </a:endParaRPr>
          </a:p>
          <a:p>
            <a:pPr algn="ctr">
              <a:lnSpc>
                <a:spcPct val="80000"/>
              </a:lnSpc>
              <a:buFont typeface="Wingdings" pitchFamily="2" charset="2"/>
              <a:buNone/>
            </a:pPr>
            <a:endParaRPr lang="en-US" sz="1600">
              <a:solidFill>
                <a:srgbClr val="FFFF66"/>
              </a:solidFill>
            </a:endParaRPr>
          </a:p>
          <a:p>
            <a:pPr algn="ctr">
              <a:lnSpc>
                <a:spcPct val="80000"/>
              </a:lnSpc>
              <a:buFont typeface="Wingdings" pitchFamily="2" charset="2"/>
              <a:buNone/>
            </a:pPr>
            <a:r>
              <a:rPr lang="en-US" sz="2800">
                <a:solidFill>
                  <a:srgbClr val="FFFF66"/>
                </a:solidFill>
              </a:rPr>
              <a:t>www.centerforgenderandjustice.org</a:t>
            </a:r>
          </a:p>
          <a:p>
            <a:pPr algn="ctr">
              <a:lnSpc>
                <a:spcPct val="80000"/>
              </a:lnSpc>
              <a:buFont typeface="Wingdings" pitchFamily="2" charset="2"/>
              <a:buNone/>
            </a:pPr>
            <a:endParaRPr lang="en-US" sz="1800">
              <a:solidFill>
                <a:srgbClr val="FFFF66"/>
              </a:solidFill>
            </a:endParaRPr>
          </a:p>
        </p:txBody>
      </p:sp>
      <p:sp>
        <p:nvSpPr>
          <p:cNvPr id="857092" name="Rectangle 4"/>
          <p:cNvSpPr>
            <a:spLocks noChangeArrowheads="1"/>
          </p:cNvSpPr>
          <p:nvPr/>
        </p:nvSpPr>
        <p:spPr bwMode="auto">
          <a:xfrm rot="10800000" flipV="1">
            <a:off x="273050" y="6324600"/>
            <a:ext cx="8443913" cy="244475"/>
          </a:xfrm>
          <a:prstGeom prst="rect">
            <a:avLst/>
          </a:prstGeom>
          <a:noFill/>
          <a:ln w="0" algn="ctr">
            <a:noFill/>
            <a:miter lim="800000"/>
            <a:headEnd/>
            <a:tailEnd/>
          </a:ln>
          <a:effectLst/>
        </p:spPr>
        <p:txBody>
          <a:bodyPr>
            <a:spAutoFit/>
          </a:bodyPr>
          <a:lstStyle/>
          <a:p>
            <a:pPr marL="742950" indent="-285750" algn="r">
              <a:tabLst>
                <a:tab pos="3081338" algn="l"/>
              </a:tabLst>
            </a:pPr>
            <a:r>
              <a:rPr lang="en-US" sz="1000">
                <a:effectLst>
                  <a:outerShdw blurRad="38100" dist="38100" dir="2700000" algn="tl">
                    <a:srgbClr val="000000"/>
                  </a:outerShdw>
                </a:effectLst>
              </a:rPr>
              <a:t>`</a:t>
            </a:r>
          </a:p>
        </p:txBody>
      </p:sp>
      <p:sp>
        <p:nvSpPr>
          <p:cNvPr id="857093" name="Rectangle 5"/>
          <p:cNvSpPr>
            <a:spLocks noChangeArrowheads="1"/>
          </p:cNvSpPr>
          <p:nvPr/>
        </p:nvSpPr>
        <p:spPr bwMode="auto">
          <a:xfrm>
            <a:off x="6934200" y="6400800"/>
            <a:ext cx="1876425"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258" name="Rectangle 2"/>
          <p:cNvSpPr>
            <a:spLocks noGrp="1" noChangeArrowheads="1"/>
          </p:cNvSpPr>
          <p:nvPr>
            <p:ph type="title"/>
          </p:nvPr>
        </p:nvSpPr>
        <p:spPr>
          <a:xfrm>
            <a:off x="381000" y="685800"/>
            <a:ext cx="8229600" cy="1139825"/>
          </a:xfrm>
        </p:spPr>
        <p:txBody>
          <a:bodyPr/>
          <a:lstStyle/>
          <a:p>
            <a:r>
              <a:rPr lang="en-US">
                <a:solidFill>
                  <a:srgbClr val="FFFF66"/>
                </a:solidFill>
              </a:rPr>
              <a:t>Evidence-Based Practice in Criminal Justice Settings</a:t>
            </a:r>
          </a:p>
        </p:txBody>
      </p:sp>
      <p:sp>
        <p:nvSpPr>
          <p:cNvPr id="864259" name="Rectangle 3"/>
          <p:cNvSpPr>
            <a:spLocks noGrp="1" noChangeArrowheads="1"/>
          </p:cNvSpPr>
          <p:nvPr>
            <p:ph type="body" idx="1"/>
          </p:nvPr>
        </p:nvSpPr>
        <p:spPr>
          <a:xfrm>
            <a:off x="609600" y="1981200"/>
            <a:ext cx="8001000" cy="4373563"/>
          </a:xfrm>
        </p:spPr>
        <p:txBody>
          <a:bodyPr/>
          <a:lstStyle/>
          <a:p>
            <a:pPr>
              <a:buFont typeface="Wingdings" pitchFamily="2" charset="2"/>
              <a:buNone/>
              <a:tabLst>
                <a:tab pos="566738" algn="l"/>
              </a:tabLst>
            </a:pPr>
            <a:endParaRPr lang="en-US"/>
          </a:p>
          <a:p>
            <a:pPr>
              <a:buFont typeface="Wingdings" pitchFamily="2" charset="2"/>
              <a:buNone/>
              <a:tabLst>
                <a:tab pos="566738" algn="l"/>
              </a:tabLst>
            </a:pPr>
            <a:r>
              <a:rPr lang="en-US" sz="2800"/>
              <a:t>Assessment tools address:</a:t>
            </a:r>
          </a:p>
          <a:p>
            <a:pPr>
              <a:buClr>
                <a:srgbClr val="FFFF66"/>
              </a:buClr>
              <a:buSzTx/>
              <a:buFontTx/>
              <a:buChar char="•"/>
              <a:tabLst>
                <a:tab pos="566738" algn="l"/>
              </a:tabLst>
            </a:pPr>
            <a:r>
              <a:rPr lang="en-US" sz="2800" u="sng"/>
              <a:t>Risk</a:t>
            </a:r>
            <a:r>
              <a:rPr lang="en-US" sz="2800"/>
              <a:t> -  Predict likelihood of reoffending</a:t>
            </a:r>
          </a:p>
          <a:p>
            <a:pPr>
              <a:buClr>
                <a:srgbClr val="FFFF66"/>
              </a:buClr>
              <a:buSzTx/>
              <a:buFontTx/>
              <a:buChar char="•"/>
              <a:tabLst>
                <a:tab pos="566738" algn="l"/>
              </a:tabLst>
            </a:pPr>
            <a:r>
              <a:rPr lang="en-US" sz="2800" u="sng"/>
              <a:t>Need</a:t>
            </a:r>
            <a:r>
              <a:rPr lang="en-US" sz="2800"/>
              <a:t> - Treatment and services target 	“criminogenic” needs</a:t>
            </a:r>
          </a:p>
          <a:p>
            <a:pPr>
              <a:buClr>
                <a:srgbClr val="FFFF66"/>
              </a:buClr>
              <a:buSzTx/>
              <a:buFontTx/>
              <a:buChar char="•"/>
              <a:tabLst>
                <a:tab pos="566738" algn="l"/>
              </a:tabLst>
            </a:pPr>
            <a:r>
              <a:rPr lang="en-US" sz="2800" u="sng"/>
              <a:t>Responsivity</a:t>
            </a:r>
            <a:r>
              <a:rPr lang="en-US" sz="2800"/>
              <a:t> - Matching services to the 	learning styles and abilities of offenders</a:t>
            </a:r>
          </a:p>
        </p:txBody>
      </p:sp>
      <p:sp>
        <p:nvSpPr>
          <p:cNvPr id="864260" name="Rectangle 4"/>
          <p:cNvSpPr>
            <a:spLocks noChangeArrowheads="1"/>
          </p:cNvSpPr>
          <p:nvPr/>
        </p:nvSpPr>
        <p:spPr bwMode="auto">
          <a:xfrm>
            <a:off x="69342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457200" y="990600"/>
            <a:ext cx="8001000" cy="1600200"/>
          </a:xfrm>
        </p:spPr>
        <p:txBody>
          <a:bodyPr/>
          <a:lstStyle/>
          <a:p>
            <a:r>
              <a:rPr lang="en-US">
                <a:solidFill>
                  <a:srgbClr val="FFFF66"/>
                </a:solidFill>
              </a:rPr>
              <a:t>Current Concerns</a:t>
            </a:r>
          </a:p>
        </p:txBody>
      </p:sp>
      <p:sp>
        <p:nvSpPr>
          <p:cNvPr id="823299" name="Rectangle 3"/>
          <p:cNvSpPr>
            <a:spLocks noGrp="1" noChangeArrowheads="1"/>
          </p:cNvSpPr>
          <p:nvPr>
            <p:ph type="body" idx="1"/>
          </p:nvPr>
        </p:nvSpPr>
        <p:spPr>
          <a:xfrm>
            <a:off x="1600200" y="2743200"/>
            <a:ext cx="6705600" cy="2994025"/>
          </a:xfrm>
        </p:spPr>
        <p:txBody>
          <a:bodyPr/>
          <a:lstStyle/>
          <a:p>
            <a:pPr>
              <a:lnSpc>
                <a:spcPct val="75000"/>
              </a:lnSpc>
              <a:buClr>
                <a:srgbClr val="FFFF66"/>
              </a:buClr>
              <a:buSzTx/>
              <a:buFontTx/>
              <a:buChar char="•"/>
              <a:tabLst>
                <a:tab pos="566738" algn="l"/>
              </a:tabLst>
            </a:pPr>
            <a:r>
              <a:rPr lang="en-US">
                <a:effectLst/>
              </a:rPr>
              <a:t>Risk/need assessments</a:t>
            </a:r>
          </a:p>
          <a:p>
            <a:pPr>
              <a:buClr>
                <a:srgbClr val="FFFF66"/>
              </a:buClr>
              <a:buSzTx/>
              <a:buFontTx/>
              <a:buNone/>
              <a:tabLst>
                <a:tab pos="566738" algn="l"/>
              </a:tabLst>
            </a:pPr>
            <a:endParaRPr lang="en-US">
              <a:effectLst/>
            </a:endParaRPr>
          </a:p>
          <a:p>
            <a:pPr>
              <a:lnSpc>
                <a:spcPct val="80000"/>
              </a:lnSpc>
              <a:buClr>
                <a:srgbClr val="FFFF66"/>
              </a:buClr>
              <a:buSzTx/>
              <a:buFontTx/>
              <a:buChar char="•"/>
              <a:tabLst>
                <a:tab pos="566738" algn="l"/>
              </a:tabLst>
            </a:pPr>
            <a:r>
              <a:rPr lang="en-US">
                <a:effectLst/>
              </a:rPr>
              <a:t>Cognitive-behavioral 	programming</a:t>
            </a:r>
            <a:endParaRPr lang="en-US">
              <a:solidFill>
                <a:schemeClr val="tx2"/>
              </a:solidFill>
              <a:effectLst/>
            </a:endParaRPr>
          </a:p>
          <a:p>
            <a:pPr>
              <a:buClr>
                <a:schemeClr val="tx2"/>
              </a:buClr>
              <a:buFont typeface="Wingdings" pitchFamily="2" charset="2"/>
              <a:buNone/>
              <a:tabLst>
                <a:tab pos="566738" algn="l"/>
              </a:tabLst>
            </a:pPr>
            <a:endParaRPr lang="en-US" b="1">
              <a:solidFill>
                <a:schemeClr val="tx2"/>
              </a:solidFill>
            </a:endParaRPr>
          </a:p>
          <a:p>
            <a:pPr>
              <a:buClr>
                <a:schemeClr val="tx2"/>
              </a:buClr>
              <a:buFont typeface="Wingdings" pitchFamily="2" charset="2"/>
              <a:buNone/>
              <a:tabLst>
                <a:tab pos="566738" algn="l"/>
              </a:tabLst>
            </a:pPr>
            <a:endParaRPr lang="en-US" b="1">
              <a:solidFill>
                <a:schemeClr val="tx2"/>
              </a:solidFill>
            </a:endParaRPr>
          </a:p>
        </p:txBody>
      </p:sp>
      <p:sp>
        <p:nvSpPr>
          <p:cNvPr id="823300" name="Rectangle 4"/>
          <p:cNvSpPr>
            <a:spLocks noChangeArrowheads="1"/>
          </p:cNvSpPr>
          <p:nvPr/>
        </p:nvSpPr>
        <p:spPr bwMode="auto">
          <a:xfrm>
            <a:off x="67056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Grp="1" noChangeArrowheads="1"/>
          </p:cNvSpPr>
          <p:nvPr>
            <p:ph type="title"/>
          </p:nvPr>
        </p:nvSpPr>
        <p:spPr>
          <a:xfrm>
            <a:off x="381000" y="609600"/>
            <a:ext cx="8229600" cy="1139825"/>
          </a:xfrm>
        </p:spPr>
        <p:txBody>
          <a:bodyPr/>
          <a:lstStyle/>
          <a:p>
            <a:r>
              <a:rPr lang="en-US">
                <a:solidFill>
                  <a:srgbClr val="FFFF66"/>
                </a:solidFill>
              </a:rPr>
              <a:t>Risk/needs Assessment</a:t>
            </a:r>
          </a:p>
        </p:txBody>
      </p:sp>
      <p:sp>
        <p:nvSpPr>
          <p:cNvPr id="865283" name="Rectangle 3"/>
          <p:cNvSpPr>
            <a:spLocks noGrp="1" noChangeArrowheads="1"/>
          </p:cNvSpPr>
          <p:nvPr>
            <p:ph type="body" idx="1"/>
          </p:nvPr>
        </p:nvSpPr>
        <p:spPr>
          <a:xfrm>
            <a:off x="381000" y="1828800"/>
            <a:ext cx="8229600" cy="4525963"/>
          </a:xfrm>
        </p:spPr>
        <p:txBody>
          <a:bodyPr/>
          <a:lstStyle/>
          <a:p>
            <a:pPr>
              <a:lnSpc>
                <a:spcPct val="105000"/>
              </a:lnSpc>
              <a:buClr>
                <a:srgbClr val="FFFF66"/>
              </a:buClr>
              <a:buSzTx/>
              <a:buFontTx/>
              <a:buChar char="•"/>
              <a:tabLst>
                <a:tab pos="566738" algn="l"/>
              </a:tabLst>
            </a:pPr>
            <a:r>
              <a:rPr lang="en-US" sz="2800"/>
              <a:t>Risk assessments assume that risk can be 	predicted</a:t>
            </a:r>
          </a:p>
          <a:p>
            <a:pPr>
              <a:lnSpc>
                <a:spcPct val="105000"/>
              </a:lnSpc>
              <a:buClr>
                <a:srgbClr val="FFFF66"/>
              </a:buClr>
              <a:buSzTx/>
              <a:buFontTx/>
              <a:buChar char="•"/>
              <a:tabLst>
                <a:tab pos="566738" algn="l"/>
              </a:tabLst>
            </a:pPr>
            <a:r>
              <a:rPr lang="en-US" sz="2800"/>
              <a:t>Focus is on offender deficits rather than 	strengths</a:t>
            </a:r>
          </a:p>
          <a:p>
            <a:pPr>
              <a:lnSpc>
                <a:spcPct val="105000"/>
              </a:lnSpc>
              <a:buClr>
                <a:srgbClr val="FFFF66"/>
              </a:buClr>
              <a:buSzTx/>
              <a:buFontTx/>
              <a:buChar char="•"/>
              <a:tabLst>
                <a:tab pos="566738" algn="l"/>
              </a:tabLst>
            </a:pPr>
            <a:r>
              <a:rPr lang="en-US" sz="2800"/>
              <a:t>“The gender problem” – Risk/needs assessment 	advocates assert that men and women share 	similar risk and need factors</a:t>
            </a:r>
          </a:p>
          <a:p>
            <a:pPr>
              <a:lnSpc>
                <a:spcPct val="105000"/>
              </a:lnSpc>
              <a:buClr>
                <a:srgbClr val="FFFF66"/>
              </a:buClr>
              <a:buSzTx/>
              <a:buFontTx/>
              <a:buChar char="•"/>
              <a:tabLst>
                <a:tab pos="566738" algn="l"/>
              </a:tabLst>
            </a:pPr>
            <a:r>
              <a:rPr lang="en-US" sz="2800"/>
              <a:t>Feminist literature – Growing body of research 	that critiques the sameness argument</a:t>
            </a:r>
          </a:p>
        </p:txBody>
      </p:sp>
      <p:sp>
        <p:nvSpPr>
          <p:cNvPr id="865284" name="Rectangle 4"/>
          <p:cNvSpPr>
            <a:spLocks noChangeArrowheads="1"/>
          </p:cNvSpPr>
          <p:nvPr/>
        </p:nvSpPr>
        <p:spPr bwMode="auto">
          <a:xfrm>
            <a:off x="6934200" y="63246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81000" y="990600"/>
            <a:ext cx="8229600" cy="1066800"/>
          </a:xfrm>
        </p:spPr>
        <p:txBody>
          <a:bodyPr/>
          <a:lstStyle/>
          <a:p>
            <a:r>
              <a:rPr lang="en-US">
                <a:solidFill>
                  <a:srgbClr val="FFFF66"/>
                </a:solidFill>
              </a:rPr>
              <a:t>“The Big Four”</a:t>
            </a:r>
          </a:p>
        </p:txBody>
      </p:sp>
      <p:sp>
        <p:nvSpPr>
          <p:cNvPr id="870403" name="Rectangle 3"/>
          <p:cNvSpPr>
            <a:spLocks noGrp="1" noChangeArrowheads="1"/>
          </p:cNvSpPr>
          <p:nvPr>
            <p:ph type="body" idx="1"/>
          </p:nvPr>
        </p:nvSpPr>
        <p:spPr>
          <a:xfrm>
            <a:off x="1600200" y="2514600"/>
            <a:ext cx="7086600" cy="3687763"/>
          </a:xfrm>
        </p:spPr>
        <p:txBody>
          <a:bodyPr/>
          <a:lstStyle/>
          <a:p>
            <a:pPr>
              <a:buClr>
                <a:srgbClr val="FFFF66"/>
              </a:buClr>
              <a:buSzTx/>
              <a:buFontTx/>
              <a:buChar char="•"/>
            </a:pPr>
            <a:r>
              <a:rPr lang="en-US"/>
              <a:t>Criminal history</a:t>
            </a:r>
          </a:p>
          <a:p>
            <a:pPr>
              <a:buClr>
                <a:srgbClr val="FFFF66"/>
              </a:buClr>
              <a:buSzTx/>
              <a:buFontTx/>
              <a:buChar char="•"/>
            </a:pPr>
            <a:r>
              <a:rPr lang="en-US"/>
              <a:t>Criminal associates</a:t>
            </a:r>
          </a:p>
          <a:p>
            <a:pPr>
              <a:buClr>
                <a:srgbClr val="FFFF66"/>
              </a:buClr>
              <a:buSzTx/>
              <a:buFontTx/>
              <a:buChar char="•"/>
            </a:pPr>
            <a:r>
              <a:rPr lang="en-US"/>
              <a:t>Criminal personality </a:t>
            </a:r>
          </a:p>
          <a:p>
            <a:pPr>
              <a:buClr>
                <a:srgbClr val="FFFF66"/>
              </a:buClr>
              <a:buSzTx/>
              <a:buFontTx/>
              <a:buChar char="•"/>
            </a:pPr>
            <a:r>
              <a:rPr lang="en-US"/>
              <a:t>Criminal thinking</a:t>
            </a:r>
          </a:p>
          <a:p>
            <a:endParaRPr lang="en-US"/>
          </a:p>
        </p:txBody>
      </p:sp>
      <p:sp>
        <p:nvSpPr>
          <p:cNvPr id="870404"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title"/>
          </p:nvPr>
        </p:nvSpPr>
        <p:spPr>
          <a:xfrm>
            <a:off x="495300" y="533400"/>
            <a:ext cx="8001000" cy="1371600"/>
          </a:xfrm>
        </p:spPr>
        <p:txBody>
          <a:bodyPr/>
          <a:lstStyle/>
          <a:p>
            <a:r>
              <a:rPr lang="en-US">
                <a:solidFill>
                  <a:srgbClr val="FFFF66"/>
                </a:solidFill>
              </a:rPr>
              <a:t>Risk</a:t>
            </a:r>
          </a:p>
        </p:txBody>
      </p:sp>
      <p:sp>
        <p:nvSpPr>
          <p:cNvPr id="883715" name="Rectangle 3"/>
          <p:cNvSpPr>
            <a:spLocks noGrp="1" noChangeArrowheads="1"/>
          </p:cNvSpPr>
          <p:nvPr>
            <p:ph type="body" idx="1"/>
          </p:nvPr>
        </p:nvSpPr>
        <p:spPr>
          <a:xfrm>
            <a:off x="914400" y="2057400"/>
            <a:ext cx="7315200" cy="3352800"/>
          </a:xfrm>
        </p:spPr>
        <p:txBody>
          <a:bodyPr/>
          <a:lstStyle/>
          <a:p>
            <a:pPr>
              <a:lnSpc>
                <a:spcPct val="105000"/>
              </a:lnSpc>
              <a:buClr>
                <a:srgbClr val="FFFF66"/>
              </a:buClr>
              <a:buSzTx/>
              <a:buFontTx/>
              <a:buChar char="•"/>
              <a:tabLst>
                <a:tab pos="566738" algn="l"/>
              </a:tabLst>
            </a:pPr>
            <a:r>
              <a:rPr lang="en-US" sz="2800">
                <a:effectLst/>
              </a:rPr>
              <a:t>Holtfreter, Reisig &amp; Morash (2004) found 	that poverty status was a more powerful 	predictor of recidivism among women 	offenders than the combined summary 	risk index of the  LSI-R.</a:t>
            </a:r>
          </a:p>
          <a:p>
            <a:pPr>
              <a:lnSpc>
                <a:spcPct val="75000"/>
              </a:lnSpc>
              <a:buClr>
                <a:srgbClr val="FFFF66"/>
              </a:buClr>
              <a:buSzTx/>
              <a:buFontTx/>
              <a:buNone/>
              <a:tabLst>
                <a:tab pos="566738" algn="l"/>
              </a:tabLst>
            </a:pPr>
            <a:endParaRPr lang="en-US" sz="1500">
              <a:effectLst/>
            </a:endParaRPr>
          </a:p>
          <a:p>
            <a:pPr>
              <a:lnSpc>
                <a:spcPct val="105000"/>
              </a:lnSpc>
              <a:buClr>
                <a:srgbClr val="FFFF66"/>
              </a:buClr>
              <a:buSzTx/>
              <a:buFontTx/>
              <a:buChar char="•"/>
              <a:tabLst>
                <a:tab pos="566738" algn="l"/>
              </a:tabLst>
            </a:pPr>
            <a:r>
              <a:rPr lang="en-US" sz="2800">
                <a:effectLst/>
              </a:rPr>
              <a:t>The authors suggested that the LSI-R fails 	to take into account the economic 	marginality of women offenders.</a:t>
            </a:r>
            <a:endParaRPr lang="en-US" sz="2400">
              <a:effectLst/>
            </a:endParaRPr>
          </a:p>
          <a:p>
            <a:pPr>
              <a:lnSpc>
                <a:spcPct val="75000"/>
              </a:lnSpc>
              <a:buClr>
                <a:srgbClr val="FFFF66"/>
              </a:buClr>
              <a:buSzTx/>
              <a:buFontTx/>
              <a:buChar char="•"/>
              <a:tabLst>
                <a:tab pos="566738" algn="l"/>
              </a:tabLst>
            </a:pPr>
            <a:endParaRPr lang="en-US">
              <a:effectLst/>
            </a:endParaRPr>
          </a:p>
          <a:p>
            <a:pPr marL="434975" lvl="1" indent="22225">
              <a:lnSpc>
                <a:spcPct val="80000"/>
              </a:lnSpc>
              <a:buClr>
                <a:srgbClr val="FFFF66"/>
              </a:buClr>
              <a:buSzTx/>
              <a:buFontTx/>
              <a:buNone/>
              <a:tabLst>
                <a:tab pos="566738" algn="l"/>
              </a:tabLst>
            </a:pPr>
            <a:endParaRPr lang="en-US" b="1">
              <a:solidFill>
                <a:schemeClr val="tx2"/>
              </a:solidFill>
            </a:endParaRPr>
          </a:p>
          <a:p>
            <a:pPr>
              <a:buClr>
                <a:schemeClr val="tx2"/>
              </a:buClr>
              <a:buFont typeface="Wingdings" pitchFamily="2" charset="2"/>
              <a:buNone/>
              <a:tabLst>
                <a:tab pos="566738" algn="l"/>
              </a:tabLst>
            </a:pPr>
            <a:endParaRPr lang="en-US" b="1">
              <a:solidFill>
                <a:schemeClr val="tx2"/>
              </a:solidFill>
            </a:endParaRPr>
          </a:p>
        </p:txBody>
      </p:sp>
      <p:sp>
        <p:nvSpPr>
          <p:cNvPr id="883716"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9378" name="Rectangle 2"/>
          <p:cNvSpPr>
            <a:spLocks noGrp="1" noChangeArrowheads="1"/>
          </p:cNvSpPr>
          <p:nvPr>
            <p:ph type="title"/>
          </p:nvPr>
        </p:nvSpPr>
        <p:spPr>
          <a:xfrm>
            <a:off x="381000" y="1066800"/>
            <a:ext cx="8229600" cy="1139825"/>
          </a:xfrm>
        </p:spPr>
        <p:txBody>
          <a:bodyPr/>
          <a:lstStyle/>
          <a:p>
            <a:r>
              <a:rPr lang="en-US" sz="4000">
                <a:solidFill>
                  <a:srgbClr val="FFFF66"/>
                </a:solidFill>
              </a:rPr>
              <a:t> </a:t>
            </a:r>
            <a:r>
              <a:rPr lang="en-US">
                <a:solidFill>
                  <a:srgbClr val="FFFF66"/>
                </a:solidFill>
              </a:rPr>
              <a:t>Risk and Needs Assessment Instruments</a:t>
            </a:r>
          </a:p>
        </p:txBody>
      </p:sp>
      <p:sp>
        <p:nvSpPr>
          <p:cNvPr id="869379" name="Rectangle 3"/>
          <p:cNvSpPr>
            <a:spLocks noGrp="1" noChangeArrowheads="1"/>
          </p:cNvSpPr>
          <p:nvPr>
            <p:ph type="body" idx="1"/>
          </p:nvPr>
        </p:nvSpPr>
        <p:spPr>
          <a:xfrm>
            <a:off x="457200" y="2438400"/>
            <a:ext cx="8229600" cy="3687763"/>
          </a:xfrm>
        </p:spPr>
        <p:txBody>
          <a:bodyPr/>
          <a:lstStyle/>
          <a:p>
            <a:pPr>
              <a:tabLst>
                <a:tab pos="566738" algn="l"/>
              </a:tabLst>
            </a:pPr>
            <a:endParaRPr lang="en-US"/>
          </a:p>
          <a:p>
            <a:pPr>
              <a:buClr>
                <a:srgbClr val="FFFF66"/>
              </a:buClr>
              <a:buSzTx/>
              <a:buFontTx/>
              <a:buChar char="•"/>
              <a:tabLst>
                <a:tab pos="566738" algn="l"/>
              </a:tabLst>
            </a:pPr>
            <a:r>
              <a:rPr lang="en-US"/>
              <a:t>Level of Service Inventory Revised (LSI-R)</a:t>
            </a:r>
          </a:p>
          <a:p>
            <a:pPr>
              <a:buClr>
                <a:srgbClr val="FFFF66"/>
              </a:buClr>
              <a:buSzTx/>
              <a:buFontTx/>
              <a:buChar char="•"/>
              <a:tabLst>
                <a:tab pos="566738" algn="l"/>
              </a:tabLst>
            </a:pPr>
            <a:endParaRPr lang="en-US"/>
          </a:p>
          <a:p>
            <a:pPr>
              <a:buClr>
                <a:srgbClr val="FFFF66"/>
              </a:buClr>
              <a:buSzTx/>
              <a:buFontTx/>
              <a:buChar char="•"/>
              <a:tabLst>
                <a:tab pos="566738" algn="l"/>
              </a:tabLst>
            </a:pPr>
            <a:r>
              <a:rPr lang="en-US"/>
              <a:t>Correctional Offender Management 	Profiling for Alternative Sanctions 	(COMPAS)</a:t>
            </a:r>
          </a:p>
          <a:p>
            <a:pPr>
              <a:tabLst>
                <a:tab pos="566738" algn="l"/>
              </a:tabLst>
            </a:pPr>
            <a:endParaRPr lang="en-US"/>
          </a:p>
          <a:p>
            <a:pPr>
              <a:tabLst>
                <a:tab pos="566738" algn="l"/>
              </a:tabLst>
            </a:pPr>
            <a:endParaRPr lang="en-US"/>
          </a:p>
          <a:p>
            <a:pPr>
              <a:tabLst>
                <a:tab pos="566738" algn="l"/>
              </a:tabLst>
            </a:pPr>
            <a:endParaRPr lang="en-US"/>
          </a:p>
        </p:txBody>
      </p:sp>
      <p:sp>
        <p:nvSpPr>
          <p:cNvPr id="869380" name="Rectangle 4"/>
          <p:cNvSpPr>
            <a:spLocks noChangeArrowheads="1"/>
          </p:cNvSpPr>
          <p:nvPr/>
        </p:nvSpPr>
        <p:spPr bwMode="auto">
          <a:xfrm>
            <a:off x="6858000" y="6400800"/>
            <a:ext cx="1841500" cy="244475"/>
          </a:xfrm>
          <a:prstGeom prst="rect">
            <a:avLst/>
          </a:prstGeom>
          <a:noFill/>
          <a:ln w="0" algn="ctr">
            <a:noFill/>
            <a:miter lim="800000"/>
            <a:headEnd/>
            <a:tailEnd/>
          </a:ln>
          <a:effectLst/>
        </p:spPr>
        <p:txBody>
          <a:bodyPr wrap="none">
            <a:spAutoFit/>
          </a:bodyPr>
          <a:lstStyle/>
          <a:p>
            <a:pPr marL="742950" indent="-285750">
              <a:tabLst>
                <a:tab pos="3081338" algn="l"/>
              </a:tabLst>
            </a:pPr>
            <a:r>
              <a:rPr lang="en-US" sz="1000">
                <a:effectLst>
                  <a:outerShdw blurRad="38100" dist="38100" dir="2700000" algn="tl">
                    <a:srgbClr val="000000"/>
                  </a:outerShdw>
                </a:effectLst>
              </a:rPr>
              <a:t>© S. Covington, 2009</a:t>
            </a:r>
          </a:p>
        </p:txBody>
      </p:sp>
    </p:spTree>
  </p:cSld>
  <p:clrMapOvr>
    <a:masterClrMapping/>
  </p:clrMapOvr>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100000"/>
          </a:lnSpc>
          <a:spcBef>
            <a:spcPct val="20000"/>
          </a:spcBef>
          <a:spcAft>
            <a:spcPct val="0"/>
          </a:spcAft>
          <a:buClr>
            <a:schemeClr val="tx1"/>
          </a:buClr>
          <a:buSzPct val="40000"/>
          <a:buFontTx/>
          <a:buNone/>
          <a:tabLst>
            <a:tab pos="3081338" algn="l"/>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0" cap="flat" cmpd="sng" algn="ctr">
          <a:solidFill>
            <a:schemeClr val="tx1"/>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100000"/>
          </a:lnSpc>
          <a:spcBef>
            <a:spcPct val="20000"/>
          </a:spcBef>
          <a:spcAft>
            <a:spcPct val="0"/>
          </a:spcAft>
          <a:buClr>
            <a:schemeClr val="tx1"/>
          </a:buClr>
          <a:buSzPct val="40000"/>
          <a:buFontTx/>
          <a:buNone/>
          <a:tabLst>
            <a:tab pos="3081338" algn="l"/>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
      <a:clrScheme name="Ripple 10">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3333CC"/>
        </a:hlink>
        <a:folHlink>
          <a:srgbClr val="AFE1FF"/>
        </a:folHlink>
      </a:clrScheme>
      <a:clrMap bg1="dk2" tx1="lt1" bg2="dk1" tx2="lt2" accent1="accent1" accent2="accent2" accent3="accent3" accent4="accent4" accent5="accent5" accent6="accent6" hlink="hlink" folHlink="folHlink"/>
    </a:extraClrScheme>
    <a:extraClrScheme>
      <a:clrScheme name="Ripple 11">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000066"/>
        </a:hlink>
        <a:folHlink>
          <a:srgbClr val="AFE1FF"/>
        </a:folHlink>
      </a:clrScheme>
      <a:clrMap bg1="dk2" tx1="lt1" bg2="dk1" tx2="lt2" accent1="accent1" accent2="accent2" accent3="accent3" accent4="accent4" accent5="accent5" accent6="accent6" hlink="hlink" folHlink="folHlink"/>
    </a:extraClrScheme>
    <a:extraClrScheme>
      <a:clrScheme name="Ripple 12">
        <a:dk1>
          <a:srgbClr val="008AE8"/>
        </a:dk1>
        <a:lt1>
          <a:srgbClr val="CCECFF"/>
        </a:lt1>
        <a:dk2>
          <a:srgbClr val="0068AE"/>
        </a:dk2>
        <a:lt2>
          <a:srgbClr val="99CCFF"/>
        </a:lt2>
        <a:accent1>
          <a:srgbClr val="009999"/>
        </a:accent1>
        <a:accent2>
          <a:srgbClr val="0088E4"/>
        </a:accent2>
        <a:accent3>
          <a:srgbClr val="AAB9D3"/>
        </a:accent3>
        <a:accent4>
          <a:srgbClr val="AEC9DA"/>
        </a:accent4>
        <a:accent5>
          <a:srgbClr val="AACACA"/>
        </a:accent5>
        <a:accent6>
          <a:srgbClr val="007BCF"/>
        </a:accent6>
        <a:hlink>
          <a:srgbClr val="000066"/>
        </a:hlink>
        <a:folHlink>
          <a:srgbClr val="AFE1FF"/>
        </a:folHlink>
      </a:clrScheme>
      <a:clrMap bg1="dk2" tx1="lt1" bg2="dk1" tx2="lt2" accent1="accent1" accent2="accent2" accent3="accent3" accent4="accent4" accent5="accent5" accent6="accent6" hlink="hlink" folHlink="folHlink"/>
    </a:extraClrScheme>
    <a:extraClrScheme>
      <a:clrScheme name="Ripple 1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000099"/>
        </a:hlink>
        <a:folHlink>
          <a:srgbClr val="00588E"/>
        </a:folHlink>
      </a:clrScheme>
      <a:clrMap bg1="dk2" tx1="lt1" bg2="dk1" tx2="lt2" accent1="accent1" accent2="accent2" accent3="accent3" accent4="accent4" accent5="accent5" accent6="accent6" hlink="hlink" folHlink="folHlink"/>
    </a:extraClrScheme>
    <a:extraClrScheme>
      <a:clrScheme name="Ripple 14">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0000FF"/>
        </a:hlink>
        <a:folHlink>
          <a:srgbClr val="00588E"/>
        </a:folHlink>
      </a:clrScheme>
      <a:clrMap bg1="dk2" tx1="lt1" bg2="dk1" tx2="lt2" accent1="accent1" accent2="accent2" accent3="accent3" accent4="accent4" accent5="accent5" accent6="accent6" hlink="hlink" folHlink="folHlink"/>
    </a:extraClrScheme>
    <a:extraClrScheme>
      <a:clrScheme name="Ripple 15">
        <a:dk1>
          <a:srgbClr val="008AE8"/>
        </a:dk1>
        <a:lt1>
          <a:srgbClr val="CCECFF"/>
        </a:lt1>
        <a:dk2>
          <a:srgbClr val="0068AE"/>
        </a:dk2>
        <a:lt2>
          <a:srgbClr val="99CCFF"/>
        </a:lt2>
        <a:accent1>
          <a:srgbClr val="009999"/>
        </a:accent1>
        <a:accent2>
          <a:srgbClr val="0088E4"/>
        </a:accent2>
        <a:accent3>
          <a:srgbClr val="AAB9D3"/>
        </a:accent3>
        <a:accent4>
          <a:srgbClr val="AEC9DA"/>
        </a:accent4>
        <a:accent5>
          <a:srgbClr val="AACACA"/>
        </a:accent5>
        <a:accent6>
          <a:srgbClr val="007BCF"/>
        </a:accent6>
        <a:hlink>
          <a:srgbClr val="9966FF"/>
        </a:hlink>
        <a:folHlink>
          <a:srgbClr val="AFE1FF"/>
        </a:folHlink>
      </a:clrScheme>
      <a:clrMap bg1="dk2" tx1="lt1" bg2="dk1" tx2="lt2" accent1="accent1" accent2="accent2" accent3="accent3" accent4="accent4" accent5="accent5" accent6="accent6" hlink="hlink" folHlink="folHlink"/>
    </a:extraClrScheme>
    <a:extraClrScheme>
      <a:clrScheme name="Ripple 16">
        <a:dk1>
          <a:srgbClr val="008AE8"/>
        </a:dk1>
        <a:lt1>
          <a:srgbClr val="CCECFF"/>
        </a:lt1>
        <a:dk2>
          <a:srgbClr val="0068AE"/>
        </a:dk2>
        <a:lt2>
          <a:srgbClr val="99CCFF"/>
        </a:lt2>
        <a:accent1>
          <a:srgbClr val="009999"/>
        </a:accent1>
        <a:accent2>
          <a:srgbClr val="0088E4"/>
        </a:accent2>
        <a:accent3>
          <a:srgbClr val="AAB9D3"/>
        </a:accent3>
        <a:accent4>
          <a:srgbClr val="AEC9DA"/>
        </a:accent4>
        <a:accent5>
          <a:srgbClr val="AACACA"/>
        </a:accent5>
        <a:accent6>
          <a:srgbClr val="007BCF"/>
        </a:accent6>
        <a:hlink>
          <a:srgbClr val="6666FF"/>
        </a:hlink>
        <a:folHlink>
          <a:srgbClr val="AFE1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4540</TotalTime>
  <Words>863</Words>
  <Application>Microsoft Office PowerPoint</Application>
  <PresentationFormat>On-screen Show (4:3)</PresentationFormat>
  <Paragraphs>281</Paragraphs>
  <Slides>37</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Wingdings</vt:lpstr>
      <vt:lpstr>Times New Roman</vt:lpstr>
      <vt:lpstr>Eras Bold ITC</vt:lpstr>
      <vt:lpstr>Verdana</vt:lpstr>
      <vt:lpstr>Ripple</vt:lpstr>
      <vt:lpstr>Rethinking Evidence-Based Practice for Women and Girls</vt:lpstr>
      <vt:lpstr>History</vt:lpstr>
      <vt:lpstr>Evidence-Based Principles for Effective Interventions</vt:lpstr>
      <vt:lpstr>Evidence-Based Practice in Criminal Justice Settings</vt:lpstr>
      <vt:lpstr>Current Concerns</vt:lpstr>
      <vt:lpstr>Risk/needs Assessment</vt:lpstr>
      <vt:lpstr>“The Big Four”</vt:lpstr>
      <vt:lpstr>Risk</vt:lpstr>
      <vt:lpstr> Risk and Needs Assessment Instruments</vt:lpstr>
      <vt:lpstr>Cognitive-Behavioral Programming</vt:lpstr>
      <vt:lpstr>Current Concerns (cont.)</vt:lpstr>
      <vt:lpstr>Creating the Bridge</vt:lpstr>
      <vt:lpstr>Gender-Informed Risk Assessment</vt:lpstr>
      <vt:lpstr>    </vt:lpstr>
      <vt:lpstr>Definition: Gender-Responsiveness</vt:lpstr>
      <vt:lpstr>Definition of Gender-specific Services/Approaches</vt:lpstr>
      <vt:lpstr>Guiding Principles  for Gender-Responsive  Services</vt:lpstr>
      <vt:lpstr>Guiding Principles</vt:lpstr>
      <vt:lpstr>Guiding Principles (cont.)</vt:lpstr>
      <vt:lpstr>Guiding Principles (cont.)</vt:lpstr>
      <vt:lpstr>Women’s Integrated Treatment ( WIT )   This model is holistic, integrated and based on: </vt:lpstr>
      <vt:lpstr>Four Theories</vt:lpstr>
      <vt:lpstr>Pathways Perspective</vt:lpstr>
      <vt:lpstr>Definition of Evidence-based </vt:lpstr>
      <vt:lpstr>Whose Evidence is It?</vt:lpstr>
      <vt:lpstr>What Kind of Evidence?</vt:lpstr>
      <vt:lpstr>A Lot to Lose: What it Takes</vt:lpstr>
      <vt:lpstr>What’s at Stake?</vt:lpstr>
      <vt:lpstr>What is Needed?</vt:lpstr>
      <vt:lpstr>What the Research Says</vt:lpstr>
      <vt:lpstr>Behavioral Health (examples of missing information)</vt:lpstr>
      <vt:lpstr>A Culture Shift: The Core Values of Trauma-Informed Services</vt:lpstr>
      <vt:lpstr>Gender-Responsive Program Assessment Tool</vt:lpstr>
      <vt:lpstr>Interactive Exercise</vt:lpstr>
      <vt:lpstr>Concluding Themes</vt:lpstr>
      <vt:lpstr>Emerging Paradigm Values-based Services</vt:lpstr>
      <vt:lpstr> For more information:</vt:lpstr>
    </vt:vector>
  </TitlesOfParts>
  <Company>Center for Gender and Justice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Rethinking Evidence-based Practive for Women and Girls</dc:title>
  <dc:subject>AJFO National Workshop</dc:subject>
  <dc:creator> Covington and Bloom</dc:creator>
  <cp:lastModifiedBy>lsmithwick</cp:lastModifiedBy>
  <cp:revision>375</cp:revision>
  <dcterms:created xsi:type="dcterms:W3CDTF">2004-07-10T22:26:01Z</dcterms:created>
  <dcterms:modified xsi:type="dcterms:W3CDTF">2012-03-19T11:45:27Z</dcterms:modified>
</cp:coreProperties>
</file>