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5"/>
  </p:notesMasterIdLst>
  <p:sldIdLst>
    <p:sldId id="712" r:id="rId2"/>
    <p:sldId id="790" r:id="rId3"/>
    <p:sldId id="780" r:id="rId4"/>
    <p:sldId id="781" r:id="rId5"/>
    <p:sldId id="783" r:id="rId6"/>
    <p:sldId id="799" r:id="rId7"/>
    <p:sldId id="792" r:id="rId8"/>
    <p:sldId id="793" r:id="rId9"/>
    <p:sldId id="794" r:id="rId10"/>
    <p:sldId id="795" r:id="rId11"/>
    <p:sldId id="796" r:id="rId12"/>
    <p:sldId id="797" r:id="rId13"/>
    <p:sldId id="798" r:id="rId14"/>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bg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bg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bg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bg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bg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542">
          <p15:clr>
            <a:srgbClr val="A4A3A4"/>
          </p15:clr>
        </p15:guide>
        <p15:guide id="2" pos="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1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8"/>
    <p:restoredTop sz="94660"/>
  </p:normalViewPr>
  <p:slideViewPr>
    <p:cSldViewPr snapToGrid="0">
      <p:cViewPr varScale="1">
        <p:scale>
          <a:sx n="127" d="100"/>
          <a:sy n="127" d="100"/>
        </p:scale>
        <p:origin x="2040" y="192"/>
      </p:cViewPr>
      <p:guideLst>
        <p:guide orient="horz" pos="1542"/>
        <p:guide pos="7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CC349F32-7691-2CEF-3433-442434F17D5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1">
                <a:solidFill>
                  <a:schemeClr val="tx1"/>
                </a:solidFill>
                <a:latin typeface="Times" pitchFamily="84" charset="0"/>
                <a:ea typeface="+mn-ea"/>
                <a:cs typeface="+mn-cs"/>
              </a:defRPr>
            </a:lvl1pPr>
          </a:lstStyle>
          <a:p>
            <a:pPr>
              <a:defRPr/>
            </a:pPr>
            <a:endParaRPr lang="en-US"/>
          </a:p>
        </p:txBody>
      </p:sp>
      <p:sp>
        <p:nvSpPr>
          <p:cNvPr id="634883" name="Rectangle 3">
            <a:extLst>
              <a:ext uri="{FF2B5EF4-FFF2-40B4-BE49-F238E27FC236}">
                <a16:creationId xmlns:a16="http://schemas.microsoft.com/office/drawing/2014/main" id="{EC6CF94B-25C4-0C5C-7ED6-131B2892F27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1">
                <a:solidFill>
                  <a:schemeClr val="tx1"/>
                </a:solidFill>
                <a:latin typeface="Times" pitchFamily="84"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5611A30F-4AF7-9528-BC90-95DFCA42DD9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885" name="Rectangle 5">
            <a:extLst>
              <a:ext uri="{FF2B5EF4-FFF2-40B4-BE49-F238E27FC236}">
                <a16:creationId xmlns:a16="http://schemas.microsoft.com/office/drawing/2014/main" id="{EA6FA2A8-063A-D161-4055-8C77E43A974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886" name="Rectangle 6">
            <a:extLst>
              <a:ext uri="{FF2B5EF4-FFF2-40B4-BE49-F238E27FC236}">
                <a16:creationId xmlns:a16="http://schemas.microsoft.com/office/drawing/2014/main" id="{9D7F7B5F-3036-AD4B-6439-22E61724467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b="1">
                <a:solidFill>
                  <a:schemeClr val="tx1"/>
                </a:solidFill>
                <a:latin typeface="Times" pitchFamily="84" charset="0"/>
                <a:ea typeface="+mn-ea"/>
                <a:cs typeface="+mn-cs"/>
              </a:defRPr>
            </a:lvl1pPr>
          </a:lstStyle>
          <a:p>
            <a:pPr>
              <a:defRPr/>
            </a:pPr>
            <a:endParaRPr lang="en-US"/>
          </a:p>
        </p:txBody>
      </p:sp>
      <p:sp>
        <p:nvSpPr>
          <p:cNvPr id="634887" name="Rectangle 7">
            <a:extLst>
              <a:ext uri="{FF2B5EF4-FFF2-40B4-BE49-F238E27FC236}">
                <a16:creationId xmlns:a16="http://schemas.microsoft.com/office/drawing/2014/main" id="{A99E8B77-D94C-1919-3A8B-390E14AE507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1">
                <a:solidFill>
                  <a:schemeClr val="tx1"/>
                </a:solidFill>
                <a:latin typeface="Times" pitchFamily="2" charset="0"/>
                <a:ea typeface="ＭＳ Ｐゴシック" panose="020B0600070205080204" pitchFamily="34" charset="-128"/>
              </a:defRPr>
            </a:lvl1pPr>
          </a:lstStyle>
          <a:p>
            <a:pPr>
              <a:defRPr/>
            </a:pPr>
            <a:fld id="{75389726-3C46-D642-89E0-96959875E2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4"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pitchFamily="8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8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8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8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1F3CFC0B-A8E5-AA53-F7E3-2D652906F6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9E67934B-D060-654E-8B00-4F2D5BC70572}" type="slidenum">
              <a:rPr lang="en-US" altLang="en-US" smtClean="0"/>
              <a:pPr>
                <a:spcBef>
                  <a:spcPct val="0"/>
                </a:spcBef>
              </a:pPr>
              <a:t>1</a:t>
            </a:fld>
            <a:endParaRPr lang="en-US" altLang="en-US"/>
          </a:p>
        </p:txBody>
      </p:sp>
      <p:sp>
        <p:nvSpPr>
          <p:cNvPr id="15362" name="Rectangle 2">
            <a:extLst>
              <a:ext uri="{FF2B5EF4-FFF2-40B4-BE49-F238E27FC236}">
                <a16:creationId xmlns:a16="http://schemas.microsoft.com/office/drawing/2014/main" id="{DB8B9BDF-8B34-79BC-DA75-C893E1313D30}"/>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263A498D-4CDB-8E04-1279-8F6E0C1A8C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A54D7-A8E6-4892-106F-CCE4B31E7C30}"/>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FD8543FA-99AE-D9CD-4AA7-C96CAAC735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10</a:t>
            </a:fld>
            <a:endParaRPr lang="en-US" altLang="en-US"/>
          </a:p>
        </p:txBody>
      </p:sp>
      <p:sp>
        <p:nvSpPr>
          <p:cNvPr id="23554" name="Rectangle 2">
            <a:extLst>
              <a:ext uri="{FF2B5EF4-FFF2-40B4-BE49-F238E27FC236}">
                <a16:creationId xmlns:a16="http://schemas.microsoft.com/office/drawing/2014/main" id="{840AA094-7479-495F-6879-73DCFD6DDF4E}"/>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D67A0252-4BCA-49C5-42E5-2189E4029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381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F3576-4339-AB78-8EBC-686BB86C5444}"/>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E394EB70-9953-0103-7016-A18F73EDBE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11</a:t>
            </a:fld>
            <a:endParaRPr lang="en-US" altLang="en-US"/>
          </a:p>
        </p:txBody>
      </p:sp>
      <p:sp>
        <p:nvSpPr>
          <p:cNvPr id="23554" name="Rectangle 2">
            <a:extLst>
              <a:ext uri="{FF2B5EF4-FFF2-40B4-BE49-F238E27FC236}">
                <a16:creationId xmlns:a16="http://schemas.microsoft.com/office/drawing/2014/main" id="{751CB707-71F1-46DA-C68D-81BA2178202F}"/>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1024996-C991-69BE-7677-C0CD9B412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4304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3D7DA-1F45-290A-951A-62FEC7BCD18C}"/>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EEB52F8A-578F-7A31-1F69-2463C58B92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12</a:t>
            </a:fld>
            <a:endParaRPr lang="en-US" altLang="en-US"/>
          </a:p>
        </p:txBody>
      </p:sp>
      <p:sp>
        <p:nvSpPr>
          <p:cNvPr id="23554" name="Rectangle 2">
            <a:extLst>
              <a:ext uri="{FF2B5EF4-FFF2-40B4-BE49-F238E27FC236}">
                <a16:creationId xmlns:a16="http://schemas.microsoft.com/office/drawing/2014/main" id="{4E7502C8-61B3-5DFE-CD79-136F60814A57}"/>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A5FC4E45-30E8-3F27-4D81-5A096B6BC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418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E8AD8-CC80-F6D7-D673-7634E830179D}"/>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68E8C890-05E6-236A-2DAD-FDBDCC1203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13</a:t>
            </a:fld>
            <a:endParaRPr lang="en-US" altLang="en-US"/>
          </a:p>
        </p:txBody>
      </p:sp>
      <p:sp>
        <p:nvSpPr>
          <p:cNvPr id="23554" name="Rectangle 2">
            <a:extLst>
              <a:ext uri="{FF2B5EF4-FFF2-40B4-BE49-F238E27FC236}">
                <a16:creationId xmlns:a16="http://schemas.microsoft.com/office/drawing/2014/main" id="{4EC8196E-7279-2945-5CFC-E99B68E5B274}"/>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30D924FE-1C86-BBC2-E2D8-532794460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9827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74E86-2910-FE5B-0565-52C17D3B1E75}"/>
            </a:ext>
          </a:extLst>
        </p:cNvPr>
        <p:cNvGrpSpPr/>
        <p:nvPr/>
      </p:nvGrpSpPr>
      <p:grpSpPr>
        <a:xfrm>
          <a:off x="0" y="0"/>
          <a:ext cx="0" cy="0"/>
          <a:chOff x="0" y="0"/>
          <a:chExt cx="0" cy="0"/>
        </a:xfrm>
      </p:grpSpPr>
      <p:sp>
        <p:nvSpPr>
          <p:cNvPr id="15361" name="Rectangle 7">
            <a:extLst>
              <a:ext uri="{FF2B5EF4-FFF2-40B4-BE49-F238E27FC236}">
                <a16:creationId xmlns:a16="http://schemas.microsoft.com/office/drawing/2014/main" id="{E8CB4E8A-98E8-C908-5214-16643AD4FC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9E67934B-D060-654E-8B00-4F2D5BC70572}" type="slidenum">
              <a:rPr lang="en-US" altLang="en-US" smtClean="0"/>
              <a:pPr>
                <a:spcBef>
                  <a:spcPct val="0"/>
                </a:spcBef>
              </a:pPr>
              <a:t>2</a:t>
            </a:fld>
            <a:endParaRPr lang="en-US" altLang="en-US"/>
          </a:p>
        </p:txBody>
      </p:sp>
      <p:sp>
        <p:nvSpPr>
          <p:cNvPr id="15362" name="Rectangle 2">
            <a:extLst>
              <a:ext uri="{FF2B5EF4-FFF2-40B4-BE49-F238E27FC236}">
                <a16:creationId xmlns:a16="http://schemas.microsoft.com/office/drawing/2014/main" id="{3FA8B453-857A-9E1B-3128-BF184C924C41}"/>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6F317557-B11F-8138-F450-8197C944F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0360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89364D73-58D4-5521-C4F1-A4490E1C4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4060651-C511-CB48-AA7E-692FD6DE2A70}" type="slidenum">
              <a:rPr lang="en-US" altLang="en-US" smtClean="0"/>
              <a:pPr>
                <a:spcBef>
                  <a:spcPct val="0"/>
                </a:spcBef>
              </a:pPr>
              <a:t>3</a:t>
            </a:fld>
            <a:endParaRPr lang="en-US" altLang="en-US"/>
          </a:p>
        </p:txBody>
      </p:sp>
      <p:sp>
        <p:nvSpPr>
          <p:cNvPr id="17410" name="Rectangle 2">
            <a:extLst>
              <a:ext uri="{FF2B5EF4-FFF2-40B4-BE49-F238E27FC236}">
                <a16:creationId xmlns:a16="http://schemas.microsoft.com/office/drawing/2014/main" id="{3176284A-540F-CE4E-44C3-CEC4C1A03BD4}"/>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BF29F66-FB1B-BCA8-48BB-AF7C6C30DE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12CA8CDC-C614-F32E-13ED-CDB98BF64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28C7AC21-3030-2D45-BE73-52D4AF9573F9}" type="slidenum">
              <a:rPr lang="en-US" altLang="en-US" smtClean="0"/>
              <a:pPr>
                <a:spcBef>
                  <a:spcPct val="0"/>
                </a:spcBef>
              </a:pPr>
              <a:t>4</a:t>
            </a:fld>
            <a:endParaRPr lang="en-US" altLang="en-US"/>
          </a:p>
        </p:txBody>
      </p:sp>
      <p:sp>
        <p:nvSpPr>
          <p:cNvPr id="19458" name="Rectangle 2">
            <a:extLst>
              <a:ext uri="{FF2B5EF4-FFF2-40B4-BE49-F238E27FC236}">
                <a16:creationId xmlns:a16="http://schemas.microsoft.com/office/drawing/2014/main" id="{C025BD90-1C9B-7F2C-49DE-6E34667D6475}"/>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F0208D6E-B714-D2A8-8F6F-678A2F88EB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F1E09899-5A94-73BF-5249-D172D5CC91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5</a:t>
            </a:fld>
            <a:endParaRPr lang="en-US" altLang="en-US"/>
          </a:p>
        </p:txBody>
      </p:sp>
      <p:sp>
        <p:nvSpPr>
          <p:cNvPr id="23554" name="Rectangle 2">
            <a:extLst>
              <a:ext uri="{FF2B5EF4-FFF2-40B4-BE49-F238E27FC236}">
                <a16:creationId xmlns:a16="http://schemas.microsoft.com/office/drawing/2014/main" id="{4AE06629-D243-D5FE-4E03-CBA0E519CB24}"/>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CEE3522-E7D7-99CF-EFB1-6304361445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C7BCA-C66E-CE8D-58C5-2AD4B99272A0}"/>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C2CBC1FA-FC31-8DDA-D655-CAE1FB81A6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6</a:t>
            </a:fld>
            <a:endParaRPr lang="en-US" altLang="en-US"/>
          </a:p>
        </p:txBody>
      </p:sp>
      <p:sp>
        <p:nvSpPr>
          <p:cNvPr id="23554" name="Rectangle 2">
            <a:extLst>
              <a:ext uri="{FF2B5EF4-FFF2-40B4-BE49-F238E27FC236}">
                <a16:creationId xmlns:a16="http://schemas.microsoft.com/office/drawing/2014/main" id="{4489DF1C-1BE0-6D48-DF70-6C18CCA120F8}"/>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C9690178-4D00-6E61-95B2-919925EAE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0126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CCF33-8FB6-EC9B-2DF2-54B2882DFA44}"/>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C5EFCFBE-95F8-EB53-A371-7AB647A724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7</a:t>
            </a:fld>
            <a:endParaRPr lang="en-US" altLang="en-US"/>
          </a:p>
        </p:txBody>
      </p:sp>
      <p:sp>
        <p:nvSpPr>
          <p:cNvPr id="23554" name="Rectangle 2">
            <a:extLst>
              <a:ext uri="{FF2B5EF4-FFF2-40B4-BE49-F238E27FC236}">
                <a16:creationId xmlns:a16="http://schemas.microsoft.com/office/drawing/2014/main" id="{03D421EC-0AC8-4843-5D6B-AF71D8947378}"/>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E7F93355-306E-F10B-4F3C-69501317C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1637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F81F3-084E-E763-1528-6A862FF26C69}"/>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82ACFEF6-94D6-9AED-C513-50262CA044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8</a:t>
            </a:fld>
            <a:endParaRPr lang="en-US" altLang="en-US"/>
          </a:p>
        </p:txBody>
      </p:sp>
      <p:sp>
        <p:nvSpPr>
          <p:cNvPr id="23554" name="Rectangle 2">
            <a:extLst>
              <a:ext uri="{FF2B5EF4-FFF2-40B4-BE49-F238E27FC236}">
                <a16:creationId xmlns:a16="http://schemas.microsoft.com/office/drawing/2014/main" id="{7EF5F59A-FAAA-E0B2-53A6-392108E2A981}"/>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3A3554F8-1C54-B9DF-617A-F6AA5912EE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9703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A4CD5-476F-DC52-07DF-7B66FDCCECEF}"/>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6ECDAC96-0C2D-550A-B4FE-75531D909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11" charset="0"/>
                <a:ea typeface="ＭＳ Ｐゴシック" panose="020B0600070205080204" pitchFamily="34" charset="-128"/>
              </a:defRPr>
            </a:lvl1pPr>
            <a:lvl2pPr marL="742950" indent="-285750">
              <a:spcBef>
                <a:spcPct val="30000"/>
              </a:spcBef>
              <a:defRPr sz="1200">
                <a:solidFill>
                  <a:schemeClr val="tx1"/>
                </a:solidFill>
                <a:latin typeface="Times" pitchFamily="-111" charset="0"/>
                <a:ea typeface="ＭＳ Ｐゴシック" panose="020B0600070205080204" pitchFamily="34" charset="-128"/>
              </a:defRPr>
            </a:lvl2pPr>
            <a:lvl3pPr marL="1143000" indent="-228600">
              <a:spcBef>
                <a:spcPct val="30000"/>
              </a:spcBef>
              <a:defRPr sz="1200">
                <a:solidFill>
                  <a:schemeClr val="tx1"/>
                </a:solidFill>
                <a:latin typeface="Times" pitchFamily="-111" charset="0"/>
                <a:ea typeface="ＭＳ Ｐゴシック" panose="020B0600070205080204" pitchFamily="34" charset="-128"/>
              </a:defRPr>
            </a:lvl3pPr>
            <a:lvl4pPr marL="1600200" indent="-228600">
              <a:spcBef>
                <a:spcPct val="30000"/>
              </a:spcBef>
              <a:defRPr sz="1200">
                <a:solidFill>
                  <a:schemeClr val="tx1"/>
                </a:solidFill>
                <a:latin typeface="Times" pitchFamily="-111" charset="0"/>
                <a:ea typeface="ＭＳ Ｐゴシック" panose="020B0600070205080204" pitchFamily="34" charset="-128"/>
              </a:defRPr>
            </a:lvl4pPr>
            <a:lvl5pPr marL="2057400" indent="-228600">
              <a:spcBef>
                <a:spcPct val="30000"/>
              </a:spcBef>
              <a:defRPr sz="1200">
                <a:solidFill>
                  <a:schemeClr val="tx1"/>
                </a:solidFill>
                <a:latin typeface="Times" pitchFamily="-111"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pitchFamily="-111" charset="0"/>
                <a:ea typeface="ＭＳ Ｐゴシック" panose="020B0600070205080204" pitchFamily="34" charset="-128"/>
              </a:defRPr>
            </a:lvl9pPr>
          </a:lstStyle>
          <a:p>
            <a:pPr>
              <a:spcBef>
                <a:spcPct val="0"/>
              </a:spcBef>
            </a:pPr>
            <a:fld id="{7A67D6DF-68C4-EE4B-865B-B56D1F3DF246}" type="slidenum">
              <a:rPr lang="en-US" altLang="en-US" smtClean="0"/>
              <a:pPr>
                <a:spcBef>
                  <a:spcPct val="0"/>
                </a:spcBef>
              </a:pPr>
              <a:t>9</a:t>
            </a:fld>
            <a:endParaRPr lang="en-US" altLang="en-US"/>
          </a:p>
        </p:txBody>
      </p:sp>
      <p:sp>
        <p:nvSpPr>
          <p:cNvPr id="23554" name="Rectangle 2">
            <a:extLst>
              <a:ext uri="{FF2B5EF4-FFF2-40B4-BE49-F238E27FC236}">
                <a16:creationId xmlns:a16="http://schemas.microsoft.com/office/drawing/2014/main" id="{52A45DB6-B981-156A-2E45-A5FC29132623}"/>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514F5F25-2A30-1A89-E392-FE6178A8F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3610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2CDC953-2C9F-2F9E-4C7F-5699B118A25D}"/>
              </a:ext>
            </a:extLst>
          </p:cNvPr>
          <p:cNvSpPr>
            <a:spLocks noGrp="1"/>
          </p:cNvSpPr>
          <p:nvPr>
            <p:ph type="dt" sz="half" idx="10"/>
          </p:nvPr>
        </p:nvSpPr>
        <p:spPr/>
        <p:txBody>
          <a:bodyPr/>
          <a:lstStyle>
            <a:lvl1pPr>
              <a:defRPr/>
            </a:lvl1pPr>
          </a:lstStyle>
          <a:p>
            <a:pPr>
              <a:defRPr/>
            </a:pPr>
            <a:fld id="{3C7C7373-8239-1246-B6E6-F263AB4C238A}" type="datetime1">
              <a:rPr lang="en-US"/>
              <a:pPr>
                <a:defRPr/>
              </a:pPr>
              <a:t>2/22/26</a:t>
            </a:fld>
            <a:endParaRPr lang="en-US"/>
          </a:p>
        </p:txBody>
      </p:sp>
      <p:sp>
        <p:nvSpPr>
          <p:cNvPr id="5" name="Footer Placeholder 4">
            <a:extLst>
              <a:ext uri="{FF2B5EF4-FFF2-40B4-BE49-F238E27FC236}">
                <a16:creationId xmlns:a16="http://schemas.microsoft.com/office/drawing/2014/main" id="{BE0559F6-1360-BEBB-609C-50898C493E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131EDF-B382-015E-3503-5ABBBC3A98A2}"/>
              </a:ext>
            </a:extLst>
          </p:cNvPr>
          <p:cNvSpPr>
            <a:spLocks noGrp="1"/>
          </p:cNvSpPr>
          <p:nvPr>
            <p:ph type="sldNum" sz="quarter" idx="12"/>
          </p:nvPr>
        </p:nvSpPr>
        <p:spPr/>
        <p:txBody>
          <a:bodyPr/>
          <a:lstStyle>
            <a:lvl1pPr>
              <a:defRPr/>
            </a:lvl1pPr>
          </a:lstStyle>
          <a:p>
            <a:pPr>
              <a:defRPr/>
            </a:pPr>
            <a:fld id="{6FE11502-B8F2-1F46-AC98-63F55B6CFBC3}" type="slidenum">
              <a:rPr lang="en-US" altLang="en-US"/>
              <a:pPr>
                <a:defRPr/>
              </a:pPr>
              <a:t>‹#›</a:t>
            </a:fld>
            <a:endParaRPr lang="en-US" altLang="en-US"/>
          </a:p>
        </p:txBody>
      </p:sp>
    </p:spTree>
    <p:extLst>
      <p:ext uri="{BB962C8B-B14F-4D97-AF65-F5344CB8AC3E}">
        <p14:creationId xmlns:p14="http://schemas.microsoft.com/office/powerpoint/2010/main" val="415429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D65D8-6E55-285F-0596-C7B759F1F24E}"/>
              </a:ext>
            </a:extLst>
          </p:cNvPr>
          <p:cNvSpPr>
            <a:spLocks noGrp="1"/>
          </p:cNvSpPr>
          <p:nvPr>
            <p:ph type="dt" sz="half" idx="10"/>
          </p:nvPr>
        </p:nvSpPr>
        <p:spPr/>
        <p:txBody>
          <a:bodyPr/>
          <a:lstStyle>
            <a:lvl1pPr>
              <a:defRPr/>
            </a:lvl1pPr>
          </a:lstStyle>
          <a:p>
            <a:pPr>
              <a:defRPr/>
            </a:pPr>
            <a:fld id="{EA6D4E04-271E-5E41-85FD-3C875DF2F968}" type="datetime1">
              <a:rPr lang="en-US"/>
              <a:pPr>
                <a:defRPr/>
              </a:pPr>
              <a:t>2/22/26</a:t>
            </a:fld>
            <a:endParaRPr lang="en-US"/>
          </a:p>
        </p:txBody>
      </p:sp>
      <p:sp>
        <p:nvSpPr>
          <p:cNvPr id="5" name="Footer Placeholder 4">
            <a:extLst>
              <a:ext uri="{FF2B5EF4-FFF2-40B4-BE49-F238E27FC236}">
                <a16:creationId xmlns:a16="http://schemas.microsoft.com/office/drawing/2014/main" id="{89BC8071-00DE-C772-FFB3-3FFF233336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C8BC51-2DBD-65D4-5A9E-68067BFF2C30}"/>
              </a:ext>
            </a:extLst>
          </p:cNvPr>
          <p:cNvSpPr>
            <a:spLocks noGrp="1"/>
          </p:cNvSpPr>
          <p:nvPr>
            <p:ph type="sldNum" sz="quarter" idx="12"/>
          </p:nvPr>
        </p:nvSpPr>
        <p:spPr/>
        <p:txBody>
          <a:bodyPr/>
          <a:lstStyle>
            <a:lvl1pPr>
              <a:defRPr/>
            </a:lvl1pPr>
          </a:lstStyle>
          <a:p>
            <a:pPr>
              <a:defRPr/>
            </a:pPr>
            <a:fld id="{60E7D721-2F2D-A342-B143-3C7EA0AE9734}" type="slidenum">
              <a:rPr lang="en-US" altLang="en-US"/>
              <a:pPr>
                <a:defRPr/>
              </a:pPr>
              <a:t>‹#›</a:t>
            </a:fld>
            <a:endParaRPr lang="en-US" altLang="en-US"/>
          </a:p>
        </p:txBody>
      </p:sp>
    </p:spTree>
    <p:extLst>
      <p:ext uri="{BB962C8B-B14F-4D97-AF65-F5344CB8AC3E}">
        <p14:creationId xmlns:p14="http://schemas.microsoft.com/office/powerpoint/2010/main" val="44827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72016-975E-E411-EFE8-EB9612108D0E}"/>
              </a:ext>
            </a:extLst>
          </p:cNvPr>
          <p:cNvSpPr>
            <a:spLocks noGrp="1"/>
          </p:cNvSpPr>
          <p:nvPr>
            <p:ph type="dt" sz="half" idx="10"/>
          </p:nvPr>
        </p:nvSpPr>
        <p:spPr/>
        <p:txBody>
          <a:bodyPr/>
          <a:lstStyle>
            <a:lvl1pPr>
              <a:defRPr/>
            </a:lvl1pPr>
          </a:lstStyle>
          <a:p>
            <a:pPr>
              <a:defRPr/>
            </a:pPr>
            <a:fld id="{CC04C3E3-D53F-FD4D-AFC9-E9846DBAA428}" type="datetime1">
              <a:rPr lang="en-US"/>
              <a:pPr>
                <a:defRPr/>
              </a:pPr>
              <a:t>2/22/26</a:t>
            </a:fld>
            <a:endParaRPr lang="en-US"/>
          </a:p>
        </p:txBody>
      </p:sp>
      <p:sp>
        <p:nvSpPr>
          <p:cNvPr id="5" name="Footer Placeholder 4">
            <a:extLst>
              <a:ext uri="{FF2B5EF4-FFF2-40B4-BE49-F238E27FC236}">
                <a16:creationId xmlns:a16="http://schemas.microsoft.com/office/drawing/2014/main" id="{E8640F47-FED2-4A2A-63BA-2B269FC912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3EC617-39A0-6B4B-4C23-BF00CA604ACA}"/>
              </a:ext>
            </a:extLst>
          </p:cNvPr>
          <p:cNvSpPr>
            <a:spLocks noGrp="1"/>
          </p:cNvSpPr>
          <p:nvPr>
            <p:ph type="sldNum" sz="quarter" idx="12"/>
          </p:nvPr>
        </p:nvSpPr>
        <p:spPr/>
        <p:txBody>
          <a:bodyPr/>
          <a:lstStyle>
            <a:lvl1pPr>
              <a:defRPr/>
            </a:lvl1pPr>
          </a:lstStyle>
          <a:p>
            <a:pPr>
              <a:defRPr/>
            </a:pPr>
            <a:fld id="{A7B53BB3-B42B-F34C-96C1-70B622A7BAB8}" type="slidenum">
              <a:rPr lang="en-US" altLang="en-US"/>
              <a:pPr>
                <a:defRPr/>
              </a:pPr>
              <a:t>‹#›</a:t>
            </a:fld>
            <a:endParaRPr lang="en-US" altLang="en-US"/>
          </a:p>
        </p:txBody>
      </p:sp>
    </p:spTree>
    <p:extLst>
      <p:ext uri="{BB962C8B-B14F-4D97-AF65-F5344CB8AC3E}">
        <p14:creationId xmlns:p14="http://schemas.microsoft.com/office/powerpoint/2010/main" val="193731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BABF2-4E88-3380-19E6-AB59DB7CD905}"/>
              </a:ext>
            </a:extLst>
          </p:cNvPr>
          <p:cNvSpPr>
            <a:spLocks noGrp="1"/>
          </p:cNvSpPr>
          <p:nvPr>
            <p:ph type="dt" sz="half" idx="10"/>
          </p:nvPr>
        </p:nvSpPr>
        <p:spPr/>
        <p:txBody>
          <a:bodyPr/>
          <a:lstStyle>
            <a:lvl1pPr>
              <a:defRPr/>
            </a:lvl1pPr>
          </a:lstStyle>
          <a:p>
            <a:pPr>
              <a:defRPr/>
            </a:pPr>
            <a:fld id="{2D4E2E6C-1F47-8241-8FDF-1180AF2A197A}" type="datetime1">
              <a:rPr lang="en-US"/>
              <a:pPr>
                <a:defRPr/>
              </a:pPr>
              <a:t>2/22/26</a:t>
            </a:fld>
            <a:endParaRPr lang="en-US"/>
          </a:p>
        </p:txBody>
      </p:sp>
      <p:sp>
        <p:nvSpPr>
          <p:cNvPr id="5" name="Footer Placeholder 4">
            <a:extLst>
              <a:ext uri="{FF2B5EF4-FFF2-40B4-BE49-F238E27FC236}">
                <a16:creationId xmlns:a16="http://schemas.microsoft.com/office/drawing/2014/main" id="{CFC72129-AB63-70A3-BB78-7BF189EDD7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E5FB0A-C9CF-B6E8-1A3B-128759793F78}"/>
              </a:ext>
            </a:extLst>
          </p:cNvPr>
          <p:cNvSpPr>
            <a:spLocks noGrp="1"/>
          </p:cNvSpPr>
          <p:nvPr>
            <p:ph type="sldNum" sz="quarter" idx="12"/>
          </p:nvPr>
        </p:nvSpPr>
        <p:spPr/>
        <p:txBody>
          <a:bodyPr/>
          <a:lstStyle>
            <a:lvl1pPr>
              <a:defRPr/>
            </a:lvl1pPr>
          </a:lstStyle>
          <a:p>
            <a:pPr>
              <a:defRPr/>
            </a:pPr>
            <a:fld id="{008DF453-4B04-C140-BAA9-81BCFFB73384}" type="slidenum">
              <a:rPr lang="en-US" altLang="en-US"/>
              <a:pPr>
                <a:defRPr/>
              </a:pPr>
              <a:t>‹#›</a:t>
            </a:fld>
            <a:endParaRPr lang="en-US" altLang="en-US"/>
          </a:p>
        </p:txBody>
      </p:sp>
    </p:spTree>
    <p:extLst>
      <p:ext uri="{BB962C8B-B14F-4D97-AF65-F5344CB8AC3E}">
        <p14:creationId xmlns:p14="http://schemas.microsoft.com/office/powerpoint/2010/main" val="54296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A1D4AA-09E2-8E7C-72F0-B64212DB1A99}"/>
              </a:ext>
            </a:extLst>
          </p:cNvPr>
          <p:cNvSpPr>
            <a:spLocks noGrp="1"/>
          </p:cNvSpPr>
          <p:nvPr>
            <p:ph type="dt" sz="half" idx="10"/>
          </p:nvPr>
        </p:nvSpPr>
        <p:spPr/>
        <p:txBody>
          <a:bodyPr/>
          <a:lstStyle>
            <a:lvl1pPr>
              <a:defRPr/>
            </a:lvl1pPr>
          </a:lstStyle>
          <a:p>
            <a:pPr>
              <a:defRPr/>
            </a:pPr>
            <a:fld id="{07DD4888-9BDB-564E-BDFD-A2386FECA7C4}" type="datetime1">
              <a:rPr lang="en-US"/>
              <a:pPr>
                <a:defRPr/>
              </a:pPr>
              <a:t>2/22/26</a:t>
            </a:fld>
            <a:endParaRPr lang="en-US"/>
          </a:p>
        </p:txBody>
      </p:sp>
      <p:sp>
        <p:nvSpPr>
          <p:cNvPr id="5" name="Footer Placeholder 4">
            <a:extLst>
              <a:ext uri="{FF2B5EF4-FFF2-40B4-BE49-F238E27FC236}">
                <a16:creationId xmlns:a16="http://schemas.microsoft.com/office/drawing/2014/main" id="{14147466-60BF-FE08-4EC8-2B9FD8FDF2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D29223-3ECC-EB8D-B09B-27420D752069}"/>
              </a:ext>
            </a:extLst>
          </p:cNvPr>
          <p:cNvSpPr>
            <a:spLocks noGrp="1"/>
          </p:cNvSpPr>
          <p:nvPr>
            <p:ph type="sldNum" sz="quarter" idx="12"/>
          </p:nvPr>
        </p:nvSpPr>
        <p:spPr/>
        <p:txBody>
          <a:bodyPr/>
          <a:lstStyle>
            <a:lvl1pPr>
              <a:defRPr/>
            </a:lvl1pPr>
          </a:lstStyle>
          <a:p>
            <a:pPr>
              <a:defRPr/>
            </a:pPr>
            <a:fld id="{D2B78018-DB20-354D-9E89-45B47D2BF78D}" type="slidenum">
              <a:rPr lang="en-US" altLang="en-US"/>
              <a:pPr>
                <a:defRPr/>
              </a:pPr>
              <a:t>‹#›</a:t>
            </a:fld>
            <a:endParaRPr lang="en-US" altLang="en-US"/>
          </a:p>
        </p:txBody>
      </p:sp>
    </p:spTree>
    <p:extLst>
      <p:ext uri="{BB962C8B-B14F-4D97-AF65-F5344CB8AC3E}">
        <p14:creationId xmlns:p14="http://schemas.microsoft.com/office/powerpoint/2010/main" val="413063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5C3A57-975E-9E16-9D74-639C338F2190}"/>
              </a:ext>
            </a:extLst>
          </p:cNvPr>
          <p:cNvSpPr>
            <a:spLocks noGrp="1"/>
          </p:cNvSpPr>
          <p:nvPr>
            <p:ph type="dt" sz="half" idx="10"/>
          </p:nvPr>
        </p:nvSpPr>
        <p:spPr/>
        <p:txBody>
          <a:bodyPr/>
          <a:lstStyle>
            <a:lvl1pPr>
              <a:defRPr/>
            </a:lvl1pPr>
          </a:lstStyle>
          <a:p>
            <a:pPr>
              <a:defRPr/>
            </a:pPr>
            <a:fld id="{7D914F51-EC04-DF4C-81D8-8A9482C834E5}" type="datetime1">
              <a:rPr lang="en-US"/>
              <a:pPr>
                <a:defRPr/>
              </a:pPr>
              <a:t>2/22/26</a:t>
            </a:fld>
            <a:endParaRPr lang="en-US"/>
          </a:p>
        </p:txBody>
      </p:sp>
      <p:sp>
        <p:nvSpPr>
          <p:cNvPr id="6" name="Footer Placeholder 4">
            <a:extLst>
              <a:ext uri="{FF2B5EF4-FFF2-40B4-BE49-F238E27FC236}">
                <a16:creationId xmlns:a16="http://schemas.microsoft.com/office/drawing/2014/main" id="{F1D3495B-3B8D-FA99-4DCE-CC115D9B86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F7FDD0-1510-6AFE-827F-4392A6A85C18}"/>
              </a:ext>
            </a:extLst>
          </p:cNvPr>
          <p:cNvSpPr>
            <a:spLocks noGrp="1"/>
          </p:cNvSpPr>
          <p:nvPr>
            <p:ph type="sldNum" sz="quarter" idx="12"/>
          </p:nvPr>
        </p:nvSpPr>
        <p:spPr/>
        <p:txBody>
          <a:bodyPr/>
          <a:lstStyle>
            <a:lvl1pPr>
              <a:defRPr/>
            </a:lvl1pPr>
          </a:lstStyle>
          <a:p>
            <a:pPr>
              <a:defRPr/>
            </a:pPr>
            <a:fld id="{783D491D-BD80-144E-B7C9-97D5329C7282}" type="slidenum">
              <a:rPr lang="en-US" altLang="en-US"/>
              <a:pPr>
                <a:defRPr/>
              </a:pPr>
              <a:t>‹#›</a:t>
            </a:fld>
            <a:endParaRPr lang="en-US" altLang="en-US"/>
          </a:p>
        </p:txBody>
      </p:sp>
    </p:spTree>
    <p:extLst>
      <p:ext uri="{BB962C8B-B14F-4D97-AF65-F5344CB8AC3E}">
        <p14:creationId xmlns:p14="http://schemas.microsoft.com/office/powerpoint/2010/main" val="281502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C255BD4-4C35-10AE-5A53-859D2F9BBCE0}"/>
              </a:ext>
            </a:extLst>
          </p:cNvPr>
          <p:cNvSpPr>
            <a:spLocks noGrp="1"/>
          </p:cNvSpPr>
          <p:nvPr>
            <p:ph type="dt" sz="half" idx="10"/>
          </p:nvPr>
        </p:nvSpPr>
        <p:spPr/>
        <p:txBody>
          <a:bodyPr/>
          <a:lstStyle>
            <a:lvl1pPr>
              <a:defRPr/>
            </a:lvl1pPr>
          </a:lstStyle>
          <a:p>
            <a:pPr>
              <a:defRPr/>
            </a:pPr>
            <a:fld id="{FAB69F6D-E491-154D-A3D2-8730CD4132C4}" type="datetime1">
              <a:rPr lang="en-US"/>
              <a:pPr>
                <a:defRPr/>
              </a:pPr>
              <a:t>2/22/26</a:t>
            </a:fld>
            <a:endParaRPr lang="en-US"/>
          </a:p>
        </p:txBody>
      </p:sp>
      <p:sp>
        <p:nvSpPr>
          <p:cNvPr id="8" name="Footer Placeholder 4">
            <a:extLst>
              <a:ext uri="{FF2B5EF4-FFF2-40B4-BE49-F238E27FC236}">
                <a16:creationId xmlns:a16="http://schemas.microsoft.com/office/drawing/2014/main" id="{C2242825-26D8-F38E-940D-EF1BC6E78FE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A94838C-345D-4D8F-467F-CBB66CA02949}"/>
              </a:ext>
            </a:extLst>
          </p:cNvPr>
          <p:cNvSpPr>
            <a:spLocks noGrp="1"/>
          </p:cNvSpPr>
          <p:nvPr>
            <p:ph type="sldNum" sz="quarter" idx="12"/>
          </p:nvPr>
        </p:nvSpPr>
        <p:spPr/>
        <p:txBody>
          <a:bodyPr/>
          <a:lstStyle>
            <a:lvl1pPr>
              <a:defRPr/>
            </a:lvl1pPr>
          </a:lstStyle>
          <a:p>
            <a:pPr>
              <a:defRPr/>
            </a:pPr>
            <a:fld id="{22941B86-F0C8-2B49-AC25-41D440DC335B}" type="slidenum">
              <a:rPr lang="en-US" altLang="en-US"/>
              <a:pPr>
                <a:defRPr/>
              </a:pPr>
              <a:t>‹#›</a:t>
            </a:fld>
            <a:endParaRPr lang="en-US" altLang="en-US"/>
          </a:p>
        </p:txBody>
      </p:sp>
    </p:spTree>
    <p:extLst>
      <p:ext uri="{BB962C8B-B14F-4D97-AF65-F5344CB8AC3E}">
        <p14:creationId xmlns:p14="http://schemas.microsoft.com/office/powerpoint/2010/main" val="99411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DE7EFB5-8632-A5C2-1B78-250ECA719E88}"/>
              </a:ext>
            </a:extLst>
          </p:cNvPr>
          <p:cNvSpPr>
            <a:spLocks noGrp="1"/>
          </p:cNvSpPr>
          <p:nvPr>
            <p:ph type="dt" sz="half" idx="10"/>
          </p:nvPr>
        </p:nvSpPr>
        <p:spPr/>
        <p:txBody>
          <a:bodyPr/>
          <a:lstStyle>
            <a:lvl1pPr>
              <a:defRPr/>
            </a:lvl1pPr>
          </a:lstStyle>
          <a:p>
            <a:pPr>
              <a:defRPr/>
            </a:pPr>
            <a:fld id="{F46F4B2A-4334-6547-BF4E-C271074701B3}" type="datetime1">
              <a:rPr lang="en-US"/>
              <a:pPr>
                <a:defRPr/>
              </a:pPr>
              <a:t>2/22/26</a:t>
            </a:fld>
            <a:endParaRPr lang="en-US"/>
          </a:p>
        </p:txBody>
      </p:sp>
      <p:sp>
        <p:nvSpPr>
          <p:cNvPr id="4" name="Footer Placeholder 4">
            <a:extLst>
              <a:ext uri="{FF2B5EF4-FFF2-40B4-BE49-F238E27FC236}">
                <a16:creationId xmlns:a16="http://schemas.microsoft.com/office/drawing/2014/main" id="{8F0E453B-7FAF-AF30-C6EE-C24C69AD689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B6F3F1-EF82-13B9-0B9A-E34449EF93AD}"/>
              </a:ext>
            </a:extLst>
          </p:cNvPr>
          <p:cNvSpPr>
            <a:spLocks noGrp="1"/>
          </p:cNvSpPr>
          <p:nvPr>
            <p:ph type="sldNum" sz="quarter" idx="12"/>
          </p:nvPr>
        </p:nvSpPr>
        <p:spPr/>
        <p:txBody>
          <a:bodyPr/>
          <a:lstStyle>
            <a:lvl1pPr>
              <a:defRPr/>
            </a:lvl1pPr>
          </a:lstStyle>
          <a:p>
            <a:pPr>
              <a:defRPr/>
            </a:pPr>
            <a:fld id="{A701064F-2AB2-9C45-B1A0-8BFB65A8E5AF}" type="slidenum">
              <a:rPr lang="en-US" altLang="en-US"/>
              <a:pPr>
                <a:defRPr/>
              </a:pPr>
              <a:t>‹#›</a:t>
            </a:fld>
            <a:endParaRPr lang="en-US" altLang="en-US"/>
          </a:p>
        </p:txBody>
      </p:sp>
    </p:spTree>
    <p:extLst>
      <p:ext uri="{BB962C8B-B14F-4D97-AF65-F5344CB8AC3E}">
        <p14:creationId xmlns:p14="http://schemas.microsoft.com/office/powerpoint/2010/main" val="192302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D01891-808C-A37D-8EE7-A74A6B86C2F1}"/>
              </a:ext>
            </a:extLst>
          </p:cNvPr>
          <p:cNvSpPr>
            <a:spLocks noGrp="1"/>
          </p:cNvSpPr>
          <p:nvPr>
            <p:ph type="dt" sz="half" idx="10"/>
          </p:nvPr>
        </p:nvSpPr>
        <p:spPr/>
        <p:txBody>
          <a:bodyPr/>
          <a:lstStyle>
            <a:lvl1pPr>
              <a:defRPr/>
            </a:lvl1pPr>
          </a:lstStyle>
          <a:p>
            <a:pPr>
              <a:defRPr/>
            </a:pPr>
            <a:fld id="{D06955E0-3ACF-5C40-BE2C-DCFC41B564D8}" type="datetime1">
              <a:rPr lang="en-US"/>
              <a:pPr>
                <a:defRPr/>
              </a:pPr>
              <a:t>2/22/26</a:t>
            </a:fld>
            <a:endParaRPr lang="en-US"/>
          </a:p>
        </p:txBody>
      </p:sp>
      <p:sp>
        <p:nvSpPr>
          <p:cNvPr id="3" name="Footer Placeholder 4">
            <a:extLst>
              <a:ext uri="{FF2B5EF4-FFF2-40B4-BE49-F238E27FC236}">
                <a16:creationId xmlns:a16="http://schemas.microsoft.com/office/drawing/2014/main" id="{4B7587D2-16BB-53FB-9E5D-BF8D24F4B2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A3B483A-D7C1-F67D-F14C-E4FAC97AB87D}"/>
              </a:ext>
            </a:extLst>
          </p:cNvPr>
          <p:cNvSpPr>
            <a:spLocks noGrp="1"/>
          </p:cNvSpPr>
          <p:nvPr>
            <p:ph type="sldNum" sz="quarter" idx="12"/>
          </p:nvPr>
        </p:nvSpPr>
        <p:spPr/>
        <p:txBody>
          <a:bodyPr/>
          <a:lstStyle>
            <a:lvl1pPr>
              <a:defRPr/>
            </a:lvl1pPr>
          </a:lstStyle>
          <a:p>
            <a:pPr>
              <a:defRPr/>
            </a:pPr>
            <a:fld id="{E836E6DE-F117-CD45-B600-D78134E7003C}" type="slidenum">
              <a:rPr lang="en-US" altLang="en-US"/>
              <a:pPr>
                <a:defRPr/>
              </a:pPr>
              <a:t>‹#›</a:t>
            </a:fld>
            <a:endParaRPr lang="en-US" altLang="en-US"/>
          </a:p>
        </p:txBody>
      </p:sp>
    </p:spTree>
    <p:extLst>
      <p:ext uri="{BB962C8B-B14F-4D97-AF65-F5344CB8AC3E}">
        <p14:creationId xmlns:p14="http://schemas.microsoft.com/office/powerpoint/2010/main" val="251790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E90B2C-1E84-29B6-DE5B-4A4868FB9D1F}"/>
              </a:ext>
            </a:extLst>
          </p:cNvPr>
          <p:cNvSpPr>
            <a:spLocks noGrp="1"/>
          </p:cNvSpPr>
          <p:nvPr>
            <p:ph type="dt" sz="half" idx="10"/>
          </p:nvPr>
        </p:nvSpPr>
        <p:spPr/>
        <p:txBody>
          <a:bodyPr/>
          <a:lstStyle>
            <a:lvl1pPr>
              <a:defRPr/>
            </a:lvl1pPr>
          </a:lstStyle>
          <a:p>
            <a:pPr>
              <a:defRPr/>
            </a:pPr>
            <a:fld id="{D9798103-2802-6248-B105-558A1BA322F5}" type="datetime1">
              <a:rPr lang="en-US"/>
              <a:pPr>
                <a:defRPr/>
              </a:pPr>
              <a:t>2/22/26</a:t>
            </a:fld>
            <a:endParaRPr lang="en-US"/>
          </a:p>
        </p:txBody>
      </p:sp>
      <p:sp>
        <p:nvSpPr>
          <p:cNvPr id="6" name="Footer Placeholder 4">
            <a:extLst>
              <a:ext uri="{FF2B5EF4-FFF2-40B4-BE49-F238E27FC236}">
                <a16:creationId xmlns:a16="http://schemas.microsoft.com/office/drawing/2014/main" id="{1A08B083-BC7C-D415-C9F6-508974E8FA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627BEC-8577-9447-9349-ECF7678801B0}"/>
              </a:ext>
            </a:extLst>
          </p:cNvPr>
          <p:cNvSpPr>
            <a:spLocks noGrp="1"/>
          </p:cNvSpPr>
          <p:nvPr>
            <p:ph type="sldNum" sz="quarter" idx="12"/>
          </p:nvPr>
        </p:nvSpPr>
        <p:spPr/>
        <p:txBody>
          <a:bodyPr/>
          <a:lstStyle>
            <a:lvl1pPr>
              <a:defRPr/>
            </a:lvl1pPr>
          </a:lstStyle>
          <a:p>
            <a:pPr>
              <a:defRPr/>
            </a:pPr>
            <a:fld id="{67DA6046-8511-9A41-B36A-0A8E21648FE6}" type="slidenum">
              <a:rPr lang="en-US" altLang="en-US"/>
              <a:pPr>
                <a:defRPr/>
              </a:pPr>
              <a:t>‹#›</a:t>
            </a:fld>
            <a:endParaRPr lang="en-US" altLang="en-US"/>
          </a:p>
        </p:txBody>
      </p:sp>
    </p:spTree>
    <p:extLst>
      <p:ext uri="{BB962C8B-B14F-4D97-AF65-F5344CB8AC3E}">
        <p14:creationId xmlns:p14="http://schemas.microsoft.com/office/powerpoint/2010/main" val="417826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CEC6175-7DD3-94B8-0FCD-DED765CF6FC8}"/>
              </a:ext>
            </a:extLst>
          </p:cNvPr>
          <p:cNvSpPr>
            <a:spLocks noGrp="1"/>
          </p:cNvSpPr>
          <p:nvPr>
            <p:ph type="dt" sz="half" idx="10"/>
          </p:nvPr>
        </p:nvSpPr>
        <p:spPr/>
        <p:txBody>
          <a:bodyPr/>
          <a:lstStyle>
            <a:lvl1pPr>
              <a:defRPr/>
            </a:lvl1pPr>
          </a:lstStyle>
          <a:p>
            <a:pPr>
              <a:defRPr/>
            </a:pPr>
            <a:fld id="{1BD094E6-3CD3-B444-8E6E-6F71FA62B7C0}" type="datetime1">
              <a:rPr lang="en-US"/>
              <a:pPr>
                <a:defRPr/>
              </a:pPr>
              <a:t>2/22/26</a:t>
            </a:fld>
            <a:endParaRPr lang="en-US"/>
          </a:p>
        </p:txBody>
      </p:sp>
      <p:sp>
        <p:nvSpPr>
          <p:cNvPr id="6" name="Footer Placeholder 4">
            <a:extLst>
              <a:ext uri="{FF2B5EF4-FFF2-40B4-BE49-F238E27FC236}">
                <a16:creationId xmlns:a16="http://schemas.microsoft.com/office/drawing/2014/main" id="{30AFC026-C8FD-48CB-4575-2E1AD7C194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644058-A918-C66A-48C9-29DE7F946C27}"/>
              </a:ext>
            </a:extLst>
          </p:cNvPr>
          <p:cNvSpPr>
            <a:spLocks noGrp="1"/>
          </p:cNvSpPr>
          <p:nvPr>
            <p:ph type="sldNum" sz="quarter" idx="12"/>
          </p:nvPr>
        </p:nvSpPr>
        <p:spPr/>
        <p:txBody>
          <a:bodyPr/>
          <a:lstStyle>
            <a:lvl1pPr>
              <a:defRPr/>
            </a:lvl1pPr>
          </a:lstStyle>
          <a:p>
            <a:pPr>
              <a:defRPr/>
            </a:pPr>
            <a:fld id="{4A785E5F-6B41-B141-8913-9B2934E171B3}" type="slidenum">
              <a:rPr lang="en-US" altLang="en-US"/>
              <a:pPr>
                <a:defRPr/>
              </a:pPr>
              <a:t>‹#›</a:t>
            </a:fld>
            <a:endParaRPr lang="en-US" altLang="en-US"/>
          </a:p>
        </p:txBody>
      </p:sp>
    </p:spTree>
    <p:extLst>
      <p:ext uri="{BB962C8B-B14F-4D97-AF65-F5344CB8AC3E}">
        <p14:creationId xmlns:p14="http://schemas.microsoft.com/office/powerpoint/2010/main" val="327231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5C46DF-F501-36A9-DB34-29BE59FEFBB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DB0255-5978-3B39-5E34-6EA70042F88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BDC566E-CEB0-DE99-7996-608D0DBFA53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a:solidFill>
                  <a:srgbClr val="898989"/>
                </a:solidFill>
                <a:latin typeface="Times New Roman" pitchFamily="-111" charset="0"/>
                <a:ea typeface="ＭＳ Ｐゴシック" pitchFamily="-111" charset="-128"/>
                <a:cs typeface="Arial" charset="0"/>
              </a:defRPr>
            </a:lvl1pPr>
          </a:lstStyle>
          <a:p>
            <a:pPr>
              <a:defRPr/>
            </a:pPr>
            <a:fld id="{F4A90D49-84EF-0A4E-8546-41D84F50D04B}" type="datetime1">
              <a:rPr lang="en-US"/>
              <a:pPr>
                <a:defRPr/>
              </a:pPr>
              <a:t>2/22/26</a:t>
            </a:fld>
            <a:endParaRPr lang="en-US"/>
          </a:p>
        </p:txBody>
      </p:sp>
      <p:sp>
        <p:nvSpPr>
          <p:cNvPr id="5" name="Footer Placeholder 4">
            <a:extLst>
              <a:ext uri="{FF2B5EF4-FFF2-40B4-BE49-F238E27FC236}">
                <a16:creationId xmlns:a16="http://schemas.microsoft.com/office/drawing/2014/main" id="{57FE9356-B6AC-E29E-0372-589BB6C3AE1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New Roman"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AC8A981-F888-F149-EE2A-E3FD1ED816D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ea typeface="ＭＳ Ｐゴシック" panose="020B0600070205080204" pitchFamily="34" charset="-128"/>
              </a:defRPr>
            </a:lvl1pPr>
          </a:lstStyle>
          <a:p>
            <a:pPr>
              <a:defRPr/>
            </a:pPr>
            <a:fld id="{A43CC2B9-A19A-4A4E-A764-52720C4517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github.com/RangaBU/EE445-645-Spr2026/blob/main/C2-P1-01-Sim-Lidar.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github.com/RangaBU/EE445-645-Spr2026/blob/main/C2-P2-02-Proj-Omega-dark.htm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F654924-D11E-3864-72AD-DD6D5EC39DBD}"/>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C9EE1ABB-4867-AD83-8587-06A5D0A0B229}"/>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BF5A92E-7FF7-714D-81AD-584102B5DC3F}"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14340" name="TextBox 4">
            <a:extLst>
              <a:ext uri="{FF2B5EF4-FFF2-40B4-BE49-F238E27FC236}">
                <a16:creationId xmlns:a16="http://schemas.microsoft.com/office/drawing/2014/main" id="{B99B64BC-1235-DC82-B1DA-9BA2C30D9AB7}"/>
              </a:ext>
            </a:extLst>
          </p:cNvPr>
          <p:cNvSpPr txBox="1">
            <a:spLocks noChangeArrowheads="1"/>
          </p:cNvSpPr>
          <p:nvPr/>
        </p:nvSpPr>
        <p:spPr bwMode="auto">
          <a:xfrm>
            <a:off x="2206119" y="1658303"/>
            <a:ext cx="5490917" cy="2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r>
              <a:rPr lang="en-US" altLang="en-US" sz="1600" b="1" dirty="0">
                <a:latin typeface="Times New Roman" panose="02020603050405020304" pitchFamily="18" charset="0"/>
                <a:cs typeface="Times New Roman" panose="02020603050405020304" pitchFamily="18" charset="0"/>
              </a:rPr>
              <a:t>Assumptions</a:t>
            </a:r>
          </a:p>
          <a:p>
            <a:r>
              <a:rPr lang="en-US" altLang="en-US" sz="1600" b="1" dirty="0">
                <a:latin typeface="Times New Roman" panose="02020603050405020304" pitchFamily="18" charset="0"/>
                <a:cs typeface="Times New Roman" panose="02020603050405020304" pitchFamily="18" charset="0"/>
              </a:rPr>
              <a:t>Definition of Extinction Coefficient</a:t>
            </a:r>
          </a:p>
          <a:p>
            <a:r>
              <a:rPr lang="en-US" altLang="en-US" sz="1600" b="1" dirty="0">
                <a:latin typeface="Times New Roman" panose="02020603050405020304" pitchFamily="18" charset="0"/>
                <a:cs typeface="Times New Roman" panose="02020603050405020304" pitchFamily="18" charset="0"/>
              </a:rPr>
              <a:t>Conceptualization</a:t>
            </a:r>
          </a:p>
          <a:p>
            <a:r>
              <a:rPr lang="en-US" altLang="en-US" sz="1600" b="1" dirty="0">
                <a:latin typeface="Times New Roman" panose="02020603050405020304" pitchFamily="18" charset="0"/>
                <a:cs typeface="Times New Roman" panose="02020603050405020304" pitchFamily="18" charset="0"/>
              </a:rPr>
              <a:t>Derivation</a:t>
            </a:r>
          </a:p>
          <a:p>
            <a:r>
              <a:rPr lang="en-US" altLang="en-US" sz="1600" b="1" dirty="0">
                <a:latin typeface="Times New Roman" panose="02020603050405020304" pitchFamily="18" charset="0"/>
                <a:cs typeface="Times New Roman" panose="02020603050405020304" pitchFamily="18" charset="0"/>
              </a:rPr>
              <a:t>The Switch</a:t>
            </a:r>
          </a:p>
          <a:p>
            <a:r>
              <a:rPr lang="en-US" altLang="en-US" sz="1600" b="1" dirty="0">
                <a:latin typeface="Times New Roman" panose="02020603050405020304" pitchFamily="18" charset="0"/>
                <a:cs typeface="Times New Roman" panose="02020603050405020304" pitchFamily="18" charset="0"/>
              </a:rPr>
              <a:t>G-Function Normalization</a:t>
            </a:r>
          </a:p>
          <a:p>
            <a:r>
              <a:rPr lang="en-US" altLang="en-US" sz="1600" b="1" dirty="0">
                <a:latin typeface="Times New Roman" panose="02020603050405020304" pitchFamily="18" charset="0"/>
                <a:cs typeface="Times New Roman" panose="02020603050405020304" pitchFamily="18" charset="0"/>
              </a:rPr>
              <a:t>G-Function and Extinction Coefficient Properties</a:t>
            </a:r>
          </a:p>
          <a:p>
            <a:r>
              <a:rPr lang="en-US" altLang="en-US" sz="1600" b="1" dirty="0">
                <a:latin typeface="Times New Roman" panose="02020603050405020304" pitchFamily="18" charset="0"/>
                <a:cs typeface="Times New Roman" panose="02020603050405020304" pitchFamily="18" charset="0"/>
              </a:rPr>
              <a:t>Limitations</a:t>
            </a:r>
          </a:p>
          <a:p>
            <a:r>
              <a:rPr lang="en-US" altLang="en-US" sz="1600" b="1" dirty="0">
                <a:latin typeface="Times New Roman" panose="02020603050405020304" pitchFamily="18" charset="0"/>
                <a:cs typeface="Times New Roman" panose="02020603050405020304" pitchFamily="18" charset="0"/>
              </a:rPr>
              <a:t>Analytical Forms of the G-Functions</a:t>
            </a:r>
          </a:p>
          <a:p>
            <a:r>
              <a:rPr lang="en-US" altLang="en-US" sz="1600" b="1" dirty="0">
                <a:latin typeface="Times New Roman" panose="02020603050405020304" pitchFamily="18" charset="0"/>
                <a:cs typeface="Times New Roman" panose="02020603050405020304" pitchFamily="18" charset="0"/>
              </a:rPr>
              <a:t>G-Function in Coniferous Canopies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F7C74-06C8-FD12-7DEF-CE77DDD11DEB}"/>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3F741C7D-7F1F-B6D7-BB31-1EF10FFCC606}"/>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2DBB2AB9-95F4-1C37-2389-22EB774BAADE}"/>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10</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2531" name="TextBox 7">
            <a:extLst>
              <a:ext uri="{FF2B5EF4-FFF2-40B4-BE49-F238E27FC236}">
                <a16:creationId xmlns:a16="http://schemas.microsoft.com/office/drawing/2014/main" id="{AF5CB916-F9A0-666E-57C2-E3A1E23B9F8B}"/>
              </a:ext>
            </a:extLst>
          </p:cNvPr>
          <p:cNvSpPr txBox="1">
            <a:spLocks noChangeArrowheads="1"/>
          </p:cNvSpPr>
          <p:nvPr/>
        </p:nvSpPr>
        <p:spPr bwMode="auto">
          <a:xfrm>
            <a:off x="-1" y="624048"/>
            <a:ext cx="57501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G-Function and Extinction Coefficient Properties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69911FC-B1F1-A0D7-D611-FEBCC32C0445}"/>
                  </a:ext>
                </a:extLst>
              </p:cNvPr>
              <p:cNvSpPr txBox="1"/>
              <p:nvPr/>
            </p:nvSpPr>
            <p:spPr>
              <a:xfrm>
                <a:off x="87868" y="1278099"/>
                <a:ext cx="8968263" cy="5378204"/>
              </a:xfrm>
              <a:prstGeom prst="rect">
                <a:avLst/>
              </a:prstGeom>
              <a:noFill/>
            </p:spPr>
            <p:txBody>
              <a:bodyPr wrap="square" rtlCol="0">
                <a:spAutoFit/>
              </a:bodyPr>
              <a:lstStyle/>
              <a:p>
                <a:pPr algn="just">
                  <a:buFont typeface="Arial" panose="020B0604020202020204" pitchFamily="34" charset="0"/>
                  <a:buNone/>
                </a:pPr>
                <a:r>
                  <a:rPr lang="en-US" altLang="en-US" sz="1600" dirty="0">
                    <a:solidFill>
                      <a:schemeClr val="tx1"/>
                    </a:solidFill>
                    <a:cs typeface="Times New Roman" panose="02020603050405020304" pitchFamily="18" charset="0"/>
                  </a:rPr>
                  <a:t>The G-Function </a:t>
                </a:r>
                <a:r>
                  <a:rPr lang="en-US" altLang="en-US" sz="1600" i="1" dirty="0">
                    <a:solidFill>
                      <a:schemeClr val="tx1"/>
                    </a:solidFill>
                    <a:cs typeface="Times New Roman" panose="02020603050405020304" pitchFamily="18" charset="0"/>
                  </a:rPr>
                  <a:t>G</a:t>
                </a:r>
                <a:r>
                  <a:rPr lang="en-US" altLang="en-US" sz="1600" dirty="0">
                    <a:solidFill>
                      <a:schemeClr val="tx1"/>
                    </a:solidFill>
                    <a:cs typeface="Times New Roman" panose="02020603050405020304" pitchFamily="18" charset="0"/>
                  </a:rPr>
                  <a:t>(</a:t>
                </a:r>
                <a14:m>
                  <m:oMath xmlns:m="http://schemas.openxmlformats.org/officeDocument/2006/math">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solidFill>
                      <a:schemeClr val="tx1"/>
                    </a:solidFill>
                    <a:cs typeface="Times New Roman" panose="02020603050405020304" pitchFamily="18" charset="0"/>
                  </a:rPr>
                  <a:t>, and hence the extinction function </a:t>
                </a:r>
                <a14:m>
                  <m:oMath xmlns:m="http://schemas.openxmlformats.org/officeDocument/2006/math">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d>
                      <m:d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oMath>
                </a14:m>
                <a:r>
                  <a:rPr lang="en-US" altLang="en-US" sz="1600" dirty="0">
                    <a:solidFill>
                      <a:schemeClr val="tx1"/>
                    </a:solidFill>
                    <a:cs typeface="Times New Roman" panose="02020603050405020304" pitchFamily="18" charset="0"/>
                  </a:rPr>
                  <a:t>, exhibit certain </a:t>
                </a:r>
                <a:r>
                  <a:rPr lang="en-US" altLang="en-US" sz="1600" dirty="0">
                    <a:solidFill>
                      <a:srgbClr val="151FF4"/>
                    </a:solidFill>
                    <a:cs typeface="Times New Roman" panose="02020603050405020304" pitchFamily="18" charset="0"/>
                  </a:rPr>
                  <a:t>novel properties</a:t>
                </a:r>
                <a:r>
                  <a:rPr lang="en-US" altLang="en-US" sz="1600" dirty="0">
                    <a:solidFill>
                      <a:schemeClr val="tx1"/>
                    </a:solidFill>
                    <a:cs typeface="Times New Roman" panose="02020603050405020304" pitchFamily="18" charset="0"/>
                  </a:rPr>
                  <a:t>:</a:t>
                </a:r>
              </a:p>
              <a:p>
                <a:pPr algn="just">
                  <a:buFont typeface="Arial" panose="020B0604020202020204" pitchFamily="34" charset="0"/>
                  <a:buNone/>
                </a:pPr>
                <a:endParaRPr lang="en-US" altLang="en-US" sz="1600" dirty="0">
                  <a:solidFill>
                    <a:schemeClr val="tx1"/>
                  </a:solidFill>
                  <a:cs typeface="Times New Roman" panose="02020603050405020304" pitchFamily="18" charset="0"/>
                </a:endParaRPr>
              </a:p>
              <a:p>
                <a:pPr marL="342900" indent="-342900" algn="just">
                  <a:buFont typeface="Arial" panose="020B0604020202020204" pitchFamily="34" charset="0"/>
                  <a:buChar char="•"/>
                </a:pPr>
                <a:r>
                  <a:rPr lang="en-US" altLang="en-US" sz="1600" dirty="0">
                    <a:solidFill>
                      <a:schemeClr val="tx1"/>
                    </a:solidFill>
                    <a:cs typeface="Times New Roman" panose="02020603050405020304" pitchFamily="18" charset="0"/>
                  </a:rPr>
                  <a:t>They depend </a:t>
                </a:r>
                <a:r>
                  <a:rPr lang="en-US" altLang="en-US" sz="1600" dirty="0">
                    <a:solidFill>
                      <a:srgbClr val="151FF4"/>
                    </a:solidFill>
                    <a:cs typeface="Times New Roman" panose="02020603050405020304" pitchFamily="18" charset="0"/>
                  </a:rPr>
                  <a:t>explicitly</a:t>
                </a:r>
                <a:r>
                  <a:rPr lang="en-US" altLang="en-US" sz="1600" dirty="0">
                    <a:solidFill>
                      <a:schemeClr val="tx1"/>
                    </a:solidFill>
                    <a:cs typeface="Times New Roman" panose="02020603050405020304" pitchFamily="18" charset="0"/>
                  </a:rPr>
                  <a:t> on the direction of photon travel </a:t>
                </a:r>
                <a:r>
                  <a:rPr lang="el-GR" altLang="en-US" sz="1600" i="1" u="sng" dirty="0">
                    <a:solidFill>
                      <a:schemeClr val="tx1"/>
                    </a:solidFill>
                  </a:rPr>
                  <a:t>Ω</a:t>
                </a:r>
                <a:r>
                  <a:rPr lang="en-US" altLang="en-US" sz="1600" dirty="0">
                    <a:solidFill>
                      <a:schemeClr val="tx1"/>
                    </a:solidFill>
                  </a:rPr>
                  <a:t> with the exception when </a:t>
                </a:r>
                <a14:m>
                  <m:oMath xmlns:m="http://schemas.openxmlformats.org/officeDocument/2006/math">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oMath>
                </a14:m>
                <a:r>
                  <a:rPr lang="en-US" altLang="en-US" sz="1600" dirty="0">
                    <a:solidFill>
                      <a:schemeClr val="tx1"/>
                    </a:solidFill>
                    <a:cs typeface="Times New Roman" panose="02020603050405020304" pitchFamily="18" charset="0"/>
                  </a:rPr>
                  <a:t> = 1, that is, </a:t>
                </a:r>
                <a:r>
                  <a:rPr lang="en-US" altLang="en-US" sz="1600" dirty="0">
                    <a:solidFill>
                      <a:schemeClr val="tx1"/>
                    </a:solidFill>
                  </a:rPr>
                  <a:t>the leaf normal distribution is uniform</a:t>
                </a:r>
                <a:r>
                  <a:rPr lang="en-US" altLang="en-US" sz="1600" dirty="0">
                    <a:solidFill>
                      <a:schemeClr val="tx1"/>
                    </a:solidFill>
                    <a:cs typeface="Times New Roman" panose="02020603050405020304" pitchFamily="18" charset="0"/>
                  </a:rPr>
                  <a:t>. </a:t>
                </a:r>
              </a:p>
              <a:p>
                <a:pPr marL="342900" indent="-342900" algn="just">
                  <a:buFont typeface="Arial" panose="020B0604020202020204" pitchFamily="34" charset="0"/>
                  <a:buChar char="•"/>
                </a:pPr>
                <a:endParaRPr lang="en-US" altLang="en-US" sz="1600" dirty="0">
                  <a:solidFill>
                    <a:schemeClr val="tx1"/>
                  </a:solidFill>
                  <a:cs typeface="Times New Roman" panose="02020603050405020304" pitchFamily="18" charset="0"/>
                </a:endParaRPr>
              </a:p>
              <a:p>
                <a:pPr marL="342900" indent="-342900" algn="just">
                  <a:buFont typeface="Arial" panose="020B0604020202020204" pitchFamily="34" charset="0"/>
                  <a:buChar char="•"/>
                </a:pPr>
                <a:r>
                  <a:rPr lang="en-US" altLang="en-US" sz="1600" dirty="0">
                    <a:solidFill>
                      <a:schemeClr val="tx1"/>
                    </a:solidFill>
                    <a:cs typeface="Times New Roman" panose="02020603050405020304" pitchFamily="18" charset="0"/>
                  </a:rPr>
                  <a:t>They are </a:t>
                </a:r>
                <a:r>
                  <a:rPr lang="en-US" altLang="en-US" sz="1600" dirty="0">
                    <a:solidFill>
                      <a:srgbClr val="151FF4"/>
                    </a:solidFill>
                    <a:cs typeface="Times New Roman" panose="02020603050405020304" pitchFamily="18" charset="0"/>
                  </a:rPr>
                  <a:t>independent</a:t>
                </a:r>
                <a:r>
                  <a:rPr lang="en-US" altLang="en-US" sz="1600" dirty="0">
                    <a:solidFill>
                      <a:schemeClr val="tx1"/>
                    </a:solidFill>
                    <a:cs typeface="Times New Roman" panose="02020603050405020304" pitchFamily="18" charset="0"/>
                  </a:rPr>
                  <a:t> of photon frequency (wavelength) because leaves and other organs in a vegetation canopy are much larger than the wavelengths of solar radiation.</a:t>
                </a:r>
              </a:p>
              <a:p>
                <a:pPr marL="342900" indent="-342900" algn="just">
                  <a:buFont typeface="Arial" panose="020B0604020202020204" pitchFamily="34" charset="0"/>
                  <a:buChar char="•"/>
                </a:pPr>
                <a:endParaRPr lang="en-US" altLang="en-US" sz="1600" dirty="0">
                  <a:solidFill>
                    <a:schemeClr val="tx1"/>
                  </a:solidFill>
                  <a:cs typeface="Times New Roman" panose="02020603050405020304" pitchFamily="18" charset="0"/>
                </a:endParaRPr>
              </a:p>
              <a:p>
                <a:pPr marL="342900" indent="-342900" algn="just">
                  <a:buFont typeface="Arial" panose="020B0604020202020204" pitchFamily="34" charset="0"/>
                  <a:buChar char="•"/>
                </a:pPr>
                <a:r>
                  <a:rPr lang="en-US" altLang="en-US" sz="1600" dirty="0">
                    <a:solidFill>
                      <a:schemeClr val="tx1"/>
                    </a:solidFill>
                    <a:cs typeface="Times New Roman" panose="02020603050405020304" pitchFamily="18" charset="0"/>
                  </a:rPr>
                  <a:t>Thus, only the </a:t>
                </a:r>
                <a:r>
                  <a:rPr lang="en-US" altLang="en-US" sz="1600" dirty="0">
                    <a:solidFill>
                      <a:srgbClr val="151FF4"/>
                    </a:solidFill>
                    <a:cs typeface="Times New Roman" panose="02020603050405020304" pitchFamily="18" charset="0"/>
                  </a:rPr>
                  <a:t>canopy structure </a:t>
                </a:r>
                <a:r>
                  <a:rPr lang="en-US" altLang="en-US" sz="1600" dirty="0">
                    <a:solidFill>
                      <a:schemeClr val="tx1"/>
                    </a:solidFill>
                    <a:cs typeface="Times New Roman" panose="02020603050405020304" pitchFamily="18" charset="0"/>
                  </a:rPr>
                  <a:t>determines the extinction of radiation in vegetation canopies. Radiative transfer in vegetation canopies is therefore unlike standard radiative transfer in most media, e.g., atmospheres, water bodies, snowpacks etc. where the extinction coefficient is direction independent and wavelength dependent.</a:t>
                </a:r>
              </a:p>
              <a:p>
                <a:pPr marL="342900" indent="-342900" algn="just">
                  <a:buFont typeface="Arial" panose="020B0604020202020204" pitchFamily="34" charset="0"/>
                  <a:buChar char="•"/>
                </a:pPr>
                <a:endParaRPr lang="en-US" altLang="en-US" sz="1600" dirty="0">
                  <a:solidFill>
                    <a:schemeClr val="tx1"/>
                  </a:solidFill>
                  <a:cs typeface="Times New Roman" panose="02020603050405020304" pitchFamily="18" charset="0"/>
                </a:endParaRPr>
              </a:p>
              <a:p>
                <a:pPr marL="342900" indent="-342900" algn="just">
                  <a:buFont typeface="Arial" panose="020B0604020202020204" pitchFamily="34" charset="0"/>
                  <a:buChar char="•"/>
                </a:pPr>
                <a:r>
                  <a:rPr lang="en-US" altLang="en-US" sz="1600" dirty="0">
                    <a:solidFill>
                      <a:schemeClr val="tx1"/>
                    </a:solidFill>
                    <a:cs typeface="Times New Roman" panose="02020603050405020304" pitchFamily="18" charset="0"/>
                  </a:rPr>
                  <a:t>Therefore, standard methods of solving the radiative transfer  equations developed in astrophysics and atmospheric physics </a:t>
                </a:r>
                <a:r>
                  <a:rPr lang="en-US" altLang="en-US" sz="1600" dirty="0">
                    <a:solidFill>
                      <a:srgbClr val="151FF4"/>
                    </a:solidFill>
                    <a:cs typeface="Times New Roman" panose="02020603050405020304" pitchFamily="18" charset="0"/>
                  </a:rPr>
                  <a:t>cannot</a:t>
                </a:r>
                <a:r>
                  <a:rPr lang="en-US" altLang="en-US" sz="1600" dirty="0">
                    <a:solidFill>
                      <a:schemeClr val="tx1"/>
                    </a:solidFill>
                    <a:cs typeface="Times New Roman" panose="02020603050405020304" pitchFamily="18" charset="0"/>
                  </a:rPr>
                  <a:t> be applied to general cases of radiative transfer in vegetation media.</a:t>
                </a:r>
              </a:p>
              <a:p>
                <a:pPr algn="just"/>
                <a:endParaRPr lang="en-US" altLang="en-US" sz="1600" dirty="0">
                  <a:solidFill>
                    <a:schemeClr val="tx1"/>
                  </a:solidFill>
                  <a:cs typeface="Times New Roman" panose="02020603050405020304" pitchFamily="18" charset="0"/>
                </a:endParaRPr>
              </a:p>
              <a:p>
                <a:pPr algn="just"/>
                <a:endParaRPr lang="en-US" altLang="en-US" sz="1600" dirty="0">
                  <a:solidFill>
                    <a:schemeClr val="tx1"/>
                  </a:solidFill>
                  <a:cs typeface="Times New Roman" panose="02020603050405020304" pitchFamily="18" charset="0"/>
                </a:endParaRPr>
              </a:p>
              <a:p>
                <a:pPr lvl="0" algn="just"/>
                <a:r>
                  <a:rPr lang="en-US" altLang="en-US" sz="1600" dirty="0">
                    <a:solidFill>
                      <a:srgbClr val="151FF4"/>
                    </a:solidFill>
                    <a:cs typeface="Times New Roman" panose="02020603050405020304" pitchFamily="18" charset="0"/>
                  </a:rPr>
                  <a:t>Note</a:t>
                </a:r>
                <a:r>
                  <a:rPr lang="en-US" altLang="en-US" sz="1600" dirty="0">
                    <a:solidFill>
                      <a:schemeClr val="tx1"/>
                    </a:solidFill>
                    <a:cs typeface="Times New Roman" panose="02020603050405020304" pitchFamily="18" charset="0"/>
                  </a:rPr>
                  <a:t>: </a:t>
                </a:r>
                <a:r>
                  <a:rPr lang="en-US" altLang="en-US" sz="1600" dirty="0">
                    <a:solidFill>
                      <a:schemeClr val="tx1"/>
                    </a:solidFill>
                    <a:ea typeface="Times New Roman" panose="02020603050405020304" pitchFamily="18" charset="0"/>
                    <a:cs typeface="Times New Roman" panose="02020603050405020304" pitchFamily="18" charset="0"/>
                  </a:rPr>
                  <a:t>The extinction coefficient </a:t>
                </a:r>
                <a14:m>
                  <m:oMath xmlns:m="http://schemas.openxmlformats.org/officeDocument/2006/math">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d>
                      <m:d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solidFill>
                      <a:schemeClr val="tx1"/>
                    </a:solidFill>
                    <a:ea typeface="Times New Roman" panose="02020603050405020304" pitchFamily="18" charset="0"/>
                    <a:cs typeface="Times New Roman" panose="02020603050405020304" pitchFamily="18" charset="0"/>
                  </a:rPr>
                  <a:t>can be estimated from transmission measurements made below the vegetation canopy at wavelengths where leaves strongly absorb the incident radiation. The measurements can be inverted to solve for the leaf area density distribution </a:t>
                </a:r>
                <a14:m>
                  <m:oMath xmlns:m="http://schemas.openxmlformats.org/officeDocument/2006/math">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b="0" i="1" smtClean="0">
                            <a:solidFill>
                              <a:schemeClr val="tx1"/>
                            </a:solidFill>
                            <a:latin typeface="Cambria Math" panose="02040503050406030204" pitchFamily="18" charset="0"/>
                            <a:cs typeface="Times New Roman" panose="02020603050405020304" pitchFamily="18" charset="0"/>
                          </a:rPr>
                          <m:t>𝑢</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oMath>
                </a14:m>
                <a:r>
                  <a:rPr lang="en-US" altLang="en-US" sz="1600" dirty="0">
                    <a:solidFill>
                      <a:schemeClr val="tx1"/>
                    </a:solidFill>
                    <a:cs typeface="Times New Roman" panose="02020603050405020304" pitchFamily="18" charset="0"/>
                  </a:rPr>
                  <a:t> </a:t>
                </a:r>
                <a:r>
                  <a:rPr lang="en-US" altLang="en-US" sz="1600" dirty="0">
                    <a:solidFill>
                      <a:schemeClr val="tx1"/>
                    </a:solidFill>
                    <a:ea typeface="Times New Roman" panose="02020603050405020304" pitchFamily="18" charset="0"/>
                    <a:cs typeface="Times New Roman" panose="02020603050405020304" pitchFamily="18" charset="0"/>
                  </a:rPr>
                  <a:t>and the leaf normal orientation distribution function </a:t>
                </a:r>
                <a14:m>
                  <m:oMath xmlns:m="http://schemas.openxmlformats.org/officeDocument/2006/math">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d>
                      <m:dPr>
                        <m:ctrlPr>
                          <a:rPr lang="en-US" altLang="en-US" sz="1600" i="1">
                            <a:solidFill>
                              <a:schemeClr val="tx1"/>
                            </a:solidFill>
                            <a:latin typeface="Cambria Math" panose="02040503050406030204" pitchFamily="18" charset="0"/>
                            <a:cs typeface="Times New Roman" panose="02020603050405020304" pitchFamily="18" charset="0"/>
                          </a:rPr>
                        </m:ctrlPr>
                      </m:dPr>
                      <m:e>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sub>
                        </m:sSub>
                      </m:e>
                    </m:d>
                    <m:r>
                      <a:rPr lang="en-US" altLang="en-US" sz="1600" b="0" i="0" smtClean="0">
                        <a:solidFill>
                          <a:schemeClr val="tx1"/>
                        </a:solidFill>
                        <a:latin typeface="Cambria Math" panose="02040503050406030204" pitchFamily="18" charset="0"/>
                        <a:cs typeface="Times New Roman" panose="02020603050405020304" pitchFamily="18" charset="0"/>
                      </a:rPr>
                      <m:t>.</m:t>
                    </m:r>
                  </m:oMath>
                </a14:m>
                <a:endParaRPr lang="en-US" altLang="en-US" sz="1600" dirty="0">
                  <a:solidFill>
                    <a:schemeClr val="tx1"/>
                  </a:solidFill>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69911FC-B1F1-A0D7-D611-FEBCC32C0445}"/>
                  </a:ext>
                </a:extLst>
              </p:cNvPr>
              <p:cNvSpPr txBox="1">
                <a:spLocks noRot="1" noChangeAspect="1" noMove="1" noResize="1" noEditPoints="1" noAdjustHandles="1" noChangeArrowheads="1" noChangeShapeType="1" noTextEdit="1"/>
              </p:cNvSpPr>
              <p:nvPr/>
            </p:nvSpPr>
            <p:spPr>
              <a:xfrm>
                <a:off x="87868" y="1278099"/>
                <a:ext cx="8968263" cy="5378204"/>
              </a:xfrm>
              <a:prstGeom prst="rect">
                <a:avLst/>
              </a:prstGeom>
              <a:blipFill>
                <a:blip r:embed="rId3"/>
                <a:stretch>
                  <a:fillRect l="-282" t="-706" r="-282" b="-235"/>
                </a:stretch>
              </a:blipFill>
            </p:spPr>
            <p:txBody>
              <a:bodyPr/>
              <a:lstStyle/>
              <a:p>
                <a:r>
                  <a:rPr lang="en-US">
                    <a:noFill/>
                  </a:rPr>
                  <a:t> </a:t>
                </a:r>
              </a:p>
            </p:txBody>
          </p:sp>
        </mc:Fallback>
      </mc:AlternateContent>
    </p:spTree>
    <p:extLst>
      <p:ext uri="{BB962C8B-B14F-4D97-AF65-F5344CB8AC3E}">
        <p14:creationId xmlns:p14="http://schemas.microsoft.com/office/powerpoint/2010/main" val="122154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882C9-ABC4-3F07-C760-CB20A43EC83A}"/>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1CFA997D-5A4A-B067-334B-2C0A0C6FF59F}"/>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41E852BA-8CBE-508D-0E59-43652D383F09}"/>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11</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2531" name="TextBox 7">
            <a:extLst>
              <a:ext uri="{FF2B5EF4-FFF2-40B4-BE49-F238E27FC236}">
                <a16:creationId xmlns:a16="http://schemas.microsoft.com/office/drawing/2014/main" id="{71DB1F26-ECF4-BDC9-FD26-67D0553E8229}"/>
              </a:ext>
            </a:extLst>
          </p:cNvPr>
          <p:cNvSpPr txBox="1">
            <a:spLocks noChangeArrowheads="1"/>
          </p:cNvSpPr>
          <p:nvPr/>
        </p:nvSpPr>
        <p:spPr bwMode="auto">
          <a:xfrm>
            <a:off x="-1" y="624048"/>
            <a:ext cx="1617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Limitations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3E2313E-6AE1-7C6D-F226-97A3B10475B9}"/>
                  </a:ext>
                </a:extLst>
              </p:cNvPr>
              <p:cNvSpPr txBox="1"/>
              <p:nvPr/>
            </p:nvSpPr>
            <p:spPr>
              <a:xfrm>
                <a:off x="87868" y="1278099"/>
                <a:ext cx="8968263" cy="4309834"/>
              </a:xfrm>
              <a:prstGeom prst="rect">
                <a:avLst/>
              </a:prstGeom>
              <a:noFill/>
            </p:spPr>
            <p:txBody>
              <a:bodyPr wrap="square" rtlCol="0">
                <a:spAutoFit/>
              </a:bodyPr>
              <a:lstStyle/>
              <a:p>
                <a:pPr algn="just">
                  <a:buFont typeface="Arial" panose="020B0604020202020204" pitchFamily="34" charset="0"/>
                  <a:buNone/>
                </a:pPr>
                <a:r>
                  <a:rPr lang="en-US" altLang="en-US" sz="1600" dirty="0">
                    <a:solidFill>
                      <a:schemeClr val="tx1"/>
                    </a:solidFill>
                    <a:cs typeface="Times New Roman" panose="02020603050405020304" pitchFamily="18" charset="0"/>
                  </a:rPr>
                  <a:t>The derivation of the extinction function </a:t>
                </a:r>
                <a14:m>
                  <m:oMath xmlns:m="http://schemas.openxmlformats.org/officeDocument/2006/math">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d>
                      <m:d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a:rPr lang="en-US" altLang="en-US" sz="16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solidFill>
                      <a:schemeClr val="tx1"/>
                    </a:solidFill>
                    <a:cs typeface="Times New Roman" panose="02020603050405020304" pitchFamily="18" charset="0"/>
                  </a:rPr>
                  <a:t>described here has some </a:t>
                </a:r>
                <a:r>
                  <a:rPr lang="en-US" altLang="en-US" sz="1600" dirty="0">
                    <a:solidFill>
                      <a:srgbClr val="151FF4"/>
                    </a:solidFill>
                    <a:cs typeface="Times New Roman" panose="02020603050405020304" pitchFamily="18" charset="0"/>
                  </a:rPr>
                  <a:t>contradictions</a:t>
                </a:r>
                <a:r>
                  <a:rPr lang="en-US" altLang="en-US" sz="1600" dirty="0">
                    <a:solidFill>
                      <a:schemeClr val="tx1"/>
                    </a:solidFill>
                    <a:cs typeface="Times New Roman" panose="02020603050405020304" pitchFamily="18" charset="0"/>
                  </a:rPr>
                  <a:t>:</a:t>
                </a:r>
              </a:p>
              <a:p>
                <a:pPr algn="just">
                  <a:buFont typeface="Arial" panose="020B0604020202020204" pitchFamily="34" charset="0"/>
                  <a:buNone/>
                </a:pPr>
                <a:endParaRPr lang="en-US" altLang="en-US" sz="1600" dirty="0">
                  <a:solidFill>
                    <a:schemeClr val="tx1"/>
                  </a:solidFill>
                  <a:cs typeface="Times New Roman" panose="02020603050405020304" pitchFamily="18" charset="0"/>
                </a:endParaRPr>
              </a:p>
              <a:p>
                <a:pPr marL="342900" indent="-342900" algn="just">
                  <a:buFont typeface="Arial" panose="020B0604020202020204" pitchFamily="34" charset="0"/>
                  <a:buChar char="•"/>
                </a:pPr>
                <a:r>
                  <a:rPr lang="en-US" altLang="en-US" sz="1600" dirty="0">
                    <a:solidFill>
                      <a:schemeClr val="tx1"/>
                    </a:solidFill>
                    <a:cs typeface="Times New Roman" panose="02020603050405020304" pitchFamily="18" charset="0"/>
                  </a:rPr>
                  <a:t>It is </a:t>
                </a:r>
                <a:r>
                  <a:rPr lang="en-US" altLang="en-US" sz="1600" dirty="0">
                    <a:solidFill>
                      <a:srgbClr val="151FF4"/>
                    </a:solidFill>
                    <a:cs typeface="Times New Roman" panose="02020603050405020304" pitchFamily="18" charset="0"/>
                  </a:rPr>
                  <a:t>assumed</a:t>
                </a:r>
                <a:r>
                  <a:rPr lang="en-US" altLang="en-US" sz="1600" dirty="0">
                    <a:solidFill>
                      <a:schemeClr val="tx1"/>
                    </a:solidFill>
                    <a:cs typeface="Times New Roman" panose="02020603050405020304" pitchFamily="18" charset="0"/>
                  </a:rPr>
                  <a:t> that the elementary volume contains a sufficient number of planar elements such that structural attributes like the leaf area density distribution and leaf normal orientation distribution can be realized as continuous and differentiable functions. </a:t>
                </a:r>
              </a:p>
              <a:p>
                <a:pPr marL="342900" indent="-342900" algn="just">
                  <a:buFont typeface="Arial" panose="020B0604020202020204" pitchFamily="34" charset="0"/>
                  <a:buChar char="•"/>
                </a:pPr>
                <a:endParaRPr lang="en-US" altLang="en-US" sz="1600" dirty="0">
                  <a:solidFill>
                    <a:schemeClr val="tx1"/>
                  </a:solidFill>
                  <a:cs typeface="Times New Roman" panose="02020603050405020304" pitchFamily="18" charset="0"/>
                </a:endParaRPr>
              </a:p>
              <a:p>
                <a:pPr marL="342900" indent="-342900" algn="just">
                  <a:buFont typeface="Arial" panose="020B0604020202020204" pitchFamily="34" charset="0"/>
                  <a:buChar char="•"/>
                </a:pPr>
                <a:r>
                  <a:rPr lang="en-US" altLang="en-US" sz="1600" dirty="0">
                    <a:solidFill>
                      <a:schemeClr val="tx1"/>
                    </a:solidFill>
                    <a:cs typeface="Times New Roman" panose="02020603050405020304" pitchFamily="18" charset="0"/>
                  </a:rPr>
                  <a:t>Yet it is assumed at the same time that shadows cast by the planar elements with respect to any direction of projection </a:t>
                </a:r>
                <a:r>
                  <a:rPr lang="en-US" altLang="en-US" sz="1600" dirty="0">
                    <a:solidFill>
                      <a:srgbClr val="151FF4"/>
                    </a:solidFill>
                    <a:cs typeface="Times New Roman" panose="02020603050405020304" pitchFamily="18" charset="0"/>
                  </a:rPr>
                  <a:t>do not overlap</a:t>
                </a:r>
                <a:r>
                  <a:rPr lang="en-US" altLang="en-US" sz="1600" dirty="0">
                    <a:solidFill>
                      <a:schemeClr val="tx1"/>
                    </a:solidFill>
                    <a:cs typeface="Times New Roman" panose="02020603050405020304" pitchFamily="18" charset="0"/>
                  </a:rPr>
                  <a:t>. </a:t>
                </a:r>
              </a:p>
              <a:p>
                <a:pPr marL="342900" indent="-342900" algn="just">
                  <a:buFont typeface="Arial" panose="020B0604020202020204" pitchFamily="34" charset="0"/>
                  <a:buChar char="•"/>
                </a:pPr>
                <a:endParaRPr lang="en-US" altLang="en-US" sz="1600" dirty="0">
                  <a:solidFill>
                    <a:schemeClr val="tx1"/>
                  </a:solidFill>
                  <a:cs typeface="Times New Roman" panose="02020603050405020304" pitchFamily="18" charset="0"/>
                </a:endParaRPr>
              </a:p>
              <a:p>
                <a:pPr marL="342900" indent="-342900" algn="just">
                  <a:buFont typeface="Arial" panose="020B0604020202020204" pitchFamily="34" charset="0"/>
                  <a:buChar char="•"/>
                </a:pPr>
                <a:r>
                  <a:rPr lang="en-US" altLang="en-US" sz="1600" dirty="0">
                    <a:solidFill>
                      <a:schemeClr val="tx1"/>
                    </a:solidFill>
                    <a:cs typeface="Times New Roman" panose="02020603050405020304" pitchFamily="18" charset="0"/>
                  </a:rPr>
                  <a:t>In reality, there is considerable </a:t>
                </a:r>
                <a:r>
                  <a:rPr lang="en-US" altLang="en-US" sz="1600" dirty="0">
                    <a:solidFill>
                      <a:srgbClr val="151FF4"/>
                    </a:solidFill>
                    <a:cs typeface="Times New Roman" panose="02020603050405020304" pitchFamily="18" charset="0"/>
                  </a:rPr>
                  <a:t>mutual shading </a:t>
                </a:r>
                <a:r>
                  <a:rPr lang="en-US" altLang="en-US" sz="1600" dirty="0">
                    <a:solidFill>
                      <a:schemeClr val="tx1"/>
                    </a:solidFill>
                    <a:cs typeface="Times New Roman" panose="02020603050405020304" pitchFamily="18" charset="0"/>
                  </a:rPr>
                  <a:t>between leaves in a canopy, and shadows do overlap. While our formulation allows a probabilistic description, it does not capture an obvious fact in reality, that leaves have finite dimensions, so do shadows, and that they overlap.</a:t>
                </a:r>
              </a:p>
              <a:p>
                <a:pPr marL="342900" indent="-342900" algn="just">
                  <a:buFont typeface="Arial" panose="020B0604020202020204" pitchFamily="34" charset="0"/>
                  <a:buChar char="•"/>
                </a:pPr>
                <a:endParaRPr lang="en-US" altLang="en-US" sz="1600" dirty="0">
                  <a:solidFill>
                    <a:schemeClr val="tx1"/>
                  </a:solidFill>
                  <a:cs typeface="Times New Roman" panose="02020603050405020304" pitchFamily="18" charset="0"/>
                </a:endParaRPr>
              </a:p>
              <a:p>
                <a:pPr marL="342900" indent="-342900" algn="just">
                  <a:buFont typeface="Arial" panose="020B0604020202020204" pitchFamily="34" charset="0"/>
                  <a:buChar char="•"/>
                </a:pPr>
                <a:r>
                  <a:rPr lang="en-US" altLang="en-US" sz="1600" dirty="0">
                    <a:solidFill>
                      <a:schemeClr val="tx1"/>
                    </a:solidFill>
                    <a:cs typeface="Times New Roman" panose="02020603050405020304" pitchFamily="18" charset="0"/>
                  </a:rPr>
                  <a:t>As we shall see later, the size dimension of leaves, leads to an interesting correlation in photon mean free paths between directions close to one another, and a brightening of reflectance about the retro-solar direction, called the </a:t>
                </a:r>
                <a:r>
                  <a:rPr lang="en-US" altLang="en-US" sz="1600" dirty="0">
                    <a:solidFill>
                      <a:srgbClr val="151FF4"/>
                    </a:solidFill>
                    <a:cs typeface="Times New Roman" panose="02020603050405020304" pitchFamily="18" charset="0"/>
                  </a:rPr>
                  <a:t>hot spot</a:t>
                </a:r>
                <a:r>
                  <a:rPr lang="en-US" altLang="en-US" sz="1600" dirty="0">
                    <a:solidFill>
                      <a:schemeClr val="tx1"/>
                    </a:solidFill>
                    <a:cs typeface="Times New Roman" panose="02020603050405020304" pitchFamily="18" charset="0"/>
                  </a:rPr>
                  <a:t>. Our current approach does not include this correlation and thus the hot spot effect is not represented.</a:t>
                </a:r>
              </a:p>
            </p:txBody>
          </p:sp>
        </mc:Choice>
        <mc:Fallback xmlns="">
          <p:sp>
            <p:nvSpPr>
              <p:cNvPr id="4" name="TextBox 3">
                <a:extLst>
                  <a:ext uri="{FF2B5EF4-FFF2-40B4-BE49-F238E27FC236}">
                    <a16:creationId xmlns:a16="http://schemas.microsoft.com/office/drawing/2014/main" id="{83E2313E-6AE1-7C6D-F226-97A3B10475B9}"/>
                  </a:ext>
                </a:extLst>
              </p:cNvPr>
              <p:cNvSpPr txBox="1">
                <a:spLocks noRot="1" noChangeAspect="1" noMove="1" noResize="1" noEditPoints="1" noAdjustHandles="1" noChangeArrowheads="1" noChangeShapeType="1" noTextEdit="1"/>
              </p:cNvSpPr>
              <p:nvPr/>
            </p:nvSpPr>
            <p:spPr>
              <a:xfrm>
                <a:off x="87868" y="1278099"/>
                <a:ext cx="8968263" cy="4309834"/>
              </a:xfrm>
              <a:prstGeom prst="rect">
                <a:avLst/>
              </a:prstGeom>
              <a:blipFill>
                <a:blip r:embed="rId3"/>
                <a:stretch>
                  <a:fillRect l="-282" t="-880" r="-282" b="-880"/>
                </a:stretch>
              </a:blipFill>
            </p:spPr>
            <p:txBody>
              <a:bodyPr/>
              <a:lstStyle/>
              <a:p>
                <a:r>
                  <a:rPr lang="en-US">
                    <a:noFill/>
                  </a:rPr>
                  <a:t> </a:t>
                </a:r>
              </a:p>
            </p:txBody>
          </p:sp>
        </mc:Fallback>
      </mc:AlternateContent>
    </p:spTree>
    <p:extLst>
      <p:ext uri="{BB962C8B-B14F-4D97-AF65-F5344CB8AC3E}">
        <p14:creationId xmlns:p14="http://schemas.microsoft.com/office/powerpoint/2010/main" val="252005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CBC5C-91DC-9D27-B573-CC3B5CF04AEC}"/>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ECD048D0-EC34-C69A-7A0B-9E1894F12DF1}"/>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EB8D25E6-5275-8FD3-0A16-685CE4BBA69C}"/>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12</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2531" name="TextBox 7">
            <a:extLst>
              <a:ext uri="{FF2B5EF4-FFF2-40B4-BE49-F238E27FC236}">
                <a16:creationId xmlns:a16="http://schemas.microsoft.com/office/drawing/2014/main" id="{E257B349-351D-159D-AF36-F6AC7D9DE78A}"/>
              </a:ext>
            </a:extLst>
          </p:cNvPr>
          <p:cNvSpPr txBox="1">
            <a:spLocks noChangeArrowheads="1"/>
          </p:cNvSpPr>
          <p:nvPr/>
        </p:nvSpPr>
        <p:spPr bwMode="auto">
          <a:xfrm>
            <a:off x="-2" y="624048"/>
            <a:ext cx="4752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Analytical Forms of the G-Function</a:t>
            </a:r>
          </a:p>
        </p:txBody>
      </p:sp>
      <p:sp>
        <p:nvSpPr>
          <p:cNvPr id="4" name="TextBox 3">
            <a:extLst>
              <a:ext uri="{FF2B5EF4-FFF2-40B4-BE49-F238E27FC236}">
                <a16:creationId xmlns:a16="http://schemas.microsoft.com/office/drawing/2014/main" id="{93F5A9E1-B8DA-D75B-B71E-042C420F1FA5}"/>
              </a:ext>
            </a:extLst>
          </p:cNvPr>
          <p:cNvSpPr txBox="1"/>
          <p:nvPr/>
        </p:nvSpPr>
        <p:spPr>
          <a:xfrm>
            <a:off x="87867" y="997260"/>
            <a:ext cx="8968263" cy="584775"/>
          </a:xfrm>
          <a:prstGeom prst="rect">
            <a:avLst/>
          </a:prstGeom>
          <a:noFill/>
        </p:spPr>
        <p:txBody>
          <a:bodyPr wrap="square" rtlCol="0">
            <a:spAutoFit/>
          </a:bodyPr>
          <a:lstStyle/>
          <a:p>
            <a:pPr algn="just">
              <a:buFont typeface="Arial" panose="020B0604020202020204" pitchFamily="34" charset="0"/>
              <a:buNone/>
            </a:pPr>
            <a:r>
              <a:rPr lang="en-US" altLang="en-US" sz="1600" dirty="0">
                <a:solidFill>
                  <a:schemeClr val="tx1"/>
                </a:solidFill>
                <a:cs typeface="Times New Roman" panose="02020603050405020304" pitchFamily="18" charset="0"/>
              </a:rPr>
              <a:t>Explicit </a:t>
            </a:r>
            <a:r>
              <a:rPr lang="en-US" altLang="en-US" sz="1600" dirty="0">
                <a:solidFill>
                  <a:srgbClr val="151FF4"/>
                </a:solidFill>
                <a:cs typeface="Times New Roman" panose="02020603050405020304" pitchFamily="18" charset="0"/>
              </a:rPr>
              <a:t>analytical forms </a:t>
            </a:r>
            <a:r>
              <a:rPr lang="en-US" altLang="en-US" sz="1600" dirty="0">
                <a:solidFill>
                  <a:schemeClr val="tx1"/>
                </a:solidFill>
                <a:cs typeface="Times New Roman" panose="02020603050405020304" pitchFamily="18" charset="0"/>
              </a:rPr>
              <a:t>can be found for the various leaf normal orientation distribution function. These are given in the table below.</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8A1DF194-410D-B372-9A8C-E0CCE80D9FF3}"/>
                  </a:ext>
                </a:extLst>
              </p:cNvPr>
              <p:cNvGraphicFramePr>
                <a:graphicFrameLocks noGrp="1"/>
              </p:cNvGraphicFramePr>
              <p:nvPr>
                <p:extLst>
                  <p:ext uri="{D42A27DB-BD31-4B8C-83A1-F6EECF244321}">
                    <p14:modId xmlns:p14="http://schemas.microsoft.com/office/powerpoint/2010/main" val="3311385286"/>
                  </p:ext>
                </p:extLst>
              </p:nvPr>
            </p:nvGraphicFramePr>
            <p:xfrm>
              <a:off x="866190" y="1652969"/>
              <a:ext cx="7411616" cy="2181226"/>
            </p:xfrm>
            <a:graphic>
              <a:graphicData uri="http://schemas.openxmlformats.org/drawingml/2006/table">
                <a:tbl>
                  <a:tblPr firstRow="1" bandRow="1" bandCol="1">
                    <a:tableStyleId>{5C22544A-7EE6-4342-B048-85BDC9FD1C3A}</a:tableStyleId>
                  </a:tblPr>
                  <a:tblGrid>
                    <a:gridCol w="1852904">
                      <a:extLst>
                        <a:ext uri="{9D8B030D-6E8A-4147-A177-3AD203B41FA5}">
                          <a16:colId xmlns:a16="http://schemas.microsoft.com/office/drawing/2014/main" val="2538479301"/>
                        </a:ext>
                      </a:extLst>
                    </a:gridCol>
                    <a:gridCol w="1852904">
                      <a:extLst>
                        <a:ext uri="{9D8B030D-6E8A-4147-A177-3AD203B41FA5}">
                          <a16:colId xmlns:a16="http://schemas.microsoft.com/office/drawing/2014/main" val="3012844700"/>
                        </a:ext>
                      </a:extLst>
                    </a:gridCol>
                    <a:gridCol w="1852904">
                      <a:extLst>
                        <a:ext uri="{9D8B030D-6E8A-4147-A177-3AD203B41FA5}">
                          <a16:colId xmlns:a16="http://schemas.microsoft.com/office/drawing/2014/main" val="1675533822"/>
                        </a:ext>
                      </a:extLst>
                    </a:gridCol>
                    <a:gridCol w="1852904">
                      <a:extLst>
                        <a:ext uri="{9D8B030D-6E8A-4147-A177-3AD203B41FA5}">
                          <a16:colId xmlns:a16="http://schemas.microsoft.com/office/drawing/2014/main" val="3142123884"/>
                        </a:ext>
                      </a:extLst>
                    </a:gridCol>
                  </a:tblGrid>
                  <a:tr h="357145">
                    <a:tc>
                      <a:txBody>
                        <a:bodyPr/>
                        <a:lstStyle/>
                        <a:p>
                          <a:pPr marL="0" marR="0" algn="l">
                            <a:spcBef>
                              <a:spcPts val="180"/>
                            </a:spcBef>
                            <a:spcAft>
                              <a:spcPts val="180"/>
                            </a:spcAft>
                            <a:buNone/>
                          </a:pPr>
                          <a:r>
                            <a:rPr lang="en-US" sz="1200">
                              <a:effectLst/>
                            </a:rPr>
                            <a:t>Case</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acc>
                                      <m:accPr>
                                        <m:chr m:val="‾"/>
                                        <m:ctrlPr>
                                          <a:rPr lang="en-US" sz="1200" i="1">
                                            <a:effectLst/>
                                            <a:latin typeface="Cambria Math" panose="02040503050406030204" pitchFamily="18" charset="0"/>
                                          </a:rPr>
                                        </m:ctrlPr>
                                      </m:accPr>
                                      <m:e>
                                        <m:r>
                                          <a:rPr lang="en-US" sz="1200">
                                            <a:effectLst/>
                                            <a:latin typeface="Cambria Math" panose="02040503050406030204" pitchFamily="18" charset="0"/>
                                          </a:rPr>
                                          <m:t>𝑔</m:t>
                                        </m:r>
                                      </m:e>
                                    </m:acc>
                                  </m:e>
                                  <m:sub>
                                    <m:r>
                                      <a:rPr lang="en-US" sz="1200">
                                        <a:effectLst/>
                                        <a:latin typeface="Cambria Math" panose="02040503050406030204" pitchFamily="18" charset="0"/>
                                      </a:rPr>
                                      <m:t>𝐿</m:t>
                                    </m:r>
                                  </m:sub>
                                </m:sSub>
                                <m:d>
                                  <m:dPr>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𝐿</m:t>
                                        </m:r>
                                      </m:sub>
                                    </m:sSub>
                                  </m:e>
                                </m:d>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𝐺</m:t>
                                </m:r>
                                <m:d>
                                  <m:dPr>
                                    <m:ctrlPr>
                                      <a:rPr lang="en-US" sz="1200" i="1">
                                        <a:effectLst/>
                                        <a:latin typeface="Cambria Math" panose="02040503050406030204" pitchFamily="18" charset="0"/>
                                      </a:rPr>
                                    </m:ctrlPr>
                                  </m:dPr>
                                  <m:e>
                                    <m:r>
                                      <a:rPr lang="en-US" sz="1200">
                                        <a:effectLst/>
                                        <a:latin typeface="Cambria Math" panose="02040503050406030204" pitchFamily="18" charset="0"/>
                                      </a:rPr>
                                      <m:t>𝜃</m:t>
                                    </m:r>
                                  </m:e>
                                </m:d>
                              </m:oMath>
                            </m:oMathPara>
                          </a14:m>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nary>
                                  <m:naryPr>
                                    <m:limLoc m:val="subSup"/>
                                    <m:ctrlPr>
                                      <a:rPr lang="en-US" sz="1200" i="1">
                                        <a:effectLst/>
                                        <a:latin typeface="Cambria Math" panose="02040503050406030204" pitchFamily="18" charset="0"/>
                                      </a:rPr>
                                    </m:ctrlPr>
                                  </m:naryPr>
                                  <m:sub>
                                    <m:r>
                                      <a:rPr lang="en-US" sz="1200">
                                        <a:effectLst/>
                                        <a:latin typeface="Cambria Math" panose="02040503050406030204" pitchFamily="18" charset="0"/>
                                      </a:rPr>
                                      <m:t>0</m:t>
                                    </m:r>
                                  </m:sub>
                                  <m:sup>
                                    <m:r>
                                      <a:rPr lang="en-US" sz="1200">
                                        <a:effectLst/>
                                        <a:latin typeface="Cambria Math" panose="02040503050406030204" pitchFamily="18" charset="0"/>
                                      </a:rPr>
                                      <m:t>𝜋</m:t>
                                    </m:r>
                                    <m:r>
                                      <a:rPr lang="en-US" sz="1200">
                                        <a:effectLst/>
                                        <a:latin typeface="Cambria Math" panose="02040503050406030204" pitchFamily="18" charset="0"/>
                                      </a:rPr>
                                      <m:t>/2</m:t>
                                    </m:r>
                                  </m:sup>
                                  <m:e>
                                    <m:r>
                                      <a:rPr lang="en-US" sz="1200">
                                        <a:effectLst/>
                                        <a:latin typeface="Cambria Math" panose="02040503050406030204" pitchFamily="18" charset="0"/>
                                      </a:rPr>
                                      <m:t>𝐺</m:t>
                                    </m:r>
                                  </m:e>
                                </m:nary>
                                <m:r>
                                  <m:rPr>
                                    <m:sty m:val="p"/>
                                  </m:rPr>
                                  <a:rPr lang="en-US" sz="1200">
                                    <a:effectLst/>
                                    <a:latin typeface="Cambria Math" panose="02040503050406030204" pitchFamily="18" charset="0"/>
                                  </a:rPr>
                                  <m:t>sin</m:t>
                                </m:r>
                                <m:r>
                                  <a:rPr lang="en-US" sz="1200">
                                    <a:effectLst/>
                                    <a:latin typeface="Cambria Math" panose="02040503050406030204" pitchFamily="18" charset="0"/>
                                  </a:rPr>
                                  <m:t>𝜃</m:t>
                                </m:r>
                                <m:r>
                                  <a:rPr lang="en-US" sz="1200">
                                    <a:effectLst/>
                                    <a:latin typeface="Cambria Math" panose="02040503050406030204" pitchFamily="18" charset="0"/>
                                  </a:rPr>
                                  <m:t> </m:t>
                                </m:r>
                                <m:r>
                                  <a:rPr lang="en-US" sz="1200">
                                    <a:effectLst/>
                                    <a:latin typeface="Cambria Math" panose="02040503050406030204" pitchFamily="18" charset="0"/>
                                  </a:rPr>
                                  <m:t>𝑑</m:t>
                                </m:r>
                                <m:r>
                                  <a:rPr lang="en-US" sz="1200">
                                    <a:effectLst/>
                                    <a:latin typeface="Cambria Math" panose="02040503050406030204" pitchFamily="18" charset="0"/>
                                  </a:rPr>
                                  <m:t>𝜃</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62202925"/>
                      </a:ext>
                    </a:extLst>
                  </a:tr>
                  <a:tr h="174469">
                    <a:tc>
                      <a:txBody>
                        <a:bodyPr/>
                        <a:lstStyle/>
                        <a:p>
                          <a:pPr marL="0" marR="0" algn="l">
                            <a:spcBef>
                              <a:spcPts val="180"/>
                            </a:spcBef>
                            <a:spcAft>
                              <a:spcPts val="180"/>
                            </a:spcAft>
                            <a:buNone/>
                          </a:pPr>
                          <a:r>
                            <a:rPr lang="en-US" sz="1200">
                              <a:effectLst/>
                            </a:rPr>
                            <a:t>Uniform</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1/2</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1/2</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8376643"/>
                      </a:ext>
                    </a:extLst>
                  </a:tr>
                  <a:tr h="174469">
                    <a:tc>
                      <a:txBody>
                        <a:bodyPr/>
                        <a:lstStyle/>
                        <a:p>
                          <a:pPr marL="0" marR="0" algn="l">
                            <a:spcBef>
                              <a:spcPts val="180"/>
                            </a:spcBef>
                            <a:spcAft>
                              <a:spcPts val="180"/>
                            </a:spcAft>
                            <a:buNone/>
                          </a:pPr>
                          <a:r>
                            <a:rPr lang="en-US" sz="1200">
                              <a:effectLst/>
                            </a:rPr>
                            <a:t>Constant </a:t>
                          </a:r>
                          <a14:m>
                            <m:oMath xmlns:m="http://schemas.openxmlformats.org/officeDocument/2006/math">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0</m:t>
                                  </m:r>
                                </m:sub>
                              </m:sSub>
                            </m:oMath>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𝛿</m:t>
                                </m:r>
                                <m:d>
                                  <m:dPr>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𝐿</m:t>
                                        </m:r>
                                      </m:sub>
                                    </m:sSub>
                                    <m:r>
                                      <a:rPr lang="en-US" sz="1200">
                                        <a:effectLst/>
                                        <a:latin typeface="Cambria Math" panose="02040503050406030204" pitchFamily="18" charset="0"/>
                                      </a:rPr>
                                      <m:t>−</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0</m:t>
                                        </m:r>
                                      </m:sub>
                                    </m:sSub>
                                  </m:e>
                                </m:d>
                                <m:r>
                                  <a:rPr lang="en-US" sz="1200">
                                    <a:effectLst/>
                                    <a:latin typeface="Cambria Math" panose="02040503050406030204" pitchFamily="18" charset="0"/>
                                  </a:rPr>
                                  <m:t>/</m:t>
                                </m:r>
                                <m:r>
                                  <m:rPr>
                                    <m:sty m:val="p"/>
                                  </m:rPr>
                                  <a:rPr lang="en-US" sz="1200">
                                    <a:effectLst/>
                                    <a:latin typeface="Cambria Math" panose="02040503050406030204" pitchFamily="18" charset="0"/>
                                  </a:rPr>
                                  <m:t>sin</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0</m:t>
                                    </m:r>
                                  </m:sub>
                                </m:sSub>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𝜓</m:t>
                                </m:r>
                                <m:d>
                                  <m:dPr>
                                    <m:ctrlPr>
                                      <a:rPr lang="en-US" sz="1200" i="1">
                                        <a:effectLst/>
                                        <a:latin typeface="Cambria Math" panose="02040503050406030204" pitchFamily="18" charset="0"/>
                                      </a:rPr>
                                    </m:ctrlPr>
                                  </m:dPr>
                                  <m:e>
                                    <m:r>
                                      <a:rPr lang="en-US" sz="1200">
                                        <a:effectLst/>
                                        <a:latin typeface="Cambria Math" panose="02040503050406030204" pitchFamily="18" charset="0"/>
                                      </a:rPr>
                                      <m:t>𝜇</m:t>
                                    </m:r>
                                    <m:r>
                                      <a:rPr lang="en-US" sz="1200">
                                        <a:effectLst/>
                                        <a:latin typeface="Cambria Math" panose="02040503050406030204" pitchFamily="18" charset="0"/>
                                      </a:rPr>
                                      <m:t>,</m:t>
                                    </m:r>
                                    <m:r>
                                      <m:rPr>
                                        <m:sty m:val="p"/>
                                      </m:rPr>
                                      <a:rPr lang="en-US" sz="1200">
                                        <a:effectLst/>
                                        <a:latin typeface="Cambria Math" panose="02040503050406030204" pitchFamily="18" charset="0"/>
                                      </a:rPr>
                                      <m:t>cos</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0</m:t>
                                        </m:r>
                                      </m:sub>
                                    </m:sSub>
                                  </m:e>
                                </m:d>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1/2</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0921488"/>
                      </a:ext>
                    </a:extLst>
                  </a:tr>
                  <a:tr h="194203">
                    <a:tc>
                      <a:txBody>
                        <a:bodyPr/>
                        <a:lstStyle/>
                        <a:p>
                          <a:pPr marL="0" marR="0" algn="l">
                            <a:spcBef>
                              <a:spcPts val="180"/>
                            </a:spcBef>
                            <a:spcAft>
                              <a:spcPts val="180"/>
                            </a:spcAft>
                            <a:buNone/>
                          </a:pPr>
                          <a:r>
                            <a:rPr lang="en-US" sz="1200">
                              <a:effectLst/>
                            </a:rPr>
                            <a:t>Planophile</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3</m:t>
                                </m:r>
                                <m:sSup>
                                  <m:sSupPr>
                                    <m:ctrlPr>
                                      <a:rPr lang="en-US" sz="1200" i="1">
                                        <a:effectLst/>
                                        <a:latin typeface="Cambria Math" panose="02040503050406030204" pitchFamily="18" charset="0"/>
                                      </a:rPr>
                                    </m:ctrlPr>
                                  </m:sSupPr>
                                  <m:e>
                                    <m:r>
                                      <m:rPr>
                                        <m:sty m:val="p"/>
                                      </m:rPr>
                                      <a:rPr lang="en-US" sz="1200">
                                        <a:effectLst/>
                                        <a:latin typeface="Cambria Math" panose="02040503050406030204" pitchFamily="18" charset="0"/>
                                      </a:rPr>
                                      <m:t>cos</m:t>
                                    </m:r>
                                  </m:e>
                                  <m:sup>
                                    <m:r>
                                      <a:rPr lang="en-US" sz="1200">
                                        <a:effectLst/>
                                        <a:latin typeface="Cambria Math" panose="02040503050406030204" pitchFamily="18" charset="0"/>
                                      </a:rPr>
                                      <m:t>2</m:t>
                                    </m:r>
                                  </m:sup>
                                </m:sSup>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𝐿</m:t>
                                    </m:r>
                                  </m:sub>
                                </m:sSub>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3</m:t>
                                </m:r>
                                <m:d>
                                  <m:dPr>
                                    <m:ctrlPr>
                                      <a:rPr lang="en-US" sz="1200" i="1">
                                        <a:effectLst/>
                                        <a:latin typeface="Cambria Math" panose="02040503050406030204" pitchFamily="18" charset="0"/>
                                      </a:rPr>
                                    </m:ctrlPr>
                                  </m:dPr>
                                  <m:e>
                                    <m:r>
                                      <a:rPr lang="en-US" sz="1200">
                                        <a:effectLst/>
                                        <a:latin typeface="Cambria Math" panose="02040503050406030204" pitchFamily="18" charset="0"/>
                                      </a:rPr>
                                      <m:t>1+</m:t>
                                    </m:r>
                                    <m:sSup>
                                      <m:sSupPr>
                                        <m:ctrlPr>
                                          <a:rPr lang="en-US" sz="1200" i="1">
                                            <a:effectLst/>
                                            <a:latin typeface="Cambria Math" panose="02040503050406030204" pitchFamily="18" charset="0"/>
                                          </a:rPr>
                                        </m:ctrlPr>
                                      </m:sSupPr>
                                      <m:e>
                                        <m:r>
                                          <m:rPr>
                                            <m:sty m:val="p"/>
                                          </m:rPr>
                                          <a:rPr lang="en-US" sz="1200">
                                            <a:effectLst/>
                                            <a:latin typeface="Cambria Math" panose="02040503050406030204" pitchFamily="18" charset="0"/>
                                          </a:rPr>
                                          <m:t>cos</m:t>
                                        </m:r>
                                      </m:e>
                                      <m:sup>
                                        <m:r>
                                          <a:rPr lang="en-US" sz="1200">
                                            <a:effectLst/>
                                            <a:latin typeface="Cambria Math" panose="02040503050406030204" pitchFamily="18" charset="0"/>
                                          </a:rPr>
                                          <m:t>2</m:t>
                                        </m:r>
                                      </m:sup>
                                    </m:sSup>
                                    <m:r>
                                      <a:rPr lang="en-US" sz="1200">
                                        <a:effectLst/>
                                        <a:latin typeface="Cambria Math" panose="02040503050406030204" pitchFamily="18" charset="0"/>
                                      </a:rPr>
                                      <m:t>𝜃</m:t>
                                    </m:r>
                                  </m:e>
                                </m:d>
                                <m:r>
                                  <a:rPr lang="en-US" sz="1200">
                                    <a:effectLst/>
                                    <a:latin typeface="Cambria Math" panose="02040503050406030204" pitchFamily="18" charset="0"/>
                                  </a:rPr>
                                  <m:t>/8</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1/2</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8673225"/>
                      </a:ext>
                    </a:extLst>
                  </a:tr>
                  <a:tr h="308034">
                    <a:tc>
                      <a:txBody>
                        <a:bodyPr/>
                        <a:lstStyle/>
                        <a:p>
                          <a:pPr marL="0" marR="0" algn="l">
                            <a:spcBef>
                              <a:spcPts val="180"/>
                            </a:spcBef>
                            <a:spcAft>
                              <a:spcPts val="180"/>
                            </a:spcAft>
                            <a:buNone/>
                          </a:pPr>
                          <a:r>
                            <a:rPr lang="en-US" sz="1200" dirty="0" err="1">
                              <a:effectLst/>
                            </a:rPr>
                            <a:t>Erectophile</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f>
                                  <m:fPr>
                                    <m:ctrlPr>
                                      <a:rPr lang="en-US" sz="1200" i="1">
                                        <a:effectLst/>
                                        <a:latin typeface="Cambria Math" panose="02040503050406030204" pitchFamily="18" charset="0"/>
                                      </a:rPr>
                                    </m:ctrlPr>
                                  </m:fPr>
                                  <m:num>
                                    <m:r>
                                      <a:rPr lang="en-US" sz="1200">
                                        <a:effectLst/>
                                        <a:latin typeface="Cambria Math" panose="02040503050406030204" pitchFamily="18" charset="0"/>
                                      </a:rPr>
                                      <m:t>3</m:t>
                                    </m:r>
                                  </m:num>
                                  <m:den>
                                    <m:r>
                                      <a:rPr lang="en-US" sz="1200">
                                        <a:effectLst/>
                                        <a:latin typeface="Cambria Math" panose="02040503050406030204" pitchFamily="18" charset="0"/>
                                      </a:rPr>
                                      <m:t>2</m:t>
                                    </m:r>
                                  </m:den>
                                </m:f>
                                <m:sSup>
                                  <m:sSupPr>
                                    <m:ctrlPr>
                                      <a:rPr lang="en-US" sz="1200" i="1">
                                        <a:effectLst/>
                                        <a:latin typeface="Cambria Math" panose="02040503050406030204" pitchFamily="18" charset="0"/>
                                      </a:rPr>
                                    </m:ctrlPr>
                                  </m:sSupPr>
                                  <m:e>
                                    <m:r>
                                      <m:rPr>
                                        <m:sty m:val="p"/>
                                      </m:rPr>
                                      <a:rPr lang="en-US" sz="1200">
                                        <a:effectLst/>
                                        <a:latin typeface="Cambria Math" panose="02040503050406030204" pitchFamily="18" charset="0"/>
                                      </a:rPr>
                                      <m:t>sin</m:t>
                                    </m:r>
                                  </m:e>
                                  <m:sup>
                                    <m:r>
                                      <a:rPr lang="en-US" sz="1200">
                                        <a:effectLst/>
                                        <a:latin typeface="Cambria Math" panose="02040503050406030204" pitchFamily="18" charset="0"/>
                                      </a:rPr>
                                      <m:t>2</m:t>
                                    </m:r>
                                  </m:sup>
                                </m:sSup>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𝐿</m:t>
                                    </m:r>
                                  </m:sub>
                                </m:sSub>
                              </m:oMath>
                            </m:oMathPara>
                          </a14:m>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3</m:t>
                                </m:r>
                                <m:d>
                                  <m:dPr>
                                    <m:ctrlPr>
                                      <a:rPr lang="en-US" sz="1200" i="1">
                                        <a:effectLst/>
                                        <a:latin typeface="Cambria Math" panose="02040503050406030204" pitchFamily="18" charset="0"/>
                                      </a:rPr>
                                    </m:ctrlPr>
                                  </m:dPr>
                                  <m:e>
                                    <m:r>
                                      <a:rPr lang="en-US" sz="1200">
                                        <a:effectLst/>
                                        <a:latin typeface="Cambria Math" panose="02040503050406030204" pitchFamily="18" charset="0"/>
                                      </a:rPr>
                                      <m:t>2+</m:t>
                                    </m:r>
                                    <m:sSup>
                                      <m:sSupPr>
                                        <m:ctrlPr>
                                          <a:rPr lang="en-US" sz="1200" i="1">
                                            <a:effectLst/>
                                            <a:latin typeface="Cambria Math" panose="02040503050406030204" pitchFamily="18" charset="0"/>
                                          </a:rPr>
                                        </m:ctrlPr>
                                      </m:sSupPr>
                                      <m:e>
                                        <m:r>
                                          <m:rPr>
                                            <m:sty m:val="p"/>
                                          </m:rPr>
                                          <a:rPr lang="en-US" sz="1200">
                                            <a:effectLst/>
                                            <a:latin typeface="Cambria Math" panose="02040503050406030204" pitchFamily="18" charset="0"/>
                                          </a:rPr>
                                          <m:t>sin</m:t>
                                        </m:r>
                                      </m:e>
                                      <m:sup>
                                        <m:r>
                                          <a:rPr lang="en-US" sz="1200">
                                            <a:effectLst/>
                                            <a:latin typeface="Cambria Math" panose="02040503050406030204" pitchFamily="18" charset="0"/>
                                          </a:rPr>
                                          <m:t>2</m:t>
                                        </m:r>
                                      </m:sup>
                                    </m:sSup>
                                    <m:r>
                                      <a:rPr lang="en-US" sz="1200">
                                        <a:effectLst/>
                                        <a:latin typeface="Cambria Math" panose="02040503050406030204" pitchFamily="18" charset="0"/>
                                      </a:rPr>
                                      <m:t>𝜃</m:t>
                                    </m:r>
                                  </m:e>
                                </m:d>
                                <m:r>
                                  <a:rPr lang="en-US" sz="1200">
                                    <a:effectLst/>
                                    <a:latin typeface="Cambria Math" panose="02040503050406030204" pitchFamily="18" charset="0"/>
                                  </a:rPr>
                                  <m:t>/16</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1/2</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9871218"/>
                      </a:ext>
                    </a:extLst>
                  </a:tr>
                  <a:tr h="312183">
                    <a:tc>
                      <a:txBody>
                        <a:bodyPr/>
                        <a:lstStyle/>
                        <a:p>
                          <a:pPr marL="0" marR="0" algn="l">
                            <a:spcBef>
                              <a:spcPts val="180"/>
                            </a:spcBef>
                            <a:spcAft>
                              <a:spcPts val="180"/>
                            </a:spcAft>
                            <a:buNone/>
                          </a:pPr>
                          <a:r>
                            <a:rPr lang="en-US" sz="1200" dirty="0" err="1">
                              <a:effectLst/>
                            </a:rPr>
                            <a:t>Plagiophile</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f>
                                  <m:fPr>
                                    <m:ctrlPr>
                                      <a:rPr lang="en-US" sz="1200" i="1">
                                        <a:effectLst/>
                                        <a:latin typeface="Cambria Math" panose="02040503050406030204" pitchFamily="18" charset="0"/>
                                      </a:rPr>
                                    </m:ctrlPr>
                                  </m:fPr>
                                  <m:num>
                                    <m:r>
                                      <a:rPr lang="en-US" sz="1200">
                                        <a:effectLst/>
                                        <a:latin typeface="Cambria Math" panose="02040503050406030204" pitchFamily="18" charset="0"/>
                                      </a:rPr>
                                      <m:t>15</m:t>
                                    </m:r>
                                  </m:num>
                                  <m:den>
                                    <m:r>
                                      <a:rPr lang="en-US" sz="1200">
                                        <a:effectLst/>
                                        <a:latin typeface="Cambria Math" panose="02040503050406030204" pitchFamily="18" charset="0"/>
                                      </a:rPr>
                                      <m:t>8</m:t>
                                    </m:r>
                                  </m:den>
                                </m:f>
                                <m:sSup>
                                  <m:sSupPr>
                                    <m:ctrlPr>
                                      <a:rPr lang="en-US" sz="1200" i="1">
                                        <a:effectLst/>
                                        <a:latin typeface="Cambria Math" panose="02040503050406030204" pitchFamily="18" charset="0"/>
                                      </a:rPr>
                                    </m:ctrlPr>
                                  </m:sSupPr>
                                  <m:e>
                                    <m:r>
                                      <m:rPr>
                                        <m:sty m:val="p"/>
                                      </m:rPr>
                                      <a:rPr lang="en-US" sz="1200">
                                        <a:effectLst/>
                                        <a:latin typeface="Cambria Math" panose="02040503050406030204" pitchFamily="18" charset="0"/>
                                      </a:rPr>
                                      <m:t>sin</m:t>
                                    </m:r>
                                  </m:e>
                                  <m:sup>
                                    <m:r>
                                      <a:rPr lang="en-US" sz="1200">
                                        <a:effectLst/>
                                        <a:latin typeface="Cambria Math" panose="02040503050406030204" pitchFamily="18" charset="0"/>
                                      </a:rPr>
                                      <m:t>2</m:t>
                                    </m:r>
                                  </m:sup>
                                </m:sSup>
                                <m:r>
                                  <a:rPr lang="en-US" sz="1200">
                                    <a:effectLst/>
                                    <a:latin typeface="Cambria Math" panose="02040503050406030204" pitchFamily="18" charset="0"/>
                                  </a:rPr>
                                  <m:t>2</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𝐿</m:t>
                                    </m:r>
                                  </m:sub>
                                </m:sSub>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5</m:t>
                                </m:r>
                                <m:d>
                                  <m:dPr>
                                    <m:ctrlPr>
                                      <a:rPr lang="en-US" sz="1200" i="1">
                                        <a:effectLst/>
                                        <a:latin typeface="Cambria Math" panose="02040503050406030204" pitchFamily="18" charset="0"/>
                                      </a:rPr>
                                    </m:ctrlPr>
                                  </m:dPr>
                                  <m:e>
                                    <m:r>
                                      <a:rPr lang="en-US" sz="1200">
                                        <a:effectLst/>
                                        <a:latin typeface="Cambria Math" panose="02040503050406030204" pitchFamily="18" charset="0"/>
                                      </a:rPr>
                                      <m:t>3+</m:t>
                                    </m:r>
                                    <m:sSup>
                                      <m:sSupPr>
                                        <m:ctrlPr>
                                          <a:rPr lang="en-US" sz="1200" i="1">
                                            <a:effectLst/>
                                            <a:latin typeface="Cambria Math" panose="02040503050406030204" pitchFamily="18" charset="0"/>
                                          </a:rPr>
                                        </m:ctrlPr>
                                      </m:sSupPr>
                                      <m:e>
                                        <m:r>
                                          <m:rPr>
                                            <m:sty m:val="p"/>
                                          </m:rPr>
                                          <a:rPr lang="en-US" sz="1200">
                                            <a:effectLst/>
                                            <a:latin typeface="Cambria Math" panose="02040503050406030204" pitchFamily="18" charset="0"/>
                                          </a:rPr>
                                          <m:t>cos</m:t>
                                        </m:r>
                                      </m:e>
                                      <m:sup>
                                        <m:r>
                                          <a:rPr lang="en-US" sz="1200">
                                            <a:effectLst/>
                                            <a:latin typeface="Cambria Math" panose="02040503050406030204" pitchFamily="18" charset="0"/>
                                          </a:rPr>
                                          <m:t>4</m:t>
                                        </m:r>
                                      </m:sup>
                                    </m:sSup>
                                    <m:r>
                                      <a:rPr lang="en-US" sz="1200">
                                        <a:effectLst/>
                                        <a:latin typeface="Cambria Math" panose="02040503050406030204" pitchFamily="18" charset="0"/>
                                      </a:rPr>
                                      <m:t>𝜃</m:t>
                                    </m:r>
                                  </m:e>
                                </m:d>
                                <m:r>
                                  <a:rPr lang="en-US" sz="1200">
                                    <a:effectLst/>
                                    <a:latin typeface="Cambria Math" panose="02040503050406030204" pitchFamily="18" charset="0"/>
                                  </a:rPr>
                                  <m:t>/32</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1/2</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3385922"/>
                      </a:ext>
                    </a:extLst>
                  </a:tr>
                  <a:tr h="311597">
                    <a:tc>
                      <a:txBody>
                        <a:bodyPr/>
                        <a:lstStyle/>
                        <a:p>
                          <a:pPr marL="0" marR="0" algn="l">
                            <a:spcBef>
                              <a:spcPts val="180"/>
                            </a:spcBef>
                            <a:spcAft>
                              <a:spcPts val="180"/>
                            </a:spcAft>
                            <a:buNone/>
                          </a:pPr>
                          <a:r>
                            <a:rPr lang="en-US" sz="1200">
                              <a:effectLst/>
                            </a:rPr>
                            <a:t>Extremophile</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f>
                                  <m:fPr>
                                    <m:ctrlPr>
                                      <a:rPr lang="en-US" sz="1200" i="1">
                                        <a:effectLst/>
                                        <a:latin typeface="Cambria Math" panose="02040503050406030204" pitchFamily="18" charset="0"/>
                                      </a:rPr>
                                    </m:ctrlPr>
                                  </m:fPr>
                                  <m:num>
                                    <m:r>
                                      <a:rPr lang="en-US" sz="1200">
                                        <a:effectLst/>
                                        <a:latin typeface="Cambria Math" panose="02040503050406030204" pitchFamily="18" charset="0"/>
                                      </a:rPr>
                                      <m:t>15</m:t>
                                    </m:r>
                                  </m:num>
                                  <m:den>
                                    <m:r>
                                      <a:rPr lang="en-US" sz="1200">
                                        <a:effectLst/>
                                        <a:latin typeface="Cambria Math" panose="02040503050406030204" pitchFamily="18" charset="0"/>
                                      </a:rPr>
                                      <m:t>7</m:t>
                                    </m:r>
                                  </m:den>
                                </m:f>
                                <m:sSup>
                                  <m:sSupPr>
                                    <m:ctrlPr>
                                      <a:rPr lang="en-US" sz="1200" i="1">
                                        <a:effectLst/>
                                        <a:latin typeface="Cambria Math" panose="02040503050406030204" pitchFamily="18" charset="0"/>
                                      </a:rPr>
                                    </m:ctrlPr>
                                  </m:sSupPr>
                                  <m:e>
                                    <m:r>
                                      <m:rPr>
                                        <m:sty m:val="p"/>
                                      </m:rPr>
                                      <a:rPr lang="en-US" sz="1200">
                                        <a:effectLst/>
                                        <a:latin typeface="Cambria Math" panose="02040503050406030204" pitchFamily="18" charset="0"/>
                                      </a:rPr>
                                      <m:t>cos</m:t>
                                    </m:r>
                                  </m:e>
                                  <m:sup>
                                    <m:r>
                                      <a:rPr lang="en-US" sz="1200">
                                        <a:effectLst/>
                                        <a:latin typeface="Cambria Math" panose="02040503050406030204" pitchFamily="18" charset="0"/>
                                      </a:rPr>
                                      <m:t>2</m:t>
                                    </m:r>
                                  </m:sup>
                                </m:sSup>
                                <m:r>
                                  <a:rPr lang="en-US" sz="1200">
                                    <a:effectLst/>
                                    <a:latin typeface="Cambria Math" panose="02040503050406030204" pitchFamily="18" charset="0"/>
                                  </a:rPr>
                                  <m:t>2</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𝜃</m:t>
                                    </m:r>
                                  </m:e>
                                  <m:sub>
                                    <m:r>
                                      <a:rPr lang="en-US" sz="1200">
                                        <a:effectLst/>
                                        <a:latin typeface="Cambria Math" panose="02040503050406030204" pitchFamily="18" charset="0"/>
                                      </a:rPr>
                                      <m:t>𝐿</m:t>
                                    </m:r>
                                  </m:sub>
                                </m:sSub>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5</m:t>
                                </m:r>
                                <m:d>
                                  <m:dPr>
                                    <m:ctrlPr>
                                      <a:rPr lang="en-US" sz="1200" i="1">
                                        <a:effectLst/>
                                        <a:latin typeface="Cambria Math" panose="02040503050406030204" pitchFamily="18" charset="0"/>
                                      </a:rPr>
                                    </m:ctrlPr>
                                  </m:dPr>
                                  <m:e>
                                    <m:r>
                                      <a:rPr lang="en-US" sz="1200">
                                        <a:effectLst/>
                                        <a:latin typeface="Cambria Math" panose="02040503050406030204" pitchFamily="18" charset="0"/>
                                      </a:rPr>
                                      <m:t>3−</m:t>
                                    </m:r>
                                    <m:sSup>
                                      <m:sSupPr>
                                        <m:ctrlPr>
                                          <a:rPr lang="en-US" sz="1200" i="1">
                                            <a:effectLst/>
                                            <a:latin typeface="Cambria Math" panose="02040503050406030204" pitchFamily="18" charset="0"/>
                                          </a:rPr>
                                        </m:ctrlPr>
                                      </m:sSupPr>
                                      <m:e>
                                        <m:r>
                                          <m:rPr>
                                            <m:sty m:val="p"/>
                                          </m:rPr>
                                          <a:rPr lang="en-US" sz="1200">
                                            <a:effectLst/>
                                            <a:latin typeface="Cambria Math" panose="02040503050406030204" pitchFamily="18" charset="0"/>
                                          </a:rPr>
                                          <m:t>cos</m:t>
                                        </m:r>
                                      </m:e>
                                      <m:sup>
                                        <m:r>
                                          <a:rPr lang="en-US" sz="1200">
                                            <a:effectLst/>
                                            <a:latin typeface="Cambria Math" panose="02040503050406030204" pitchFamily="18" charset="0"/>
                                          </a:rPr>
                                          <m:t>4</m:t>
                                        </m:r>
                                      </m:sup>
                                    </m:sSup>
                                    <m:r>
                                      <a:rPr lang="en-US" sz="1200">
                                        <a:effectLst/>
                                        <a:latin typeface="Cambria Math" panose="02040503050406030204" pitchFamily="18" charset="0"/>
                                      </a:rPr>
                                      <m:t>𝜃</m:t>
                                    </m:r>
                                  </m:e>
                                </m:d>
                                <m:r>
                                  <a:rPr lang="en-US" sz="1200">
                                    <a:effectLst/>
                                    <a:latin typeface="Cambria Math" panose="02040503050406030204" pitchFamily="18" charset="0"/>
                                  </a:rPr>
                                  <m:t>/28</m:t>
                                </m:r>
                              </m:oMath>
                            </m:oMathPara>
                          </a14:m>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l">
                            <a:spcBef>
                              <a:spcPts val="180"/>
                            </a:spcBef>
                            <a:spcAft>
                              <a:spcPts val="180"/>
                            </a:spcAft>
                            <a:buNone/>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rPr>
                                  <m:t>1/2</m:t>
                                </m:r>
                              </m:oMath>
                            </m:oMathPara>
                          </a14:m>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1300159"/>
                      </a:ext>
                    </a:extLst>
                  </a:tr>
                </a:tbl>
              </a:graphicData>
            </a:graphic>
          </p:graphicFrame>
        </mc:Choice>
        <mc:Fallback xmlns="">
          <p:graphicFrame>
            <p:nvGraphicFramePr>
              <p:cNvPr id="3" name="Table 2">
                <a:extLst>
                  <a:ext uri="{FF2B5EF4-FFF2-40B4-BE49-F238E27FC236}">
                    <a16:creationId xmlns:a16="http://schemas.microsoft.com/office/drawing/2014/main" id="{8A1DF194-410D-B372-9A8C-E0CCE80D9FF3}"/>
                  </a:ext>
                </a:extLst>
              </p:cNvPr>
              <p:cNvGraphicFramePr>
                <a:graphicFrameLocks noGrp="1"/>
              </p:cNvGraphicFramePr>
              <p:nvPr>
                <p:extLst>
                  <p:ext uri="{D42A27DB-BD31-4B8C-83A1-F6EECF244321}">
                    <p14:modId xmlns:p14="http://schemas.microsoft.com/office/powerpoint/2010/main" val="3311385286"/>
                  </p:ext>
                </p:extLst>
              </p:nvPr>
            </p:nvGraphicFramePr>
            <p:xfrm>
              <a:off x="866190" y="1652969"/>
              <a:ext cx="7411616" cy="2204531"/>
            </p:xfrm>
            <a:graphic>
              <a:graphicData uri="http://schemas.openxmlformats.org/drawingml/2006/table">
                <a:tbl>
                  <a:tblPr firstRow="1" bandRow="1" bandCol="1">
                    <a:tableStyleId>{5C22544A-7EE6-4342-B048-85BDC9FD1C3A}</a:tableStyleId>
                  </a:tblPr>
                  <a:tblGrid>
                    <a:gridCol w="1852904">
                      <a:extLst>
                        <a:ext uri="{9D8B030D-6E8A-4147-A177-3AD203B41FA5}">
                          <a16:colId xmlns:a16="http://schemas.microsoft.com/office/drawing/2014/main" val="2538479301"/>
                        </a:ext>
                      </a:extLst>
                    </a:gridCol>
                    <a:gridCol w="1852904">
                      <a:extLst>
                        <a:ext uri="{9D8B030D-6E8A-4147-A177-3AD203B41FA5}">
                          <a16:colId xmlns:a16="http://schemas.microsoft.com/office/drawing/2014/main" val="3012844700"/>
                        </a:ext>
                      </a:extLst>
                    </a:gridCol>
                    <a:gridCol w="1852904">
                      <a:extLst>
                        <a:ext uri="{9D8B030D-6E8A-4147-A177-3AD203B41FA5}">
                          <a16:colId xmlns:a16="http://schemas.microsoft.com/office/drawing/2014/main" val="1675533822"/>
                        </a:ext>
                      </a:extLst>
                    </a:gridCol>
                    <a:gridCol w="1852904">
                      <a:extLst>
                        <a:ext uri="{9D8B030D-6E8A-4147-A177-3AD203B41FA5}">
                          <a16:colId xmlns:a16="http://schemas.microsoft.com/office/drawing/2014/main" val="3142123884"/>
                        </a:ext>
                      </a:extLst>
                    </a:gridCol>
                  </a:tblGrid>
                  <a:tr h="443738">
                    <a:tc>
                      <a:txBody>
                        <a:bodyPr/>
                        <a:lstStyle/>
                        <a:p>
                          <a:pPr marL="0" marR="0" algn="l">
                            <a:spcBef>
                              <a:spcPts val="180"/>
                            </a:spcBef>
                            <a:spcAft>
                              <a:spcPts val="180"/>
                            </a:spcAft>
                            <a:buNone/>
                          </a:pPr>
                          <a:r>
                            <a:rPr lang="en-US" sz="1200">
                              <a:effectLst/>
                            </a:rPr>
                            <a:t>Case</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endParaRPr lang="en-US"/>
                        </a:p>
                      </a:txBody>
                      <a:tcPr marL="68580" marR="68580" marT="0" marB="0" anchor="b">
                        <a:blipFill>
                          <a:blip r:embed="rId3"/>
                          <a:stretch>
                            <a:fillRect l="-100685" t="-168571" r="-202055" b="-402857"/>
                          </a:stretch>
                        </a:blipFill>
                      </a:tcPr>
                    </a:tc>
                    <a:tc>
                      <a:txBody>
                        <a:bodyPr/>
                        <a:lstStyle/>
                        <a:p>
                          <a:endParaRPr lang="en-US"/>
                        </a:p>
                      </a:txBody>
                      <a:tcPr marL="68580" marR="68580" marT="0" marB="0" anchor="b">
                        <a:blipFill>
                          <a:blip r:embed="rId3"/>
                          <a:stretch>
                            <a:fillRect l="-200685" t="-168571" r="-102055" b="-402857"/>
                          </a:stretch>
                        </a:blipFill>
                      </a:tcPr>
                    </a:tc>
                    <a:tc>
                      <a:txBody>
                        <a:bodyPr/>
                        <a:lstStyle/>
                        <a:p>
                          <a:endParaRPr lang="en-US"/>
                        </a:p>
                      </a:txBody>
                      <a:tcPr marL="68580" marR="68580" marT="0" marB="0" anchor="b">
                        <a:blipFill>
                          <a:blip r:embed="rId3"/>
                          <a:stretch>
                            <a:fillRect l="-300685" t="-168571" r="-2055" b="-402857"/>
                          </a:stretch>
                        </a:blipFill>
                      </a:tcPr>
                    </a:tc>
                    <a:extLst>
                      <a:ext uri="{0D108BD9-81ED-4DB2-BD59-A6C34878D82A}">
                        <a16:rowId xmlns:a16="http://schemas.microsoft.com/office/drawing/2014/main" val="662202925"/>
                      </a:ext>
                    </a:extLst>
                  </a:tr>
                  <a:tr h="208280">
                    <a:tc>
                      <a:txBody>
                        <a:bodyPr/>
                        <a:lstStyle/>
                        <a:p>
                          <a:pPr marL="0" marR="0" algn="l">
                            <a:spcBef>
                              <a:spcPts val="180"/>
                            </a:spcBef>
                            <a:spcAft>
                              <a:spcPts val="180"/>
                            </a:spcAft>
                            <a:buNone/>
                          </a:pPr>
                          <a:r>
                            <a:rPr lang="en-US" sz="1200">
                              <a:effectLst/>
                            </a:rPr>
                            <a:t>Uniform</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00685" t="-587500" r="-202055" b="-781250"/>
                          </a:stretch>
                        </a:blipFill>
                      </a:tcPr>
                    </a:tc>
                    <a:tc>
                      <a:txBody>
                        <a:bodyPr/>
                        <a:lstStyle/>
                        <a:p>
                          <a:endParaRPr lang="en-US"/>
                        </a:p>
                      </a:txBody>
                      <a:tcPr marL="68580" marR="68580" marT="0" marB="0">
                        <a:blipFill>
                          <a:blip r:embed="rId3"/>
                          <a:stretch>
                            <a:fillRect l="-200685" t="-587500" r="-102055" b="-781250"/>
                          </a:stretch>
                        </a:blipFill>
                      </a:tcPr>
                    </a:tc>
                    <a:tc>
                      <a:txBody>
                        <a:bodyPr/>
                        <a:lstStyle/>
                        <a:p>
                          <a:endParaRPr lang="en-US"/>
                        </a:p>
                      </a:txBody>
                      <a:tcPr marL="68580" marR="68580" marT="0" marB="0">
                        <a:blipFill>
                          <a:blip r:embed="rId3"/>
                          <a:stretch>
                            <a:fillRect l="-300685" t="-587500" r="-2055" b="-781250"/>
                          </a:stretch>
                        </a:blipFill>
                      </a:tcPr>
                    </a:tc>
                    <a:extLst>
                      <a:ext uri="{0D108BD9-81ED-4DB2-BD59-A6C34878D82A}">
                        <a16:rowId xmlns:a16="http://schemas.microsoft.com/office/drawing/2014/main" val="2718376643"/>
                      </a:ext>
                    </a:extLst>
                  </a:tr>
                  <a:tr h="208280">
                    <a:tc>
                      <a:txBody>
                        <a:bodyPr/>
                        <a:lstStyle/>
                        <a:p>
                          <a:endParaRPr lang="en-US"/>
                        </a:p>
                      </a:txBody>
                      <a:tcPr marL="68580" marR="68580" marT="0" marB="0">
                        <a:blipFill>
                          <a:blip r:embed="rId3"/>
                          <a:stretch>
                            <a:fillRect l="-685" t="-647059" r="-302055" b="-635294"/>
                          </a:stretch>
                        </a:blipFill>
                      </a:tcPr>
                    </a:tc>
                    <a:tc>
                      <a:txBody>
                        <a:bodyPr/>
                        <a:lstStyle/>
                        <a:p>
                          <a:endParaRPr lang="en-US"/>
                        </a:p>
                      </a:txBody>
                      <a:tcPr marL="68580" marR="68580" marT="0" marB="0">
                        <a:blipFill>
                          <a:blip r:embed="rId3"/>
                          <a:stretch>
                            <a:fillRect l="-100685" t="-647059" r="-202055" b="-635294"/>
                          </a:stretch>
                        </a:blipFill>
                      </a:tcPr>
                    </a:tc>
                    <a:tc>
                      <a:txBody>
                        <a:bodyPr/>
                        <a:lstStyle/>
                        <a:p>
                          <a:endParaRPr lang="en-US"/>
                        </a:p>
                      </a:txBody>
                      <a:tcPr marL="68580" marR="68580" marT="0" marB="0">
                        <a:blipFill>
                          <a:blip r:embed="rId3"/>
                          <a:stretch>
                            <a:fillRect l="-200685" t="-647059" r="-102055" b="-635294"/>
                          </a:stretch>
                        </a:blipFill>
                      </a:tcPr>
                    </a:tc>
                    <a:tc>
                      <a:txBody>
                        <a:bodyPr/>
                        <a:lstStyle/>
                        <a:p>
                          <a:endParaRPr lang="en-US"/>
                        </a:p>
                      </a:txBody>
                      <a:tcPr marL="68580" marR="68580" marT="0" marB="0">
                        <a:blipFill>
                          <a:blip r:embed="rId3"/>
                          <a:stretch>
                            <a:fillRect l="-300685" t="-647059" r="-2055" b="-635294"/>
                          </a:stretch>
                        </a:blipFill>
                      </a:tcPr>
                    </a:tc>
                    <a:extLst>
                      <a:ext uri="{0D108BD9-81ED-4DB2-BD59-A6C34878D82A}">
                        <a16:rowId xmlns:a16="http://schemas.microsoft.com/office/drawing/2014/main" val="2770921488"/>
                      </a:ext>
                    </a:extLst>
                  </a:tr>
                  <a:tr h="231839">
                    <a:tc>
                      <a:txBody>
                        <a:bodyPr/>
                        <a:lstStyle/>
                        <a:p>
                          <a:pPr marL="0" marR="0" algn="l">
                            <a:spcBef>
                              <a:spcPts val="180"/>
                            </a:spcBef>
                            <a:spcAft>
                              <a:spcPts val="180"/>
                            </a:spcAft>
                            <a:buNone/>
                          </a:pPr>
                          <a:r>
                            <a:rPr lang="en-US" sz="1200">
                              <a:effectLst/>
                            </a:rPr>
                            <a:t>Planophile</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00685" t="-705556" r="-202055" b="-500000"/>
                          </a:stretch>
                        </a:blipFill>
                      </a:tcPr>
                    </a:tc>
                    <a:tc>
                      <a:txBody>
                        <a:bodyPr/>
                        <a:lstStyle/>
                        <a:p>
                          <a:endParaRPr lang="en-US"/>
                        </a:p>
                      </a:txBody>
                      <a:tcPr marL="68580" marR="68580" marT="0" marB="0">
                        <a:blipFill>
                          <a:blip r:embed="rId3"/>
                          <a:stretch>
                            <a:fillRect l="-200685" t="-705556" r="-102055" b="-500000"/>
                          </a:stretch>
                        </a:blipFill>
                      </a:tcPr>
                    </a:tc>
                    <a:tc>
                      <a:txBody>
                        <a:bodyPr/>
                        <a:lstStyle/>
                        <a:p>
                          <a:endParaRPr lang="en-US"/>
                        </a:p>
                      </a:txBody>
                      <a:tcPr marL="68580" marR="68580" marT="0" marB="0">
                        <a:blipFill>
                          <a:blip r:embed="rId3"/>
                          <a:stretch>
                            <a:fillRect l="-300685" t="-705556" r="-2055" b="-500000"/>
                          </a:stretch>
                        </a:blipFill>
                      </a:tcPr>
                    </a:tc>
                    <a:extLst>
                      <a:ext uri="{0D108BD9-81ED-4DB2-BD59-A6C34878D82A}">
                        <a16:rowId xmlns:a16="http://schemas.microsoft.com/office/drawing/2014/main" val="558673225"/>
                      </a:ext>
                    </a:extLst>
                  </a:tr>
                  <a:tr h="367729">
                    <a:tc>
                      <a:txBody>
                        <a:bodyPr/>
                        <a:lstStyle/>
                        <a:p>
                          <a:pPr marL="0" marR="0" algn="l">
                            <a:spcBef>
                              <a:spcPts val="180"/>
                            </a:spcBef>
                            <a:spcAft>
                              <a:spcPts val="180"/>
                            </a:spcAft>
                            <a:buNone/>
                          </a:pPr>
                          <a:r>
                            <a:rPr lang="en-US" sz="1200" dirty="0" err="1">
                              <a:effectLst/>
                            </a:rPr>
                            <a:t>Erectophile</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00685" t="-500000" r="-202055" b="-210345"/>
                          </a:stretch>
                        </a:blipFill>
                      </a:tcPr>
                    </a:tc>
                    <a:tc>
                      <a:txBody>
                        <a:bodyPr/>
                        <a:lstStyle/>
                        <a:p>
                          <a:endParaRPr lang="en-US"/>
                        </a:p>
                      </a:txBody>
                      <a:tcPr marL="68580" marR="68580" marT="0" marB="0">
                        <a:blipFill>
                          <a:blip r:embed="rId3"/>
                          <a:stretch>
                            <a:fillRect l="-200685" t="-500000" r="-102055" b="-210345"/>
                          </a:stretch>
                        </a:blipFill>
                      </a:tcPr>
                    </a:tc>
                    <a:tc>
                      <a:txBody>
                        <a:bodyPr/>
                        <a:lstStyle/>
                        <a:p>
                          <a:endParaRPr lang="en-US"/>
                        </a:p>
                      </a:txBody>
                      <a:tcPr marL="68580" marR="68580" marT="0" marB="0">
                        <a:blipFill>
                          <a:blip r:embed="rId3"/>
                          <a:stretch>
                            <a:fillRect l="-300685" t="-500000" r="-2055" b="-210345"/>
                          </a:stretch>
                        </a:blipFill>
                      </a:tcPr>
                    </a:tc>
                    <a:extLst>
                      <a:ext uri="{0D108BD9-81ED-4DB2-BD59-A6C34878D82A}">
                        <a16:rowId xmlns:a16="http://schemas.microsoft.com/office/drawing/2014/main" val="829871218"/>
                      </a:ext>
                    </a:extLst>
                  </a:tr>
                  <a:tr h="372682">
                    <a:tc>
                      <a:txBody>
                        <a:bodyPr/>
                        <a:lstStyle/>
                        <a:p>
                          <a:pPr marL="0" marR="0" algn="l">
                            <a:spcBef>
                              <a:spcPts val="180"/>
                            </a:spcBef>
                            <a:spcAft>
                              <a:spcPts val="180"/>
                            </a:spcAft>
                            <a:buNone/>
                          </a:pPr>
                          <a:r>
                            <a:rPr lang="en-US" sz="1200" dirty="0" err="1">
                              <a:effectLst/>
                            </a:rPr>
                            <a:t>Plagiophile</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00685" t="-580000" r="-202055" b="-103333"/>
                          </a:stretch>
                        </a:blipFill>
                      </a:tcPr>
                    </a:tc>
                    <a:tc>
                      <a:txBody>
                        <a:bodyPr/>
                        <a:lstStyle/>
                        <a:p>
                          <a:endParaRPr lang="en-US"/>
                        </a:p>
                      </a:txBody>
                      <a:tcPr marL="68580" marR="68580" marT="0" marB="0">
                        <a:blipFill>
                          <a:blip r:embed="rId3"/>
                          <a:stretch>
                            <a:fillRect l="-200685" t="-580000" r="-102055" b="-103333"/>
                          </a:stretch>
                        </a:blipFill>
                      </a:tcPr>
                    </a:tc>
                    <a:tc>
                      <a:txBody>
                        <a:bodyPr/>
                        <a:lstStyle/>
                        <a:p>
                          <a:endParaRPr lang="en-US"/>
                        </a:p>
                      </a:txBody>
                      <a:tcPr marL="68580" marR="68580" marT="0" marB="0">
                        <a:blipFill>
                          <a:blip r:embed="rId3"/>
                          <a:stretch>
                            <a:fillRect l="-300685" t="-580000" r="-2055" b="-103333"/>
                          </a:stretch>
                        </a:blipFill>
                      </a:tcPr>
                    </a:tc>
                    <a:extLst>
                      <a:ext uri="{0D108BD9-81ED-4DB2-BD59-A6C34878D82A}">
                        <a16:rowId xmlns:a16="http://schemas.microsoft.com/office/drawing/2014/main" val="2603385922"/>
                      </a:ext>
                    </a:extLst>
                  </a:tr>
                  <a:tr h="371983">
                    <a:tc>
                      <a:txBody>
                        <a:bodyPr/>
                        <a:lstStyle/>
                        <a:p>
                          <a:pPr marL="0" marR="0" algn="l">
                            <a:spcBef>
                              <a:spcPts val="180"/>
                            </a:spcBef>
                            <a:spcAft>
                              <a:spcPts val="180"/>
                            </a:spcAft>
                            <a:buNone/>
                          </a:pPr>
                          <a:r>
                            <a:rPr lang="en-US" sz="1200">
                              <a:effectLst/>
                            </a:rPr>
                            <a:t>Extremophile</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00685" t="-703448" r="-202055" b="-6897"/>
                          </a:stretch>
                        </a:blipFill>
                      </a:tcPr>
                    </a:tc>
                    <a:tc>
                      <a:txBody>
                        <a:bodyPr/>
                        <a:lstStyle/>
                        <a:p>
                          <a:endParaRPr lang="en-US"/>
                        </a:p>
                      </a:txBody>
                      <a:tcPr marL="68580" marR="68580" marT="0" marB="0">
                        <a:blipFill>
                          <a:blip r:embed="rId3"/>
                          <a:stretch>
                            <a:fillRect l="-200685" t="-703448" r="-102055" b="-6897"/>
                          </a:stretch>
                        </a:blipFill>
                      </a:tcPr>
                    </a:tc>
                    <a:tc>
                      <a:txBody>
                        <a:bodyPr/>
                        <a:lstStyle/>
                        <a:p>
                          <a:endParaRPr lang="en-US"/>
                        </a:p>
                      </a:txBody>
                      <a:tcPr marL="68580" marR="68580" marT="0" marB="0">
                        <a:blipFill>
                          <a:blip r:embed="rId3"/>
                          <a:stretch>
                            <a:fillRect l="-300685" t="-703448" r="-2055" b="-6897"/>
                          </a:stretch>
                        </a:blipFill>
                      </a:tcPr>
                    </a:tc>
                    <a:extLst>
                      <a:ext uri="{0D108BD9-81ED-4DB2-BD59-A6C34878D82A}">
                        <a16:rowId xmlns:a16="http://schemas.microsoft.com/office/drawing/2014/main" val="2421300159"/>
                      </a:ext>
                    </a:extLst>
                  </a:tr>
                </a:tbl>
              </a:graphicData>
            </a:graphic>
          </p:graphicFrame>
        </mc:Fallback>
      </mc:AlternateContent>
      <p:pic>
        <p:nvPicPr>
          <p:cNvPr id="6" name="Picture 5" descr="A graph of different colored lines&#10;&#10;AI-generated content may be incorrect.">
            <a:extLst>
              <a:ext uri="{FF2B5EF4-FFF2-40B4-BE49-F238E27FC236}">
                <a16:creationId xmlns:a16="http://schemas.microsoft.com/office/drawing/2014/main" id="{704ACDF4-9E48-02B1-D5DF-9086631B3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859" y="3989637"/>
            <a:ext cx="3846934" cy="2693931"/>
          </a:xfrm>
          <a:prstGeom prst="rect">
            <a:avLst/>
          </a:prstGeom>
        </p:spPr>
      </p:pic>
      <mc:AlternateContent xmlns:mc="http://schemas.openxmlformats.org/markup-compatibility/2006">
        <mc:Choice xmlns:a14="http://schemas.microsoft.com/office/drawing/2010/main" Requires="a14">
          <p:sp>
            <p:nvSpPr>
              <p:cNvPr id="7" name="TextBox 13">
                <a:extLst>
                  <a:ext uri="{FF2B5EF4-FFF2-40B4-BE49-F238E27FC236}">
                    <a16:creationId xmlns:a16="http://schemas.microsoft.com/office/drawing/2014/main" id="{14344EC3-036E-C528-5087-B7BBD52187D4}"/>
                  </a:ext>
                </a:extLst>
              </p:cNvPr>
              <p:cNvSpPr txBox="1">
                <a:spLocks noChangeArrowheads="1"/>
              </p:cNvSpPr>
              <p:nvPr/>
            </p:nvSpPr>
            <p:spPr bwMode="auto">
              <a:xfrm>
                <a:off x="167754" y="4105495"/>
                <a:ext cx="4416879" cy="2462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just" eaLnBrk="1" hangingPunct="1">
                  <a:spcBef>
                    <a:spcPct val="0"/>
                  </a:spcBef>
                  <a:buNone/>
                </a:pPr>
                <a:r>
                  <a:rPr lang="en-US" altLang="en-US" sz="1600" b="1" dirty="0">
                    <a:solidFill>
                      <a:srgbClr val="101FF4"/>
                    </a:solidFill>
                    <a:latin typeface="Times New Roman" panose="02020603050405020304" pitchFamily="18" charset="0"/>
                    <a:cs typeface="Times New Roman" panose="02020603050405020304" pitchFamily="18" charset="0"/>
                  </a:rPr>
                  <a:t>Final Report: </a:t>
                </a:r>
                <a:r>
                  <a:rPr lang="en-US" altLang="en-US" sz="1600" b="1" dirty="0">
                    <a:solidFill>
                      <a:srgbClr val="FF0000"/>
                    </a:solidFill>
                    <a:latin typeface="Times New Roman" panose="02020603050405020304" pitchFamily="18" charset="0"/>
                    <a:cs typeface="Times New Roman" panose="02020603050405020304" pitchFamily="18" charset="0"/>
                  </a:rPr>
                  <a:t>Plot</a:t>
                </a:r>
                <a:r>
                  <a:rPr lang="en-US" altLang="en-US" sz="1600" dirty="0">
                    <a:latin typeface="Times New Roman" panose="02020603050405020304" pitchFamily="18" charset="0"/>
                    <a:cs typeface="Times New Roman" panose="02020603050405020304" pitchFamily="18" charset="0"/>
                  </a:rPr>
                  <a:t> this figure. You can ignore the uniform and constant cases. Use the formulas for the G-Function given in the table. </a:t>
                </a:r>
              </a:p>
              <a:p>
                <a:pPr marL="0" indent="0" algn="just" eaLnBrk="1" hangingPunct="1">
                  <a:spcBef>
                    <a:spcPct val="0"/>
                  </a:spcBef>
                  <a:buNone/>
                </a:pPr>
                <a:endParaRPr lang="en-US" altLang="en-US" sz="1600" dirty="0">
                  <a:latin typeface="Times New Roman" panose="02020603050405020304" pitchFamily="18" charset="0"/>
                  <a:cs typeface="Times New Roman" panose="02020603050405020304" pitchFamily="18" charset="0"/>
                </a:endParaRPr>
              </a:p>
              <a:p>
                <a:pPr marL="0" indent="0" algn="just" eaLnBrk="1" hangingPunct="1">
                  <a:spcBef>
                    <a:spcPct val="0"/>
                  </a:spcBef>
                  <a:buNone/>
                </a:pPr>
                <a:r>
                  <a:rPr lang="en-US" altLang="en-US" sz="1600" b="1" dirty="0">
                    <a:solidFill>
                      <a:srgbClr val="FF0000"/>
                    </a:solidFill>
                    <a:latin typeface="Times New Roman" panose="02020603050405020304" pitchFamily="18" charset="0"/>
                    <a:cs typeface="Times New Roman" panose="02020603050405020304" pitchFamily="18" charset="0"/>
                  </a:rPr>
                  <a:t>Download</a:t>
                </a:r>
                <a:r>
                  <a:rPr lang="en-US" altLang="en-US" sz="1600" dirty="0">
                    <a:latin typeface="Times New Roman" panose="02020603050405020304" pitchFamily="18" charset="0"/>
                    <a:cs typeface="Times New Roman" panose="02020603050405020304" pitchFamily="18" charset="0"/>
                  </a:rPr>
                  <a:t> from Class Website:</a:t>
                </a:r>
              </a:p>
              <a:p>
                <a:pPr marL="0" indent="0" algn="just" eaLnBrk="1" hangingPunct="1">
                  <a:spcBef>
                    <a:spcPct val="0"/>
                  </a:spcBef>
                  <a:buNone/>
                </a:pPr>
                <a:r>
                  <a:rPr lang="en-US" altLang="en-US" sz="1600" dirty="0">
                    <a:latin typeface="Times New Roman" panose="02020603050405020304" pitchFamily="18" charset="0"/>
                    <a:cs typeface="Times New Roman" panose="02020603050405020304" pitchFamily="18" charset="0"/>
                  </a:rPr>
                  <a:t>Code 03 – Verifies normalization of the G-Function for </a:t>
                </a:r>
                <a14:m>
                  <m:oMath xmlns:m="http://schemas.openxmlformats.org/officeDocument/2006/math">
                    <m:bar>
                      <m:barPr>
                        <m:pos m:val="top"/>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bar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𝑔</m:t>
                        </m:r>
                      </m:e>
                    </m:bar>
                    <m:r>
                      <a:rPr lang="en-US" altLang="en-US" sz="1600" i="1" baseline="-25000">
                        <a:latin typeface="Cambria Math" panose="02040503050406030204" pitchFamily="18" charset="0"/>
                        <a:ea typeface="Cambria Math" panose="02040503050406030204" pitchFamily="18" charset="0"/>
                        <a:cs typeface="Times New Roman" panose="02020603050405020304" pitchFamily="18" charset="0"/>
                      </a:rPr>
                      <m:t>𝐿</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en-US" sz="1600" i="1">
                            <a:latin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𝜃</m:t>
                        </m:r>
                      </m:e>
                      <m:sub>
                        <m:r>
                          <a:rPr lang="en-US" altLang="en-US" sz="1600" i="1">
                            <a:latin typeface="Cambria Math" panose="02040503050406030204" pitchFamily="18" charset="0"/>
                            <a:cs typeface="Times New Roman" panose="02020603050405020304" pitchFamily="18" charset="0"/>
                          </a:rPr>
                          <m:t>𝐿</m:t>
                        </m:r>
                      </m:sub>
                    </m:sSub>
                  </m:oMath>
                </a14:m>
                <a:r>
                  <a:rPr lang="en-US" altLang="en-US" sz="1600" dirty="0">
                    <a:latin typeface="Times New Roman" panose="02020603050405020304" pitchFamily="18" charset="0"/>
                    <a:cs typeface="Times New Roman" panose="02020603050405020304" pitchFamily="18" charset="0"/>
                  </a:rPr>
                  <a:t>) distributions and  uniform </a:t>
                </a: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h</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𝐿</m:t>
                        </m:r>
                      </m:sub>
                    </m:sSub>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en-US" sz="1600" i="1">
                            <a:latin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𝜑</m:t>
                        </m:r>
                      </m:e>
                      <m:sub>
                        <m:r>
                          <a:rPr lang="en-US" altLang="en-US" sz="1600" i="1">
                            <a:latin typeface="Cambria Math" panose="02040503050406030204" pitchFamily="18" charset="0"/>
                            <a:cs typeface="Times New Roman" panose="02020603050405020304" pitchFamily="18" charset="0"/>
                          </a:rPr>
                          <m:t>𝐿</m:t>
                        </m:r>
                      </m:sub>
                    </m:sSub>
                  </m:oMath>
                </a14:m>
                <a:r>
                  <a:rPr lang="en-US" altLang="en-US" sz="1600" dirty="0">
                    <a:latin typeface="Times New Roman" panose="02020603050405020304" pitchFamily="18" charset="0"/>
                    <a:cs typeface="Times New Roman" panose="02020603050405020304" pitchFamily="18" charset="0"/>
                  </a:rPr>
                  <a:t>) </a:t>
                </a:r>
              </a:p>
              <a:p>
                <a:pPr marL="0" indent="0" algn="just" eaLnBrk="1" hangingPunct="1">
                  <a:spcBef>
                    <a:spcPct val="0"/>
                  </a:spcBef>
                  <a:buNone/>
                </a:pPr>
                <a:endParaRPr lang="en-US" altLang="en-US" sz="1600" dirty="0">
                  <a:latin typeface="Times New Roman" panose="02020603050405020304" pitchFamily="18" charset="0"/>
                  <a:cs typeface="Times New Roman" panose="02020603050405020304" pitchFamily="18" charset="0"/>
                </a:endParaRPr>
              </a:p>
              <a:p>
                <a:pPr marL="0" indent="0" algn="just" eaLnBrk="1" hangingPunct="1">
                  <a:spcBef>
                    <a:spcPct val="0"/>
                  </a:spcBef>
                  <a:buNone/>
                </a:pPr>
                <a:r>
                  <a:rPr lang="en-US" altLang="en-US" sz="1600">
                    <a:latin typeface="Times New Roman" panose="02020603050405020304" pitchFamily="18" charset="0"/>
                    <a:cs typeface="Times New Roman" panose="02020603050405020304" pitchFamily="18" charset="0"/>
                  </a:rPr>
                  <a:t>Code 04 </a:t>
                </a:r>
                <a:r>
                  <a:rPr lang="en-US" altLang="en-US" sz="1600" dirty="0">
                    <a:latin typeface="Times New Roman" panose="02020603050405020304" pitchFamily="18" charset="0"/>
                    <a:cs typeface="Times New Roman" panose="02020603050405020304" pitchFamily="18" charset="0"/>
                  </a:rPr>
                  <a:t>– Verifies normalization of the G-Function for </a:t>
                </a:r>
                <a14:m>
                  <m:oMath xmlns:m="http://schemas.openxmlformats.org/officeDocument/2006/math">
                    <m:bar>
                      <m:barPr>
                        <m:pos m:val="top"/>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bar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𝑔</m:t>
                        </m:r>
                      </m:e>
                    </m:bar>
                    <m:r>
                      <a:rPr lang="en-US" altLang="en-US" sz="1600" i="1" baseline="-25000">
                        <a:latin typeface="Cambria Math" panose="02040503050406030204" pitchFamily="18" charset="0"/>
                        <a:ea typeface="Cambria Math" panose="02040503050406030204" pitchFamily="18" charset="0"/>
                        <a:cs typeface="Times New Roman" panose="02020603050405020304" pitchFamily="18" charset="0"/>
                      </a:rPr>
                      <m:t>𝐿</m:t>
                    </m:r>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en-US" sz="1600" i="1">
                            <a:latin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𝜃</m:t>
                        </m:r>
                      </m:e>
                      <m:sub>
                        <m:r>
                          <a:rPr lang="en-US" altLang="en-US" sz="1600" i="1">
                            <a:latin typeface="Cambria Math" panose="02040503050406030204" pitchFamily="18" charset="0"/>
                            <a:cs typeface="Times New Roman" panose="02020603050405020304" pitchFamily="18" charset="0"/>
                          </a:rPr>
                          <m:t>𝐿</m:t>
                        </m:r>
                      </m:sub>
                    </m:sSub>
                  </m:oMath>
                </a14:m>
                <a:r>
                  <a:rPr lang="en-US" altLang="en-US" sz="1600" dirty="0">
                    <a:latin typeface="Times New Roman" panose="02020603050405020304" pitchFamily="18" charset="0"/>
                    <a:cs typeface="Times New Roman" panose="02020603050405020304" pitchFamily="18" charset="0"/>
                  </a:rPr>
                  <a:t>) distributions and  non-uniform </a:t>
                </a:r>
                <a14:m>
                  <m:oMath xmlns:m="http://schemas.openxmlformats.org/officeDocument/2006/math">
                    <m:sSub>
                      <m:sSub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h</m:t>
                        </m:r>
                      </m:e>
                      <m:sub>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𝐿</m:t>
                        </m:r>
                      </m:sub>
                    </m:sSub>
                  </m:oMath>
                </a14:m>
                <a:r>
                  <a:rPr lang="en-US" altLang="en-US" sz="16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en-US" sz="1600" i="1">
                            <a:latin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𝜑</m:t>
                        </m:r>
                      </m:e>
                      <m:sub>
                        <m:r>
                          <a:rPr lang="en-US" altLang="en-US" sz="1600" i="1">
                            <a:latin typeface="Cambria Math" panose="02040503050406030204" pitchFamily="18" charset="0"/>
                            <a:cs typeface="Times New Roman" panose="02020603050405020304" pitchFamily="18" charset="0"/>
                          </a:rPr>
                          <m:t>𝐿</m:t>
                        </m:r>
                      </m:sub>
                    </m:sSub>
                  </m:oMath>
                </a14:m>
                <a:r>
                  <a:rPr lang="en-US" altLang="en-US" sz="1600" dirty="0">
                    <a:latin typeface="Times New Roman" panose="02020603050405020304" pitchFamily="18" charset="0"/>
                    <a:cs typeface="Times New Roman" panose="02020603050405020304" pitchFamily="18" charset="0"/>
                  </a:rPr>
                  <a:t>) </a:t>
                </a:r>
              </a:p>
            </p:txBody>
          </p:sp>
        </mc:Choice>
        <mc:Fallback>
          <p:sp>
            <p:nvSpPr>
              <p:cNvPr id="7" name="TextBox 13">
                <a:extLst>
                  <a:ext uri="{FF2B5EF4-FFF2-40B4-BE49-F238E27FC236}">
                    <a16:creationId xmlns:a16="http://schemas.microsoft.com/office/drawing/2014/main" id="{14344EC3-036E-C528-5087-B7BBD52187D4}"/>
                  </a:ext>
                </a:extLst>
              </p:cNvPr>
              <p:cNvSpPr txBox="1">
                <a:spLocks noRot="1" noChangeAspect="1" noMove="1" noResize="1" noEditPoints="1" noAdjustHandles="1" noChangeArrowheads="1" noChangeShapeType="1" noTextEdit="1"/>
              </p:cNvSpPr>
              <p:nvPr/>
            </p:nvSpPr>
            <p:spPr bwMode="auto">
              <a:xfrm>
                <a:off x="167754" y="4105495"/>
                <a:ext cx="4416879" cy="2462213"/>
              </a:xfrm>
              <a:prstGeom prst="rect">
                <a:avLst/>
              </a:prstGeom>
              <a:blipFill>
                <a:blip r:embed="rId5"/>
                <a:stretch>
                  <a:fillRect l="-2874" t="-2577" r="-2874" b="-46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91318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51E79-D137-7679-ADF5-539E2596AD2B}"/>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E373E06F-C7EE-65D1-E9E1-4F4162EDC265}"/>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2D92D812-EE76-BB06-8FB6-D27D1501E36F}"/>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13</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2531" name="TextBox 7">
            <a:extLst>
              <a:ext uri="{FF2B5EF4-FFF2-40B4-BE49-F238E27FC236}">
                <a16:creationId xmlns:a16="http://schemas.microsoft.com/office/drawing/2014/main" id="{2E2CD003-BEAD-AEA8-2E54-BC0EBC30F7A0}"/>
              </a:ext>
            </a:extLst>
          </p:cNvPr>
          <p:cNvSpPr txBox="1">
            <a:spLocks noChangeArrowheads="1"/>
          </p:cNvSpPr>
          <p:nvPr/>
        </p:nvSpPr>
        <p:spPr bwMode="auto">
          <a:xfrm>
            <a:off x="-2" y="624048"/>
            <a:ext cx="4752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buNone/>
            </a:pPr>
            <a:r>
              <a:rPr lang="en-US" altLang="en-US" sz="2000" b="1" u="sng" dirty="0">
                <a:solidFill>
                  <a:srgbClr val="FF0000"/>
                </a:solidFill>
                <a:latin typeface="Times New Roman" panose="02020603050405020304" pitchFamily="18" charset="0"/>
                <a:cs typeface="Times New Roman" panose="02020603050405020304" pitchFamily="18" charset="0"/>
              </a:rPr>
              <a:t>G-Function in Coniferous Canopies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BE9C66A-0719-C1B4-9B73-E64C7260CF84}"/>
                  </a:ext>
                </a:extLst>
              </p:cNvPr>
              <p:cNvSpPr txBox="1"/>
              <p:nvPr/>
            </p:nvSpPr>
            <p:spPr>
              <a:xfrm>
                <a:off x="87868" y="1059271"/>
                <a:ext cx="8968263" cy="5364289"/>
              </a:xfrm>
              <a:prstGeom prst="rect">
                <a:avLst/>
              </a:prstGeom>
              <a:noFill/>
            </p:spPr>
            <p:txBody>
              <a:bodyPr wrap="square" rtlCol="0">
                <a:spAutoFit/>
              </a:bodyPr>
              <a:lstStyle/>
              <a:p>
                <a:pPr algn="just">
                  <a:buFont typeface="Arial" panose="020B0604020202020204" pitchFamily="34" charset="0"/>
                  <a:buNone/>
                </a:pPr>
                <a:r>
                  <a:rPr lang="en-US" sz="1400" dirty="0">
                    <a:solidFill>
                      <a:schemeClr val="tx1"/>
                    </a:solidFill>
                  </a:rPr>
                  <a:t>Individual needles are small, cylindrical, and densely packed along shoots. </a:t>
                </a:r>
                <a:r>
                  <a:rPr lang="en-US" sz="1400" dirty="0">
                    <a:solidFill>
                      <a:srgbClr val="151FF4"/>
                    </a:solidFill>
                  </a:rPr>
                  <a:t>Mutual shading </a:t>
                </a:r>
                <a:r>
                  <a:rPr lang="en-US" sz="1400" dirty="0">
                    <a:solidFill>
                      <a:schemeClr val="tx1"/>
                    </a:solidFill>
                  </a:rPr>
                  <a:t>of needles within a shoot means that the effective projection area of the shoot is substantially less than the sum of the individual needle projections.</a:t>
                </a:r>
              </a:p>
              <a:p>
                <a:pPr algn="just">
                  <a:buFont typeface="Arial" panose="020B0604020202020204" pitchFamily="34" charset="0"/>
                  <a:buNone/>
                </a:pPr>
                <a:endParaRPr lang="en-US" sz="1400" dirty="0">
                  <a:solidFill>
                    <a:schemeClr val="tx1"/>
                  </a:solidFill>
                </a:endParaRPr>
              </a:p>
              <a:p>
                <a:r>
                  <a:rPr lang="en-US" sz="1400" dirty="0">
                    <a:solidFill>
                      <a:schemeClr val="tx1"/>
                    </a:solidFill>
                  </a:rPr>
                  <a:t>The central quantity in the shoot-level formulation is the </a:t>
                </a:r>
                <a:r>
                  <a:rPr lang="en-US" sz="1400" dirty="0">
                    <a:solidFill>
                      <a:srgbClr val="151FF4"/>
                    </a:solidFill>
                  </a:rPr>
                  <a:t>Silhouette to Total needle Area Ratio</a:t>
                </a:r>
                <a:r>
                  <a:rPr lang="en-US" sz="1400" dirty="0">
                    <a:solidFill>
                      <a:schemeClr val="tx1"/>
                    </a:solidFill>
                  </a:rPr>
                  <a:t>, abbreviated </a:t>
                </a:r>
                <a:r>
                  <a:rPr lang="en-US" sz="1400" dirty="0">
                    <a:solidFill>
                      <a:srgbClr val="151FF4"/>
                    </a:solidFill>
                  </a:rPr>
                  <a:t>STAR</a:t>
                </a:r>
                <a:r>
                  <a:rPr lang="en-US" sz="1400" dirty="0">
                    <a:solidFill>
                      <a:schemeClr val="tx1"/>
                    </a:solidFill>
                  </a:rPr>
                  <a:t>. For a given shoot viewed from a direction </a:t>
                </a:r>
                <a14:m>
                  <m:oMath xmlns:m="http://schemas.openxmlformats.org/officeDocument/2006/math">
                    <m:bar>
                      <m:barPr>
                        <m:ctrlPr>
                          <a:rPr lang="en-US" sz="1400" i="1">
                            <a:solidFill>
                              <a:schemeClr val="tx1"/>
                            </a:solidFill>
                            <a:latin typeface="Cambria Math" panose="02040503050406030204" pitchFamily="18" charset="0"/>
                          </a:rPr>
                        </m:ctrlPr>
                      </m:barPr>
                      <m:e>
                        <m:r>
                          <a:rPr lang="en-US" sz="1400" i="1">
                            <a:solidFill>
                              <a:schemeClr val="tx1"/>
                            </a:solidFill>
                            <a:latin typeface="Cambria Math" panose="02040503050406030204" pitchFamily="18" charset="0"/>
                          </a:rPr>
                          <m:t>𝛺</m:t>
                        </m:r>
                      </m:e>
                    </m:bar>
                  </m:oMath>
                </a14:m>
                <a:r>
                  <a:rPr lang="en-US" sz="1400" dirty="0">
                    <a:solidFill>
                      <a:schemeClr val="tx1"/>
                    </a:solidFill>
                  </a:rPr>
                  <a:t>, STAR is defined as</a:t>
                </a:r>
              </a:p>
              <a:p>
                <a:pPr algn="ctr"/>
                <a:r>
                  <a:rPr lang="en-US" sz="1400" dirty="0">
                    <a:solidFill>
                      <a:schemeClr val="tx1"/>
                    </a:solidFill>
                  </a:rPr>
                  <a:t>STAR </a:t>
                </a:r>
                <a14:m>
                  <m:oMath xmlns:m="http://schemas.openxmlformats.org/officeDocument/2006/math">
                    <m:d>
                      <m:dPr>
                        <m:ctrlPr>
                          <a:rPr lang="en-US" sz="1400" i="1">
                            <a:solidFill>
                              <a:schemeClr val="tx1"/>
                            </a:solidFill>
                            <a:latin typeface="Cambria Math" panose="02040503050406030204" pitchFamily="18" charset="0"/>
                          </a:rPr>
                        </m:ctrlPr>
                      </m:dPr>
                      <m:e>
                        <m:bar>
                          <m:barPr>
                            <m:ctrlPr>
                              <a:rPr lang="en-US" sz="1400" i="1">
                                <a:solidFill>
                                  <a:schemeClr val="tx1"/>
                                </a:solidFill>
                                <a:latin typeface="Cambria Math" panose="02040503050406030204" pitchFamily="18" charset="0"/>
                              </a:rPr>
                            </m:ctrlPr>
                          </m:barPr>
                          <m:e>
                            <m:r>
                              <a:rPr lang="en-US" sz="1400" i="1">
                                <a:solidFill>
                                  <a:schemeClr val="tx1"/>
                                </a:solidFill>
                                <a:latin typeface="Cambria Math" panose="02040503050406030204" pitchFamily="18" charset="0"/>
                              </a:rPr>
                              <m:t>𝛺</m:t>
                            </m:r>
                          </m:e>
                        </m:bar>
                      </m:e>
                    </m:d>
                    <m:r>
                      <a:rPr lang="en-US" sz="140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𝑆</m:t>
                        </m:r>
                        <m:d>
                          <m:dPr>
                            <m:ctrlPr>
                              <a:rPr lang="en-US" sz="1400" i="1">
                                <a:solidFill>
                                  <a:schemeClr val="tx1"/>
                                </a:solidFill>
                                <a:latin typeface="Cambria Math" panose="02040503050406030204" pitchFamily="18" charset="0"/>
                              </a:rPr>
                            </m:ctrlPr>
                          </m:dPr>
                          <m:e>
                            <m:bar>
                              <m:barPr>
                                <m:ctrlPr>
                                  <a:rPr lang="en-US" sz="1400" i="1">
                                    <a:solidFill>
                                      <a:schemeClr val="tx1"/>
                                    </a:solidFill>
                                    <a:latin typeface="Cambria Math" panose="02040503050406030204" pitchFamily="18" charset="0"/>
                                  </a:rPr>
                                </m:ctrlPr>
                              </m:barPr>
                              <m:e>
                                <m:r>
                                  <a:rPr lang="en-US" sz="1400" i="1">
                                    <a:solidFill>
                                      <a:schemeClr val="tx1"/>
                                    </a:solidFill>
                                    <a:latin typeface="Cambria Math" panose="02040503050406030204" pitchFamily="18" charset="0"/>
                                  </a:rPr>
                                  <m:t>𝛺</m:t>
                                </m:r>
                              </m:e>
                            </m:bar>
                          </m:e>
                        </m:d>
                      </m:num>
                      <m:den>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𝐴</m:t>
                            </m:r>
                          </m:e>
                          <m:sub>
                            <m:r>
                              <a:rPr lang="en-US" sz="1400" b="0" i="1" smtClean="0">
                                <a:solidFill>
                                  <a:schemeClr val="tx1"/>
                                </a:solidFill>
                                <a:latin typeface="Cambria Math" panose="02040503050406030204" pitchFamily="18" charset="0"/>
                              </a:rPr>
                              <m:t>𝑡</m:t>
                            </m:r>
                          </m:sub>
                        </m:sSub>
                      </m:den>
                    </m:f>
                    <m:r>
                      <a:rPr lang="en-US" sz="1400">
                        <a:solidFill>
                          <a:schemeClr val="tx1"/>
                        </a:solidFill>
                        <a:latin typeface="Cambria Math" panose="02040503050406030204" pitchFamily="18" charset="0"/>
                      </a:rPr>
                      <m:t>,</m:t>
                    </m:r>
                  </m:oMath>
                </a14:m>
                <a:endParaRPr lang="en-US" sz="1400" dirty="0">
                  <a:solidFill>
                    <a:schemeClr val="tx1"/>
                  </a:solidFill>
                </a:endParaRPr>
              </a:p>
              <a:p>
                <a:r>
                  <a:rPr lang="en-US" sz="1400" dirty="0">
                    <a:solidFill>
                      <a:schemeClr val="tx1"/>
                    </a:solidFill>
                  </a:rPr>
                  <a:t>where </a:t>
                </a:r>
                <a14:m>
                  <m:oMath xmlns:m="http://schemas.openxmlformats.org/officeDocument/2006/math">
                    <m:r>
                      <a:rPr lang="en-US" sz="1400" i="1">
                        <a:solidFill>
                          <a:schemeClr val="tx1"/>
                        </a:solidFill>
                        <a:latin typeface="Cambria Math" panose="02040503050406030204" pitchFamily="18" charset="0"/>
                      </a:rPr>
                      <m:t>𝑆</m:t>
                    </m:r>
                    <m:d>
                      <m:dPr>
                        <m:ctrlPr>
                          <a:rPr lang="en-US" sz="1400" i="1">
                            <a:solidFill>
                              <a:schemeClr val="tx1"/>
                            </a:solidFill>
                            <a:latin typeface="Cambria Math" panose="02040503050406030204" pitchFamily="18" charset="0"/>
                          </a:rPr>
                        </m:ctrlPr>
                      </m:dPr>
                      <m:e>
                        <m:bar>
                          <m:barPr>
                            <m:ctrlPr>
                              <a:rPr lang="en-US" sz="1400" i="1">
                                <a:solidFill>
                                  <a:schemeClr val="tx1"/>
                                </a:solidFill>
                                <a:latin typeface="Cambria Math" panose="02040503050406030204" pitchFamily="18" charset="0"/>
                              </a:rPr>
                            </m:ctrlPr>
                          </m:barPr>
                          <m:e>
                            <m:r>
                              <a:rPr lang="en-US" sz="1400" i="1">
                                <a:solidFill>
                                  <a:schemeClr val="tx1"/>
                                </a:solidFill>
                                <a:latin typeface="Cambria Math" panose="02040503050406030204" pitchFamily="18" charset="0"/>
                              </a:rPr>
                              <m:t>𝛺</m:t>
                            </m:r>
                          </m:e>
                        </m:bar>
                      </m:e>
                    </m:d>
                  </m:oMath>
                </a14:m>
                <a:r>
                  <a:rPr lang="en-US" sz="1400" dirty="0">
                    <a:solidFill>
                      <a:schemeClr val="tx1"/>
                    </a:solidFill>
                  </a:rPr>
                  <a:t> is the </a:t>
                </a:r>
                <a:r>
                  <a:rPr lang="en-US" sz="1400" dirty="0">
                    <a:solidFill>
                      <a:srgbClr val="151FF4"/>
                    </a:solidFill>
                  </a:rPr>
                  <a:t>silhouette area </a:t>
                </a:r>
                <a:r>
                  <a:rPr lang="en-US" sz="1400" dirty="0">
                    <a:solidFill>
                      <a:schemeClr val="tx1"/>
                    </a:solidFill>
                  </a:rPr>
                  <a:t>of the shoot as seen from direction </a:t>
                </a:r>
                <a14:m>
                  <m:oMath xmlns:m="http://schemas.openxmlformats.org/officeDocument/2006/math">
                    <m:bar>
                      <m:barPr>
                        <m:ctrlPr>
                          <a:rPr lang="en-US" sz="1400" i="1">
                            <a:solidFill>
                              <a:schemeClr val="tx1"/>
                            </a:solidFill>
                            <a:latin typeface="Cambria Math" panose="02040503050406030204" pitchFamily="18" charset="0"/>
                          </a:rPr>
                        </m:ctrlPr>
                      </m:barPr>
                      <m:e>
                        <m:r>
                          <a:rPr lang="en-US" sz="1400" i="1">
                            <a:solidFill>
                              <a:schemeClr val="tx1"/>
                            </a:solidFill>
                            <a:latin typeface="Cambria Math" panose="02040503050406030204" pitchFamily="18" charset="0"/>
                          </a:rPr>
                          <m:t>𝛺</m:t>
                        </m:r>
                      </m:e>
                    </m:bar>
                  </m:oMath>
                </a14:m>
                <a:r>
                  <a:rPr lang="en-US" sz="1400" dirty="0">
                    <a:solidFill>
                      <a:schemeClr val="tx1"/>
                    </a:solidFill>
                  </a:rPr>
                  <a:t>, and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𝐴</m:t>
                        </m:r>
                      </m:e>
                      <m:sub>
                        <m:r>
                          <a:rPr lang="en-US" sz="1400" b="0" i="1" smtClean="0">
                            <a:solidFill>
                              <a:schemeClr val="tx1"/>
                            </a:solidFill>
                            <a:latin typeface="Cambria Math" panose="02040503050406030204" pitchFamily="18" charset="0"/>
                          </a:rPr>
                          <m:t>𝑡</m:t>
                        </m:r>
                      </m:sub>
                    </m:sSub>
                  </m:oMath>
                </a14:m>
                <a:r>
                  <a:rPr lang="en-US" sz="1400" dirty="0">
                    <a:solidFill>
                      <a:schemeClr val="tx1"/>
                    </a:solidFill>
                  </a:rPr>
                  <a:t> is the </a:t>
                </a:r>
                <a:r>
                  <a:rPr lang="en-US" sz="1400" dirty="0">
                    <a:solidFill>
                      <a:srgbClr val="151FF4"/>
                    </a:solidFill>
                  </a:rPr>
                  <a:t>total</a:t>
                </a:r>
                <a:r>
                  <a:rPr lang="en-US" sz="1400" dirty="0">
                    <a:solidFill>
                      <a:schemeClr val="tx1"/>
                    </a:solidFill>
                  </a:rPr>
                  <a:t> (or hemi-surface, </a:t>
                </a:r>
                <a:r>
                  <a:rPr lang="en-US" sz="1400" i="1" dirty="0">
                    <a:solidFill>
                      <a:schemeClr val="tx1"/>
                    </a:solidFill>
                  </a:rPr>
                  <a:t>i.e.</a:t>
                </a:r>
                <a:r>
                  <a:rPr lang="en-US" sz="1400" dirty="0">
                    <a:solidFill>
                      <a:schemeClr val="tx1"/>
                    </a:solidFill>
                  </a:rPr>
                  <a:t>. </a:t>
                </a:r>
                <a:r>
                  <a:rPr lang="en-US" sz="1400" dirty="0">
                    <a:solidFill>
                      <a:srgbClr val="151FF4"/>
                    </a:solidFill>
                  </a:rPr>
                  <a:t>half</a:t>
                </a:r>
                <a:r>
                  <a:rPr lang="en-US" sz="1400" dirty="0">
                    <a:solidFill>
                      <a:schemeClr val="tx1"/>
                    </a:solidFill>
                  </a:rPr>
                  <a:t> the total surface) area of all needles on the shoot.</a:t>
                </a:r>
              </a:p>
              <a:p>
                <a:endParaRPr lang="en-US" sz="1400" dirty="0">
                  <a:solidFill>
                    <a:schemeClr val="tx1"/>
                  </a:solidFill>
                </a:endParaRPr>
              </a:p>
              <a:p>
                <a:r>
                  <a:rPr lang="en-US" sz="1400" dirty="0">
                    <a:solidFill>
                      <a:schemeClr val="tx1"/>
                    </a:solidFill>
                  </a:rPr>
                  <a:t>The spherically averaged STAR, obtained by averaging </a:t>
                </a:r>
                <a14:m>
                  <m:oMath xmlns:m="http://schemas.openxmlformats.org/officeDocument/2006/math">
                    <m:d>
                      <m:dPr>
                        <m:ctrlPr>
                          <a:rPr lang="en-US" sz="1400" i="1">
                            <a:solidFill>
                              <a:schemeClr val="tx1"/>
                            </a:solidFill>
                            <a:latin typeface="Cambria Math" panose="02040503050406030204" pitchFamily="18" charset="0"/>
                          </a:rPr>
                        </m:ctrlPr>
                      </m:dPr>
                      <m:e>
                        <m:bar>
                          <m:barPr>
                            <m:ctrlPr>
                              <a:rPr lang="en-US" sz="1400" i="1">
                                <a:solidFill>
                                  <a:schemeClr val="tx1"/>
                                </a:solidFill>
                                <a:latin typeface="Cambria Math" panose="02040503050406030204" pitchFamily="18" charset="0"/>
                              </a:rPr>
                            </m:ctrlPr>
                          </m:barPr>
                          <m:e>
                            <m:r>
                              <a:rPr lang="en-US" sz="1400" i="1">
                                <a:solidFill>
                                  <a:schemeClr val="tx1"/>
                                </a:solidFill>
                                <a:latin typeface="Cambria Math" panose="02040503050406030204" pitchFamily="18" charset="0"/>
                              </a:rPr>
                              <m:t>𝛺</m:t>
                            </m:r>
                          </m:e>
                        </m:bar>
                      </m:e>
                    </m:d>
                  </m:oMath>
                </a14:m>
                <a:r>
                  <a:rPr lang="en-US" sz="1400" dirty="0">
                    <a:solidFill>
                      <a:schemeClr val="tx1"/>
                    </a:solidFill>
                  </a:rPr>
                  <a:t> over all directions uniformly, is</a:t>
                </a:r>
              </a:p>
              <a:p>
                <a:endParaRPr lang="en-US" sz="1400" dirty="0">
                  <a:solidFill>
                    <a:schemeClr val="tx1"/>
                  </a:solidFill>
                </a:endParaRPr>
              </a:p>
              <a:p>
                <a:pPr/>
                <a14:m>
                  <m:oMathPara xmlns:m="http://schemas.openxmlformats.org/officeDocument/2006/math">
                    <m:oMathParaPr>
                      <m:jc m:val="centerGroup"/>
                    </m:oMathParaPr>
                    <m:oMath xmlns:m="http://schemas.openxmlformats.org/officeDocument/2006/math">
                      <m:bar>
                        <m:barPr>
                          <m:pos m:val="top"/>
                          <m:ctrlPr>
                            <a:rPr lang="en-US" sz="1400" i="1">
                              <a:solidFill>
                                <a:schemeClr val="tx1"/>
                              </a:solidFill>
                              <a:latin typeface="Cambria Math" panose="02040503050406030204" pitchFamily="18" charset="0"/>
                            </a:rPr>
                          </m:ctrlPr>
                        </m:barPr>
                        <m:e>
                          <m:r>
                            <a:rPr lang="en-US" sz="1400" b="0" i="1" smtClean="0">
                              <a:solidFill>
                                <a:schemeClr val="tx1"/>
                              </a:solidFill>
                              <a:latin typeface="Cambria Math" panose="02040503050406030204" pitchFamily="18" charset="0"/>
                            </a:rPr>
                            <m:t>𝑆𝑇𝐴𝑅</m:t>
                          </m:r>
                        </m:e>
                      </m:bar>
                      <m:r>
                        <a:rPr lang="en-US" sz="140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1</m:t>
                          </m:r>
                        </m:num>
                        <m:den>
                          <m:r>
                            <a:rPr lang="en-US" sz="1400" i="1">
                              <a:solidFill>
                                <a:schemeClr val="tx1"/>
                              </a:solidFill>
                              <a:latin typeface="Cambria Math" panose="02040503050406030204" pitchFamily="18" charset="0"/>
                            </a:rPr>
                            <m:t>4</m:t>
                          </m:r>
                          <m:r>
                            <a:rPr lang="en-US" sz="1400" i="1">
                              <a:solidFill>
                                <a:schemeClr val="tx1"/>
                              </a:solidFill>
                              <a:latin typeface="Cambria Math" panose="02040503050406030204" pitchFamily="18" charset="0"/>
                            </a:rPr>
                            <m:t>𝜋</m:t>
                          </m:r>
                        </m:den>
                      </m:f>
                      <m:nary>
                        <m:naryPr>
                          <m:limLoc m:val="subSup"/>
                          <m:ctrlPr>
                            <a:rPr lang="en-US" sz="1400" i="1">
                              <a:solidFill>
                                <a:schemeClr val="tx1"/>
                              </a:solidFill>
                              <a:latin typeface="Cambria Math" panose="02040503050406030204" pitchFamily="18" charset="0"/>
                            </a:rPr>
                          </m:ctrlPr>
                        </m:naryPr>
                        <m:sub>
                          <m:r>
                            <a:rPr lang="en-US" sz="1400" i="1">
                              <a:solidFill>
                                <a:schemeClr val="tx1"/>
                              </a:solidFill>
                              <a:latin typeface="Cambria Math" panose="02040503050406030204" pitchFamily="18" charset="0"/>
                            </a:rPr>
                            <m:t>4</m:t>
                          </m:r>
                          <m:r>
                            <a:rPr lang="en-US" sz="1400" i="1">
                              <a:solidFill>
                                <a:schemeClr val="tx1"/>
                              </a:solidFill>
                              <a:latin typeface="Cambria Math" panose="02040503050406030204" pitchFamily="18" charset="0"/>
                            </a:rPr>
                            <m:t>𝜋</m:t>
                          </m:r>
                        </m:sub>
                        <m:sup>
                          <m:r>
                            <a:rPr lang="en-US" sz="1400" i="1">
                              <a:solidFill>
                                <a:schemeClr val="tx1"/>
                              </a:solidFill>
                              <a:latin typeface="Cambria Math" panose="02040503050406030204" pitchFamily="18" charset="0"/>
                            </a:rPr>
                            <m:t>​</m:t>
                          </m:r>
                        </m:sup>
                        <m:e>
                          <m:r>
                            <a:rPr lang="en-US" sz="1400" b="0" i="1" smtClean="0">
                              <a:solidFill>
                                <a:schemeClr val="tx1"/>
                              </a:solidFill>
                              <a:latin typeface="Cambria Math" panose="02040503050406030204" pitchFamily="18" charset="0"/>
                            </a:rPr>
                            <m:t>𝑆𝑇𝐴𝑅</m:t>
                          </m:r>
                        </m:e>
                      </m:nary>
                      <m:d>
                        <m:dPr>
                          <m:ctrlPr>
                            <a:rPr lang="en-US" sz="1400" i="1">
                              <a:solidFill>
                                <a:schemeClr val="tx1"/>
                              </a:solidFill>
                              <a:latin typeface="Cambria Math" panose="02040503050406030204" pitchFamily="18" charset="0"/>
                            </a:rPr>
                          </m:ctrlPr>
                        </m:dPr>
                        <m:e>
                          <m:bar>
                            <m:barPr>
                              <m:ctrlPr>
                                <a:rPr lang="en-US" sz="1400" i="1">
                                  <a:solidFill>
                                    <a:schemeClr val="tx1"/>
                                  </a:solidFill>
                                  <a:latin typeface="Cambria Math" panose="02040503050406030204" pitchFamily="18" charset="0"/>
                                </a:rPr>
                              </m:ctrlPr>
                            </m:barPr>
                            <m:e>
                              <m:r>
                                <a:rPr lang="en-US" sz="1400" i="1">
                                  <a:solidFill>
                                    <a:schemeClr val="tx1"/>
                                  </a:solidFill>
                                  <a:latin typeface="Cambria Math" panose="02040503050406030204" pitchFamily="18" charset="0"/>
                                </a:rPr>
                                <m:t>𝛺</m:t>
                              </m:r>
                            </m:e>
                          </m:bar>
                        </m:e>
                      </m:d>
                      <m:r>
                        <a:rPr lang="en-US" sz="1400" i="1">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𝑑</m:t>
                      </m:r>
                      <m:bar>
                        <m:barPr>
                          <m:ctrlPr>
                            <a:rPr lang="en-US" sz="1400" i="1">
                              <a:solidFill>
                                <a:schemeClr val="tx1"/>
                              </a:solidFill>
                              <a:latin typeface="Cambria Math" panose="02040503050406030204" pitchFamily="18" charset="0"/>
                            </a:rPr>
                          </m:ctrlPr>
                        </m:barPr>
                        <m:e>
                          <m:r>
                            <a:rPr lang="en-US" sz="1400" i="1">
                              <a:solidFill>
                                <a:schemeClr val="tx1"/>
                              </a:solidFill>
                              <a:latin typeface="Cambria Math" panose="02040503050406030204" pitchFamily="18" charset="0"/>
                            </a:rPr>
                            <m:t>𝛺</m:t>
                          </m:r>
                        </m:e>
                      </m:bar>
                      <m:r>
                        <a:rPr lang="en-US" sz="1400">
                          <a:solidFill>
                            <a:schemeClr val="tx1"/>
                          </a:solidFill>
                          <a:latin typeface="Cambria Math" panose="02040503050406030204" pitchFamily="18" charset="0"/>
                        </a:rPr>
                        <m:t>.</m:t>
                      </m:r>
                    </m:oMath>
                  </m:oMathPara>
                </a14:m>
                <a:endParaRPr lang="en-US" sz="1400" dirty="0">
                  <a:solidFill>
                    <a:schemeClr val="tx1"/>
                  </a:solidFill>
                </a:endParaRPr>
              </a:p>
              <a:p>
                <a:endParaRPr lang="en-US" sz="1400" dirty="0">
                  <a:solidFill>
                    <a:schemeClr val="tx1"/>
                  </a:solidFill>
                </a:endParaRPr>
              </a:p>
              <a:p>
                <a:r>
                  <a:rPr lang="en-US" sz="1400" dirty="0">
                    <a:solidFill>
                      <a:schemeClr val="tx1"/>
                    </a:solidFill>
                  </a:rPr>
                  <a:t>This quantity represents the mean STAR with respect to a </a:t>
                </a:r>
                <a:r>
                  <a:rPr lang="en-US" sz="1400" dirty="0">
                    <a:solidFill>
                      <a:srgbClr val="151FF4"/>
                    </a:solidFill>
                  </a:rPr>
                  <a:t>spherical</a:t>
                </a:r>
                <a:r>
                  <a:rPr lang="en-US" sz="1400" dirty="0">
                    <a:solidFill>
                      <a:schemeClr val="tx1"/>
                    </a:solidFill>
                  </a:rPr>
                  <a:t> shoot orientation.</a:t>
                </a:r>
              </a:p>
              <a:p>
                <a:pPr algn="just">
                  <a:buFont typeface="Arial" panose="020B0604020202020204" pitchFamily="34" charset="0"/>
                  <a:buNone/>
                </a:pPr>
                <a:endParaRPr lang="en-US" altLang="en-US" sz="1400" dirty="0">
                  <a:solidFill>
                    <a:schemeClr val="tx1"/>
                  </a:solidFill>
                  <a:cs typeface="Times New Roman" panose="02020603050405020304" pitchFamily="18" charset="0"/>
                </a:endParaRPr>
              </a:p>
              <a:p>
                <a:r>
                  <a:rPr lang="en-US" sz="1400" dirty="0">
                    <a:solidFill>
                      <a:schemeClr val="tx1"/>
                    </a:solidFill>
                  </a:rPr>
                  <a:t>For a single convex body (such as an isolated cylindrical needle), the mean projection averaged over all directions equals exactly one-quarter of the total surface area. Thus, for a </a:t>
                </a:r>
                <a:r>
                  <a:rPr lang="en-US" sz="1400" dirty="0">
                    <a:solidFill>
                      <a:srgbClr val="151FF4"/>
                    </a:solidFill>
                  </a:rPr>
                  <a:t>shoot with no within-shoot shading</a:t>
                </a:r>
                <a:r>
                  <a:rPr lang="en-US" sz="1400" dirty="0">
                    <a:solidFill>
                      <a:schemeClr val="tx1"/>
                    </a:solidFill>
                  </a:rPr>
                  <a:t>,</a:t>
                </a:r>
              </a:p>
              <a:p>
                <a:endParaRPr lang="en-US" sz="140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bar>
                            <m:barPr>
                              <m:pos m:val="top"/>
                              <m:ctrlPr>
                                <a:rPr lang="en-US" sz="1400" i="1">
                                  <a:solidFill>
                                    <a:schemeClr val="tx1"/>
                                  </a:solidFill>
                                  <a:latin typeface="Cambria Math" panose="02040503050406030204" pitchFamily="18" charset="0"/>
                                </a:rPr>
                              </m:ctrlPr>
                            </m:barPr>
                            <m:e>
                              <m:r>
                                <a:rPr lang="en-US" sz="1400" b="0" i="1" smtClean="0">
                                  <a:solidFill>
                                    <a:schemeClr val="tx1"/>
                                  </a:solidFill>
                                  <a:latin typeface="Cambria Math" panose="02040503050406030204" pitchFamily="18" charset="0"/>
                                </a:rPr>
                                <m:t>𝑆𝑇𝐴𝑅</m:t>
                              </m:r>
                            </m:e>
                          </m:bar>
                        </m:e>
                        <m:sub>
                          <m:r>
                            <a:rPr lang="en-US" sz="1400" b="0" i="1" smtClean="0">
                              <a:solidFill>
                                <a:schemeClr val="tx1"/>
                              </a:solidFill>
                              <a:latin typeface="Cambria Math" panose="02040503050406030204" pitchFamily="18" charset="0"/>
                            </a:rPr>
                            <m:t>𝑛𝑜</m:t>
                          </m:r>
                          <m:r>
                            <a:rPr lang="en-US" sz="1400" b="0" i="1" smtClean="0">
                              <a:solidFill>
                                <a:schemeClr val="tx1"/>
                              </a:solidFill>
                              <a:latin typeface="Cambria Math" panose="02040503050406030204" pitchFamily="18" charset="0"/>
                            </a:rPr>
                            <m:t>_</m:t>
                          </m:r>
                          <m:r>
                            <a:rPr lang="en-US" sz="1400" b="0" i="1" smtClean="0">
                              <a:solidFill>
                                <a:schemeClr val="tx1"/>
                              </a:solidFill>
                              <a:latin typeface="Cambria Math" panose="02040503050406030204" pitchFamily="18" charset="0"/>
                            </a:rPr>
                            <m:t>𝑠h𝑎𝑑𝑖𝑛𝑔</m:t>
                          </m:r>
                        </m:sub>
                      </m:sSub>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0.25</m:t>
                      </m:r>
                      <m:r>
                        <a:rPr lang="en-US" sz="1400">
                          <a:solidFill>
                            <a:schemeClr val="tx1"/>
                          </a:solidFill>
                          <a:latin typeface="Cambria Math" panose="02040503050406030204" pitchFamily="18" charset="0"/>
                        </a:rPr>
                        <m:t>.</m:t>
                      </m:r>
                    </m:oMath>
                  </m:oMathPara>
                </a14:m>
                <a:endParaRPr lang="en-US" sz="1400" dirty="0">
                  <a:solidFill>
                    <a:schemeClr val="tx1"/>
                  </a:solidFill>
                </a:endParaRPr>
              </a:p>
              <a:p>
                <a:endParaRPr lang="en-US" sz="1400" dirty="0">
                  <a:solidFill>
                    <a:schemeClr val="tx1"/>
                  </a:solidFill>
                </a:endParaRPr>
              </a:p>
              <a:p>
                <a:r>
                  <a:rPr lang="en-US" sz="1400" dirty="0">
                    <a:solidFill>
                      <a:schemeClr val="tx1"/>
                    </a:solidFill>
                  </a:rPr>
                  <a:t>Any reduction below 0.25 is attributable to mutual shading of needles within the shoot. Measurements show that </a:t>
                </a:r>
                <a14:m>
                  <m:oMath xmlns:m="http://schemas.openxmlformats.org/officeDocument/2006/math">
                    <m:bar>
                      <m:barPr>
                        <m:pos m:val="top"/>
                        <m:ctrlPr>
                          <a:rPr lang="en-US" sz="1400" i="1">
                            <a:solidFill>
                              <a:schemeClr val="tx1"/>
                            </a:solidFill>
                            <a:latin typeface="Cambria Math" panose="02040503050406030204" pitchFamily="18" charset="0"/>
                          </a:rPr>
                        </m:ctrlPr>
                      </m:barPr>
                      <m:e>
                        <m:r>
                          <a:rPr lang="en-US" sz="1400" b="0" i="1" smtClean="0">
                            <a:solidFill>
                              <a:schemeClr val="tx1"/>
                            </a:solidFill>
                            <a:latin typeface="Cambria Math" panose="02040503050406030204" pitchFamily="18" charset="0"/>
                          </a:rPr>
                          <m:t>𝑆𝑇𝐴𝑅</m:t>
                        </m:r>
                      </m:e>
                    </m:bar>
                  </m:oMath>
                </a14:m>
                <a:r>
                  <a:rPr lang="en-US" sz="1400" dirty="0">
                    <a:solidFill>
                      <a:schemeClr val="tx1"/>
                    </a:solidFill>
                  </a:rPr>
                  <a:t> varied between 0.09 and 0.21, with a mean of 0.14. STAR can be </a:t>
                </a:r>
                <a:r>
                  <a:rPr lang="en-US" sz="1400" dirty="0">
                    <a:solidFill>
                      <a:srgbClr val="151FF4"/>
                    </a:solidFill>
                  </a:rPr>
                  <a:t>approximated as 0.16 </a:t>
                </a:r>
                <a:r>
                  <a:rPr lang="en-US" sz="1400" dirty="0">
                    <a:solidFill>
                      <a:schemeClr val="tx1"/>
                    </a:solidFill>
                  </a:rPr>
                  <a:t>for a wide range of shoot structures</a:t>
                </a:r>
              </a:p>
            </p:txBody>
          </p:sp>
        </mc:Choice>
        <mc:Fallback xmlns="">
          <p:sp>
            <p:nvSpPr>
              <p:cNvPr id="4" name="TextBox 3">
                <a:extLst>
                  <a:ext uri="{FF2B5EF4-FFF2-40B4-BE49-F238E27FC236}">
                    <a16:creationId xmlns:a16="http://schemas.microsoft.com/office/drawing/2014/main" id="{5BE9C66A-0719-C1B4-9B73-E64C7260CF84}"/>
                  </a:ext>
                </a:extLst>
              </p:cNvPr>
              <p:cNvSpPr txBox="1">
                <a:spLocks noRot="1" noChangeAspect="1" noMove="1" noResize="1" noEditPoints="1" noAdjustHandles="1" noChangeArrowheads="1" noChangeShapeType="1" noTextEdit="1"/>
              </p:cNvSpPr>
              <p:nvPr/>
            </p:nvSpPr>
            <p:spPr>
              <a:xfrm>
                <a:off x="87868" y="1059271"/>
                <a:ext cx="8968263" cy="5364289"/>
              </a:xfrm>
              <a:prstGeom prst="rect">
                <a:avLst/>
              </a:prstGeom>
              <a:blipFill>
                <a:blip r:embed="rId3"/>
                <a:stretch>
                  <a:fillRect l="-141" t="-236" r="-141" b="-236"/>
                </a:stretch>
              </a:blipFill>
            </p:spPr>
            <p:txBody>
              <a:bodyPr/>
              <a:lstStyle/>
              <a:p>
                <a:r>
                  <a:rPr lang="en-US">
                    <a:noFill/>
                  </a:rPr>
                  <a:t> </a:t>
                </a:r>
              </a:p>
            </p:txBody>
          </p:sp>
        </mc:Fallback>
      </mc:AlternateContent>
    </p:spTree>
    <p:extLst>
      <p:ext uri="{BB962C8B-B14F-4D97-AF65-F5344CB8AC3E}">
        <p14:creationId xmlns:p14="http://schemas.microsoft.com/office/powerpoint/2010/main" val="145240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0ABD-E808-4228-067B-43572D427134}"/>
            </a:ext>
          </a:extLst>
        </p:cNvPr>
        <p:cNvGrpSpPr/>
        <p:nvPr/>
      </p:nvGrpSpPr>
      <p:grpSpPr>
        <a:xfrm>
          <a:off x="0" y="0"/>
          <a:ext cx="0" cy="0"/>
          <a:chOff x="0" y="0"/>
          <a:chExt cx="0" cy="0"/>
        </a:xfrm>
      </p:grpSpPr>
      <p:sp>
        <p:nvSpPr>
          <p:cNvPr id="14337" name="Rectangle 2">
            <a:extLst>
              <a:ext uri="{FF2B5EF4-FFF2-40B4-BE49-F238E27FC236}">
                <a16:creationId xmlns:a16="http://schemas.microsoft.com/office/drawing/2014/main" id="{67E80B60-56C7-F567-8944-2929F04456FE}"/>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D533EEC5-BD49-177F-D5B5-BDD4FC16693C}"/>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1BF5A92E-7FF7-714D-81AD-584102B5DC3F}"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2</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14339" name="TextBox 7">
            <a:extLst>
              <a:ext uri="{FF2B5EF4-FFF2-40B4-BE49-F238E27FC236}">
                <a16:creationId xmlns:a16="http://schemas.microsoft.com/office/drawing/2014/main" id="{44B86161-75A0-C916-3E1C-1E0A8BCE2BD5}"/>
              </a:ext>
            </a:extLst>
          </p:cNvPr>
          <p:cNvSpPr txBox="1">
            <a:spLocks noChangeArrowheads="1"/>
          </p:cNvSpPr>
          <p:nvPr/>
        </p:nvSpPr>
        <p:spPr bwMode="auto">
          <a:xfrm>
            <a:off x="92809" y="600395"/>
            <a:ext cx="188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Assumptions</a:t>
            </a:r>
          </a:p>
        </p:txBody>
      </p:sp>
      <p:sp>
        <p:nvSpPr>
          <p:cNvPr id="14340" name="TextBox 4">
            <a:extLst>
              <a:ext uri="{FF2B5EF4-FFF2-40B4-BE49-F238E27FC236}">
                <a16:creationId xmlns:a16="http://schemas.microsoft.com/office/drawing/2014/main" id="{5324E8B4-00A0-A2D8-4DB7-03D47496557D}"/>
              </a:ext>
            </a:extLst>
          </p:cNvPr>
          <p:cNvSpPr txBox="1">
            <a:spLocks noChangeArrowheads="1"/>
          </p:cNvSpPr>
          <p:nvPr/>
        </p:nvSpPr>
        <p:spPr bwMode="auto">
          <a:xfrm>
            <a:off x="188912" y="4737189"/>
            <a:ext cx="8766175"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r>
              <a:rPr lang="en-US" altLang="en-US" sz="1600" dirty="0">
                <a:latin typeface="Times New Roman" panose="02020603050405020304" pitchFamily="18" charset="0"/>
                <a:cs typeface="Times New Roman" panose="02020603050405020304" pitchFamily="18" charset="0"/>
              </a:rPr>
              <a:t>We discussed the </a:t>
            </a:r>
            <a:r>
              <a:rPr lang="en-US" altLang="en-US" sz="1600" dirty="0">
                <a:solidFill>
                  <a:srgbClr val="151FF4"/>
                </a:solidFill>
                <a:latin typeface="Times New Roman" panose="02020603050405020304" pitchFamily="18" charset="0"/>
                <a:cs typeface="Times New Roman" panose="02020603050405020304" pitchFamily="18" charset="0"/>
              </a:rPr>
              <a:t>complexity</a:t>
            </a:r>
            <a:r>
              <a:rPr lang="en-US" altLang="en-US" sz="1600" dirty="0">
                <a:latin typeface="Times New Roman" panose="02020603050405020304" pitchFamily="18" charset="0"/>
                <a:cs typeface="Times New Roman" panose="02020603050405020304" pitchFamily="18" charset="0"/>
              </a:rPr>
              <a:t> and </a:t>
            </a:r>
            <a:r>
              <a:rPr lang="en-US" altLang="en-US" sz="1600" dirty="0">
                <a:solidFill>
                  <a:srgbClr val="151FF4"/>
                </a:solidFill>
                <a:latin typeface="Times New Roman" panose="02020603050405020304" pitchFamily="18" charset="0"/>
                <a:cs typeface="Times New Roman" panose="02020603050405020304" pitchFamily="18" charset="0"/>
              </a:rPr>
              <a:t>dynamics</a:t>
            </a:r>
            <a:r>
              <a:rPr lang="en-US" altLang="en-US" sz="1600" dirty="0">
                <a:latin typeface="Times New Roman" panose="02020603050405020304" pitchFamily="18" charset="0"/>
                <a:cs typeface="Times New Roman" panose="02020603050405020304" pitchFamily="18" charset="0"/>
              </a:rPr>
              <a:t> of vegetation canopy structure previously.</a:t>
            </a:r>
          </a:p>
          <a:p>
            <a:r>
              <a:rPr lang="en-US" altLang="en-US" sz="1600" dirty="0">
                <a:latin typeface="Times New Roman" panose="02020603050405020304" pitchFamily="18" charset="0"/>
                <a:cs typeface="Times New Roman" panose="02020603050405020304" pitchFamily="18" charset="0"/>
              </a:rPr>
              <a:t>Therefore, we resort to a simple </a:t>
            </a:r>
            <a:r>
              <a:rPr lang="en-US" altLang="en-US" sz="1600" dirty="0">
                <a:solidFill>
                  <a:srgbClr val="151FF4"/>
                </a:solidFill>
                <a:latin typeface="Times New Roman" panose="02020603050405020304" pitchFamily="18" charset="0"/>
                <a:cs typeface="Times New Roman" panose="02020603050405020304" pitchFamily="18" charset="0"/>
              </a:rPr>
              <a:t>abstraction</a:t>
            </a:r>
            <a:r>
              <a:rPr lang="en-US" altLang="en-US" sz="1600" dirty="0">
                <a:latin typeface="Times New Roman" panose="02020603050405020304" pitchFamily="18" charset="0"/>
                <a:cs typeface="Times New Roman" panose="02020603050405020304" pitchFamily="18" charset="0"/>
              </a:rPr>
              <a:t> of canopy structure as a </a:t>
            </a:r>
            <a:r>
              <a:rPr lang="en-US" altLang="en-US" sz="1600" dirty="0">
                <a:solidFill>
                  <a:srgbClr val="2620F4"/>
                </a:solidFill>
                <a:latin typeface="Times New Roman" panose="02020603050405020304" pitchFamily="18" charset="0"/>
                <a:cs typeface="Times New Roman" panose="02020603050405020304" pitchFamily="18" charset="0"/>
              </a:rPr>
              <a:t>turbid medium </a:t>
            </a:r>
            <a:r>
              <a:rPr lang="en-US" altLang="en-US" sz="1600" dirty="0">
                <a:latin typeface="Times New Roman" panose="02020603050405020304" pitchFamily="18" charset="0"/>
                <a:cs typeface="Times New Roman" panose="02020603050405020304" pitchFamily="18" charset="0"/>
              </a:rPr>
              <a:t>or a green gas.</a:t>
            </a:r>
          </a:p>
          <a:p>
            <a:r>
              <a:rPr lang="en-US" altLang="en-US" sz="1600" dirty="0">
                <a:latin typeface="Times New Roman" panose="02020603050405020304" pitchFamily="18" charset="0"/>
                <a:cs typeface="Times New Roman" panose="02020603050405020304" pitchFamily="18" charset="0"/>
              </a:rPr>
              <a:t>The medium is assumed to be  </a:t>
            </a:r>
            <a:r>
              <a:rPr lang="en-US" altLang="en-US" sz="1600" dirty="0">
                <a:solidFill>
                  <a:srgbClr val="2620F4"/>
                </a:solidFill>
                <a:latin typeface="Times New Roman" panose="02020603050405020304" pitchFamily="18" charset="0"/>
                <a:cs typeface="Times New Roman" panose="02020603050405020304" pitchFamily="18" charset="0"/>
              </a:rPr>
              <a:t>densely</a:t>
            </a:r>
            <a:r>
              <a:rPr lang="en-US" altLang="en-US" sz="1600" dirty="0">
                <a:latin typeface="Times New Roman" panose="02020603050405020304" pitchFamily="18" charset="0"/>
                <a:cs typeface="Times New Roman" panose="02020603050405020304" pitchFamily="18" charset="0"/>
              </a:rPr>
              <a:t> filled with </a:t>
            </a:r>
            <a:r>
              <a:rPr lang="en-US" altLang="en-US" sz="1600" dirty="0">
                <a:solidFill>
                  <a:srgbClr val="2620F4"/>
                </a:solidFill>
                <a:latin typeface="Times New Roman" panose="02020603050405020304" pitchFamily="18" charset="0"/>
                <a:cs typeface="Times New Roman" panose="02020603050405020304" pitchFamily="18" charset="0"/>
              </a:rPr>
              <a:t>small planar </a:t>
            </a:r>
            <a:r>
              <a:rPr lang="en-US" altLang="en-US" sz="1600" dirty="0">
                <a:latin typeface="Times New Roman" panose="02020603050405020304" pitchFamily="18" charset="0"/>
                <a:cs typeface="Times New Roman" panose="02020603050405020304" pitchFamily="18" charset="0"/>
              </a:rPr>
              <a:t>elements of </a:t>
            </a:r>
            <a:r>
              <a:rPr lang="en-US" altLang="en-US" sz="1600" dirty="0">
                <a:solidFill>
                  <a:srgbClr val="2620F4"/>
                </a:solidFill>
                <a:latin typeface="Times New Roman" panose="02020603050405020304" pitchFamily="18" charset="0"/>
                <a:cs typeface="Times New Roman" panose="02020603050405020304" pitchFamily="18" charset="0"/>
              </a:rPr>
              <a:t>negligible thickness.</a:t>
            </a:r>
          </a:p>
          <a:p>
            <a:r>
              <a:rPr lang="en-US" altLang="en-US" sz="1600" dirty="0">
                <a:latin typeface="Times New Roman" panose="02020603050405020304" pitchFamily="18" charset="0"/>
                <a:cs typeface="Times New Roman" panose="02020603050405020304" pitchFamily="18" charset="0"/>
              </a:rPr>
              <a:t>These elements are </a:t>
            </a:r>
            <a:r>
              <a:rPr lang="en-US" altLang="en-US" sz="1600" dirty="0">
                <a:solidFill>
                  <a:srgbClr val="151FF4"/>
                </a:solidFill>
                <a:latin typeface="Times New Roman" panose="02020603050405020304" pitchFamily="18" charset="0"/>
                <a:cs typeface="Times New Roman" panose="02020603050405020304" pitchFamily="18" charset="0"/>
              </a:rPr>
              <a:t>oriented</a:t>
            </a:r>
            <a:r>
              <a:rPr lang="en-US" altLang="en-US" sz="1600" dirty="0">
                <a:latin typeface="Times New Roman" panose="02020603050405020304" pitchFamily="18" charset="0"/>
                <a:cs typeface="Times New Roman" panose="02020603050405020304" pitchFamily="18" charset="0"/>
              </a:rPr>
              <a:t> in space as specified by a distribution function of their normals.</a:t>
            </a:r>
          </a:p>
          <a:p>
            <a:r>
              <a:rPr lang="en-US" altLang="en-US" sz="1600" dirty="0">
                <a:latin typeface="Times New Roman" panose="02020603050405020304" pitchFamily="18" charset="0"/>
                <a:cs typeface="Times New Roman" panose="02020603050405020304" pitchFamily="18" charset="0"/>
              </a:rPr>
              <a:t>A critical assumption is that the shadows of these small elements, that is, their projections on a plane perpendicular to any direction in the sphere, </a:t>
            </a:r>
            <a:r>
              <a:rPr lang="en-US" altLang="en-US" sz="1600" dirty="0">
                <a:solidFill>
                  <a:srgbClr val="2620F4"/>
                </a:solidFill>
                <a:latin typeface="Times New Roman" panose="02020603050405020304" pitchFamily="18" charset="0"/>
                <a:cs typeface="Times New Roman" panose="02020603050405020304" pitchFamily="18" charset="0"/>
              </a:rPr>
              <a:t>do not overlap.</a:t>
            </a:r>
          </a:p>
        </p:txBody>
      </p:sp>
      <p:pic>
        <p:nvPicPr>
          <p:cNvPr id="3" name="Picture 2" descr="A green smoke in a rectangular box&#10;&#10;AI-generated content may be incorrect.">
            <a:extLst>
              <a:ext uri="{FF2B5EF4-FFF2-40B4-BE49-F238E27FC236}">
                <a16:creationId xmlns:a16="http://schemas.microsoft.com/office/drawing/2014/main" id="{DACF8985-494D-FAB5-B67D-53BB3A2CD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13" y="1049338"/>
            <a:ext cx="4265465" cy="2739404"/>
          </a:xfrm>
          <a:prstGeom prst="rect">
            <a:avLst/>
          </a:prstGeom>
        </p:spPr>
      </p:pic>
      <p:sp>
        <p:nvSpPr>
          <p:cNvPr id="7" name="TextBox 6">
            <a:extLst>
              <a:ext uri="{FF2B5EF4-FFF2-40B4-BE49-F238E27FC236}">
                <a16:creationId xmlns:a16="http://schemas.microsoft.com/office/drawing/2014/main" id="{7555EEC2-82B0-5C53-A80B-C76222220CF8}"/>
              </a:ext>
            </a:extLst>
          </p:cNvPr>
          <p:cNvSpPr txBox="1"/>
          <p:nvPr/>
        </p:nvSpPr>
        <p:spPr>
          <a:xfrm>
            <a:off x="558373" y="3869735"/>
            <a:ext cx="3526543" cy="338554"/>
          </a:xfrm>
          <a:prstGeom prst="rect">
            <a:avLst/>
          </a:prstGeom>
          <a:noFill/>
        </p:spPr>
        <p:txBody>
          <a:bodyPr wrap="none" rtlCol="0">
            <a:spAutoFit/>
          </a:bodyPr>
          <a:lstStyle/>
          <a:p>
            <a:r>
              <a:rPr lang="en-US" sz="1600" dirty="0">
                <a:solidFill>
                  <a:srgbClr val="C00000"/>
                </a:solidFill>
                <a:hlinkClick r:id="rId4"/>
              </a:rPr>
              <a:t>Simulated Temperate Forest Lidar Scans</a:t>
            </a:r>
            <a:endParaRPr lang="en-US" sz="1600" dirty="0">
              <a:solidFill>
                <a:srgbClr val="C00000"/>
              </a:solidFill>
            </a:endParaRPr>
          </a:p>
        </p:txBody>
      </p:sp>
      <p:pic>
        <p:nvPicPr>
          <p:cNvPr id="9" name="Picture 8" descr="A green leaves flying over a brown surface&#10;&#10;AI-generated content may be incorrect.">
            <a:extLst>
              <a:ext uri="{FF2B5EF4-FFF2-40B4-BE49-F238E27FC236}">
                <a16:creationId xmlns:a16="http://schemas.microsoft.com/office/drawing/2014/main" id="{F85A8A1A-C41F-28F2-5CC5-90EE9FE389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624" y="738074"/>
            <a:ext cx="4110356" cy="3648663"/>
          </a:xfrm>
          <a:prstGeom prst="rect">
            <a:avLst/>
          </a:prstGeom>
        </p:spPr>
      </p:pic>
    </p:spTree>
    <p:extLst>
      <p:ext uri="{BB962C8B-B14F-4D97-AF65-F5344CB8AC3E}">
        <p14:creationId xmlns:p14="http://schemas.microsoft.com/office/powerpoint/2010/main" val="420271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A81B1735-6453-D8ED-695B-8B4045BA8ACE}"/>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E6BBEDC8-5F2C-B80C-FB63-82CE8A33A79C}"/>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F5E14E3B-BE3A-264E-B950-07CFFFDBCF98}"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3</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16387" name="TextBox 7">
            <a:extLst>
              <a:ext uri="{FF2B5EF4-FFF2-40B4-BE49-F238E27FC236}">
                <a16:creationId xmlns:a16="http://schemas.microsoft.com/office/drawing/2014/main" id="{CBEFEB1C-7DE1-A1C0-8FF0-993ACA0FF131}"/>
              </a:ext>
            </a:extLst>
          </p:cNvPr>
          <p:cNvSpPr txBox="1">
            <a:spLocks noChangeArrowheads="1"/>
          </p:cNvSpPr>
          <p:nvPr/>
        </p:nvSpPr>
        <p:spPr bwMode="auto">
          <a:xfrm>
            <a:off x="101600" y="912813"/>
            <a:ext cx="855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Definition of Extinction Coefficient</a:t>
            </a:r>
          </a:p>
        </p:txBody>
      </p:sp>
      <mc:AlternateContent xmlns:mc="http://schemas.openxmlformats.org/markup-compatibility/2006" xmlns:a14="http://schemas.microsoft.com/office/drawing/2010/main">
        <mc:Choice Requires="a14">
          <p:sp>
            <p:nvSpPr>
              <p:cNvPr id="16388" name="TextBox 4">
                <a:extLst>
                  <a:ext uri="{FF2B5EF4-FFF2-40B4-BE49-F238E27FC236}">
                    <a16:creationId xmlns:a16="http://schemas.microsoft.com/office/drawing/2014/main" id="{D2835229-5C88-0C65-5476-BF6CB97781E0}"/>
                  </a:ext>
                </a:extLst>
              </p:cNvPr>
              <p:cNvSpPr txBox="1">
                <a:spLocks noChangeArrowheads="1"/>
              </p:cNvSpPr>
              <p:nvPr/>
            </p:nvSpPr>
            <p:spPr bwMode="auto">
              <a:xfrm>
                <a:off x="101600" y="1828800"/>
                <a:ext cx="8767763" cy="2036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7155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altLang="en-US" sz="1600" dirty="0">
                    <a:latin typeface="Times New Roman" panose="02020603050405020304" pitchFamily="18" charset="0"/>
                    <a:cs typeface="Times New Roman" panose="02020603050405020304" pitchFamily="18" charset="0"/>
                  </a:rPr>
                  <a:t>The </a:t>
                </a:r>
                <a:r>
                  <a:rPr lang="en-US" altLang="en-US" sz="1600" dirty="0">
                    <a:solidFill>
                      <a:srgbClr val="151FF4"/>
                    </a:solidFill>
                    <a:latin typeface="Times New Roman" panose="02020603050405020304" pitchFamily="18" charset="0"/>
                    <a:cs typeface="Times New Roman" panose="02020603050405020304" pitchFamily="18" charset="0"/>
                  </a:rPr>
                  <a:t>extinction coefficient </a:t>
                </a:r>
                <a:r>
                  <a:rPr lang="en-US" altLang="en-US" sz="1600" dirty="0">
                    <a:latin typeface="Times New Roman" panose="02020603050405020304" pitchFamily="18" charset="0"/>
                    <a:cs typeface="Times New Roman" panose="02020603050405020304" pitchFamily="18" charset="0"/>
                  </a:rPr>
                  <a:t>(total interaction cross section) is defined in terms of the </a:t>
                </a:r>
                <a:r>
                  <a:rPr lang="en-US" altLang="en-US" sz="1600" dirty="0">
                    <a:solidFill>
                      <a:srgbClr val="1A27F4"/>
                    </a:solidFill>
                    <a:latin typeface="Times New Roman" panose="02020603050405020304" pitchFamily="18" charset="0"/>
                    <a:cs typeface="Times New Roman" panose="02020603050405020304" pitchFamily="18" charset="0"/>
                  </a:rPr>
                  <a:t>probability</a:t>
                </a:r>
                <a:r>
                  <a:rPr lang="en-US" altLang="en-US" sz="1600" dirty="0">
                    <a:latin typeface="Times New Roman" panose="02020603050405020304" pitchFamily="18" charset="0"/>
                    <a:cs typeface="Times New Roman" panose="02020603050405020304" pitchFamily="18" charset="0"/>
                  </a:rPr>
                  <a:t> that a photon while traveling a distance </a:t>
                </a:r>
                <a:r>
                  <a:rPr lang="en-US" altLang="en-US" sz="1600" i="1" dirty="0">
                    <a:latin typeface="Times New Roman" panose="02020603050405020304" pitchFamily="18" charset="0"/>
                    <a:cs typeface="Times New Roman" panose="02020603050405020304" pitchFamily="18" charset="0"/>
                  </a:rPr>
                  <a:t>d</a:t>
                </a:r>
                <a14:m>
                  <m:oMath xmlns:m="http://schemas.openxmlformats.org/officeDocument/2006/math">
                    <m:r>
                      <a:rPr lang="en-US" altLang="en-US" sz="1600" i="1" dirty="0">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i="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in the medium will </a:t>
                </a:r>
                <a:r>
                  <a:rPr lang="en-US" altLang="en-US" sz="1600" dirty="0">
                    <a:solidFill>
                      <a:srgbClr val="1A27F4"/>
                    </a:solidFill>
                    <a:latin typeface="Times New Roman" panose="02020603050405020304" pitchFamily="18" charset="0"/>
                    <a:cs typeface="Times New Roman" panose="02020603050405020304" pitchFamily="18" charset="0"/>
                  </a:rPr>
                  <a:t>interact</a:t>
                </a:r>
                <a:r>
                  <a:rPr lang="en-US" altLang="en-US" sz="1600" dirty="0">
                    <a:latin typeface="Times New Roman" panose="02020603050405020304" pitchFamily="18" charset="0"/>
                    <a:cs typeface="Times New Roman" panose="02020603050405020304" pitchFamily="18" charset="0"/>
                  </a:rPr>
                  <a:t> with the elements of the host medium. It is given by the product,</a:t>
                </a:r>
              </a:p>
              <a:p>
                <a:pPr>
                  <a:buFont typeface="Arial" panose="020B0604020202020204" pitchFamily="34" charset="0"/>
                  <a:buNone/>
                </a:pPr>
                <a:endParaRPr lang="en-US" altLang="en-US" sz="1600" dirty="0">
                  <a:latin typeface="Times New Roman" panose="02020603050405020304" pitchFamily="18" charset="0"/>
                  <a:cs typeface="Times New Roman" panose="02020603050405020304" pitchFamily="18" charset="0"/>
                </a:endParaRPr>
              </a:p>
              <a:p>
                <a:pPr algn="ctr">
                  <a:buFont typeface="Arial" panose="020B0604020202020204" pitchFamily="34" charset="0"/>
                  <a:buNone/>
                </a:pPr>
                <a14:m>
                  <m:oMath xmlns:m="http://schemas.openxmlformats.org/officeDocument/2006/math">
                    <m:r>
                      <a:rPr lang="en-US" altLang="en-US" sz="1600" i="1" smtClean="0">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b="0" i="1" smtClean="0">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d</a:t>
                </a:r>
                <a14:m>
                  <m:oMath xmlns:m="http://schemas.openxmlformats.org/officeDocument/2006/math">
                    <m:r>
                      <a:rPr lang="en-US" altLang="en-US" sz="1600" i="1" dirty="0" smtClean="0">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i="1" dirty="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en-US" altLang="en-US" sz="1600" dirty="0">
                  <a:latin typeface="Times New Roman" panose="02020603050405020304" pitchFamily="18" charset="0"/>
                  <a:cs typeface="Times New Roman" panose="02020603050405020304" pitchFamily="18" charset="0"/>
                </a:endParaRPr>
              </a:p>
              <a:p>
                <a:pPr>
                  <a:buNone/>
                </a:pPr>
                <a:r>
                  <a:rPr lang="en-US" altLang="en-US" sz="1600" dirty="0">
                    <a:latin typeface="Times New Roman" panose="02020603050405020304" pitchFamily="18" charset="0"/>
                    <a:cs typeface="Times New Roman" panose="02020603050405020304" pitchFamily="18" charset="0"/>
                  </a:rPr>
                  <a:t>where </a:t>
                </a:r>
                <a14:m>
                  <m:oMath xmlns:m="http://schemas.openxmlformats.org/officeDocument/2006/math">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latin typeface="Times New Roman" panose="02020603050405020304" pitchFamily="18" charset="0"/>
                    <a:cs typeface="Times New Roman" panose="02020603050405020304" pitchFamily="18" charset="0"/>
                  </a:rPr>
                  <a:t> is the Extinction Coefficient (total interaction cross section) with units of m</a:t>
                </a:r>
                <a:r>
                  <a:rPr lang="en-US" altLang="en-US" sz="1600" baseline="30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a:t>
                </a:r>
              </a:p>
            </p:txBody>
          </p:sp>
        </mc:Choice>
        <mc:Fallback xmlns="">
          <p:sp>
            <p:nvSpPr>
              <p:cNvPr id="16388" name="TextBox 4">
                <a:extLst>
                  <a:ext uri="{FF2B5EF4-FFF2-40B4-BE49-F238E27FC236}">
                    <a16:creationId xmlns:a16="http://schemas.microsoft.com/office/drawing/2014/main" id="{D2835229-5C88-0C65-5476-BF6CB97781E0}"/>
                  </a:ext>
                </a:extLst>
              </p:cNvPr>
              <p:cNvSpPr txBox="1">
                <a:spLocks noRot="1" noChangeAspect="1" noMove="1" noResize="1" noEditPoints="1" noAdjustHandles="1" noChangeArrowheads="1" noChangeShapeType="1" noTextEdit="1"/>
              </p:cNvSpPr>
              <p:nvPr/>
            </p:nvSpPr>
            <p:spPr bwMode="auto">
              <a:xfrm>
                <a:off x="101600" y="1828800"/>
                <a:ext cx="8767763" cy="2036840"/>
              </a:xfrm>
              <a:prstGeom prst="rect">
                <a:avLst/>
              </a:prstGeom>
              <a:blipFill>
                <a:blip r:embed="rId3"/>
                <a:stretch>
                  <a:fillRect l="-434" t="-1242" r="-724" b="-24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2115C4B0-1BD6-3A12-4A37-CB48FD9BB87D}"/>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BA923399-8D32-0DA7-75D5-4D9A01B2F6AC}"/>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D37E012A-C93A-8642-A760-1A1BDDC8959C}"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4</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18435" name="TextBox 7">
            <a:extLst>
              <a:ext uri="{FF2B5EF4-FFF2-40B4-BE49-F238E27FC236}">
                <a16:creationId xmlns:a16="http://schemas.microsoft.com/office/drawing/2014/main" id="{729BA297-835C-D15B-20C0-98EFBDF6FCF5}"/>
              </a:ext>
            </a:extLst>
          </p:cNvPr>
          <p:cNvSpPr txBox="1">
            <a:spLocks noChangeArrowheads="1"/>
          </p:cNvSpPr>
          <p:nvPr/>
        </p:nvSpPr>
        <p:spPr bwMode="auto">
          <a:xfrm>
            <a:off x="0" y="691051"/>
            <a:ext cx="240593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Conceptualization</a:t>
            </a:r>
          </a:p>
        </p:txBody>
      </p:sp>
      <mc:AlternateContent xmlns:mc="http://schemas.openxmlformats.org/markup-compatibility/2006" xmlns:a14="http://schemas.microsoft.com/office/drawing/2010/main">
        <mc:Choice Requires="a14">
          <p:sp>
            <p:nvSpPr>
              <p:cNvPr id="18437" name="TextBox 2">
                <a:extLst>
                  <a:ext uri="{FF2B5EF4-FFF2-40B4-BE49-F238E27FC236}">
                    <a16:creationId xmlns:a16="http://schemas.microsoft.com/office/drawing/2014/main" id="{65FEFEC6-419C-F67D-04B0-4177C4683582}"/>
                  </a:ext>
                </a:extLst>
              </p:cNvPr>
              <p:cNvSpPr txBox="1">
                <a:spLocks noChangeArrowheads="1"/>
              </p:cNvSpPr>
              <p:nvPr/>
            </p:nvSpPr>
            <p:spPr bwMode="auto">
              <a:xfrm>
                <a:off x="-13189" y="1513081"/>
                <a:ext cx="4392997"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dirty="0">
                    <a:latin typeface="Times New Roman" panose="02020603050405020304" pitchFamily="18" charset="0"/>
                  </a:rPr>
                  <a:t>Consider an </a:t>
                </a:r>
                <a:r>
                  <a:rPr lang="en-US" altLang="en-US" sz="1600" dirty="0">
                    <a:solidFill>
                      <a:srgbClr val="172DF4"/>
                    </a:solidFill>
                    <a:latin typeface="Times New Roman" panose="02020603050405020304" pitchFamily="18" charset="0"/>
                  </a:rPr>
                  <a:t>elementary volume </a:t>
                </a:r>
                <a14:m>
                  <m:oMath xmlns:m="http://schemas.openxmlformats.org/officeDocument/2006/math">
                    <m:r>
                      <m:rPr>
                        <m:sty m:val="p"/>
                      </m:rPr>
                      <a:rPr lang="el-GR" altLang="en-US" sz="1600" i="1" dirty="0" smtClean="0">
                        <a:latin typeface="Cambria Math" panose="02040503050406030204" pitchFamily="18" charset="0"/>
                        <a:ea typeface="Cambria Math" panose="02040503050406030204" pitchFamily="18" charset="0"/>
                      </a:rPr>
                      <m:t>Δ</m:t>
                    </m:r>
                    <m:r>
                      <a:rPr lang="en-US" altLang="en-US" sz="1600" b="0" i="1" dirty="0" smtClean="0">
                        <a:latin typeface="Cambria Math" panose="02040503050406030204" pitchFamily="18" charset="0"/>
                        <a:ea typeface="Cambria Math" panose="02040503050406030204" pitchFamily="18" charset="0"/>
                      </a:rPr>
                      <m:t>𝑉</m:t>
                    </m:r>
                    <m:r>
                      <a:rPr lang="en-US" altLang="en-US" sz="1600" b="0" i="1" dirty="0" smtClean="0">
                        <a:latin typeface="Cambria Math" panose="02040503050406030204" pitchFamily="18" charset="0"/>
                        <a:ea typeface="Cambria Math" panose="02040503050406030204" pitchFamily="18" charset="0"/>
                      </a:rPr>
                      <m:t>=</m:t>
                    </m:r>
                    <m:r>
                      <a:rPr lang="en-US" altLang="en-US" sz="1600" b="0" i="1" dirty="0" smtClean="0">
                        <a:latin typeface="Cambria Math" panose="02040503050406030204" pitchFamily="18" charset="0"/>
                        <a:ea typeface="Cambria Math" panose="02040503050406030204" pitchFamily="18" charset="0"/>
                      </a:rPr>
                      <m:t>𝑑𝑆</m:t>
                    </m:r>
                    <m:r>
                      <a:rPr lang="en-US" altLang="en-US" sz="1600" b="0" i="1" dirty="0" smtClean="0">
                        <a:latin typeface="Cambria Math" panose="02040503050406030204" pitchFamily="18" charset="0"/>
                        <a:ea typeface="Cambria Math" panose="02040503050406030204" pitchFamily="18" charset="0"/>
                      </a:rPr>
                      <m:t> </m:t>
                    </m:r>
                    <m:r>
                      <a:rPr lang="en-US" altLang="en-US" sz="1600" b="0" i="1" dirty="0" smtClean="0">
                        <a:latin typeface="Cambria Math" panose="02040503050406030204" pitchFamily="18" charset="0"/>
                        <a:ea typeface="Cambria Math" panose="02040503050406030204" pitchFamily="18" charset="0"/>
                      </a:rPr>
                      <m:t>𝑑</m:t>
                    </m:r>
                    <m:r>
                      <a:rPr lang="en-US" altLang="en-US" sz="1600" b="0" i="1" dirty="0" smtClean="0">
                        <a:latin typeface="Cambria Math" panose="02040503050406030204" pitchFamily="18" charset="0"/>
                        <a:ea typeface="Cambria Math" panose="02040503050406030204" pitchFamily="18" charset="0"/>
                      </a:rPr>
                      <m:t>𝜉</m:t>
                    </m:r>
                    <m:r>
                      <a:rPr lang="en-US" altLang="en-US" sz="1600" b="0" i="1" dirty="0" smtClean="0">
                        <a:latin typeface="Cambria Math" panose="02040503050406030204" pitchFamily="18" charset="0"/>
                        <a:ea typeface="Cambria Math" panose="02040503050406030204" pitchFamily="18" charset="0"/>
                      </a:rPr>
                      <m:t> </m:t>
                    </m:r>
                  </m:oMath>
                </a14:m>
                <a:r>
                  <a:rPr lang="en-US" altLang="en-US" sz="1600" dirty="0">
                    <a:latin typeface="Times New Roman" panose="02020603050405020304" pitchFamily="18" charset="0"/>
                  </a:rPr>
                  <a:t>at location  </a:t>
                </a:r>
                <a14:m>
                  <m:oMath xmlns:m="http://schemas.openxmlformats.org/officeDocument/2006/math">
                    <m:acc>
                      <m:accPr>
                        <m:chr m:val="⃗"/>
                        <m:ctrlPr>
                          <a:rPr lang="en-US" altLang="en-US" sz="16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latin typeface="Cambria Math" panose="02040503050406030204" pitchFamily="18" charset="0"/>
                            <a:ea typeface="Cambria Math" panose="02040503050406030204" pitchFamily="18" charset="0"/>
                            <a:cs typeface="Times New Roman" panose="02020603050405020304" pitchFamily="18" charset="0"/>
                          </a:rPr>
                          <m:t>𝑟</m:t>
                        </m:r>
                      </m:e>
                    </m:acc>
                  </m:oMath>
                </a14:m>
                <a:r>
                  <a:rPr lang="en-US" altLang="en-US" sz="1600" dirty="0">
                    <a:latin typeface="Times New Roman" panose="02020603050405020304" pitchFamily="18" charset="0"/>
                  </a:rPr>
                  <a:t> in the medium which contains </a:t>
                </a:r>
                <a:r>
                  <a:rPr lang="en-US" altLang="en-US" sz="1600" dirty="0">
                    <a:solidFill>
                      <a:srgbClr val="172DF4"/>
                    </a:solidFill>
                    <a:latin typeface="Times New Roman" panose="02020603050405020304" pitchFamily="18" charset="0"/>
                  </a:rPr>
                  <a:t>sufficient number </a:t>
                </a:r>
                <a:r>
                  <a:rPr lang="en-US" altLang="en-US" sz="1600" dirty="0">
                    <a:latin typeface="Times New Roman" panose="02020603050405020304" pitchFamily="18" charset="0"/>
                  </a:rPr>
                  <a:t>of small planar leaf elements of negligible thickness.</a:t>
                </a:r>
              </a:p>
            </p:txBody>
          </p:sp>
        </mc:Choice>
        <mc:Fallback xmlns="">
          <p:sp>
            <p:nvSpPr>
              <p:cNvPr id="18437" name="TextBox 2">
                <a:extLst>
                  <a:ext uri="{FF2B5EF4-FFF2-40B4-BE49-F238E27FC236}">
                    <a16:creationId xmlns:a16="http://schemas.microsoft.com/office/drawing/2014/main" id="{65FEFEC6-419C-F67D-04B0-4177C4683582}"/>
                  </a:ext>
                </a:extLst>
              </p:cNvPr>
              <p:cNvSpPr txBox="1">
                <a:spLocks noRot="1" noChangeAspect="1" noMove="1" noResize="1" noEditPoints="1" noAdjustHandles="1" noChangeArrowheads="1" noChangeShapeType="1" noTextEdit="1"/>
              </p:cNvSpPr>
              <p:nvPr/>
            </p:nvSpPr>
            <p:spPr bwMode="auto">
              <a:xfrm>
                <a:off x="-13189" y="1513081"/>
                <a:ext cx="4392997" cy="1077218"/>
              </a:xfrm>
              <a:prstGeom prst="rect">
                <a:avLst/>
              </a:prstGeom>
              <a:blipFill>
                <a:blip r:embed="rId3"/>
                <a:stretch>
                  <a:fillRect l="-867" t="-2326" r="-1445" b="-58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8" name="Picture 7" descr="A diagram of a cell&#10;&#10;AI-generated content may be incorrect.">
            <a:extLst>
              <a:ext uri="{FF2B5EF4-FFF2-40B4-BE49-F238E27FC236}">
                <a16:creationId xmlns:a16="http://schemas.microsoft.com/office/drawing/2014/main" id="{9FBBE437-2F10-8550-81FA-1CE123610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871" y="891077"/>
            <a:ext cx="4564941" cy="5289916"/>
          </a:xfrm>
          <a:prstGeom prst="rect">
            <a:avLst/>
          </a:prstGeom>
        </p:spPr>
      </p:pic>
      <p:sp>
        <p:nvSpPr>
          <p:cNvPr id="3" name="TextBox 2">
            <a:extLst>
              <a:ext uri="{FF2B5EF4-FFF2-40B4-BE49-F238E27FC236}">
                <a16:creationId xmlns:a16="http://schemas.microsoft.com/office/drawing/2014/main" id="{E85913B7-BA4C-E44D-0F5E-0EA90B19229E}"/>
              </a:ext>
            </a:extLst>
          </p:cNvPr>
          <p:cNvSpPr txBox="1">
            <a:spLocks noChangeArrowheads="1"/>
          </p:cNvSpPr>
          <p:nvPr/>
        </p:nvSpPr>
        <p:spPr bwMode="auto">
          <a:xfrm>
            <a:off x="13188" y="2829620"/>
            <a:ext cx="4366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n-US" altLang="en-US" sz="1600" dirty="0">
                <a:latin typeface="Times New Roman" panose="02020603050405020304" pitchFamily="18" charset="0"/>
              </a:rPr>
              <a:t>The</a:t>
            </a:r>
            <a:r>
              <a:rPr lang="en-US" altLang="en-US" sz="1600" b="1" dirty="0">
                <a:solidFill>
                  <a:srgbClr val="1A27F4"/>
                </a:solidFill>
                <a:latin typeface="Times New Roman" panose="02020603050405020304" pitchFamily="18" charset="0"/>
              </a:rPr>
              <a:t> </a:t>
            </a:r>
            <a:r>
              <a:rPr lang="en-US" altLang="en-US" sz="1600" dirty="0">
                <a:solidFill>
                  <a:srgbClr val="1A27F4"/>
                </a:solidFill>
                <a:latin typeface="Times New Roman" panose="02020603050405020304" pitchFamily="18" charset="0"/>
              </a:rPr>
              <a:t>probability</a:t>
            </a:r>
            <a:r>
              <a:rPr lang="en-US" altLang="en-US" sz="1600" b="1" dirty="0">
                <a:solidFill>
                  <a:srgbClr val="1A27F4"/>
                </a:solidFill>
                <a:latin typeface="Times New Roman" panose="02020603050405020304" pitchFamily="18" charset="0"/>
              </a:rPr>
              <a:t> </a:t>
            </a:r>
            <a:r>
              <a:rPr lang="en-US" altLang="en-US" sz="1600" dirty="0">
                <a:latin typeface="Times New Roman" panose="02020603050405020304" pitchFamily="18" charset="0"/>
              </a:rPr>
              <a:t>that photons comprising the incident beam will </a:t>
            </a:r>
            <a:r>
              <a:rPr lang="en-US" altLang="en-US" sz="1600" dirty="0">
                <a:solidFill>
                  <a:srgbClr val="1A27F4"/>
                </a:solidFill>
                <a:latin typeface="Times New Roman" panose="02020603050405020304" pitchFamily="18" charset="0"/>
              </a:rPr>
              <a:t>collide</a:t>
            </a:r>
            <a:r>
              <a:rPr lang="en-US" altLang="en-US" sz="1600" dirty="0">
                <a:latin typeface="Times New Roman" panose="02020603050405020304" pitchFamily="18" charset="0"/>
              </a:rPr>
              <a:t> with leaf elements in this volume is equal to the </a:t>
            </a:r>
            <a:r>
              <a:rPr lang="en-US" altLang="en-US" sz="1600" dirty="0">
                <a:solidFill>
                  <a:srgbClr val="151FF4"/>
                </a:solidFill>
                <a:latin typeface="Times New Roman" panose="02020603050405020304" pitchFamily="18" charset="0"/>
              </a:rPr>
              <a:t>ratio</a:t>
            </a:r>
            <a:r>
              <a:rPr lang="en-US" altLang="en-US" sz="1600" dirty="0">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536504B-B348-B214-40C1-6D346A72B7C3}"/>
                  </a:ext>
                </a:extLst>
              </p:cNvPr>
              <p:cNvSpPr txBox="1"/>
              <p:nvPr/>
            </p:nvSpPr>
            <p:spPr>
              <a:xfrm>
                <a:off x="-68811" y="3909014"/>
                <a:ext cx="4693926" cy="7173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f>
                            <m:fPr>
                              <m:ctrlPr>
                                <a:rPr lang="en-US" sz="1600" i="1" smtClean="0">
                                  <a:solidFill>
                                    <a:schemeClr val="tx1"/>
                                  </a:solidFill>
                                  <a:latin typeface="Cambria Math" panose="02040503050406030204" pitchFamily="18" charset="0"/>
                                </a:rPr>
                              </m:ctrlPr>
                            </m:fPr>
                            <m:num>
                              <m:eqArr>
                                <m:eqArrPr>
                                  <m:ctrlPr>
                                    <a:rPr lang="en-US" altLang="en-US" sz="1600" i="1" dirty="0">
                                      <a:solidFill>
                                        <a:schemeClr val="tx1"/>
                                      </a:solidFill>
                                      <a:latin typeface="Cambria Math" panose="02040503050406030204" pitchFamily="18" charset="0"/>
                                    </a:rPr>
                                  </m:ctrlPr>
                                </m:eqArrPr>
                                <m:e>
                                  <m:r>
                                    <m:rPr>
                                      <m:nor/>
                                    </m:rPr>
                                    <a:rPr lang="en-US" altLang="en-US" sz="1600" dirty="0" smtClean="0">
                                      <a:solidFill>
                                        <a:srgbClr val="151FF4"/>
                                      </a:solidFill>
                                    </a:rPr>
                                    <m:t>total</m:t>
                                  </m:r>
                                  <m:r>
                                    <m:rPr>
                                      <m:nor/>
                                    </m:rPr>
                                    <a:rPr lang="en-US" altLang="en-US" sz="1600" dirty="0" smtClean="0">
                                      <a:solidFill>
                                        <a:srgbClr val="151FF4"/>
                                      </a:solidFill>
                                    </a:rPr>
                                    <m:t> </m:t>
                                  </m:r>
                                  <m:r>
                                    <m:rPr>
                                      <m:nor/>
                                    </m:rPr>
                                    <a:rPr lang="en-US" altLang="en-US" sz="1600" dirty="0" smtClean="0">
                                      <a:solidFill>
                                        <a:srgbClr val="151FF4"/>
                                      </a:solidFill>
                                    </a:rPr>
                                    <m:t>shadow</m:t>
                                  </m:r>
                                  <m:r>
                                    <m:rPr>
                                      <m:nor/>
                                    </m:rPr>
                                    <a:rPr lang="en-US" altLang="en-US" sz="1600" dirty="0" smtClean="0">
                                      <a:solidFill>
                                        <a:srgbClr val="151FF4"/>
                                      </a:solidFill>
                                    </a:rPr>
                                    <m:t> </m:t>
                                  </m:r>
                                  <m:r>
                                    <m:rPr>
                                      <m:nor/>
                                    </m:rPr>
                                    <a:rPr lang="en-US" altLang="en-US" sz="1600" dirty="0" smtClean="0">
                                      <a:solidFill>
                                        <a:srgbClr val="151FF4"/>
                                      </a:solidFill>
                                    </a:rPr>
                                    <m:t>area</m:t>
                                  </m:r>
                                  <m:r>
                                    <m:rPr>
                                      <m:nor/>
                                    </m:rPr>
                                    <a:rPr lang="en-US" altLang="en-US" sz="1600" dirty="0" smtClean="0">
                                      <a:solidFill>
                                        <a:srgbClr val="151FF4"/>
                                      </a:solidFill>
                                    </a:rPr>
                                    <m:t> </m:t>
                                  </m:r>
                                  <m:r>
                                    <m:rPr>
                                      <m:nor/>
                                    </m:rPr>
                                    <a:rPr lang="en-US" altLang="en-US" sz="1600" dirty="0">
                                      <a:solidFill>
                                        <a:schemeClr val="tx1"/>
                                      </a:solidFill>
                                    </a:rPr>
                                    <m:t>of</m:t>
                                  </m:r>
                                  <m:r>
                                    <m:rPr>
                                      <m:nor/>
                                    </m:rPr>
                                    <a:rPr lang="en-US" altLang="en-US" sz="1600" dirty="0">
                                      <a:solidFill>
                                        <a:schemeClr val="tx1"/>
                                      </a:solidFill>
                                    </a:rPr>
                                    <m:t> </m:t>
                                  </m:r>
                                  <m:r>
                                    <m:rPr>
                                      <m:nor/>
                                    </m:rPr>
                                    <a:rPr lang="en-US" altLang="en-US" sz="1600" dirty="0">
                                      <a:solidFill>
                                        <a:schemeClr val="tx1"/>
                                      </a:solidFill>
                                    </a:rPr>
                                    <m:t>leaves</m:t>
                                  </m:r>
                                  <m:r>
                                    <m:rPr>
                                      <m:nor/>
                                    </m:rPr>
                                    <a:rPr lang="en-US" altLang="en-US" sz="1600" dirty="0">
                                      <a:solidFill>
                                        <a:schemeClr val="tx1"/>
                                      </a:solidFill>
                                    </a:rPr>
                                    <m:t> </m:t>
                                  </m:r>
                                  <m:r>
                                    <m:rPr>
                                      <m:nor/>
                                    </m:rPr>
                                    <a:rPr lang="en-US" altLang="en-US" sz="1600" dirty="0">
                                      <a:solidFill>
                                        <a:schemeClr val="tx1"/>
                                      </a:solidFill>
                                    </a:rPr>
                                    <m:t>on</m:t>
                                  </m:r>
                                  <m:r>
                                    <m:rPr>
                                      <m:nor/>
                                    </m:rPr>
                                    <a:rPr lang="en-US" altLang="en-US" sz="1600" dirty="0">
                                      <a:solidFill>
                                        <a:schemeClr val="tx1"/>
                                      </a:solidFill>
                                    </a:rPr>
                                    <m:t> </m:t>
                                  </m:r>
                                  <m:r>
                                    <m:rPr>
                                      <m:nor/>
                                    </m:rPr>
                                    <a:rPr lang="en-US" altLang="en-US" sz="1600" dirty="0">
                                      <a:solidFill>
                                        <a:schemeClr val="tx1"/>
                                      </a:solidFill>
                                    </a:rPr>
                                    <m:t>a</m:t>
                                  </m:r>
                                  <m:r>
                                    <m:rPr>
                                      <m:nor/>
                                    </m:rPr>
                                    <a:rPr lang="en-US" altLang="en-US" sz="1600" dirty="0">
                                      <a:solidFill>
                                        <a:schemeClr val="tx1"/>
                                      </a:solidFill>
                                    </a:rPr>
                                    <m:t> </m:t>
                                  </m:r>
                                  <m:r>
                                    <m:rPr>
                                      <m:nor/>
                                    </m:rPr>
                                    <a:rPr lang="en-US" altLang="en-US" sz="1600" dirty="0">
                                      <a:solidFill>
                                        <a:schemeClr val="tx1"/>
                                      </a:solidFill>
                                    </a:rPr>
                                    <m:t>plane</m:t>
                                  </m:r>
                                  <m:r>
                                    <m:rPr>
                                      <m:nor/>
                                    </m:rPr>
                                    <a:rPr lang="en-US" altLang="en-US" sz="1600" dirty="0">
                                      <a:solidFill>
                                        <a:schemeClr val="tx1"/>
                                      </a:solidFill>
                                    </a:rPr>
                                    <m:t> </m:t>
                                  </m:r>
                                  <m:r>
                                    <m:rPr>
                                      <m:nor/>
                                    </m:rPr>
                                    <a:rPr lang="en-US" altLang="en-US" sz="1600" dirty="0">
                                      <a:solidFill>
                                        <a:schemeClr val="tx1"/>
                                      </a:solidFill>
                                    </a:rPr>
                                    <m:t>perpendicular</m:t>
                                  </m:r>
                                  <m:r>
                                    <m:rPr>
                                      <m:nor/>
                                    </m:rPr>
                                    <a:rPr lang="en-US" altLang="en-US" sz="1600" dirty="0">
                                      <a:solidFill>
                                        <a:schemeClr val="tx1"/>
                                      </a:solidFill>
                                    </a:rPr>
                                    <m:t> </m:t>
                                  </m:r>
                                </m:e>
                                <m:e>
                                  <m:r>
                                    <m:rPr>
                                      <m:nor/>
                                    </m:rPr>
                                    <a:rPr lang="en-US" altLang="en-US" sz="1600" dirty="0">
                                      <a:solidFill>
                                        <a:schemeClr val="tx1"/>
                                      </a:solidFill>
                                    </a:rPr>
                                    <m:t>to</m:t>
                                  </m:r>
                                  <m:r>
                                    <m:rPr>
                                      <m:nor/>
                                    </m:rPr>
                                    <a:rPr lang="en-US" altLang="en-US" sz="1600" dirty="0">
                                      <a:solidFill>
                                        <a:schemeClr val="tx1"/>
                                      </a:solidFill>
                                    </a:rPr>
                                    <m:t> </m:t>
                                  </m:r>
                                  <m:r>
                                    <m:rPr>
                                      <m:nor/>
                                    </m:rPr>
                                    <a:rPr lang="en-US" altLang="en-US" sz="1600" dirty="0">
                                      <a:solidFill>
                                        <a:schemeClr val="tx1"/>
                                      </a:solidFill>
                                    </a:rPr>
                                    <m:t>the</m:t>
                                  </m:r>
                                  <m:r>
                                    <m:rPr>
                                      <m:nor/>
                                    </m:rPr>
                                    <a:rPr lang="en-US" altLang="en-US" sz="1600" dirty="0">
                                      <a:solidFill>
                                        <a:schemeClr val="tx1"/>
                                      </a:solidFill>
                                    </a:rPr>
                                    <m:t> </m:t>
                                  </m:r>
                                  <m:r>
                                    <m:rPr>
                                      <m:nor/>
                                    </m:rPr>
                                    <a:rPr lang="en-US" altLang="en-US" sz="1600" dirty="0">
                                      <a:solidFill>
                                        <a:schemeClr val="tx1"/>
                                      </a:solidFill>
                                    </a:rPr>
                                    <m:t>direction</m:t>
                                  </m:r>
                                  <m:r>
                                    <m:rPr>
                                      <m:nor/>
                                    </m:rPr>
                                    <a:rPr lang="en-US" altLang="en-US" sz="1600" dirty="0">
                                      <a:solidFill>
                                        <a:schemeClr val="tx1"/>
                                      </a:solidFill>
                                    </a:rPr>
                                    <m:t> </m:t>
                                  </m:r>
                                  <m:r>
                                    <m:rPr>
                                      <m:nor/>
                                    </m:rPr>
                                    <a:rPr lang="en-US" altLang="en-US" sz="1600" dirty="0">
                                      <a:solidFill>
                                        <a:schemeClr val="tx1"/>
                                      </a:solidFill>
                                    </a:rPr>
                                    <m:t>of</m:t>
                                  </m:r>
                                  <m:r>
                                    <m:rPr>
                                      <m:nor/>
                                    </m:rPr>
                                    <a:rPr lang="en-US" altLang="en-US" sz="1600" dirty="0">
                                      <a:solidFill>
                                        <a:schemeClr val="tx1"/>
                                      </a:solidFill>
                                    </a:rPr>
                                    <m:t> </m:t>
                                  </m:r>
                                  <m:r>
                                    <m:rPr>
                                      <m:nor/>
                                    </m:rPr>
                                    <a:rPr lang="en-US" altLang="en-US" sz="1600" dirty="0">
                                      <a:solidFill>
                                        <a:schemeClr val="tx1"/>
                                      </a:solidFill>
                                    </a:rPr>
                                    <m:t>photon</m:t>
                                  </m:r>
                                  <m:r>
                                    <m:rPr>
                                      <m:nor/>
                                    </m:rPr>
                                    <a:rPr lang="en-US" altLang="en-US" sz="1600" dirty="0">
                                      <a:solidFill>
                                        <a:schemeClr val="tx1"/>
                                      </a:solidFill>
                                    </a:rPr>
                                    <m:t> </m:t>
                                  </m:r>
                                  <m:r>
                                    <m:rPr>
                                      <m:nor/>
                                    </m:rPr>
                                    <a:rPr lang="en-US" altLang="en-US" sz="1600" dirty="0">
                                      <a:solidFill>
                                        <a:schemeClr val="tx1"/>
                                      </a:solidFill>
                                    </a:rPr>
                                    <m:t>travel</m:t>
                                  </m:r>
                                  <m:r>
                                    <m:rPr>
                                      <m:nor/>
                                    </m:rPr>
                                    <a:rPr lang="en-US" altLang="en-US" sz="1600" dirty="0">
                                      <a:solidFill>
                                        <a:schemeClr val="tx1"/>
                                      </a:solidFill>
                                    </a:rPr>
                                    <m:t> </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r>
                                    <m:rPr>
                                      <m:nor/>
                                    </m:rPr>
                                    <a:rPr lang="en-US" altLang="en-US" sz="1600" i="1" dirty="0">
                                      <a:solidFill>
                                        <a:schemeClr val="tx1"/>
                                      </a:solidFill>
                                    </a:rPr>
                                    <m:t> </m:t>
                                  </m:r>
                                </m:e>
                              </m:eqArr>
                            </m:num>
                            <m:den>
                              <m:r>
                                <m:rPr>
                                  <m:nor/>
                                </m:rPr>
                                <a:rPr lang="en-US" altLang="en-US" sz="1600" dirty="0" smtClean="0">
                                  <a:solidFill>
                                    <a:srgbClr val="151FF4"/>
                                  </a:solidFill>
                                </a:rPr>
                                <m:t>area</m:t>
                              </m:r>
                              <m:r>
                                <m:rPr>
                                  <m:nor/>
                                </m:rPr>
                                <a:rPr lang="en-US" altLang="en-US" sz="1600" dirty="0">
                                  <a:solidFill>
                                    <a:schemeClr val="tx1"/>
                                  </a:solidFill>
                                </a:rPr>
                                <m:t> </m:t>
                              </m:r>
                              <m:r>
                                <m:rPr>
                                  <m:nor/>
                                </m:rPr>
                                <a:rPr lang="en-US" altLang="en-US" sz="1600" i="1" dirty="0">
                                  <a:solidFill>
                                    <a:schemeClr val="tx1"/>
                                  </a:solidFill>
                                </a:rPr>
                                <m:t>dS</m:t>
                              </m:r>
                              <m:r>
                                <m:rPr>
                                  <m:nor/>
                                </m:rPr>
                                <a:rPr lang="en-US" altLang="en-US" sz="1600" i="1" dirty="0">
                                  <a:solidFill>
                                    <a:schemeClr val="tx1"/>
                                  </a:solidFill>
                                </a:rPr>
                                <m:t> </m:t>
                              </m:r>
                            </m:den>
                          </m:f>
                        </m:e>
                      </m:d>
                    </m:oMath>
                  </m:oMathPara>
                </a14:m>
                <a:endParaRPr lang="en-US" sz="1600" dirty="0"/>
              </a:p>
            </p:txBody>
          </p:sp>
        </mc:Choice>
        <mc:Fallback xmlns="">
          <p:sp>
            <p:nvSpPr>
              <p:cNvPr id="6" name="TextBox 5">
                <a:extLst>
                  <a:ext uri="{FF2B5EF4-FFF2-40B4-BE49-F238E27FC236}">
                    <a16:creationId xmlns:a16="http://schemas.microsoft.com/office/drawing/2014/main" id="{1536504B-B348-B214-40C1-6D346A72B7C3}"/>
                  </a:ext>
                </a:extLst>
              </p:cNvPr>
              <p:cNvSpPr txBox="1">
                <a:spLocks noRot="1" noChangeAspect="1" noMove="1" noResize="1" noEditPoints="1" noAdjustHandles="1" noChangeArrowheads="1" noChangeShapeType="1" noTextEdit="1"/>
              </p:cNvSpPr>
              <p:nvPr/>
            </p:nvSpPr>
            <p:spPr>
              <a:xfrm>
                <a:off x="-68811" y="3909014"/>
                <a:ext cx="4693926" cy="717376"/>
              </a:xfrm>
              <a:prstGeom prst="rect">
                <a:avLst/>
              </a:prstGeom>
              <a:blipFill>
                <a:blip r:embed="rId5"/>
                <a:stretch>
                  <a:fillRect t="-8621" b="-18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E51EE5-B1D9-09A5-59B8-D0514C66B31E}"/>
                  </a:ext>
                </a:extLst>
              </p:cNvPr>
              <p:cNvSpPr txBox="1"/>
              <p:nvPr/>
            </p:nvSpPr>
            <p:spPr>
              <a:xfrm>
                <a:off x="4565871" y="6264501"/>
                <a:ext cx="4515980" cy="316562"/>
              </a:xfrm>
              <a:prstGeom prst="rect">
                <a:avLst/>
              </a:prstGeom>
              <a:noFill/>
            </p:spPr>
            <p:txBody>
              <a:bodyPr wrap="none" rtlCol="0">
                <a:spAutoFit/>
              </a:bodyPr>
              <a:lstStyle/>
              <a:p>
                <a:r>
                  <a:rPr lang="en-US" sz="1400" dirty="0">
                    <a:solidFill>
                      <a:srgbClr val="C00000"/>
                    </a:solidFill>
                    <a:hlinkClick r:id="rId6"/>
                  </a:rPr>
                  <a:t>Projection of leaf elements on to a plane perpendicular to </a:t>
                </a:r>
                <a14:m>
                  <m:oMath xmlns:m="http://schemas.openxmlformats.org/officeDocument/2006/math">
                    <m:bar>
                      <m:barPr>
                        <m:ctrlPr>
                          <a:rPr lang="en-US" altLang="en-US" sz="1400" i="1">
                            <a:solidFill>
                              <a:srgbClr val="C00000"/>
                            </a:solidFill>
                            <a:latin typeface="Cambria Math" panose="02040503050406030204" pitchFamily="18" charset="0"/>
                            <a:ea typeface="Cambria Math" panose="02040503050406030204" pitchFamily="18" charset="0"/>
                            <a:cs typeface="Times New Roman" panose="02020603050405020304" pitchFamily="18" charset="0"/>
                            <a:hlinkClick r:id="rId6"/>
                          </a:rPr>
                        </m:ctrlPr>
                      </m:barPr>
                      <m:e>
                        <m:r>
                          <a:rPr lang="el-GR" altLang="en-US" sz="1400" i="1">
                            <a:solidFill>
                              <a:srgbClr val="C00000"/>
                            </a:solidFill>
                            <a:latin typeface="Cambria Math" panose="02040503050406030204" pitchFamily="18" charset="0"/>
                            <a:ea typeface="Cambria Math" panose="02040503050406030204" pitchFamily="18" charset="0"/>
                            <a:cs typeface="Times New Roman" panose="02020603050405020304" pitchFamily="18" charset="0"/>
                            <a:hlinkClick r:id="rId6"/>
                          </a:rPr>
                          <m:t>𝛺</m:t>
                        </m:r>
                      </m:e>
                    </m:bar>
                    <m:r>
                      <m:rPr>
                        <m:nor/>
                      </m:rPr>
                      <a:rPr lang="en-US" altLang="en-US" sz="1400" i="1" dirty="0">
                        <a:solidFill>
                          <a:srgbClr val="C00000"/>
                        </a:solidFill>
                        <a:hlinkClick r:id="rId6"/>
                      </a:rPr>
                      <m:t> </m:t>
                    </m:r>
                  </m:oMath>
                </a14:m>
                <a:endParaRPr lang="en-US" sz="1400" dirty="0">
                  <a:solidFill>
                    <a:srgbClr val="C00000"/>
                  </a:solidFill>
                </a:endParaRPr>
              </a:p>
            </p:txBody>
          </p:sp>
        </mc:Choice>
        <mc:Fallback xmlns="">
          <p:sp>
            <p:nvSpPr>
              <p:cNvPr id="4" name="TextBox 3">
                <a:extLst>
                  <a:ext uri="{FF2B5EF4-FFF2-40B4-BE49-F238E27FC236}">
                    <a16:creationId xmlns:a16="http://schemas.microsoft.com/office/drawing/2014/main" id="{13E51EE5-B1D9-09A5-59B8-D0514C66B31E}"/>
                  </a:ext>
                </a:extLst>
              </p:cNvPr>
              <p:cNvSpPr txBox="1">
                <a:spLocks noRot="1" noChangeAspect="1" noMove="1" noResize="1" noEditPoints="1" noAdjustHandles="1" noChangeArrowheads="1" noChangeShapeType="1" noTextEdit="1"/>
              </p:cNvSpPr>
              <p:nvPr/>
            </p:nvSpPr>
            <p:spPr>
              <a:xfrm>
                <a:off x="4565871" y="6264501"/>
                <a:ext cx="4515980" cy="316562"/>
              </a:xfrm>
              <a:prstGeom prst="rect">
                <a:avLst/>
              </a:prstGeom>
              <a:blipFill>
                <a:blip r:embed="rId7"/>
                <a:stretch>
                  <a:fillRect l="-280" t="-7692" b="-1153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444B4DD-914C-DF81-A1FA-181E0F6DBC67}"/>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CF4BC61C-DD9D-15B9-6A9D-8A40895FF03C}"/>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5</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2531" name="TextBox 7">
            <a:extLst>
              <a:ext uri="{FF2B5EF4-FFF2-40B4-BE49-F238E27FC236}">
                <a16:creationId xmlns:a16="http://schemas.microsoft.com/office/drawing/2014/main" id="{89C1F415-2B2B-D93F-D19E-3BC834E4BD2F}"/>
              </a:ext>
            </a:extLst>
          </p:cNvPr>
          <p:cNvSpPr txBox="1">
            <a:spLocks noChangeArrowheads="1"/>
          </p:cNvSpPr>
          <p:nvPr/>
        </p:nvSpPr>
        <p:spPr bwMode="auto">
          <a:xfrm>
            <a:off x="59388" y="691244"/>
            <a:ext cx="166772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Derivation</a:t>
            </a:r>
          </a:p>
        </p:txBody>
      </p:sp>
      <p:pic>
        <p:nvPicPr>
          <p:cNvPr id="3" name="Picture 2" descr="A diagram of a cell&#10;&#10;AI-generated content may be incorrect.">
            <a:extLst>
              <a:ext uri="{FF2B5EF4-FFF2-40B4-BE49-F238E27FC236}">
                <a16:creationId xmlns:a16="http://schemas.microsoft.com/office/drawing/2014/main" id="{43399398-8057-BCE2-BC9B-21C2A4C3C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422" y="1446342"/>
            <a:ext cx="3417191" cy="395988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DBA19F-492E-D96F-8848-4A8033211917}"/>
                  </a:ext>
                </a:extLst>
              </p:cNvPr>
              <p:cNvSpPr txBox="1"/>
              <p:nvPr/>
            </p:nvSpPr>
            <p:spPr>
              <a:xfrm>
                <a:off x="59388" y="1536207"/>
                <a:ext cx="6460297" cy="4716676"/>
              </a:xfrm>
              <a:prstGeom prst="rect">
                <a:avLst/>
              </a:prstGeom>
              <a:noFill/>
            </p:spPr>
            <p:txBody>
              <a:bodyPr wrap="square">
                <a:spAutoFit/>
              </a:bodyPr>
              <a:lstStyle/>
              <a:p>
                <a:pPr>
                  <a:buFont typeface="Arial" panose="020B0604020202020204" pitchFamily="34" charset="0"/>
                  <a:buNone/>
                </a:pPr>
                <a:r>
                  <a:rPr lang="en-US" altLang="en-US" sz="1600" dirty="0">
                    <a:solidFill>
                      <a:schemeClr val="tx1"/>
                    </a:solidFill>
                    <a:ea typeface="Cambria Math" panose="02040503050406030204" pitchFamily="18" charset="0"/>
                    <a:cs typeface="Times New Roman" panose="02020603050405020304" pitchFamily="18" charset="0"/>
                  </a:rPr>
                  <a:t>Mathematically, this probability is,</a:t>
                </a:r>
              </a:p>
              <a:p>
                <a:pPr>
                  <a:buFont typeface="Arial" panose="020B0604020202020204" pitchFamily="34" charset="0"/>
                  <a:buNone/>
                </a:pPr>
                <a:endPar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buFont typeface="Arial" panose="020B0604020202020204" pitchFamily="34" charset="0"/>
                  <a:buNone/>
                </a:pPr>
                <a14:m>
                  <m:oMath xmlns:m="http://schemas.openxmlformats.org/officeDocument/2006/math">
                    <m:r>
                      <a:rPr lang="en-US" altLang="en-US" sz="1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solidFill>
                      <a:schemeClr val="tx1"/>
                    </a:solidFill>
                    <a:cs typeface="Times New Roman" panose="02020603050405020304" pitchFamily="18" charset="0"/>
                  </a:rPr>
                  <a:t> </a:t>
                </a:r>
                <a:r>
                  <a:rPr lang="en-US" altLang="en-US" sz="1600" i="1" dirty="0">
                    <a:solidFill>
                      <a:schemeClr val="tx1"/>
                    </a:solidFill>
                    <a:cs typeface="Times New Roman" panose="02020603050405020304" pitchFamily="18" charset="0"/>
                  </a:rPr>
                  <a:t>d</a:t>
                </a:r>
                <a14:m>
                  <m:oMath xmlns:m="http://schemas.openxmlformats.org/officeDocument/2006/math">
                    <m:r>
                      <a:rPr lang="en-US" altLang="en-US" sz="16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𝜉</m:t>
                    </m:r>
                  </m:oMath>
                </a14:m>
                <a:r>
                  <a:rPr lang="en-US" altLang="en-US" sz="1600" i="1" dirty="0">
                    <a:solidFill>
                      <a:schemeClr val="tx1"/>
                    </a:solidFill>
                    <a:cs typeface="Times New Roman" panose="02020603050405020304" pitchFamily="18" charset="0"/>
                  </a:rPr>
                  <a:t> </a:t>
                </a:r>
                <a14:m>
                  <m:oMath xmlns:m="http://schemas.openxmlformats.org/officeDocument/2006/math">
                    <m:r>
                      <a:rPr lang="en-US" altLang="en-US" sz="1600" b="0" i="1" dirty="0" smtClean="0">
                        <a:solidFill>
                          <a:schemeClr val="tx1"/>
                        </a:solidFill>
                        <a:latin typeface="Cambria Math" panose="02040503050406030204" pitchFamily="18" charset="0"/>
                        <a:cs typeface="Times New Roman" panose="02020603050405020304" pitchFamily="18" charset="0"/>
                      </a:rPr>
                      <m:t>= </m:t>
                    </m:r>
                  </m:oMath>
                </a14:m>
                <a:endParaRPr lang="en-US" altLang="en-US" sz="1600" b="0" i="1" dirty="0">
                  <a:solidFill>
                    <a:schemeClr val="tx1"/>
                  </a:solidFill>
                  <a:latin typeface="Cambria Math" panose="02040503050406030204" pitchFamily="18" charset="0"/>
                  <a:cs typeface="Times New Roman" panose="02020603050405020304" pitchFamily="18" charset="0"/>
                </a:endParaRPr>
              </a:p>
              <a:p>
                <a:pPr>
                  <a:buFont typeface="Arial" panose="020B0604020202020204" pitchFamily="34" charset="0"/>
                  <a:buNone/>
                </a:pPr>
                <a:endParaRPr lang="en-US" altLang="en-US" sz="1600" b="0" i="1" dirty="0">
                  <a:solidFill>
                    <a:schemeClr val="tx1"/>
                  </a:solidFill>
                  <a:latin typeface="Cambria Math" panose="02040503050406030204" pitchFamily="18" charset="0"/>
                  <a:cs typeface="Times New Roman" panose="02020603050405020304" pitchFamily="18" charset="0"/>
                </a:endParaRPr>
              </a:p>
              <a:p>
                <a:pPr>
                  <a:buFont typeface="Arial" panose="020B0604020202020204" pitchFamily="34" charset="0"/>
                  <a:buNone/>
                </a:pPr>
                <a:endParaRPr lang="en-US" altLang="en-US" sz="1600" i="1" dirty="0">
                  <a:solidFill>
                    <a:schemeClr val="tx1"/>
                  </a:solidFill>
                  <a:latin typeface="Cambria Math" panose="02040503050406030204" pitchFamily="18" charset="0"/>
                  <a:cs typeface="Times New Roman" panose="02020603050405020304" pitchFamily="18" charset="0"/>
                </a:endParaRPr>
              </a:p>
              <a:p>
                <a:pPr>
                  <a:buFont typeface="Arial" panose="020B0604020202020204" pitchFamily="34" charset="0"/>
                  <a:buNone/>
                </a:pPr>
                <a:r>
                  <a:rPr lang="en-US" altLang="en-US" sz="1600" b="0" i="1" dirty="0">
                    <a:solidFill>
                      <a:schemeClr val="tx1"/>
                    </a:solidFill>
                    <a:latin typeface="Cambria Math" panose="02040503050406030204" pitchFamily="18" charset="0"/>
                    <a:cs typeface="Times New Roman" panose="02020603050405020304" pitchFamily="18" charset="0"/>
                  </a:rPr>
                  <a:t>                    =  </a:t>
                </a:r>
                <a14:m>
                  <m:oMath xmlns:m="http://schemas.openxmlformats.org/officeDocument/2006/math">
                    <m:f>
                      <m:fPr>
                        <m:ctrlPr>
                          <a:rPr lang="en-US" altLang="en-US" sz="1600" b="0" i="1" dirty="0" smtClean="0">
                            <a:solidFill>
                              <a:schemeClr val="tx1"/>
                            </a:solidFill>
                            <a:latin typeface="Cambria Math" panose="02040503050406030204" pitchFamily="18" charset="0"/>
                            <a:cs typeface="Times New Roman" panose="02020603050405020304" pitchFamily="18" charset="0"/>
                          </a:rPr>
                        </m:ctrlPr>
                      </m:fPr>
                      <m:num>
                        <m:r>
                          <m:rPr>
                            <m:nor/>
                          </m:rPr>
                          <a:rPr lang="en-US" altLang="en-US" sz="1600" dirty="0">
                            <a:solidFill>
                              <a:schemeClr val="tx1"/>
                            </a:solidFill>
                            <a:cs typeface="Times New Roman" panose="02020603050405020304" pitchFamily="18" charset="0"/>
                          </a:rPr>
                          <m:t>total</m:t>
                        </m:r>
                        <m:r>
                          <m:rPr>
                            <m:nor/>
                          </m:rPr>
                          <a:rPr lang="en-US" altLang="en-US" sz="1600" dirty="0">
                            <a:solidFill>
                              <a:schemeClr val="tx1"/>
                            </a:solidFill>
                            <a:cs typeface="Times New Roman" panose="02020603050405020304" pitchFamily="18" charset="0"/>
                          </a:rPr>
                          <m:t> </m:t>
                        </m:r>
                        <m:r>
                          <m:rPr>
                            <m:nor/>
                          </m:rPr>
                          <a:rPr lang="en-US" altLang="en-US" sz="1600" dirty="0">
                            <a:solidFill>
                              <a:schemeClr val="tx1"/>
                            </a:solidFill>
                            <a:cs typeface="Times New Roman" panose="02020603050405020304" pitchFamily="18" charset="0"/>
                          </a:rPr>
                          <m:t>shadow</m:t>
                        </m:r>
                        <m:r>
                          <m:rPr>
                            <m:nor/>
                          </m:rPr>
                          <a:rPr lang="en-US" altLang="en-US" sz="1600" dirty="0">
                            <a:solidFill>
                              <a:schemeClr val="tx1"/>
                            </a:solidFill>
                            <a:cs typeface="Times New Roman" panose="02020603050405020304" pitchFamily="18" charset="0"/>
                          </a:rPr>
                          <m:t> </m:t>
                        </m:r>
                        <m:r>
                          <m:rPr>
                            <m:nor/>
                          </m:rPr>
                          <a:rPr lang="en-US" altLang="en-US" sz="1600" dirty="0">
                            <a:solidFill>
                              <a:schemeClr val="tx1"/>
                            </a:solidFill>
                            <a:cs typeface="Times New Roman" panose="02020603050405020304" pitchFamily="18" charset="0"/>
                          </a:rPr>
                          <m:t>area</m:t>
                        </m:r>
                        <m:r>
                          <m:rPr>
                            <m:nor/>
                          </m:rPr>
                          <a:rPr lang="en-US" altLang="en-US" sz="1600" dirty="0">
                            <a:solidFill>
                              <a:schemeClr val="tx1"/>
                            </a:solidFill>
                            <a:cs typeface="Times New Roman" panose="02020603050405020304" pitchFamily="18" charset="0"/>
                          </a:rPr>
                          <m:t> </m:t>
                        </m:r>
                        <m:r>
                          <m:rPr>
                            <m:nor/>
                          </m:rPr>
                          <a:rPr lang="en-US" altLang="en-US" sz="1600" dirty="0">
                            <a:solidFill>
                              <a:schemeClr val="tx1"/>
                            </a:solidFill>
                            <a:cs typeface="Times New Roman" panose="02020603050405020304" pitchFamily="18" charset="0"/>
                          </a:rPr>
                          <m:t>on</m:t>
                        </m:r>
                        <m:r>
                          <m:rPr>
                            <m:nor/>
                          </m:rPr>
                          <a:rPr lang="en-US" altLang="en-US" sz="1600" dirty="0">
                            <a:solidFill>
                              <a:schemeClr val="tx1"/>
                            </a:solidFill>
                            <a:cs typeface="Times New Roman" panose="02020603050405020304" pitchFamily="18" charset="0"/>
                          </a:rPr>
                          <m:t> </m:t>
                        </m:r>
                        <m:r>
                          <m:rPr>
                            <m:nor/>
                          </m:rPr>
                          <a:rPr lang="en-US" altLang="en-US" sz="1600" dirty="0">
                            <a:solidFill>
                              <a:schemeClr val="tx1"/>
                            </a:solidFill>
                            <a:cs typeface="Times New Roman" panose="02020603050405020304" pitchFamily="18" charset="0"/>
                          </a:rPr>
                          <m:t>a</m:t>
                        </m:r>
                        <m:r>
                          <m:rPr>
                            <m:nor/>
                          </m:rPr>
                          <a:rPr lang="en-US" altLang="en-US" sz="1600" dirty="0">
                            <a:solidFill>
                              <a:schemeClr val="tx1"/>
                            </a:solidFill>
                            <a:cs typeface="Times New Roman" panose="02020603050405020304" pitchFamily="18" charset="0"/>
                          </a:rPr>
                          <m:t> </m:t>
                        </m:r>
                        <m:r>
                          <m:rPr>
                            <m:nor/>
                          </m:rPr>
                          <a:rPr lang="en-US" altLang="en-US" sz="1600" dirty="0">
                            <a:solidFill>
                              <a:schemeClr val="tx1"/>
                            </a:solidFill>
                            <a:cs typeface="Times New Roman" panose="02020603050405020304" pitchFamily="18" charset="0"/>
                          </a:rPr>
                          <m:t>plane</m:t>
                        </m:r>
                        <m:r>
                          <m:rPr>
                            <m:nor/>
                          </m:rPr>
                          <a:rPr lang="en-US" altLang="en-US" sz="1600" dirty="0">
                            <a:solidFill>
                              <a:schemeClr val="tx1"/>
                            </a:solidFill>
                            <a:cs typeface="Times New Roman" panose="02020603050405020304" pitchFamily="18" charset="0"/>
                          </a:rPr>
                          <m:t> </m:t>
                        </m:r>
                        <m:r>
                          <m:rPr>
                            <m:nor/>
                          </m:rPr>
                          <a:rPr lang="en-US" altLang="en-US" sz="1600" dirty="0">
                            <a:solidFill>
                              <a:schemeClr val="tx1"/>
                            </a:solidFill>
                            <a:cs typeface="Times New Roman" panose="02020603050405020304" pitchFamily="18" charset="0"/>
                          </a:rPr>
                          <m:t>perpendicular</m:t>
                        </m:r>
                        <m:r>
                          <m:rPr>
                            <m:nor/>
                          </m:rPr>
                          <a:rPr lang="en-US" altLang="en-US" sz="1600" dirty="0">
                            <a:solidFill>
                              <a:schemeClr val="tx1"/>
                            </a:solidFill>
                            <a:cs typeface="Times New Roman" panose="02020603050405020304" pitchFamily="18" charset="0"/>
                          </a:rPr>
                          <m:t> </m:t>
                        </m:r>
                        <m:r>
                          <m:rPr>
                            <m:nor/>
                          </m:rPr>
                          <a:rPr lang="en-US" altLang="en-US" sz="1600" dirty="0">
                            <a:solidFill>
                              <a:schemeClr val="tx1"/>
                            </a:solidFill>
                            <a:cs typeface="Times New Roman" panose="02020603050405020304" pitchFamily="18" charset="0"/>
                          </a:rPr>
                          <m:t>to</m:t>
                        </m:r>
                        <m:r>
                          <m:rPr>
                            <m:nor/>
                          </m:rPr>
                          <a:rPr lang="en-US" altLang="en-US" sz="1600" b="0" i="0" dirty="0" smtClean="0">
                            <a:solidFill>
                              <a:schemeClr val="tx1"/>
                            </a:solidFill>
                            <a:cs typeface="Times New Roman" panose="02020603050405020304" pitchFamily="18" charset="0"/>
                          </a:rPr>
                          <m:t> </m:t>
                        </m:r>
                        <m:bar>
                          <m:barPr>
                            <m:ctrlPr>
                              <a:rPr lang="en-US" altLang="en-US" sz="1600" b="0" i="1" dirty="0" smtClean="0">
                                <a:solidFill>
                                  <a:schemeClr val="tx1"/>
                                </a:solidFill>
                                <a:latin typeface="Cambria Math" panose="02040503050406030204" pitchFamily="18" charset="0"/>
                                <a:cs typeface="Times New Roman" panose="02020603050405020304" pitchFamily="18" charset="0"/>
                              </a:rPr>
                            </m:ctrlPr>
                          </m:barPr>
                          <m:e>
                            <m:r>
                              <m:rPr>
                                <m:sty m:val="p"/>
                              </m:rPr>
                              <a:rPr lang="el-GR"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num>
                      <m:den>
                        <m:r>
                          <a:rPr lang="en-US" altLang="en-US" sz="1600" b="0" i="1" dirty="0" smtClean="0">
                            <a:solidFill>
                              <a:schemeClr val="tx1"/>
                            </a:solidFill>
                            <a:latin typeface="Cambria Math" panose="02040503050406030204" pitchFamily="18" charset="0"/>
                            <a:cs typeface="Times New Roman" panose="02020603050405020304" pitchFamily="18" charset="0"/>
                          </a:rPr>
                          <m:t>𝑑𝑆</m:t>
                        </m:r>
                      </m:den>
                    </m:f>
                  </m:oMath>
                </a14:m>
                <a:r>
                  <a:rPr lang="en-US" altLang="en-US" sz="1600" i="1" dirty="0">
                    <a:solidFill>
                      <a:schemeClr val="tx1"/>
                    </a:solidFill>
                    <a:cs typeface="Times New Roman" panose="02020603050405020304" pitchFamily="18" charset="0"/>
                  </a:rPr>
                  <a:t> ,</a:t>
                </a: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r>
                  <a:rPr lang="en-US" altLang="en-US" sz="1600" i="1" dirty="0">
                    <a:solidFill>
                      <a:schemeClr val="tx1"/>
                    </a:solidFill>
                    <a:latin typeface="Cambria Math" panose="02040503050406030204" pitchFamily="18" charset="0"/>
                    <a:cs typeface="Times New Roman" panose="02020603050405020304" pitchFamily="18" charset="0"/>
                  </a:rPr>
                  <a:t>                   =  </a:t>
                </a:r>
                <a14:m>
                  <m:oMath xmlns:m="http://schemas.openxmlformats.org/officeDocument/2006/math">
                    <m:f>
                      <m:fPr>
                        <m:ctrlPr>
                          <a:rPr lang="en-US" altLang="en-US" sz="1600" i="1" dirty="0">
                            <a:solidFill>
                              <a:schemeClr val="tx1"/>
                            </a:solidFill>
                            <a:latin typeface="Cambria Math" panose="02040503050406030204" pitchFamily="18" charset="0"/>
                            <a:cs typeface="Times New Roman" panose="02020603050405020304" pitchFamily="18" charset="0"/>
                          </a:rPr>
                        </m:ctrlPr>
                      </m:fPr>
                      <m:num>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shadow</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of</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leaf</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one</m:t>
                        </m:r>
                        <m:r>
                          <a:rPr lang="en-US" altLang="en-US" sz="1600" b="0" i="0" dirty="0" smtClean="0">
                            <a:solidFill>
                              <a:schemeClr val="tx1"/>
                            </a:solidFill>
                            <a:latin typeface="Cambria Math" panose="02040503050406030204" pitchFamily="18" charset="0"/>
                            <a:cs typeface="Times New Roman" panose="02020603050405020304" pitchFamily="18" charset="0"/>
                          </a:rPr>
                          <m:t>+</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shadow</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of</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leaf</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two</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shadow</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of</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leaf</m:t>
                        </m:r>
                        <m:r>
                          <a:rPr lang="en-US" altLang="en-US" sz="1600" b="0" i="0" dirty="0" smtClean="0">
                            <a:solidFill>
                              <a:schemeClr val="tx1"/>
                            </a:solidFill>
                            <a:latin typeface="Cambria Math" panose="02040503050406030204" pitchFamily="18" charset="0"/>
                            <a:cs typeface="Times New Roman" panose="02020603050405020304" pitchFamily="18" charset="0"/>
                          </a:rPr>
                          <m:t> </m:t>
                        </m:r>
                        <m:r>
                          <m:rPr>
                            <m:sty m:val="p"/>
                          </m:rPr>
                          <a:rPr lang="en-US" altLang="en-US" sz="1600" b="0" i="0" dirty="0" smtClean="0">
                            <a:solidFill>
                              <a:schemeClr val="tx1"/>
                            </a:solidFill>
                            <a:latin typeface="Cambria Math" panose="02040503050406030204" pitchFamily="18" charset="0"/>
                            <a:cs typeface="Times New Roman" panose="02020603050405020304" pitchFamily="18" charset="0"/>
                          </a:rPr>
                          <m:t>N</m:t>
                        </m:r>
                      </m:num>
                      <m:den>
                        <m:r>
                          <m:rPr>
                            <m:sty m:val="p"/>
                          </m:rPr>
                          <a:rPr lang="en-US" altLang="en-US" sz="1600" b="0" i="0" dirty="0">
                            <a:solidFill>
                              <a:schemeClr val="tx1"/>
                            </a:solidFill>
                            <a:latin typeface="Cambria Math" panose="02040503050406030204" pitchFamily="18" charset="0"/>
                            <a:cs typeface="Times New Roman" panose="02020603050405020304" pitchFamily="18" charset="0"/>
                          </a:rPr>
                          <m:t>dS</m:t>
                        </m:r>
                      </m:den>
                    </m:f>
                  </m:oMath>
                </a14:m>
                <a:r>
                  <a:rPr lang="en-US" altLang="en-US" sz="1600" dirty="0">
                    <a:solidFill>
                      <a:schemeClr val="tx1"/>
                    </a:solidFill>
                    <a:cs typeface="Times New Roman" panose="02020603050405020304" pitchFamily="18" charset="0"/>
                  </a:rPr>
                  <a:t> ,</a:t>
                </a: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r>
                  <a:rPr lang="en-US" altLang="en-US" sz="1600" i="1" dirty="0">
                    <a:solidFill>
                      <a:schemeClr val="tx1"/>
                    </a:solidFill>
                    <a:cs typeface="Times New Roman" panose="02020603050405020304" pitchFamily="18" charset="0"/>
                  </a:rPr>
                  <a:t>                  = </a:t>
                </a:r>
                <a14:m>
                  <m:oMath xmlns:m="http://schemas.openxmlformats.org/officeDocument/2006/math">
                    <m:f>
                      <m:fPr>
                        <m:ctrlPr>
                          <a:rPr lang="en-US" altLang="en-US" sz="1600" i="1" dirty="0">
                            <a:solidFill>
                              <a:schemeClr val="tx1"/>
                            </a:solidFill>
                            <a:latin typeface="Cambria Math" panose="02040503050406030204" pitchFamily="18" charset="0"/>
                            <a:cs typeface="Times New Roman" panose="02020603050405020304" pitchFamily="18" charset="0"/>
                          </a:rPr>
                        </m:ctrlPr>
                      </m:fPr>
                      <m:num>
                        <m:sSub>
                          <m:sSubPr>
                            <m:ctrlPr>
                              <a:rPr lang="en-US" altLang="en-US" sz="1600" i="1" dirty="0" smtClean="0">
                                <a:solidFill>
                                  <a:schemeClr val="tx1"/>
                                </a:solidFill>
                                <a:latin typeface="Cambria Math" panose="02040503050406030204" pitchFamily="18" charset="0"/>
                                <a:cs typeface="Times New Roman" panose="02020603050405020304" pitchFamily="18" charset="0"/>
                              </a:rPr>
                            </m:ctrlPr>
                          </m:sSubPr>
                          <m:e>
                            <m:r>
                              <a:rPr lang="en-US" altLang="en-US" sz="1600" b="0" i="1" dirty="0" smtClean="0">
                                <a:solidFill>
                                  <a:schemeClr val="tx1"/>
                                </a:solidFill>
                                <a:latin typeface="Cambria Math" panose="02040503050406030204" pitchFamily="18" charset="0"/>
                                <a:cs typeface="Times New Roman" panose="02020603050405020304" pitchFamily="18" charset="0"/>
                              </a:rPr>
                              <m:t>𝑠</m:t>
                            </m:r>
                          </m:e>
                          <m:sub>
                            <m:r>
                              <a:rPr lang="en-US" altLang="en-US" sz="1600" b="0" i="1" dirty="0" smtClean="0">
                                <a:solidFill>
                                  <a:schemeClr val="tx1"/>
                                </a:solidFill>
                                <a:latin typeface="Cambria Math" panose="02040503050406030204" pitchFamily="18" charset="0"/>
                                <a:cs typeface="Times New Roman" panose="02020603050405020304" pitchFamily="18" charset="0"/>
                              </a:rPr>
                              <m:t>1</m:t>
                            </m:r>
                          </m:sub>
                        </m:sSub>
                        <m:d>
                          <m:dPr>
                            <m:begChr m:val="|"/>
                            <m:endChr m:val="|"/>
                            <m:ctrlPr>
                              <a:rPr lang="en-US" altLang="en-US" sz="1600" b="0" i="1" dirty="0" smtClean="0">
                                <a:solidFill>
                                  <a:schemeClr val="tx1"/>
                                </a:solidFill>
                                <a:latin typeface="Cambria Math" panose="02040503050406030204" pitchFamily="18" charset="0"/>
                                <a:cs typeface="Times New Roman" panose="02020603050405020304" pitchFamily="18" charset="0"/>
                              </a:rPr>
                            </m:ctrlPr>
                          </m:dPr>
                          <m:e>
                            <m:sSub>
                              <m:sSubPr>
                                <m:ctrlPr>
                                  <a:rPr lang="en-US" altLang="en-US" sz="1600" b="0" i="1" dirty="0" smtClean="0">
                                    <a:solidFill>
                                      <a:schemeClr val="tx1"/>
                                    </a:solidFill>
                                    <a:latin typeface="Cambria Math" panose="02040503050406030204" pitchFamily="18" charset="0"/>
                                    <a:cs typeface="Times New Roman" panose="02020603050405020304" pitchFamily="18" charset="0"/>
                                  </a:rPr>
                                </m:ctrlPr>
                              </m:sSubPr>
                              <m:e>
                                <m:bar>
                                  <m:barPr>
                                    <m:ctrlPr>
                                      <a:rPr lang="en-US" altLang="en-US" sz="1600" b="0" i="1" dirty="0" smtClean="0">
                                        <a:solidFill>
                                          <a:schemeClr val="tx1"/>
                                        </a:solidFill>
                                        <a:latin typeface="Cambria Math" panose="02040503050406030204" pitchFamily="18" charset="0"/>
                                        <a:cs typeface="Times New Roman" panose="02020603050405020304" pitchFamily="18" charset="0"/>
                                      </a:rPr>
                                    </m:ctrlPr>
                                  </m:barPr>
                                  <m:e>
                                    <m:r>
                                      <m:rPr>
                                        <m:sty m:val="p"/>
                                      </m:rPr>
                                      <a:rPr lang="el-GR"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b="0" i="1" dirty="0" smtClean="0">
                                    <a:solidFill>
                                      <a:schemeClr val="tx1"/>
                                    </a:solidFill>
                                    <a:latin typeface="Cambria Math" panose="02040503050406030204" pitchFamily="18" charset="0"/>
                                    <a:cs typeface="Times New Roman" panose="02020603050405020304" pitchFamily="18" charset="0"/>
                                  </a:rPr>
                                  <m:t>𝐿</m:t>
                                </m:r>
                                <m:r>
                                  <a:rPr lang="en-US" altLang="en-US" sz="1600" b="0" i="1" dirty="0" smtClean="0">
                                    <a:solidFill>
                                      <a:schemeClr val="tx1"/>
                                    </a:solidFill>
                                    <a:latin typeface="Cambria Math" panose="02040503050406030204" pitchFamily="18" charset="0"/>
                                    <a:cs typeface="Times New Roman" panose="02020603050405020304" pitchFamily="18" charset="0"/>
                                  </a:rPr>
                                  <m:t>1</m:t>
                                </m:r>
                              </m:sub>
                            </m:sSub>
                            <m:r>
                              <a:rPr lang="en-US"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a:rPr lang="en-US"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r>
                              <a:rPr lang="en-US" altLang="en-US" sz="1600" i="1" dirty="0">
                                <a:solidFill>
                                  <a:schemeClr val="tx1"/>
                                </a:solidFill>
                                <a:latin typeface="Cambria Math" panose="02040503050406030204" pitchFamily="18" charset="0"/>
                                <a:cs typeface="Times New Roman" panose="02020603050405020304" pitchFamily="18" charset="0"/>
                              </a:rPr>
                              <m:t>𝑠</m:t>
                            </m:r>
                          </m:e>
                          <m:sub>
                            <m:r>
                              <a:rPr lang="en-US" altLang="en-US" sz="1600" b="0" i="1" dirty="0" smtClean="0">
                                <a:solidFill>
                                  <a:schemeClr val="tx1"/>
                                </a:solidFill>
                                <a:latin typeface="Cambria Math" panose="02040503050406030204" pitchFamily="18" charset="0"/>
                                <a:cs typeface="Times New Roman" panose="02020603050405020304" pitchFamily="18" charset="0"/>
                              </a:rPr>
                              <m:t>2</m:t>
                            </m:r>
                          </m:sub>
                        </m:sSub>
                        <m:d>
                          <m:dPr>
                            <m:begChr m:val="|"/>
                            <m:endChr m:val="|"/>
                            <m:ctrlPr>
                              <a:rPr lang="en-US" altLang="en-US" sz="1600" i="1" dirty="0">
                                <a:solidFill>
                                  <a:schemeClr val="tx1"/>
                                </a:solidFill>
                                <a:latin typeface="Cambria Math" panose="02040503050406030204" pitchFamily="18" charset="0"/>
                                <a:cs typeface="Times New Roman" panose="02020603050405020304" pitchFamily="18" charset="0"/>
                              </a:rPr>
                            </m:ctrlPr>
                          </m:dPr>
                          <m:e>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dirty="0">
                                    <a:solidFill>
                                      <a:schemeClr val="tx1"/>
                                    </a:solidFill>
                                    <a:latin typeface="Cambria Math" panose="02040503050406030204" pitchFamily="18" charset="0"/>
                                    <a:cs typeface="Times New Roman" panose="02020603050405020304" pitchFamily="18" charset="0"/>
                                  </a:rPr>
                                  <m:t>𝐿</m:t>
                                </m:r>
                                <m:r>
                                  <a:rPr lang="en-US" altLang="en-US" sz="1600" b="0" i="1" dirty="0" smtClean="0">
                                    <a:solidFill>
                                      <a:schemeClr val="tx1"/>
                                    </a:solidFill>
                                    <a:latin typeface="Cambria Math" panose="02040503050406030204" pitchFamily="18" charset="0"/>
                                    <a:cs typeface="Times New Roman" panose="02020603050405020304" pitchFamily="18" charset="0"/>
                                  </a:rPr>
                                  <m:t>2</m:t>
                                </m:r>
                              </m:sub>
                            </m:sSub>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a:rPr lang="en-US"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r>
                              <a:rPr lang="en-US" altLang="en-US" sz="1600" i="1" dirty="0">
                                <a:solidFill>
                                  <a:schemeClr val="tx1"/>
                                </a:solidFill>
                                <a:latin typeface="Cambria Math" panose="02040503050406030204" pitchFamily="18" charset="0"/>
                                <a:cs typeface="Times New Roman" panose="02020603050405020304" pitchFamily="18" charset="0"/>
                              </a:rPr>
                              <m:t>𝑠</m:t>
                            </m:r>
                          </m:e>
                          <m:sub>
                            <m:r>
                              <a:rPr lang="en-US" altLang="en-US" sz="1600" b="0" i="1" dirty="0" smtClean="0">
                                <a:solidFill>
                                  <a:schemeClr val="tx1"/>
                                </a:solidFill>
                                <a:latin typeface="Cambria Math" panose="02040503050406030204" pitchFamily="18" charset="0"/>
                                <a:cs typeface="Times New Roman" panose="02020603050405020304" pitchFamily="18" charset="0"/>
                              </a:rPr>
                              <m:t>3</m:t>
                            </m:r>
                          </m:sub>
                        </m:sSub>
                        <m:d>
                          <m:dPr>
                            <m:begChr m:val="|"/>
                            <m:endChr m:val="|"/>
                            <m:ctrlPr>
                              <a:rPr lang="en-US" altLang="en-US" sz="1600" i="1" dirty="0">
                                <a:solidFill>
                                  <a:schemeClr val="tx1"/>
                                </a:solidFill>
                                <a:latin typeface="Cambria Math" panose="02040503050406030204" pitchFamily="18" charset="0"/>
                                <a:cs typeface="Times New Roman" panose="02020603050405020304" pitchFamily="18" charset="0"/>
                              </a:rPr>
                            </m:ctrlPr>
                          </m:dPr>
                          <m:e>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dirty="0">
                                    <a:solidFill>
                                      <a:schemeClr val="tx1"/>
                                    </a:solidFill>
                                    <a:latin typeface="Cambria Math" panose="02040503050406030204" pitchFamily="18" charset="0"/>
                                    <a:cs typeface="Times New Roman" panose="02020603050405020304" pitchFamily="18" charset="0"/>
                                  </a:rPr>
                                  <m:t>𝐿</m:t>
                                </m:r>
                                <m:r>
                                  <a:rPr lang="en-US" altLang="en-US" sz="1600" b="0" i="1" dirty="0" smtClean="0">
                                    <a:solidFill>
                                      <a:schemeClr val="tx1"/>
                                    </a:solidFill>
                                    <a:latin typeface="Cambria Math" panose="02040503050406030204" pitchFamily="18" charset="0"/>
                                    <a:cs typeface="Times New Roman" panose="02020603050405020304" pitchFamily="18" charset="0"/>
                                  </a:rPr>
                                  <m:t>3</m:t>
                                </m:r>
                              </m:sub>
                            </m:sSub>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a:rPr lang="en-US"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r>
                              <a:rPr lang="en-US" altLang="en-US" sz="1600" i="1" dirty="0">
                                <a:solidFill>
                                  <a:schemeClr val="tx1"/>
                                </a:solidFill>
                                <a:latin typeface="Cambria Math" panose="02040503050406030204" pitchFamily="18" charset="0"/>
                                <a:cs typeface="Times New Roman" panose="02020603050405020304" pitchFamily="18" charset="0"/>
                              </a:rPr>
                              <m:t>𝑠</m:t>
                            </m:r>
                          </m:e>
                          <m:sub>
                            <m:r>
                              <a:rPr lang="en-US" altLang="en-US" sz="1600" b="0" i="1" dirty="0" smtClean="0">
                                <a:solidFill>
                                  <a:schemeClr val="tx1"/>
                                </a:solidFill>
                                <a:latin typeface="Cambria Math" panose="02040503050406030204" pitchFamily="18" charset="0"/>
                                <a:cs typeface="Times New Roman" panose="02020603050405020304" pitchFamily="18" charset="0"/>
                              </a:rPr>
                              <m:t>𝑁</m:t>
                            </m:r>
                          </m:sub>
                        </m:sSub>
                        <m:d>
                          <m:dPr>
                            <m:begChr m:val="|"/>
                            <m:endChr m:val="|"/>
                            <m:ctrlPr>
                              <a:rPr lang="en-US" altLang="en-US" sz="1600" i="1" dirty="0">
                                <a:solidFill>
                                  <a:schemeClr val="tx1"/>
                                </a:solidFill>
                                <a:latin typeface="Cambria Math" panose="02040503050406030204" pitchFamily="18" charset="0"/>
                                <a:cs typeface="Times New Roman" panose="02020603050405020304" pitchFamily="18" charset="0"/>
                              </a:rPr>
                            </m:ctrlPr>
                          </m:dPr>
                          <m:e>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dirty="0">
                                    <a:solidFill>
                                      <a:schemeClr val="tx1"/>
                                    </a:solidFill>
                                    <a:latin typeface="Cambria Math" panose="02040503050406030204" pitchFamily="18" charset="0"/>
                                    <a:cs typeface="Times New Roman" panose="02020603050405020304" pitchFamily="18" charset="0"/>
                                  </a:rPr>
                                  <m:t>𝐿</m:t>
                                </m:r>
                                <m:r>
                                  <a:rPr lang="en-US" altLang="en-US" sz="1600" b="0" i="1" dirty="0" smtClean="0">
                                    <a:solidFill>
                                      <a:schemeClr val="tx1"/>
                                    </a:solidFill>
                                    <a:latin typeface="Cambria Math" panose="02040503050406030204" pitchFamily="18" charset="0"/>
                                    <a:cs typeface="Times New Roman" panose="02020603050405020304" pitchFamily="18" charset="0"/>
                                  </a:rPr>
                                  <m:t>𝑁</m:t>
                                </m:r>
                              </m:sub>
                            </m:sSub>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num>
                      <m:den>
                        <m:r>
                          <a:rPr lang="en-US" altLang="en-US" sz="1600" i="1" dirty="0">
                            <a:solidFill>
                              <a:schemeClr val="tx1"/>
                            </a:solidFill>
                            <a:latin typeface="Cambria Math" panose="02040503050406030204" pitchFamily="18" charset="0"/>
                            <a:cs typeface="Times New Roman" panose="02020603050405020304" pitchFamily="18" charset="0"/>
                          </a:rPr>
                          <m:t>𝑑𝑆</m:t>
                        </m:r>
                      </m:den>
                    </m:f>
                  </m:oMath>
                </a14:m>
                <a:r>
                  <a:rPr lang="en-US" altLang="en-US" sz="1600" i="1" dirty="0">
                    <a:solidFill>
                      <a:schemeClr val="tx1"/>
                    </a:solidFill>
                    <a:cs typeface="Times New Roman" panose="02020603050405020304" pitchFamily="18" charset="0"/>
                  </a:rPr>
                  <a:t>  .</a:t>
                </a: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r>
                  <a:rPr lang="en-US" altLang="en-US" sz="1600" dirty="0">
                    <a:solidFill>
                      <a:schemeClr val="tx1"/>
                    </a:solidFill>
                    <a:cs typeface="Times New Roman" panose="02020603050405020304" pitchFamily="18" charset="0"/>
                  </a:rPr>
                  <a:t>where </a:t>
                </a:r>
                <a14:m>
                  <m:oMath xmlns:m="http://schemas.openxmlformats.org/officeDocument/2006/math">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r>
                          <a:rPr lang="en-US" altLang="en-US" sz="1600" i="1" dirty="0">
                            <a:solidFill>
                              <a:schemeClr val="tx1"/>
                            </a:solidFill>
                            <a:latin typeface="Cambria Math" panose="02040503050406030204" pitchFamily="18" charset="0"/>
                            <a:cs typeface="Times New Roman" panose="02020603050405020304" pitchFamily="18" charset="0"/>
                          </a:rPr>
                          <m:t>𝑠</m:t>
                        </m:r>
                      </m:e>
                      <m:sub>
                        <m:r>
                          <a:rPr lang="en-US" altLang="en-US" sz="1600" b="0" i="1" dirty="0" smtClean="0">
                            <a:solidFill>
                              <a:schemeClr val="tx1"/>
                            </a:solidFill>
                            <a:latin typeface="Cambria Math" panose="02040503050406030204" pitchFamily="18" charset="0"/>
                            <a:cs typeface="Times New Roman" panose="02020603050405020304" pitchFamily="18" charset="0"/>
                          </a:rPr>
                          <m:t>𝑖</m:t>
                        </m:r>
                      </m:sub>
                    </m:sSub>
                  </m:oMath>
                </a14:m>
                <a:r>
                  <a:rPr lang="en-US" altLang="en-US" sz="1600" i="1" dirty="0">
                    <a:solidFill>
                      <a:schemeClr val="tx1"/>
                    </a:solidFill>
                    <a:cs typeface="Times New Roman" panose="02020603050405020304" pitchFamily="18" charset="0"/>
                  </a:rPr>
                  <a:t> </a:t>
                </a:r>
                <a:r>
                  <a:rPr lang="en-US" altLang="en-US" sz="1600" dirty="0">
                    <a:solidFill>
                      <a:schemeClr val="tx1"/>
                    </a:solidFill>
                    <a:cs typeface="Times New Roman" panose="02020603050405020304" pitchFamily="18" charset="0"/>
                  </a:rPr>
                  <a:t>is the area of leaf element of orientation </a:t>
                </a:r>
                <a14:m>
                  <m:oMath xmlns:m="http://schemas.openxmlformats.org/officeDocument/2006/math">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e>
                      <m:sub>
                        <m:r>
                          <a:rPr lang="en-US" altLang="en-US" sz="1600" i="1" dirty="0">
                            <a:solidFill>
                              <a:schemeClr val="tx1"/>
                            </a:solidFill>
                            <a:latin typeface="Cambria Math" panose="02040503050406030204" pitchFamily="18" charset="0"/>
                            <a:cs typeface="Times New Roman" panose="02020603050405020304" pitchFamily="18" charset="0"/>
                          </a:rPr>
                          <m:t>𝐿</m:t>
                        </m:r>
                        <m:r>
                          <a:rPr lang="en-US" altLang="en-US" sz="1600" b="0" i="1" dirty="0" smtClean="0">
                            <a:solidFill>
                              <a:schemeClr val="tx1"/>
                            </a:solidFill>
                            <a:latin typeface="Cambria Math" panose="02040503050406030204" pitchFamily="18" charset="0"/>
                            <a:cs typeface="Times New Roman" panose="02020603050405020304" pitchFamily="18" charset="0"/>
                          </a:rPr>
                          <m:t>𝑖</m:t>
                        </m:r>
                      </m:sub>
                    </m:sSub>
                  </m:oMath>
                </a14:m>
                <a:r>
                  <a:rPr lang="en-US" altLang="en-US" sz="1600" dirty="0">
                    <a:solidFill>
                      <a:schemeClr val="tx1"/>
                    </a:solidFill>
                    <a:cs typeface="Times New Roman" panose="02020603050405020304" pitchFamily="18" charset="0"/>
                  </a:rPr>
                  <a:t>. </a:t>
                </a: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r>
                  <a:rPr lang="en-US" altLang="en-US" sz="1600" dirty="0">
                    <a:solidFill>
                      <a:schemeClr val="tx1"/>
                    </a:solidFill>
                    <a:cs typeface="Times New Roman" panose="02020603050405020304" pitchFamily="18" charset="0"/>
                  </a:rPr>
                  <a:t>An important </a:t>
                </a:r>
                <a:r>
                  <a:rPr lang="en-US" altLang="en-US" sz="1600" dirty="0">
                    <a:solidFill>
                      <a:srgbClr val="151FF4"/>
                    </a:solidFill>
                    <a:cs typeface="Times New Roman" panose="02020603050405020304" pitchFamily="18" charset="0"/>
                  </a:rPr>
                  <a:t>assumption</a:t>
                </a:r>
                <a:r>
                  <a:rPr lang="en-US" altLang="en-US" sz="1600" dirty="0">
                    <a:solidFill>
                      <a:schemeClr val="tx1"/>
                    </a:solidFill>
                    <a:cs typeface="Times New Roman" panose="02020603050405020304" pitchFamily="18" charset="0"/>
                  </a:rPr>
                  <a:t> is, that the shadows of individual elements </a:t>
                </a:r>
              </a:p>
              <a:p>
                <a:pPr>
                  <a:buFont typeface="Arial" panose="020B0604020202020204" pitchFamily="34" charset="0"/>
                  <a:buNone/>
                </a:pPr>
                <a:r>
                  <a:rPr lang="en-US" altLang="en-US" sz="1600" dirty="0">
                    <a:solidFill>
                      <a:schemeClr val="tx1"/>
                    </a:solidFill>
                    <a:cs typeface="Times New Roman" panose="02020603050405020304" pitchFamily="18" charset="0"/>
                  </a:rPr>
                  <a:t>do </a:t>
                </a:r>
                <a:r>
                  <a:rPr lang="en-US" altLang="en-US" sz="1600" dirty="0">
                    <a:solidFill>
                      <a:srgbClr val="151FF4"/>
                    </a:solidFill>
                    <a:cs typeface="Times New Roman" panose="02020603050405020304" pitchFamily="18" charset="0"/>
                  </a:rPr>
                  <a:t>not overlap</a:t>
                </a:r>
                <a:r>
                  <a:rPr lang="en-US" altLang="en-US" sz="1600" dirty="0">
                    <a:solidFill>
                      <a:schemeClr val="tx1"/>
                    </a:solidFill>
                    <a:cs typeface="Times New Roman" panose="02020603050405020304" pitchFamily="18" charset="0"/>
                  </a:rPr>
                  <a:t>. Thus, the total shadow area is the sum of individual </a:t>
                </a:r>
              </a:p>
              <a:p>
                <a:pPr>
                  <a:buFont typeface="Arial" panose="020B0604020202020204" pitchFamily="34" charset="0"/>
                  <a:buNone/>
                </a:pPr>
                <a:r>
                  <a:rPr lang="en-US" altLang="en-US" sz="1600" dirty="0">
                    <a:solidFill>
                      <a:schemeClr val="tx1"/>
                    </a:solidFill>
                    <a:cs typeface="Times New Roman" panose="02020603050405020304" pitchFamily="18" charset="0"/>
                  </a:rPr>
                  <a:t>shadow areas.</a:t>
                </a:r>
              </a:p>
            </p:txBody>
          </p:sp>
        </mc:Choice>
        <mc:Fallback xmlns="">
          <p:sp>
            <p:nvSpPr>
              <p:cNvPr id="5" name="TextBox 4">
                <a:extLst>
                  <a:ext uri="{FF2B5EF4-FFF2-40B4-BE49-F238E27FC236}">
                    <a16:creationId xmlns:a16="http://schemas.microsoft.com/office/drawing/2014/main" id="{2ADBA19F-492E-D96F-8848-4A8033211917}"/>
                  </a:ext>
                </a:extLst>
              </p:cNvPr>
              <p:cNvSpPr txBox="1">
                <a:spLocks noRot="1" noChangeAspect="1" noMove="1" noResize="1" noEditPoints="1" noAdjustHandles="1" noChangeArrowheads="1" noChangeShapeType="1" noTextEdit="1"/>
              </p:cNvSpPr>
              <p:nvPr/>
            </p:nvSpPr>
            <p:spPr>
              <a:xfrm>
                <a:off x="59388" y="1536207"/>
                <a:ext cx="6460297" cy="4716676"/>
              </a:xfrm>
              <a:prstGeom prst="rect">
                <a:avLst/>
              </a:prstGeom>
              <a:blipFill>
                <a:blip r:embed="rId4"/>
                <a:stretch>
                  <a:fillRect l="-588" t="-268" b="-80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C0CE-4854-EE95-5890-A371634CACF1}"/>
            </a:ext>
          </a:extLst>
        </p:cNvPr>
        <p:cNvGrpSpPr/>
        <p:nvPr/>
      </p:nvGrpSpPr>
      <p:grpSpPr>
        <a:xfrm>
          <a:off x="0" y="0"/>
          <a:ext cx="0" cy="0"/>
          <a:chOff x="0" y="0"/>
          <a:chExt cx="0" cy="0"/>
        </a:xfrm>
      </p:grpSpPr>
      <p:pic>
        <p:nvPicPr>
          <p:cNvPr id="6" name="Picture 5" descr="A screenshot of a cell phone&#10;&#10;AI-generated content may be incorrect.">
            <a:extLst>
              <a:ext uri="{FF2B5EF4-FFF2-40B4-BE49-F238E27FC236}">
                <a16:creationId xmlns:a16="http://schemas.microsoft.com/office/drawing/2014/main" id="{572DABEA-BDFD-EB59-0036-F68D2547B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62" y="773164"/>
            <a:ext cx="4219192" cy="4585063"/>
          </a:xfrm>
          <a:prstGeom prst="rect">
            <a:avLst/>
          </a:prstGeom>
        </p:spPr>
      </p:pic>
      <p:sp>
        <p:nvSpPr>
          <p:cNvPr id="22529" name="Rectangle 2">
            <a:extLst>
              <a:ext uri="{FF2B5EF4-FFF2-40B4-BE49-F238E27FC236}">
                <a16:creationId xmlns:a16="http://schemas.microsoft.com/office/drawing/2014/main" id="{4D70A4B3-8CCF-B329-AA6F-54B65A29CC54}"/>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2B63C32C-A68F-F292-65D0-FFFA45F01437}"/>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6</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2531" name="TextBox 7">
            <a:extLst>
              <a:ext uri="{FF2B5EF4-FFF2-40B4-BE49-F238E27FC236}">
                <a16:creationId xmlns:a16="http://schemas.microsoft.com/office/drawing/2014/main" id="{40410754-7D23-C877-ED6E-C6A1C5828451}"/>
              </a:ext>
            </a:extLst>
          </p:cNvPr>
          <p:cNvSpPr txBox="1">
            <a:spLocks noChangeArrowheads="1"/>
          </p:cNvSpPr>
          <p:nvPr/>
        </p:nvSpPr>
        <p:spPr bwMode="auto">
          <a:xfrm>
            <a:off x="59388" y="691244"/>
            <a:ext cx="166772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The Switch</a:t>
            </a:r>
          </a:p>
        </p:txBody>
      </p:sp>
      <p:pic>
        <p:nvPicPr>
          <p:cNvPr id="8" name="Picture 7" descr="A screenshot of a diagram&#10;&#10;AI-generated content may be incorrect.">
            <a:extLst>
              <a:ext uri="{FF2B5EF4-FFF2-40B4-BE49-F238E27FC236}">
                <a16:creationId xmlns:a16="http://schemas.microsoft.com/office/drawing/2014/main" id="{9BD503C7-4BDA-819C-350C-30F47E431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517" y="773163"/>
            <a:ext cx="4332095" cy="4585063"/>
          </a:xfrm>
          <a:prstGeom prst="rect">
            <a:avLst/>
          </a:prstGeom>
        </p:spPr>
      </p:pic>
      <p:sp>
        <p:nvSpPr>
          <p:cNvPr id="5" name="TextBox 4">
            <a:extLst>
              <a:ext uri="{FF2B5EF4-FFF2-40B4-BE49-F238E27FC236}">
                <a16:creationId xmlns:a16="http://schemas.microsoft.com/office/drawing/2014/main" id="{58A2CB9F-05C3-0C9B-2BDB-B742F1609FF4}"/>
              </a:ext>
            </a:extLst>
          </p:cNvPr>
          <p:cNvSpPr txBox="1"/>
          <p:nvPr/>
        </p:nvSpPr>
        <p:spPr>
          <a:xfrm>
            <a:off x="59388" y="5440146"/>
            <a:ext cx="9025224" cy="1384995"/>
          </a:xfrm>
          <a:prstGeom prst="rect">
            <a:avLst/>
          </a:prstGeom>
          <a:noFill/>
        </p:spPr>
        <p:txBody>
          <a:bodyPr wrap="square">
            <a:spAutoFit/>
          </a:bodyPr>
          <a:lstStyle/>
          <a:p>
            <a:pPr>
              <a:buFont typeface="Arial" panose="020B0604020202020204" pitchFamily="34" charset="0"/>
              <a:buNone/>
            </a:pPr>
            <a:r>
              <a:rPr lang="en-US" b="1" dirty="0">
                <a:solidFill>
                  <a:schemeClr val="tx1"/>
                </a:solidFill>
              </a:rPr>
              <a:t>Two equivalent ways to compute the extinction cross-section </a:t>
            </a:r>
            <a:r>
              <a:rPr lang="el-GR" b="1" dirty="0">
                <a:solidFill>
                  <a:schemeClr val="tx1"/>
                </a:solidFill>
              </a:rPr>
              <a:t>σ </a:t>
            </a:r>
            <a:r>
              <a:rPr lang="en-US" b="1" dirty="0">
                <a:solidFill>
                  <a:schemeClr val="tx1"/>
                </a:solidFill>
              </a:rPr>
              <a:t>of a vegetation canopy modeled as a turbid medium.</a:t>
            </a:r>
            <a:r>
              <a:rPr lang="en-US" dirty="0">
                <a:solidFill>
                  <a:schemeClr val="tx1"/>
                </a:solidFill>
              </a:rPr>
              <a:t> Left panel shows the direct approach: each of the </a:t>
            </a:r>
            <a:r>
              <a:rPr lang="en-US" i="1" dirty="0">
                <a:solidFill>
                  <a:schemeClr val="tx1"/>
                </a:solidFill>
              </a:rPr>
              <a:t>N</a:t>
            </a:r>
            <a:r>
              <a:rPr lang="en-US" dirty="0">
                <a:solidFill>
                  <a:schemeClr val="tx1"/>
                </a:solidFill>
              </a:rPr>
              <a:t> leaf elements (areas </a:t>
            </a:r>
            <a:r>
              <a:rPr lang="en-US" i="1" dirty="0">
                <a:solidFill>
                  <a:schemeClr val="tx1"/>
                </a:solidFill>
              </a:rPr>
              <a:t>s</a:t>
            </a:r>
            <a:r>
              <a:rPr lang="en-US" baseline="-25000" dirty="0">
                <a:solidFill>
                  <a:schemeClr val="tx1"/>
                </a:solidFill>
              </a:rPr>
              <a:t>1</a:t>
            </a:r>
            <a:r>
              <a:rPr lang="en-US" dirty="0">
                <a:solidFill>
                  <a:schemeClr val="tx1"/>
                </a:solidFill>
              </a:rPr>
              <a:t>, </a:t>
            </a:r>
            <a:r>
              <a:rPr lang="en-US" i="1" dirty="0">
                <a:solidFill>
                  <a:schemeClr val="tx1"/>
                </a:solidFill>
              </a:rPr>
              <a:t>s</a:t>
            </a:r>
            <a:r>
              <a:rPr lang="en-US" baseline="-25000" dirty="0">
                <a:solidFill>
                  <a:schemeClr val="tx1"/>
                </a:solidFill>
              </a:rPr>
              <a:t>2</a:t>
            </a:r>
            <a:r>
              <a:rPr lang="en-US" dirty="0">
                <a:solidFill>
                  <a:schemeClr val="tx1"/>
                </a:solidFill>
              </a:rPr>
              <a:t>, …, </a:t>
            </a:r>
            <a:r>
              <a:rPr lang="en-US" i="1" dirty="0" err="1">
                <a:solidFill>
                  <a:schemeClr val="tx1"/>
                </a:solidFill>
              </a:rPr>
              <a:t>s</a:t>
            </a:r>
            <a:r>
              <a:rPr lang="en-US" baseline="-25000" dirty="0" err="1">
                <a:solidFill>
                  <a:schemeClr val="tx1"/>
                </a:solidFill>
              </a:rPr>
              <a:t>N</a:t>
            </a:r>
            <a:r>
              <a:rPr lang="en-US" dirty="0">
                <a:solidFill>
                  <a:schemeClr val="tx1"/>
                </a:solidFill>
              </a:rPr>
              <a:t>) in the elementary volume is individually projected onto a plane perpendicular to the photon travel direction </a:t>
            </a:r>
            <a:r>
              <a:rPr lang="el-GR" b="1" dirty="0">
                <a:solidFill>
                  <a:schemeClr val="tx1"/>
                </a:solidFill>
              </a:rPr>
              <a:t>Ω</a:t>
            </a:r>
            <a:r>
              <a:rPr lang="el-GR" dirty="0">
                <a:solidFill>
                  <a:schemeClr val="tx1"/>
                </a:solidFill>
              </a:rPr>
              <a:t>, </a:t>
            </a:r>
            <a:r>
              <a:rPr lang="en-US" dirty="0">
                <a:solidFill>
                  <a:schemeClr val="tx1"/>
                </a:solidFill>
              </a:rPr>
              <a:t>and their shadow areas are summed term by term. The projection of leaf </a:t>
            </a:r>
            <a:r>
              <a:rPr lang="en-US" i="1" dirty="0">
                <a:solidFill>
                  <a:schemeClr val="tx1"/>
                </a:solidFill>
              </a:rPr>
              <a:t>i</a:t>
            </a:r>
            <a:r>
              <a:rPr lang="en-US" dirty="0">
                <a:solidFill>
                  <a:schemeClr val="tx1"/>
                </a:solidFill>
              </a:rPr>
              <a:t> with normal </a:t>
            </a:r>
            <a:r>
              <a:rPr lang="el-GR" b="1" dirty="0">
                <a:solidFill>
                  <a:schemeClr val="tx1"/>
                </a:solidFill>
              </a:rPr>
              <a:t>Ω</a:t>
            </a:r>
            <a:r>
              <a:rPr lang="en-US" baseline="-25000" dirty="0">
                <a:solidFill>
                  <a:schemeClr val="tx1"/>
                </a:solidFill>
              </a:rPr>
              <a:t>L</a:t>
            </a:r>
            <a:r>
              <a:rPr lang="en-US" i="1" baseline="-25000" dirty="0">
                <a:solidFill>
                  <a:schemeClr val="tx1"/>
                </a:solidFill>
              </a:rPr>
              <a:t>i</a:t>
            </a:r>
            <a:r>
              <a:rPr lang="en-US" dirty="0">
                <a:solidFill>
                  <a:schemeClr val="tx1"/>
                </a:solidFill>
              </a:rPr>
              <a:t> contributes </a:t>
            </a:r>
            <a:r>
              <a:rPr lang="en-US" i="1" dirty="0" err="1">
                <a:solidFill>
                  <a:schemeClr val="tx1"/>
                </a:solidFill>
              </a:rPr>
              <a:t>s</a:t>
            </a:r>
            <a:r>
              <a:rPr lang="en-US" i="1" baseline="-25000" dirty="0" err="1">
                <a:solidFill>
                  <a:schemeClr val="tx1"/>
                </a:solidFill>
              </a:rPr>
              <a:t>i</a:t>
            </a:r>
            <a:r>
              <a:rPr lang="en-US" dirty="0">
                <a:solidFill>
                  <a:schemeClr val="tx1"/>
                </a:solidFill>
              </a:rPr>
              <a:t> |</a:t>
            </a:r>
            <a:r>
              <a:rPr lang="el-GR" b="1" dirty="0">
                <a:solidFill>
                  <a:schemeClr val="tx1"/>
                </a:solidFill>
              </a:rPr>
              <a:t>Ω</a:t>
            </a:r>
            <a:r>
              <a:rPr lang="en-US" baseline="-25000" dirty="0">
                <a:solidFill>
                  <a:schemeClr val="tx1"/>
                </a:solidFill>
              </a:rPr>
              <a:t>L</a:t>
            </a:r>
            <a:r>
              <a:rPr lang="en-US" i="1" baseline="-25000" dirty="0">
                <a:solidFill>
                  <a:schemeClr val="tx1"/>
                </a:solidFill>
              </a:rPr>
              <a:t>i</a:t>
            </a:r>
            <a:r>
              <a:rPr lang="en-US" dirty="0">
                <a:solidFill>
                  <a:schemeClr val="tx1"/>
                </a:solidFill>
              </a:rPr>
              <a:t> · </a:t>
            </a:r>
            <a:r>
              <a:rPr lang="el-GR" b="1" dirty="0">
                <a:solidFill>
                  <a:schemeClr val="tx1"/>
                </a:solidFill>
              </a:rPr>
              <a:t>Ω</a:t>
            </a:r>
            <a:r>
              <a:rPr lang="el-GR" dirty="0">
                <a:solidFill>
                  <a:schemeClr val="tx1"/>
                </a:solidFill>
              </a:rPr>
              <a:t>| </a:t>
            </a:r>
            <a:r>
              <a:rPr lang="en-US" dirty="0">
                <a:solidFill>
                  <a:schemeClr val="tx1"/>
                </a:solidFill>
              </a:rPr>
              <a:t>to the total shadow. This is exact but impractical when </a:t>
            </a:r>
            <a:r>
              <a:rPr lang="en-US" i="1" dirty="0">
                <a:solidFill>
                  <a:schemeClr val="tx1"/>
                </a:solidFill>
              </a:rPr>
              <a:t>N</a:t>
            </a:r>
            <a:r>
              <a:rPr lang="en-US" dirty="0">
                <a:solidFill>
                  <a:schemeClr val="tx1"/>
                </a:solidFill>
              </a:rPr>
              <a:t> is large. Right panel shows the efficient alternative: instead of enumerating leaves one by one, the upper hemisphere of leaf normal directions is partitioned into </a:t>
            </a:r>
            <a:r>
              <a:rPr lang="en-US" i="1" dirty="0">
                <a:solidFill>
                  <a:schemeClr val="tx1"/>
                </a:solidFill>
              </a:rPr>
              <a:t>M</a:t>
            </a:r>
            <a:r>
              <a:rPr lang="en-US" dirty="0">
                <a:solidFill>
                  <a:schemeClr val="tx1"/>
                </a:solidFill>
              </a:rPr>
              <a:t> solid angle bins, each collecting all leaves whose normals fall within that bin. The fractional area of leaves in bin </a:t>
            </a:r>
            <a:r>
              <a:rPr lang="el-GR" b="1" dirty="0">
                <a:solidFill>
                  <a:schemeClr val="tx1"/>
                </a:solidFill>
              </a:rPr>
              <a:t>Ω</a:t>
            </a:r>
            <a:r>
              <a:rPr lang="en-US" baseline="-25000" dirty="0">
                <a:solidFill>
                  <a:schemeClr val="tx1"/>
                </a:solidFill>
              </a:rPr>
              <a:t>L</a:t>
            </a:r>
            <a:r>
              <a:rPr lang="en-US" i="1" baseline="-25000" dirty="0">
                <a:solidFill>
                  <a:schemeClr val="tx1"/>
                </a:solidFill>
              </a:rPr>
              <a:t>i</a:t>
            </a:r>
            <a:r>
              <a:rPr lang="en-US" dirty="0">
                <a:solidFill>
                  <a:schemeClr val="tx1"/>
                </a:solidFill>
              </a:rPr>
              <a:t> is expressed through the leaf angle probability density </a:t>
            </a:r>
            <a:r>
              <a:rPr lang="en-US" i="1" dirty="0" err="1">
                <a:solidFill>
                  <a:schemeClr val="tx1"/>
                </a:solidFill>
              </a:rPr>
              <a:t>g</a:t>
            </a:r>
            <a:r>
              <a:rPr lang="en-US" baseline="-25000" dirty="0" err="1">
                <a:solidFill>
                  <a:schemeClr val="tx1"/>
                </a:solidFill>
              </a:rPr>
              <a:t>L</a:t>
            </a:r>
            <a:r>
              <a:rPr lang="en-US" dirty="0">
                <a:solidFill>
                  <a:schemeClr val="tx1"/>
                </a:solidFill>
              </a:rPr>
              <a:t>(</a:t>
            </a:r>
            <a:r>
              <a:rPr lang="el-GR" b="1" dirty="0">
                <a:solidFill>
                  <a:schemeClr val="tx1"/>
                </a:solidFill>
              </a:rPr>
              <a:t>Ω</a:t>
            </a:r>
            <a:r>
              <a:rPr lang="en-US" baseline="-25000" dirty="0">
                <a:solidFill>
                  <a:schemeClr val="tx1"/>
                </a:solidFill>
              </a:rPr>
              <a:t>L</a:t>
            </a:r>
            <a:r>
              <a:rPr lang="en-US" dirty="0">
                <a:solidFill>
                  <a:schemeClr val="tx1"/>
                </a:solidFill>
              </a:rPr>
              <a:t>), so the discrete sum over </a:t>
            </a:r>
            <a:r>
              <a:rPr lang="en-US" i="1" dirty="0">
                <a:solidFill>
                  <a:schemeClr val="tx1"/>
                </a:solidFill>
              </a:rPr>
              <a:t>N</a:t>
            </a:r>
            <a:r>
              <a:rPr lang="en-US" dirty="0">
                <a:solidFill>
                  <a:schemeClr val="tx1"/>
                </a:solidFill>
              </a:rPr>
              <a:t> leaves becomes a continuous integral over the hemisphere. </a:t>
            </a:r>
            <a:endParaRPr lang="en-US" altLang="en-US"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402739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E6612-6DE4-2E15-E080-F05F0F24BB9E}"/>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14062CE0-7FAF-0343-40E9-2C4F42B7587B}"/>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E0A2728A-26FE-FF3F-3736-B78DF581C5D7}"/>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7</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2531" name="TextBox 7">
            <a:extLst>
              <a:ext uri="{FF2B5EF4-FFF2-40B4-BE49-F238E27FC236}">
                <a16:creationId xmlns:a16="http://schemas.microsoft.com/office/drawing/2014/main" id="{2519FA43-4119-2F81-ED5E-A87938189172}"/>
              </a:ext>
            </a:extLst>
          </p:cNvPr>
          <p:cNvSpPr txBox="1">
            <a:spLocks noChangeArrowheads="1"/>
          </p:cNvSpPr>
          <p:nvPr/>
        </p:nvSpPr>
        <p:spPr bwMode="auto">
          <a:xfrm>
            <a:off x="116349" y="691244"/>
            <a:ext cx="166772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Derivation</a:t>
            </a:r>
          </a:p>
        </p:txBody>
      </p:sp>
      <p:pic>
        <p:nvPicPr>
          <p:cNvPr id="3" name="Picture 2" descr="A diagram of a cell&#10;&#10;AI-generated content may be incorrect.">
            <a:extLst>
              <a:ext uri="{FF2B5EF4-FFF2-40B4-BE49-F238E27FC236}">
                <a16:creationId xmlns:a16="http://schemas.microsoft.com/office/drawing/2014/main" id="{3EA89F7B-D883-0958-5521-85CADB82F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485" y="691244"/>
            <a:ext cx="3009127" cy="348701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9866F3-2F48-045E-2239-65CEAAA56730}"/>
                  </a:ext>
                </a:extLst>
              </p:cNvPr>
              <p:cNvSpPr txBox="1"/>
              <p:nvPr/>
            </p:nvSpPr>
            <p:spPr>
              <a:xfrm>
                <a:off x="1444564" y="3961660"/>
                <a:ext cx="3968871" cy="1366464"/>
              </a:xfrm>
              <a:prstGeom prst="rect">
                <a:avLst/>
              </a:prstGeom>
              <a:noFill/>
            </p:spPr>
            <p:txBody>
              <a:bodyPr wrap="square">
                <a:spAutoFit/>
              </a:bodyPr>
              <a:lstStyle/>
              <a:p>
                <a:pPr>
                  <a:buFont typeface="Arial" panose="020B0604020202020204" pitchFamily="34" charset="0"/>
                  <a:buNone/>
                </a:pPr>
                <a14:m>
                  <m:oMath xmlns:m="http://schemas.openxmlformats.org/officeDocument/2006/math">
                    <m:f>
                      <m:fPr>
                        <m:ctrlPr>
                          <a:rPr lang="en-US" altLang="en-US" sz="1600" i="1" dirty="0" smtClean="0">
                            <a:solidFill>
                              <a:schemeClr val="tx1"/>
                            </a:solidFill>
                            <a:latin typeface="Cambria Math" panose="02040503050406030204" pitchFamily="18" charset="0"/>
                            <a:cs typeface="Times New Roman" panose="02020603050405020304" pitchFamily="18" charset="0"/>
                          </a:rPr>
                        </m:ctrlPr>
                      </m:fPr>
                      <m:num>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r>
                              <m:rPr>
                                <m:sty m:val="p"/>
                              </m:rPr>
                              <a:rPr lang="en-US" altLang="en-US" sz="1600" dirty="0">
                                <a:solidFill>
                                  <a:schemeClr val="tx1"/>
                                </a:solidFill>
                                <a:latin typeface="Cambria Math" panose="02040503050406030204" pitchFamily="18" charset="0"/>
                                <a:cs typeface="Times New Roman" panose="02020603050405020304" pitchFamily="18" charset="0"/>
                              </a:rPr>
                              <m:t>s</m:t>
                            </m:r>
                          </m:e>
                          <m:sub>
                            <m:r>
                              <m:rPr>
                                <m:sty m:val="p"/>
                              </m:rPr>
                              <a:rPr lang="en-US" altLang="en-US" sz="1600" dirty="0">
                                <a:solidFill>
                                  <a:schemeClr val="tx1"/>
                                </a:solidFill>
                                <a:latin typeface="Cambria Math" panose="02040503050406030204" pitchFamily="18" charset="0"/>
                                <a:cs typeface="Times New Roman" panose="02020603050405020304" pitchFamily="18" charset="0"/>
                              </a:rPr>
                              <m:t>i</m:t>
                            </m:r>
                          </m:sub>
                        </m:sSub>
                        <m:r>
                          <m:rPr>
                            <m:nor/>
                          </m:rPr>
                          <a:rPr lang="en-US" altLang="en-US" sz="1600" dirty="0">
                            <a:solidFill>
                              <a:schemeClr val="tx1"/>
                            </a:solidFill>
                            <a:cs typeface="Times New Roman" panose="02020603050405020304" pitchFamily="18" charset="0"/>
                          </a:rPr>
                          <m:t>(</m:t>
                        </m:r>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m:rPr>
                                <m:sty m:val="p"/>
                              </m:rPr>
                              <a:rPr lang="en-US" altLang="en-US" sz="1600" dirty="0">
                                <a:solidFill>
                                  <a:schemeClr val="tx1"/>
                                </a:solidFill>
                                <a:latin typeface="Cambria Math" panose="02040503050406030204" pitchFamily="18" charset="0"/>
                                <a:cs typeface="Times New Roman" panose="02020603050405020304" pitchFamily="18" charset="0"/>
                              </a:rPr>
                              <m:t>Li</m:t>
                            </m:r>
                          </m:sub>
                        </m:sSub>
                        <m:r>
                          <m:rPr>
                            <m:nor/>
                          </m:rPr>
                          <a:rPr lang="en-US" altLang="en-US" sz="1600" dirty="0">
                            <a:solidFill>
                              <a:schemeClr val="tx1"/>
                            </a:solidFill>
                            <a:cs typeface="Times New Roman" panose="02020603050405020304" pitchFamily="18" charset="0"/>
                          </a:rPr>
                          <m:t>)</m:t>
                        </m:r>
                      </m:num>
                      <m:den>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𝑆</m:t>
                            </m:r>
                          </m:e>
                          <m:sub>
                            <m:r>
                              <a:rPr lang="en-US" altLang="en-US" sz="1600" i="1">
                                <a:solidFill>
                                  <a:schemeClr val="tx1"/>
                                </a:solidFill>
                                <a:latin typeface="Cambria Math" panose="02040503050406030204" pitchFamily="18" charset="0"/>
                                <a:cs typeface="Times New Roman" panose="02020603050405020304" pitchFamily="18" charset="0"/>
                              </a:rPr>
                              <m:t>𝑜</m:t>
                            </m:r>
                          </m:sub>
                        </m:sSub>
                      </m:den>
                    </m:f>
                  </m:oMath>
                </a14:m>
                <a:r>
                  <a:rPr lang="en-US" altLang="en-US" sz="1600" dirty="0">
                    <a:solidFill>
                      <a:schemeClr val="tx1"/>
                    </a:solidFill>
                    <a:cs typeface="Times New Roman" panose="02020603050405020304" pitchFamily="18" charset="0"/>
                  </a:rPr>
                  <a:t> = </a:t>
                </a:r>
                <a14:m>
                  <m:oMath xmlns:m="http://schemas.openxmlformats.org/officeDocument/2006/math">
                    <m:f>
                      <m:fPr>
                        <m:ctrlPr>
                          <a:rPr lang="en-US" altLang="en-US" sz="1600" i="1" smtClean="0">
                            <a:solidFill>
                              <a:schemeClr val="tx1"/>
                            </a:solidFill>
                            <a:latin typeface="Cambria Math" panose="02040503050406030204" pitchFamily="18" charset="0"/>
                            <a:cs typeface="Times New Roman" panose="02020603050405020304" pitchFamily="18" charset="0"/>
                          </a:rPr>
                        </m:ctrlPr>
                      </m:fPr>
                      <m:num>
                        <m:r>
                          <a:rPr lang="en-US" altLang="en-US" sz="1600" b="0" i="1" smtClean="0">
                            <a:solidFill>
                              <a:schemeClr val="tx1"/>
                            </a:solidFill>
                            <a:latin typeface="Cambria Math" panose="02040503050406030204" pitchFamily="18" charset="0"/>
                            <a:cs typeface="Times New Roman" panose="02020603050405020304" pitchFamily="18" charset="0"/>
                          </a:rPr>
                          <m:t>1</m:t>
                        </m:r>
                      </m:num>
                      <m:den>
                        <m:r>
                          <a:rPr lang="en-US" altLang="en-US" sz="1600" b="0" i="1" smtClean="0">
                            <a:solidFill>
                              <a:schemeClr val="tx1"/>
                            </a:solidFill>
                            <a:latin typeface="Cambria Math" panose="02040503050406030204" pitchFamily="18" charset="0"/>
                            <a:cs typeface="Times New Roman" panose="02020603050405020304" pitchFamily="18" charset="0"/>
                          </a:rPr>
                          <m:t>2</m:t>
                        </m:r>
                        <m: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1600" b="0" i="1" smtClean="0">
                        <a:solidFill>
                          <a:schemeClr val="tx1"/>
                        </a:solidFill>
                        <a:latin typeface="Cambria Math" panose="02040503050406030204" pitchFamily="18" charset="0"/>
                        <a:cs typeface="Times New Roman" panose="02020603050405020304" pitchFamily="18" charset="0"/>
                      </a:rPr>
                      <m:t> </m:t>
                    </m:r>
                    <m:sSub>
                      <m:sSubPr>
                        <m:ctrlPr>
                          <a:rPr lang="en-US" altLang="en-US" sz="1600" b="0" i="1" smtClean="0">
                            <a:solidFill>
                              <a:schemeClr val="tx1"/>
                            </a:solidFill>
                            <a:latin typeface="Cambria Math" panose="02040503050406030204" pitchFamily="18" charset="0"/>
                            <a:cs typeface="Times New Roman" panose="02020603050405020304" pitchFamily="18" charset="0"/>
                          </a:rPr>
                        </m:ctrlPr>
                      </m:sSubPr>
                      <m:e>
                        <m:r>
                          <a:rPr lang="en-US" altLang="en-US" sz="1600" b="0" i="1" smtClean="0">
                            <a:solidFill>
                              <a:schemeClr val="tx1"/>
                            </a:solidFill>
                            <a:latin typeface="Cambria Math" panose="02040503050406030204" pitchFamily="18" charset="0"/>
                            <a:cs typeface="Times New Roman" panose="02020603050405020304" pitchFamily="18" charset="0"/>
                          </a:rPr>
                          <m:t>𝑔</m:t>
                        </m:r>
                      </m:e>
                      <m:sub>
                        <m:r>
                          <a:rPr lang="en-US" altLang="en-US" sz="1600" b="0" i="1" smtClean="0">
                            <a:solidFill>
                              <a:schemeClr val="tx1"/>
                            </a:solidFill>
                            <a:latin typeface="Cambria Math" panose="02040503050406030204" pitchFamily="18" charset="0"/>
                            <a:cs typeface="Times New Roman" panose="02020603050405020304" pitchFamily="18" charset="0"/>
                          </a:rPr>
                          <m:t>𝐿</m:t>
                        </m:r>
                      </m:sub>
                    </m:sSub>
                    <m:r>
                      <a:rPr lang="en-US" altLang="en-US" sz="1600" b="0" i="1" smtClean="0">
                        <a:solidFill>
                          <a:schemeClr val="tx1"/>
                        </a:solidFill>
                        <a:latin typeface="Cambria Math" panose="02040503050406030204" pitchFamily="18" charset="0"/>
                        <a:cs typeface="Times New Roman" panose="02020603050405020304" pitchFamily="18" charset="0"/>
                      </a:rPr>
                      <m:t>(</m:t>
                    </m:r>
                    <m:acc>
                      <m:accPr>
                        <m:chr m:val="⃗"/>
                        <m:ctrlPr>
                          <a:rPr lang="en-US" altLang="en-US" sz="1600" b="0" i="1" smtClean="0">
                            <a:solidFill>
                              <a:schemeClr val="tx1"/>
                            </a:solidFill>
                            <a:latin typeface="Cambria Math" panose="02040503050406030204" pitchFamily="18" charset="0"/>
                            <a:cs typeface="Times New Roman" panose="02020603050405020304" pitchFamily="18" charset="0"/>
                          </a:rPr>
                        </m:ctrlPr>
                      </m:accPr>
                      <m:e>
                        <m:r>
                          <a:rPr lang="en-US" altLang="en-US" sz="1600" b="0" i="1" smtClean="0">
                            <a:solidFill>
                              <a:schemeClr val="tx1"/>
                            </a:solidFill>
                            <a:latin typeface="Cambria Math" panose="02040503050406030204" pitchFamily="18" charset="0"/>
                            <a:cs typeface="Times New Roman" panose="02020603050405020304" pitchFamily="18" charset="0"/>
                          </a:rPr>
                          <m:t>𝑟</m:t>
                        </m:r>
                      </m:e>
                    </m:acc>
                    <m:r>
                      <a:rPr lang="en-US" altLang="en-US" sz="1600" b="0" i="1" smtClean="0">
                        <a:solidFill>
                          <a:schemeClr val="tx1"/>
                        </a:solidFill>
                        <a:latin typeface="Cambria Math" panose="02040503050406030204" pitchFamily="18" charset="0"/>
                        <a:cs typeface="Times New Roman" panose="02020603050405020304" pitchFamily="18" charset="0"/>
                      </a:rPr>
                      <m:t>,</m:t>
                    </m:r>
                    <m:sSub>
                      <m:sSubPr>
                        <m:ctrlPr>
                          <a:rPr lang="en-US" altLang="en-US" sz="1600" b="0" i="1" smtClean="0">
                            <a:solidFill>
                              <a:schemeClr val="tx1"/>
                            </a:solidFill>
                            <a:latin typeface="Cambria Math" panose="02040503050406030204" pitchFamily="18" charset="0"/>
                            <a:cs typeface="Times New Roman" panose="02020603050405020304" pitchFamily="18" charset="0"/>
                          </a:rPr>
                        </m:ctrlPr>
                      </m:sSubPr>
                      <m:e>
                        <m:bar>
                          <m:barPr>
                            <m:ctrlPr>
                              <a:rPr lang="en-US" altLang="en-US" sz="1600" b="0" i="1" smtClean="0">
                                <a:solidFill>
                                  <a:schemeClr val="tx1"/>
                                </a:solidFill>
                                <a:latin typeface="Cambria Math" panose="02040503050406030204" pitchFamily="18" charset="0"/>
                                <a:cs typeface="Times New Roman" panose="02020603050405020304" pitchFamily="18" charset="0"/>
                              </a:rPr>
                            </m:ctrlPr>
                          </m:barPr>
                          <m:e>
                            <m:r>
                              <m:rPr>
                                <m:sty m:val="p"/>
                              </m:rPr>
                              <a:rPr lang="el-GR"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b="0" i="1" smtClean="0">
                            <a:solidFill>
                              <a:schemeClr val="tx1"/>
                            </a:solidFill>
                            <a:latin typeface="Cambria Math" panose="02040503050406030204" pitchFamily="18" charset="0"/>
                            <a:cs typeface="Times New Roman" panose="02020603050405020304" pitchFamily="18" charset="0"/>
                          </a:rPr>
                          <m:t>𝐿𝑖</m:t>
                        </m:r>
                      </m:sub>
                    </m:sSub>
                    <m:r>
                      <a:rPr lang="en-US" altLang="en-US" sz="1600" b="0" i="1" smtClean="0">
                        <a:solidFill>
                          <a:schemeClr val="tx1"/>
                        </a:solidFill>
                        <a:latin typeface="Cambria Math" panose="02040503050406030204" pitchFamily="18" charset="0"/>
                        <a:cs typeface="Times New Roman" panose="02020603050405020304" pitchFamily="18" charset="0"/>
                      </a:rPr>
                      <m:t>)</m:t>
                    </m:r>
                  </m:oMath>
                </a14:m>
                <a:r>
                  <a:rPr lang="en-US" altLang="en-US" sz="1600" dirty="0">
                    <a:solidFill>
                      <a:schemeClr val="tx1"/>
                    </a:solidFill>
                    <a:cs typeface="Times New Roman" panose="02020603050405020304" pitchFamily="18" charset="0"/>
                  </a:rPr>
                  <a:t> d</a:t>
                </a:r>
                <a14:m>
                  <m:oMath xmlns:m="http://schemas.openxmlformats.org/officeDocument/2006/math">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𝐿𝑖</m:t>
                        </m:r>
                      </m:sub>
                    </m:sSub>
                  </m:oMath>
                </a14:m>
                <a:r>
                  <a:rPr lang="en-US" altLang="en-US" sz="1600" dirty="0">
                    <a:solidFill>
                      <a:schemeClr val="tx1"/>
                    </a:solidFill>
                    <a:cs typeface="Times New Roman" panose="02020603050405020304" pitchFamily="18" charset="0"/>
                  </a:rPr>
                  <a:t> ,</a:t>
                </a: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14:m>
                  <m:oMath xmlns:m="http://schemas.openxmlformats.org/officeDocument/2006/math">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r>
                          <m:rPr>
                            <m:sty m:val="p"/>
                          </m:rPr>
                          <a:rPr lang="en-US" altLang="en-US" sz="1600" dirty="0">
                            <a:solidFill>
                              <a:schemeClr val="tx1"/>
                            </a:solidFill>
                            <a:latin typeface="Cambria Math" panose="02040503050406030204" pitchFamily="18" charset="0"/>
                            <a:cs typeface="Times New Roman" panose="02020603050405020304" pitchFamily="18" charset="0"/>
                          </a:rPr>
                          <m:t>s</m:t>
                        </m:r>
                      </m:e>
                      <m:sub>
                        <m:r>
                          <m:rPr>
                            <m:sty m:val="p"/>
                          </m:rPr>
                          <a:rPr lang="en-US" altLang="en-US" sz="1600" dirty="0">
                            <a:solidFill>
                              <a:schemeClr val="tx1"/>
                            </a:solidFill>
                            <a:latin typeface="Cambria Math" panose="02040503050406030204" pitchFamily="18" charset="0"/>
                            <a:cs typeface="Times New Roman" panose="02020603050405020304" pitchFamily="18" charset="0"/>
                          </a:rPr>
                          <m:t>i</m:t>
                        </m:r>
                      </m:sub>
                    </m:sSub>
                    <m:r>
                      <m:rPr>
                        <m:nor/>
                      </m:rPr>
                      <a:rPr lang="en-US" altLang="en-US" sz="1600" dirty="0">
                        <a:solidFill>
                          <a:schemeClr val="tx1"/>
                        </a:solidFill>
                        <a:cs typeface="Times New Roman" panose="02020603050405020304" pitchFamily="18" charset="0"/>
                      </a:rPr>
                      <m:t>(</m:t>
                    </m:r>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m:rPr>
                            <m:sty m:val="p"/>
                          </m:rPr>
                          <a:rPr lang="en-US" altLang="en-US" sz="1600" dirty="0">
                            <a:solidFill>
                              <a:schemeClr val="tx1"/>
                            </a:solidFill>
                            <a:latin typeface="Cambria Math" panose="02040503050406030204" pitchFamily="18" charset="0"/>
                            <a:cs typeface="Times New Roman" panose="02020603050405020304" pitchFamily="18" charset="0"/>
                          </a:rPr>
                          <m:t>Li</m:t>
                        </m:r>
                      </m:sub>
                    </m:sSub>
                    <m:r>
                      <m:rPr>
                        <m:nor/>
                      </m:rPr>
                      <a:rPr lang="en-US" altLang="en-US" sz="1600" dirty="0">
                        <a:solidFill>
                          <a:schemeClr val="tx1"/>
                        </a:solidFill>
                        <a:cs typeface="Times New Roman" panose="02020603050405020304" pitchFamily="18" charset="0"/>
                      </a:rPr>
                      <m:t>)</m:t>
                    </m:r>
                    <m:r>
                      <m:rPr>
                        <m:nor/>
                      </m:rPr>
                      <a:rPr lang="en-US" altLang="en-US" sz="1600" b="0" i="0" dirty="0" smtClean="0">
                        <a:solidFill>
                          <a:schemeClr val="tx1"/>
                        </a:solidFill>
                        <a:cs typeface="Times New Roman" panose="02020603050405020304" pitchFamily="18" charset="0"/>
                      </a:rPr>
                      <m:t> = </m:t>
                    </m:r>
                    <m:f>
                      <m:fPr>
                        <m:ctrlPr>
                          <a:rPr lang="en-US" altLang="en-US" sz="1600" i="1">
                            <a:solidFill>
                              <a:schemeClr val="tx1"/>
                            </a:solidFill>
                            <a:latin typeface="Cambria Math" panose="02040503050406030204" pitchFamily="18" charset="0"/>
                            <a:cs typeface="Times New Roman" panose="02020603050405020304" pitchFamily="18" charset="0"/>
                          </a:rPr>
                        </m:ctrlPr>
                      </m:fPr>
                      <m:num>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𝑆</m:t>
                            </m:r>
                          </m:e>
                          <m:sub>
                            <m:r>
                              <a:rPr lang="en-US" altLang="en-US" sz="1600" i="1">
                                <a:solidFill>
                                  <a:schemeClr val="tx1"/>
                                </a:solidFill>
                                <a:latin typeface="Cambria Math" panose="02040503050406030204" pitchFamily="18" charset="0"/>
                                <a:cs typeface="Times New Roman" panose="02020603050405020304" pitchFamily="18" charset="0"/>
                              </a:rPr>
                              <m:t>𝑜</m:t>
                            </m:r>
                          </m:sub>
                        </m:sSub>
                      </m:num>
                      <m:den>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1600" i="1">
                        <a:solidFill>
                          <a:schemeClr val="tx1"/>
                        </a:solidFill>
                        <a:latin typeface="Cambria Math" panose="02040503050406030204" pitchFamily="18" charset="0"/>
                        <a:cs typeface="Times New Roman" panose="02020603050405020304" pitchFamily="18" charset="0"/>
                      </a:rPr>
                      <m:t> </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𝐿𝑖</m:t>
                        </m:r>
                      </m:sub>
                    </m:sSub>
                    <m:r>
                      <a:rPr lang="en-US" altLang="en-US" sz="1600" i="1">
                        <a:solidFill>
                          <a:schemeClr val="tx1"/>
                        </a:solidFill>
                        <a:latin typeface="Cambria Math" panose="02040503050406030204" pitchFamily="18" charset="0"/>
                        <a:cs typeface="Times New Roman" panose="02020603050405020304" pitchFamily="18" charset="0"/>
                      </a:rPr>
                      <m:t>)</m:t>
                    </m:r>
                  </m:oMath>
                </a14:m>
                <a:r>
                  <a:rPr lang="en-US" altLang="en-US" sz="1600" dirty="0">
                    <a:solidFill>
                      <a:schemeClr val="tx1"/>
                    </a:solidFill>
                    <a:cs typeface="Times New Roman" panose="02020603050405020304" pitchFamily="18" charset="0"/>
                  </a:rPr>
                  <a:t> d</a:t>
                </a:r>
                <a14:m>
                  <m:oMath xmlns:m="http://schemas.openxmlformats.org/officeDocument/2006/math">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𝐿𝑖</m:t>
                        </m:r>
                      </m:sub>
                    </m:sSub>
                  </m:oMath>
                </a14:m>
                <a:r>
                  <a:rPr lang="en-US" altLang="en-US" sz="1600" dirty="0">
                    <a:solidFill>
                      <a:schemeClr val="tx1"/>
                    </a:solidFill>
                    <a:cs typeface="Times New Roman" panose="02020603050405020304" pitchFamily="18" charset="0"/>
                  </a:rPr>
                  <a:t> .</a:t>
                </a:r>
                <a:endParaRPr lang="en-US" altLang="en-US" sz="1600" b="0" i="1" dirty="0">
                  <a:solidFill>
                    <a:schemeClr val="tx1"/>
                  </a:solidFill>
                  <a:latin typeface="Cambria Math" panose="020405030504060302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39866F3-2F48-045E-2239-65CEAAA56730}"/>
                  </a:ext>
                </a:extLst>
              </p:cNvPr>
              <p:cNvSpPr txBox="1">
                <a:spLocks noRot="1" noChangeAspect="1" noMove="1" noResize="1" noEditPoints="1" noAdjustHandles="1" noChangeArrowheads="1" noChangeShapeType="1" noTextEdit="1"/>
              </p:cNvSpPr>
              <p:nvPr/>
            </p:nvSpPr>
            <p:spPr>
              <a:xfrm>
                <a:off x="1444564" y="3961660"/>
                <a:ext cx="3968871" cy="1366464"/>
              </a:xfrm>
              <a:prstGeom prst="rect">
                <a:avLst/>
              </a:prstGeom>
              <a:blipFill>
                <a:blip r:embed="rId4"/>
                <a:stretch>
                  <a:fillRect b="-926"/>
                </a:stretch>
              </a:blipFill>
            </p:spPr>
            <p:txBody>
              <a:bodyPr/>
              <a:lstStyle/>
              <a:p>
                <a:r>
                  <a:rPr lang="en-US">
                    <a:noFill/>
                  </a:rPr>
                  <a:t> </a:t>
                </a:r>
              </a:p>
            </p:txBody>
          </p:sp>
        </mc:Fallback>
      </mc:AlternateContent>
      <p:sp>
        <p:nvSpPr>
          <p:cNvPr id="4" name="Rectangle 46">
            <a:extLst>
              <a:ext uri="{FF2B5EF4-FFF2-40B4-BE49-F238E27FC236}">
                <a16:creationId xmlns:a16="http://schemas.microsoft.com/office/drawing/2014/main" id="{336975DC-1FBE-B545-E606-22437367E7B1}"/>
              </a:ext>
            </a:extLst>
          </p:cNvPr>
          <p:cNvSpPr>
            <a:spLocks noChangeArrowheads="1"/>
          </p:cNvSpPr>
          <p:nvPr/>
        </p:nvSpPr>
        <p:spPr bwMode="auto">
          <a:xfrm>
            <a:off x="116349" y="1372315"/>
            <a:ext cx="595913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n-US" altLang="en-US" sz="1600" dirty="0">
                <a:latin typeface="Times New Roman" panose="02020603050405020304" pitchFamily="18" charset="0"/>
              </a:rPr>
              <a:t>Counting over number of planar elements is tedious and inefficient as </a:t>
            </a:r>
            <a:r>
              <a:rPr lang="en-US" altLang="en-US" sz="1600" i="1" dirty="0">
                <a:latin typeface="Times New Roman" panose="02020603050405020304" pitchFamily="18" charset="0"/>
              </a:rPr>
              <a:t>N</a:t>
            </a:r>
            <a:r>
              <a:rPr lang="en-US" altLang="en-US" sz="1600" dirty="0">
                <a:latin typeface="Times New Roman" panose="02020603050405020304" pitchFamily="18" charset="0"/>
              </a:rPr>
              <a:t> can be a large. It is convenient to count over a certain number of </a:t>
            </a:r>
            <a:r>
              <a:rPr lang="en-US" altLang="en-US" sz="1600" dirty="0">
                <a:solidFill>
                  <a:srgbClr val="151FF4"/>
                </a:solidFill>
                <a:latin typeface="Times New Roman" panose="02020603050405020304" pitchFamily="18" charset="0"/>
              </a:rPr>
              <a:t>fixed solid angles </a:t>
            </a:r>
            <a:r>
              <a:rPr lang="en-US" altLang="en-US" sz="1600" dirty="0">
                <a:latin typeface="Times New Roman" panose="02020603050405020304" pitchFamily="18" charset="0"/>
              </a:rPr>
              <a:t>in a hemisphere, </a:t>
            </a:r>
            <a:r>
              <a:rPr lang="en-US" altLang="en-US" sz="1600" i="1" dirty="0">
                <a:latin typeface="Times New Roman" panose="02020603050405020304" pitchFamily="18" charset="0"/>
              </a:rPr>
              <a:t>M</a:t>
            </a:r>
            <a:r>
              <a:rPr lang="en-US" altLang="en-US" sz="1600" dirty="0">
                <a:latin typeface="Times New Roman" panose="02020603050405020304" pitchFamily="18" charset="0"/>
              </a:rPr>
              <a:t>, which contain all the normals of these </a:t>
            </a:r>
            <a:r>
              <a:rPr lang="en-US" altLang="en-US" sz="1600" i="1" dirty="0">
                <a:latin typeface="Times New Roman" panose="02020603050405020304" pitchFamily="18" charset="0"/>
              </a:rPr>
              <a:t>N</a:t>
            </a:r>
            <a:r>
              <a:rPr lang="en-US" altLang="en-US" sz="1600" dirty="0">
                <a:latin typeface="Times New Roman" panose="02020603050405020304" pitchFamily="18" charset="0"/>
              </a:rPr>
              <a:t> elements.</a:t>
            </a:r>
          </a:p>
          <a:p>
            <a:pPr>
              <a:spcBef>
                <a:spcPct val="0"/>
              </a:spcBef>
              <a:buFontTx/>
              <a:buNone/>
            </a:pPr>
            <a:endParaRPr lang="en-US" altLang="en-US" sz="1600" dirty="0">
              <a:latin typeface="Times New Roman" panose="02020603050405020304" pitchFamily="18" charset="0"/>
            </a:endParaRPr>
          </a:p>
          <a:p>
            <a:pPr>
              <a:spcBef>
                <a:spcPct val="0"/>
              </a:spcBef>
              <a:buFontTx/>
              <a:buNone/>
            </a:pPr>
            <a:endParaRPr lang="en-US" altLang="en-US" sz="1600" dirty="0">
              <a:latin typeface="Times New Roman" panose="02020603050405020304" pitchFamily="18" charset="0"/>
            </a:endParaRPr>
          </a:p>
          <a:p>
            <a:pPr>
              <a:spcBef>
                <a:spcPct val="0"/>
              </a:spcBef>
              <a:buFontTx/>
              <a:buNone/>
            </a:pPr>
            <a:r>
              <a:rPr lang="en-US" altLang="en-US" sz="1600" dirty="0">
                <a:latin typeface="Times New Roman" panose="02020603050405020304" pitchFamily="18" charset="0"/>
              </a:rPr>
              <a:t>By definition, the </a:t>
            </a:r>
            <a:r>
              <a:rPr lang="en-US" altLang="en-US" sz="1600" dirty="0">
                <a:solidFill>
                  <a:srgbClr val="1A27F4"/>
                </a:solidFill>
                <a:latin typeface="Times New Roman" panose="02020603050405020304" pitchFamily="18" charset="0"/>
              </a:rPr>
              <a:t>ratio</a:t>
            </a:r>
            <a:r>
              <a:rPr lang="en-US" altLang="en-US" sz="1600" dirty="0">
                <a:latin typeface="Times New Roman" panose="02020603050405020304" pitchFamily="18" charset="0"/>
              </a:rPr>
              <a:t> of the area of all leaf elements </a:t>
            </a:r>
            <a:r>
              <a:rPr lang="en-US" altLang="en-US" sz="1600" i="1" dirty="0" err="1">
                <a:latin typeface="Times New Roman" panose="02020603050405020304" pitchFamily="18" charset="0"/>
              </a:rPr>
              <a:t>s</a:t>
            </a:r>
            <a:r>
              <a:rPr lang="en-US" altLang="en-US" sz="1600" i="1" baseline="-25000" dirty="0" err="1">
                <a:latin typeface="Times New Roman" panose="02020603050405020304" pitchFamily="18" charset="0"/>
              </a:rPr>
              <a:t>i</a:t>
            </a:r>
            <a:r>
              <a:rPr lang="en-US" altLang="en-US" sz="1600" dirty="0">
                <a:latin typeface="Times New Roman" panose="02020603050405020304" pitchFamily="18" charset="0"/>
              </a:rPr>
              <a:t> of orientation </a:t>
            </a:r>
            <a:r>
              <a:rPr lang="el-GR" altLang="en-US" sz="1600" i="1" u="sng" dirty="0">
                <a:latin typeface="Times New Roman" panose="02020603050405020304" pitchFamily="18" charset="0"/>
              </a:rPr>
              <a:t>Ω</a:t>
            </a:r>
            <a:r>
              <a:rPr lang="en-US" altLang="en-US" sz="1600" i="1" baseline="-25000" dirty="0">
                <a:latin typeface="Times New Roman" panose="02020603050405020304" pitchFamily="18" charset="0"/>
              </a:rPr>
              <a:t>Li</a:t>
            </a:r>
            <a:r>
              <a:rPr lang="en-US" altLang="en-US" sz="1600" dirty="0">
                <a:latin typeface="Times New Roman" panose="02020603050405020304" pitchFamily="18" charset="0"/>
              </a:rPr>
              <a:t> to the total leaf area </a:t>
            </a:r>
            <a:r>
              <a:rPr lang="en-US" altLang="en-US" sz="1600" i="1" dirty="0">
                <a:latin typeface="Times New Roman" panose="02020603050405020304" pitchFamily="18" charset="0"/>
              </a:rPr>
              <a:t>S</a:t>
            </a:r>
            <a:r>
              <a:rPr lang="en-US" altLang="en-US" sz="1600" i="1" baseline="-25000" dirty="0">
                <a:latin typeface="Times New Roman" panose="02020603050405020304" pitchFamily="18" charset="0"/>
              </a:rPr>
              <a:t>o</a:t>
            </a:r>
            <a:r>
              <a:rPr lang="en-US" altLang="en-US" sz="1600" dirty="0">
                <a:latin typeface="Times New Roman" panose="02020603050405020304" pitchFamily="18" charset="0"/>
              </a:rPr>
              <a:t> in the elementary volume is </a:t>
            </a:r>
            <a:r>
              <a:rPr lang="en-US" altLang="en-US" sz="1600" dirty="0">
                <a:solidFill>
                  <a:srgbClr val="1A27F4"/>
                </a:solidFill>
                <a:latin typeface="Times New Roman" panose="02020603050405020304" pitchFamily="18" charset="0"/>
              </a:rPr>
              <a:t>equivalent</a:t>
            </a:r>
            <a:r>
              <a:rPr lang="en-US" altLang="en-US" sz="1600" b="1" dirty="0">
                <a:solidFill>
                  <a:srgbClr val="1A27F4"/>
                </a:solidFill>
                <a:latin typeface="Times New Roman" panose="02020603050405020304" pitchFamily="18" charset="0"/>
              </a:rPr>
              <a:t> </a:t>
            </a:r>
            <a:r>
              <a:rPr lang="en-US" altLang="en-US" sz="1600" dirty="0">
                <a:latin typeface="Times New Roman" panose="02020603050405020304" pitchFamily="18" charset="0"/>
              </a:rPr>
              <a:t>to the </a:t>
            </a:r>
            <a:r>
              <a:rPr lang="en-US" altLang="en-US" sz="1600" dirty="0">
                <a:solidFill>
                  <a:srgbClr val="1A27F4"/>
                </a:solidFill>
                <a:latin typeface="Times New Roman" panose="02020603050405020304" pitchFamily="18" charset="0"/>
              </a:rPr>
              <a:t>probability</a:t>
            </a:r>
            <a:r>
              <a:rPr lang="en-US" altLang="en-US" sz="1600" dirty="0">
                <a:latin typeface="Times New Roman" panose="02020603050405020304" pitchFamily="18" charset="0"/>
              </a:rPr>
              <a:t> of leaf elements of orientation </a:t>
            </a:r>
            <a:r>
              <a:rPr lang="el-GR" altLang="en-US" sz="1600" i="1" u="sng" dirty="0">
                <a:latin typeface="Times New Roman" panose="02020603050405020304" pitchFamily="18" charset="0"/>
              </a:rPr>
              <a:t>Ω</a:t>
            </a:r>
            <a:r>
              <a:rPr lang="en-US" altLang="en-US" sz="1600" i="1" baseline="-25000" dirty="0">
                <a:latin typeface="Times New Roman" panose="02020603050405020304" pitchFamily="18" charset="0"/>
              </a:rPr>
              <a:t>Li</a:t>
            </a:r>
            <a:r>
              <a:rPr lang="en-US" altLang="en-US" sz="1600" dirty="0">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6" name="Rectangle 46">
                <a:extLst>
                  <a:ext uri="{FF2B5EF4-FFF2-40B4-BE49-F238E27FC236}">
                    <a16:creationId xmlns:a16="http://schemas.microsoft.com/office/drawing/2014/main" id="{54675824-6FB1-443D-5395-D11DA9F5B3F5}"/>
                  </a:ext>
                </a:extLst>
              </p:cNvPr>
              <p:cNvSpPr>
                <a:spLocks noChangeArrowheads="1"/>
              </p:cNvSpPr>
              <p:nvPr/>
            </p:nvSpPr>
            <p:spPr bwMode="auto">
              <a:xfrm>
                <a:off x="116348" y="5751257"/>
                <a:ext cx="885180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dirty="0">
                    <a:latin typeface="Times New Roman" panose="02020603050405020304" pitchFamily="18" charset="0"/>
                  </a:rPr>
                  <a:t>In the above, </a:t>
                </a:r>
                <a14:m>
                  <m:oMath xmlns:m="http://schemas.openxmlformats.org/officeDocument/2006/math">
                    <m:sSub>
                      <m:sSubPr>
                        <m:ctrlPr>
                          <a:rPr lang="en-US" altLang="en-US" sz="1600" i="1">
                            <a:latin typeface="Cambria Math" panose="02040503050406030204" pitchFamily="18" charset="0"/>
                            <a:cs typeface="Times New Roman" panose="02020603050405020304" pitchFamily="18" charset="0"/>
                          </a:rPr>
                        </m:ctrlPr>
                      </m:sSubPr>
                      <m:e>
                        <m:r>
                          <a:rPr lang="en-US" altLang="en-US" sz="1600" i="1">
                            <a:latin typeface="Cambria Math" panose="02040503050406030204" pitchFamily="18" charset="0"/>
                            <a:cs typeface="Times New Roman" panose="02020603050405020304" pitchFamily="18" charset="0"/>
                          </a:rPr>
                          <m:t>𝑔</m:t>
                        </m:r>
                      </m:e>
                      <m:sub>
                        <m:r>
                          <a:rPr lang="en-US" altLang="en-US" sz="1600" i="1">
                            <a:latin typeface="Cambria Math" panose="02040503050406030204" pitchFamily="18" charset="0"/>
                            <a:cs typeface="Times New Roman" panose="02020603050405020304" pitchFamily="18" charset="0"/>
                          </a:rPr>
                          <m:t>𝐿</m:t>
                        </m:r>
                      </m:sub>
                    </m:sSub>
                  </m:oMath>
                </a14:m>
                <a:r>
                  <a:rPr lang="en-US" altLang="en-US" sz="1600" dirty="0">
                    <a:latin typeface="Times New Roman" panose="02020603050405020304" pitchFamily="18" charset="0"/>
                  </a:rPr>
                  <a:t> is the probability density function (pdf) of leaf normal orientation. </a:t>
                </a:r>
              </a:p>
            </p:txBody>
          </p:sp>
        </mc:Choice>
        <mc:Fallback xmlns="">
          <p:sp>
            <p:nvSpPr>
              <p:cNvPr id="6" name="Rectangle 46">
                <a:extLst>
                  <a:ext uri="{FF2B5EF4-FFF2-40B4-BE49-F238E27FC236}">
                    <a16:creationId xmlns:a16="http://schemas.microsoft.com/office/drawing/2014/main" id="{54675824-6FB1-443D-5395-D11DA9F5B3F5}"/>
                  </a:ext>
                </a:extLst>
              </p:cNvPr>
              <p:cNvSpPr>
                <a:spLocks noRot="1" noChangeAspect="1" noMove="1" noResize="1" noEditPoints="1" noAdjustHandles="1" noChangeArrowheads="1" noChangeShapeType="1" noTextEdit="1"/>
              </p:cNvSpPr>
              <p:nvPr/>
            </p:nvSpPr>
            <p:spPr bwMode="auto">
              <a:xfrm>
                <a:off x="116348" y="5751257"/>
                <a:ext cx="8851805" cy="338554"/>
              </a:xfrm>
              <a:prstGeom prst="rect">
                <a:avLst/>
              </a:prstGeom>
              <a:blipFill>
                <a:blip r:embed="rId5"/>
                <a:stretch>
                  <a:fillRect l="-430" t="-3571" b="-214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67292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FBEA3-1613-848F-9634-EA65C1949E5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552DC8-5D27-23D4-14BD-7B1B2CB48B3F}"/>
              </a:ext>
            </a:extLst>
          </p:cNvPr>
          <p:cNvSpPr/>
          <p:nvPr/>
        </p:nvSpPr>
        <p:spPr>
          <a:xfrm>
            <a:off x="3174023" y="4791808"/>
            <a:ext cx="2646485" cy="606669"/>
          </a:xfrm>
          <a:prstGeom prst="rect">
            <a:avLst/>
          </a:prstGeom>
          <a:solidFill>
            <a:schemeClr val="bg1"/>
          </a:solidFill>
          <a:ln w="38100">
            <a:solidFill>
              <a:srgbClr val="151F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a:extLst>
              <a:ext uri="{FF2B5EF4-FFF2-40B4-BE49-F238E27FC236}">
                <a16:creationId xmlns:a16="http://schemas.microsoft.com/office/drawing/2014/main" id="{090AB4CA-02D9-CCEB-80C2-F3855D703198}"/>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039C9FD7-D43E-686A-45DB-7B18377FCFC8}"/>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8</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p:sp>
        <p:nvSpPr>
          <p:cNvPr id="22531" name="TextBox 7">
            <a:extLst>
              <a:ext uri="{FF2B5EF4-FFF2-40B4-BE49-F238E27FC236}">
                <a16:creationId xmlns:a16="http://schemas.microsoft.com/office/drawing/2014/main" id="{633B7C89-DF0E-2216-ADC5-88AC79C3ADA6}"/>
              </a:ext>
            </a:extLst>
          </p:cNvPr>
          <p:cNvSpPr txBox="1">
            <a:spLocks noChangeArrowheads="1"/>
          </p:cNvSpPr>
          <p:nvPr/>
        </p:nvSpPr>
        <p:spPr bwMode="auto">
          <a:xfrm>
            <a:off x="0" y="624048"/>
            <a:ext cx="166772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Derivation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D8DA27-CA84-0C6A-E2A4-4406AD21BBB0}"/>
                  </a:ext>
                </a:extLst>
              </p:cNvPr>
              <p:cNvSpPr txBox="1"/>
              <p:nvPr/>
            </p:nvSpPr>
            <p:spPr>
              <a:xfrm>
                <a:off x="87868" y="1137818"/>
                <a:ext cx="8968263" cy="5302670"/>
              </a:xfrm>
              <a:prstGeom prst="rect">
                <a:avLst/>
              </a:prstGeom>
              <a:noFill/>
            </p:spPr>
            <p:txBody>
              <a:bodyPr wrap="square" rtlCol="0">
                <a:spAutoFit/>
              </a:bodyPr>
              <a:lstStyle/>
              <a:p>
                <a:r>
                  <a:rPr lang="en-US" sz="1600" dirty="0">
                    <a:solidFill>
                      <a:schemeClr val="tx1"/>
                    </a:solidFill>
                  </a:rPr>
                  <a:t>With, </a:t>
                </a:r>
                <a14:m>
                  <m:oMath xmlns:m="http://schemas.openxmlformats.org/officeDocument/2006/math">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r>
                          <m:rPr>
                            <m:sty m:val="p"/>
                          </m:rPr>
                          <a:rPr lang="en-US" altLang="en-US" sz="1600" dirty="0">
                            <a:solidFill>
                              <a:schemeClr val="tx1"/>
                            </a:solidFill>
                            <a:latin typeface="Cambria Math" panose="02040503050406030204" pitchFamily="18" charset="0"/>
                            <a:cs typeface="Times New Roman" panose="02020603050405020304" pitchFamily="18" charset="0"/>
                          </a:rPr>
                          <m:t>s</m:t>
                        </m:r>
                      </m:e>
                      <m:sub>
                        <m:r>
                          <m:rPr>
                            <m:sty m:val="p"/>
                          </m:rPr>
                          <a:rPr lang="en-US" altLang="en-US" sz="1600" dirty="0">
                            <a:solidFill>
                              <a:schemeClr val="tx1"/>
                            </a:solidFill>
                            <a:latin typeface="Cambria Math" panose="02040503050406030204" pitchFamily="18" charset="0"/>
                            <a:cs typeface="Times New Roman" panose="02020603050405020304" pitchFamily="18" charset="0"/>
                          </a:rPr>
                          <m:t>i</m:t>
                        </m:r>
                      </m:sub>
                    </m:sSub>
                    <m:r>
                      <m:rPr>
                        <m:nor/>
                      </m:rPr>
                      <a:rPr lang="en-US" altLang="en-US" sz="1600" dirty="0">
                        <a:solidFill>
                          <a:schemeClr val="tx1"/>
                        </a:solidFill>
                        <a:cs typeface="Times New Roman" panose="02020603050405020304" pitchFamily="18" charset="0"/>
                      </a:rPr>
                      <m:t>(</m:t>
                    </m:r>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m:rPr>
                            <m:sty m:val="p"/>
                          </m:rPr>
                          <a:rPr lang="en-US" altLang="en-US" sz="1600" dirty="0">
                            <a:solidFill>
                              <a:schemeClr val="tx1"/>
                            </a:solidFill>
                            <a:latin typeface="Cambria Math" panose="02040503050406030204" pitchFamily="18" charset="0"/>
                            <a:cs typeface="Times New Roman" panose="02020603050405020304" pitchFamily="18" charset="0"/>
                          </a:rPr>
                          <m:t>Li</m:t>
                        </m:r>
                      </m:sub>
                    </m:sSub>
                    <m:r>
                      <m:rPr>
                        <m:nor/>
                      </m:rPr>
                      <a:rPr lang="en-US" altLang="en-US" sz="1600" dirty="0">
                        <a:solidFill>
                          <a:schemeClr val="tx1"/>
                        </a:solidFill>
                        <a:cs typeface="Times New Roman" panose="02020603050405020304" pitchFamily="18" charset="0"/>
                      </a:rPr>
                      <m:t>) = </m:t>
                    </m:r>
                    <m:f>
                      <m:fPr>
                        <m:ctrlPr>
                          <a:rPr lang="en-US" altLang="en-US" sz="1600" i="1">
                            <a:solidFill>
                              <a:schemeClr val="tx1"/>
                            </a:solidFill>
                            <a:latin typeface="Cambria Math" panose="02040503050406030204" pitchFamily="18" charset="0"/>
                            <a:cs typeface="Times New Roman" panose="02020603050405020304" pitchFamily="18" charset="0"/>
                          </a:rPr>
                        </m:ctrlPr>
                      </m:fPr>
                      <m:num>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𝑆</m:t>
                            </m:r>
                          </m:e>
                          <m:sub>
                            <m:r>
                              <a:rPr lang="en-US" altLang="en-US" sz="1600" i="1">
                                <a:solidFill>
                                  <a:schemeClr val="tx1"/>
                                </a:solidFill>
                                <a:latin typeface="Cambria Math" panose="02040503050406030204" pitchFamily="18" charset="0"/>
                                <a:cs typeface="Times New Roman" panose="02020603050405020304" pitchFamily="18" charset="0"/>
                              </a:rPr>
                              <m:t>𝑜</m:t>
                            </m:r>
                          </m:sub>
                        </m:sSub>
                      </m:num>
                      <m:den>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1600" i="1">
                        <a:solidFill>
                          <a:schemeClr val="tx1"/>
                        </a:solidFill>
                        <a:latin typeface="Cambria Math" panose="02040503050406030204" pitchFamily="18" charset="0"/>
                        <a:cs typeface="Times New Roman" panose="02020603050405020304" pitchFamily="18" charset="0"/>
                      </a:rPr>
                      <m:t> </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𝐿𝑖</m:t>
                        </m:r>
                      </m:sub>
                    </m:sSub>
                    <m:r>
                      <a:rPr lang="en-US" altLang="en-US" sz="1600" i="1">
                        <a:solidFill>
                          <a:schemeClr val="tx1"/>
                        </a:solidFill>
                        <a:latin typeface="Cambria Math" panose="02040503050406030204" pitchFamily="18" charset="0"/>
                        <a:cs typeface="Times New Roman" panose="02020603050405020304" pitchFamily="18" charset="0"/>
                      </a:rPr>
                      <m:t>)</m:t>
                    </m:r>
                  </m:oMath>
                </a14:m>
                <a:r>
                  <a:rPr lang="en-US" altLang="en-US" sz="1600" dirty="0">
                    <a:solidFill>
                      <a:schemeClr val="tx1"/>
                    </a:solidFill>
                    <a:cs typeface="Times New Roman" panose="02020603050405020304" pitchFamily="18" charset="0"/>
                  </a:rPr>
                  <a:t> d</a:t>
                </a:r>
                <a14:m>
                  <m:oMath xmlns:m="http://schemas.openxmlformats.org/officeDocument/2006/math">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𝐿𝑖</m:t>
                        </m:r>
                      </m:sub>
                    </m:sSub>
                  </m:oMath>
                </a14:m>
                <a:r>
                  <a:rPr lang="en-US" altLang="en-US" sz="1600" dirty="0">
                    <a:solidFill>
                      <a:schemeClr val="tx1"/>
                    </a:solidFill>
                    <a:cs typeface="Times New Roman" panose="02020603050405020304" pitchFamily="18" charset="0"/>
                  </a:rPr>
                  <a:t> , the probability of interaction is,</a:t>
                </a:r>
              </a:p>
              <a:p>
                <a:endParaRPr lang="en-US" altLang="en-US" sz="1600" dirty="0">
                  <a:solidFill>
                    <a:schemeClr val="tx1"/>
                  </a:solidFill>
                  <a:cs typeface="Times New Roman" panose="02020603050405020304" pitchFamily="18" charset="0"/>
                </a:endParaRPr>
              </a:p>
              <a:p>
                <a:pPr>
                  <a:buFont typeface="Arial" panose="020B0604020202020204" pitchFamily="34" charset="0"/>
                  <a:buNone/>
                </a:pPr>
                <a:endPar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buFont typeface="Arial" panose="020B0604020202020204" pitchFamily="34" charset="0"/>
                  <a:buNone/>
                </a:pPr>
                <a14:m>
                  <m:oMath xmlns:m="http://schemas.openxmlformats.org/officeDocument/2006/math">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dirty="0">
                    <a:solidFill>
                      <a:schemeClr val="tx1"/>
                    </a:solidFill>
                    <a:cs typeface="Times New Roman" panose="02020603050405020304" pitchFamily="18" charset="0"/>
                  </a:rPr>
                  <a:t> </a:t>
                </a:r>
                <a:r>
                  <a:rPr lang="en-US" altLang="en-US" sz="1600" i="1" dirty="0">
                    <a:solidFill>
                      <a:schemeClr val="tx1"/>
                    </a:solidFill>
                    <a:cs typeface="Times New Roman" panose="02020603050405020304" pitchFamily="18" charset="0"/>
                  </a:rPr>
                  <a:t>d</a:t>
                </a:r>
                <a14:m>
                  <m:oMath xmlns:m="http://schemas.openxmlformats.org/officeDocument/2006/math">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𝜉</m:t>
                    </m:r>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en-US" sz="1600" i="1" dirty="0">
                  <a:solidFill>
                    <a:schemeClr val="tx1"/>
                  </a:solidFill>
                  <a:cs typeface="Times New Roman" panose="02020603050405020304" pitchFamily="18" charset="0"/>
                </a:endParaRP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r>
                  <a:rPr lang="en-US" altLang="en-US" sz="1600" i="1" dirty="0">
                    <a:solidFill>
                      <a:schemeClr val="tx1"/>
                    </a:solidFill>
                    <a:cs typeface="Times New Roman" panose="02020603050405020304" pitchFamily="18" charset="0"/>
                  </a:rPr>
                  <a:t>= </a:t>
                </a:r>
                <a14:m>
                  <m:oMath xmlns:m="http://schemas.openxmlformats.org/officeDocument/2006/math">
                    <m:f>
                      <m:fPr>
                        <m:ctrlPr>
                          <a:rPr lang="en-US" altLang="en-US" sz="1600" i="1">
                            <a:solidFill>
                              <a:schemeClr val="tx1"/>
                            </a:solidFill>
                            <a:latin typeface="Cambria Math" panose="02040503050406030204" pitchFamily="18" charset="0"/>
                            <a:cs typeface="Times New Roman" panose="02020603050405020304" pitchFamily="18" charset="0"/>
                          </a:rPr>
                        </m:ctrlPr>
                      </m:fPr>
                      <m:num>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𝑆</m:t>
                            </m:r>
                          </m:e>
                          <m:sub>
                            <m:r>
                              <a:rPr lang="en-US" altLang="en-US" sz="1600" i="1">
                                <a:solidFill>
                                  <a:schemeClr val="tx1"/>
                                </a:solidFill>
                                <a:latin typeface="Cambria Math" panose="02040503050406030204" pitchFamily="18" charset="0"/>
                                <a:cs typeface="Times New Roman" panose="02020603050405020304" pitchFamily="18" charset="0"/>
                              </a:rPr>
                              <m:t>𝑜</m:t>
                            </m:r>
                          </m:sub>
                        </m:sSub>
                      </m:num>
                      <m:den>
                        <m:r>
                          <a:rPr lang="en-US" altLang="en-US" sz="1600" i="1">
                            <a:solidFill>
                              <a:schemeClr val="tx1"/>
                            </a:solidFill>
                            <a:latin typeface="Cambria Math" panose="02040503050406030204" pitchFamily="18" charset="0"/>
                            <a:cs typeface="Times New Roman" panose="02020603050405020304" pitchFamily="18" charset="0"/>
                          </a:rPr>
                          <m:t>𝑑𝑆</m:t>
                        </m:r>
                      </m:den>
                    </m:f>
                    <m:r>
                      <a:rPr lang="en-US" altLang="en-US" sz="1600" i="1">
                        <a:solidFill>
                          <a:schemeClr val="tx1"/>
                        </a:solidFill>
                        <a:latin typeface="Cambria Math" panose="02040503050406030204" pitchFamily="18" charset="0"/>
                        <a:cs typeface="Times New Roman" panose="02020603050405020304" pitchFamily="18" charset="0"/>
                      </a:rPr>
                      <m:t>  </m:t>
                    </m:r>
                    <m:d>
                      <m:dPr>
                        <m:begChr m:val="["/>
                        <m:endChr m:val="]"/>
                        <m:ctrlPr>
                          <a:rPr lang="en-US" altLang="en-US" sz="1600" i="1">
                            <a:solidFill>
                              <a:schemeClr val="tx1"/>
                            </a:solidFill>
                            <a:latin typeface="Cambria Math" panose="02040503050406030204" pitchFamily="18" charset="0"/>
                            <a:cs typeface="Times New Roman" panose="02020603050405020304" pitchFamily="18" charset="0"/>
                          </a:rPr>
                        </m:ctrlPr>
                      </m:dPr>
                      <m:e>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f>
                              <m:fPr>
                                <m:ctrlPr>
                                  <a:rPr lang="en-US" altLang="en-US" sz="1600" i="1">
                                    <a:solidFill>
                                      <a:schemeClr val="tx1"/>
                                    </a:solidFill>
                                    <a:latin typeface="Cambria Math" panose="02040503050406030204" pitchFamily="18" charset="0"/>
                                    <a:cs typeface="Times New Roman" panose="02020603050405020304" pitchFamily="18" charset="0"/>
                                  </a:rPr>
                                </m:ctrlPr>
                              </m:fPr>
                              <m:num>
                                <m:r>
                                  <a:rPr lang="en-US" altLang="en-US" sz="1600" i="1">
                                    <a:solidFill>
                                      <a:schemeClr val="tx1"/>
                                    </a:solidFill>
                                    <a:latin typeface="Cambria Math" panose="02040503050406030204" pitchFamily="18" charset="0"/>
                                    <a:cs typeface="Times New Roman" panose="02020603050405020304" pitchFamily="18" charset="0"/>
                                  </a:rPr>
                                  <m:t>1</m:t>
                                </m:r>
                              </m:num>
                              <m:den>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r>
                              <a:rPr lang="en-US" altLang="en-US" sz="1600" i="1">
                                <a:solidFill>
                                  <a:schemeClr val="tx1"/>
                                </a:solidFill>
                                <a:latin typeface="Cambria Math" panose="02040503050406030204" pitchFamily="18" charset="0"/>
                                <a:cs typeface="Times New Roman" panose="02020603050405020304" pitchFamily="18" charset="0"/>
                              </a:rPr>
                              <m:t>1</m:t>
                            </m:r>
                          </m:sub>
                        </m:sSub>
                        <m:r>
                          <a:rPr lang="en-US" altLang="en-US" sz="1600" i="1">
                            <a:solidFill>
                              <a:schemeClr val="tx1"/>
                            </a:solidFill>
                            <a:latin typeface="Cambria Math" panose="02040503050406030204" pitchFamily="18" charset="0"/>
                            <a:cs typeface="Times New Roman" panose="02020603050405020304" pitchFamily="18" charset="0"/>
                          </a:rPr>
                          <m:t>)</m:t>
                        </m:r>
                        <m:d>
                          <m:dPr>
                            <m:begChr m:val="|"/>
                            <m:endChr m:val="|"/>
                            <m:ctrlPr>
                              <a:rPr lang="en-US" altLang="en-US" sz="1600" i="1" dirty="0">
                                <a:solidFill>
                                  <a:schemeClr val="tx1"/>
                                </a:solidFill>
                                <a:latin typeface="Cambria Math" panose="02040503050406030204" pitchFamily="18" charset="0"/>
                                <a:cs typeface="Times New Roman" panose="02020603050405020304" pitchFamily="18" charset="0"/>
                              </a:rPr>
                            </m:ctrlPr>
                          </m:dPr>
                          <m:e>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dirty="0">
                                    <a:solidFill>
                                      <a:schemeClr val="tx1"/>
                                    </a:solidFill>
                                    <a:latin typeface="Cambria Math" panose="02040503050406030204" pitchFamily="18" charset="0"/>
                                    <a:cs typeface="Times New Roman" panose="02020603050405020304" pitchFamily="18" charset="0"/>
                                  </a:rPr>
                                  <m:t>𝐿</m:t>
                                </m:r>
                                <m:r>
                                  <a:rPr lang="en-US" altLang="en-US" sz="1600" i="1" dirty="0">
                                    <a:solidFill>
                                      <a:schemeClr val="tx1"/>
                                    </a:solidFill>
                                    <a:latin typeface="Cambria Math" panose="02040503050406030204" pitchFamily="18" charset="0"/>
                                    <a:cs typeface="Times New Roman" panose="02020603050405020304" pitchFamily="18" charset="0"/>
                                  </a:rPr>
                                  <m:t>1</m:t>
                                </m:r>
                              </m:sub>
                            </m:sSub>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m:rPr>
                            <m:nor/>
                          </m:rPr>
                          <a:rPr lang="en-US" altLang="en-US" sz="1600" dirty="0">
                            <a:solidFill>
                              <a:schemeClr val="tx1"/>
                            </a:solidFill>
                            <a:cs typeface="Times New Roman" panose="02020603050405020304" pitchFamily="18" charset="0"/>
                          </a:rPr>
                          <m:t>d</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r>
                              <a:rPr lang="en-US" altLang="en-US" sz="1600" i="1">
                                <a:solidFill>
                                  <a:schemeClr val="tx1"/>
                                </a:solidFill>
                                <a:latin typeface="Cambria Math" panose="02040503050406030204" pitchFamily="18" charset="0"/>
                                <a:cs typeface="Times New Roman" panose="02020603050405020304" pitchFamily="18" charset="0"/>
                              </a:rPr>
                              <m:t>1</m:t>
                            </m:r>
                          </m:sub>
                        </m:sSub>
                        <m:r>
                          <m:rPr>
                            <m:nor/>
                          </m:rPr>
                          <a:rPr lang="en-US" altLang="en-US" sz="1600" i="1" dirty="0">
                            <a:solidFill>
                              <a:schemeClr val="tx1"/>
                            </a:solidFill>
                            <a:cs typeface="Times New Roman" panose="02020603050405020304" pitchFamily="18" charset="0"/>
                          </a:rPr>
                          <m:t>+</m:t>
                        </m:r>
                        <m:f>
                          <m:fPr>
                            <m:ctrlPr>
                              <a:rPr lang="en-US" altLang="en-US" sz="1600" i="1">
                                <a:solidFill>
                                  <a:schemeClr val="tx1"/>
                                </a:solidFill>
                                <a:latin typeface="Cambria Math" panose="02040503050406030204" pitchFamily="18" charset="0"/>
                                <a:cs typeface="Times New Roman" panose="02020603050405020304" pitchFamily="18" charset="0"/>
                              </a:rPr>
                            </m:ctrlPr>
                          </m:fPr>
                          <m:num>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𝑆</m:t>
                                </m:r>
                              </m:e>
                              <m:sub>
                                <m:r>
                                  <a:rPr lang="en-US" altLang="en-US" sz="1600" i="1">
                                    <a:solidFill>
                                      <a:schemeClr val="tx1"/>
                                    </a:solidFill>
                                    <a:latin typeface="Cambria Math" panose="02040503050406030204" pitchFamily="18" charset="0"/>
                                    <a:cs typeface="Times New Roman" panose="02020603050405020304" pitchFamily="18" charset="0"/>
                                  </a:rPr>
                                  <m:t>𝑜</m:t>
                                </m:r>
                              </m:sub>
                            </m:sSub>
                          </m:num>
                          <m:den>
                            <m:r>
                              <a:rPr lang="en-US" altLang="en-US" sz="1600" i="1">
                                <a:solidFill>
                                  <a:schemeClr val="tx1"/>
                                </a:solidFill>
                                <a:latin typeface="Cambria Math" panose="02040503050406030204" pitchFamily="18" charset="0"/>
                                <a:cs typeface="Times New Roman" panose="02020603050405020304" pitchFamily="18" charset="0"/>
                              </a:rPr>
                              <m:t>𝑑𝑆</m:t>
                            </m:r>
                          </m:den>
                        </m:f>
                        <m:r>
                          <a:rPr lang="en-US" altLang="en-US" sz="1600" i="1">
                            <a:solidFill>
                              <a:schemeClr val="tx1"/>
                            </a:solidFill>
                            <a:latin typeface="Cambria Math" panose="02040503050406030204" pitchFamily="18" charset="0"/>
                            <a:cs typeface="Times New Roman" panose="02020603050405020304" pitchFamily="18" charset="0"/>
                          </a:rPr>
                          <m:t> </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f>
                              <m:fPr>
                                <m:ctrlPr>
                                  <a:rPr lang="en-US" altLang="en-US" sz="1600" i="1">
                                    <a:solidFill>
                                      <a:schemeClr val="tx1"/>
                                    </a:solidFill>
                                    <a:latin typeface="Cambria Math" panose="02040503050406030204" pitchFamily="18" charset="0"/>
                                    <a:cs typeface="Times New Roman" panose="02020603050405020304" pitchFamily="18" charset="0"/>
                                  </a:rPr>
                                </m:ctrlPr>
                              </m:fPr>
                              <m:num>
                                <m:r>
                                  <a:rPr lang="en-US" altLang="en-US" sz="1600" i="1">
                                    <a:solidFill>
                                      <a:schemeClr val="tx1"/>
                                    </a:solidFill>
                                    <a:latin typeface="Cambria Math" panose="02040503050406030204" pitchFamily="18" charset="0"/>
                                    <a:cs typeface="Times New Roman" panose="02020603050405020304" pitchFamily="18" charset="0"/>
                                  </a:rPr>
                                  <m:t>1</m:t>
                                </m:r>
                              </m:num>
                              <m:den>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r>
                              <a:rPr lang="en-US" altLang="en-US" sz="1600" i="1">
                                <a:solidFill>
                                  <a:schemeClr val="tx1"/>
                                </a:solidFill>
                                <a:latin typeface="Cambria Math" panose="02040503050406030204" pitchFamily="18" charset="0"/>
                                <a:cs typeface="Times New Roman" panose="02020603050405020304" pitchFamily="18" charset="0"/>
                              </a:rPr>
                              <m:t>2</m:t>
                            </m:r>
                          </m:sub>
                        </m:sSub>
                        <m:r>
                          <a:rPr lang="en-US" altLang="en-US" sz="1600" i="1">
                            <a:solidFill>
                              <a:schemeClr val="tx1"/>
                            </a:solidFill>
                            <a:latin typeface="Cambria Math" panose="02040503050406030204" pitchFamily="18" charset="0"/>
                            <a:cs typeface="Times New Roman" panose="02020603050405020304" pitchFamily="18" charset="0"/>
                          </a:rPr>
                          <m:t>)</m:t>
                        </m:r>
                        <m:d>
                          <m:dPr>
                            <m:begChr m:val="|"/>
                            <m:endChr m:val="|"/>
                            <m:ctrlPr>
                              <a:rPr lang="en-US" altLang="en-US" sz="1600" i="1" dirty="0">
                                <a:solidFill>
                                  <a:schemeClr val="tx1"/>
                                </a:solidFill>
                                <a:latin typeface="Cambria Math" panose="02040503050406030204" pitchFamily="18" charset="0"/>
                                <a:cs typeface="Times New Roman" panose="02020603050405020304" pitchFamily="18" charset="0"/>
                              </a:rPr>
                            </m:ctrlPr>
                          </m:dPr>
                          <m:e>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dirty="0">
                                    <a:solidFill>
                                      <a:schemeClr val="tx1"/>
                                    </a:solidFill>
                                    <a:latin typeface="Cambria Math" panose="02040503050406030204" pitchFamily="18" charset="0"/>
                                    <a:cs typeface="Times New Roman" panose="02020603050405020304" pitchFamily="18" charset="0"/>
                                  </a:rPr>
                                  <m:t>𝐿</m:t>
                                </m:r>
                                <m:r>
                                  <a:rPr lang="en-US" altLang="en-US" sz="1600" i="1" dirty="0">
                                    <a:solidFill>
                                      <a:schemeClr val="tx1"/>
                                    </a:solidFill>
                                    <a:latin typeface="Cambria Math" panose="02040503050406030204" pitchFamily="18" charset="0"/>
                                    <a:cs typeface="Times New Roman" panose="02020603050405020304" pitchFamily="18" charset="0"/>
                                  </a:rPr>
                                  <m:t>2</m:t>
                                </m:r>
                              </m:sub>
                            </m:sSub>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m:rPr>
                            <m:nor/>
                          </m:rPr>
                          <a:rPr lang="en-US" altLang="en-US" sz="1600" dirty="0">
                            <a:solidFill>
                              <a:schemeClr val="tx1"/>
                            </a:solidFill>
                            <a:cs typeface="Times New Roman" panose="02020603050405020304" pitchFamily="18" charset="0"/>
                          </a:rPr>
                          <m:t>d</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r>
                              <a:rPr lang="en-US" altLang="en-US" sz="1600" i="1">
                                <a:solidFill>
                                  <a:schemeClr val="tx1"/>
                                </a:solidFill>
                                <a:latin typeface="Cambria Math" panose="02040503050406030204" pitchFamily="18" charset="0"/>
                                <a:cs typeface="Times New Roman" panose="02020603050405020304" pitchFamily="18" charset="0"/>
                              </a:rPr>
                              <m:t>2</m:t>
                            </m:r>
                          </m:sub>
                        </m:sSub>
                        <m:r>
                          <m:rPr>
                            <m:nor/>
                          </m:rPr>
                          <a:rPr lang="en-US" altLang="en-US" sz="1600" i="1" dirty="0">
                            <a:solidFill>
                              <a:schemeClr val="tx1"/>
                            </a:solidFill>
                            <a:cs typeface="Times New Roman" panose="02020603050405020304" pitchFamily="18" charset="0"/>
                          </a:rPr>
                          <m:t>+…+</m:t>
                        </m:r>
                        <m:f>
                          <m:fPr>
                            <m:ctrlPr>
                              <a:rPr lang="en-US" altLang="en-US" sz="1600" i="1">
                                <a:solidFill>
                                  <a:schemeClr val="tx1"/>
                                </a:solidFill>
                                <a:latin typeface="Cambria Math" panose="02040503050406030204" pitchFamily="18" charset="0"/>
                                <a:cs typeface="Times New Roman" panose="02020603050405020304" pitchFamily="18" charset="0"/>
                              </a:rPr>
                            </m:ctrlPr>
                          </m:fPr>
                          <m:num>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𝑆</m:t>
                                </m:r>
                              </m:e>
                              <m:sub>
                                <m:r>
                                  <a:rPr lang="en-US" altLang="en-US" sz="1600" i="1">
                                    <a:solidFill>
                                      <a:schemeClr val="tx1"/>
                                    </a:solidFill>
                                    <a:latin typeface="Cambria Math" panose="02040503050406030204" pitchFamily="18" charset="0"/>
                                    <a:cs typeface="Times New Roman" panose="02020603050405020304" pitchFamily="18" charset="0"/>
                                  </a:rPr>
                                  <m:t>𝑜</m:t>
                                </m:r>
                              </m:sub>
                            </m:sSub>
                          </m:num>
                          <m:den>
                            <m:r>
                              <a:rPr lang="en-US" altLang="en-US" sz="1600" i="1">
                                <a:solidFill>
                                  <a:schemeClr val="tx1"/>
                                </a:solidFill>
                                <a:latin typeface="Cambria Math" panose="02040503050406030204" pitchFamily="18" charset="0"/>
                                <a:cs typeface="Times New Roman" panose="02020603050405020304" pitchFamily="18" charset="0"/>
                              </a:rPr>
                              <m:t>𝑑𝑆</m:t>
                            </m:r>
                          </m:den>
                        </m:f>
                        <m:r>
                          <a:rPr lang="en-US" altLang="en-US" sz="1600" i="1">
                            <a:solidFill>
                              <a:schemeClr val="tx1"/>
                            </a:solidFill>
                            <a:latin typeface="Cambria Math" panose="02040503050406030204" pitchFamily="18" charset="0"/>
                            <a:cs typeface="Times New Roman" panose="02020603050405020304" pitchFamily="18" charset="0"/>
                          </a:rPr>
                          <m:t> </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f>
                              <m:fPr>
                                <m:ctrlPr>
                                  <a:rPr lang="en-US" altLang="en-US" sz="1600" i="1">
                                    <a:solidFill>
                                      <a:schemeClr val="tx1"/>
                                    </a:solidFill>
                                    <a:latin typeface="Cambria Math" panose="02040503050406030204" pitchFamily="18" charset="0"/>
                                    <a:cs typeface="Times New Roman" panose="02020603050405020304" pitchFamily="18" charset="0"/>
                                  </a:rPr>
                                </m:ctrlPr>
                              </m:fPr>
                              <m:num>
                                <m:r>
                                  <a:rPr lang="en-US" altLang="en-US" sz="1600" i="1">
                                    <a:solidFill>
                                      <a:schemeClr val="tx1"/>
                                    </a:solidFill>
                                    <a:latin typeface="Cambria Math" panose="02040503050406030204" pitchFamily="18" charset="0"/>
                                    <a:cs typeface="Times New Roman" panose="02020603050405020304" pitchFamily="18" charset="0"/>
                                  </a:rPr>
                                  <m:t>1</m:t>
                                </m:r>
                              </m:num>
                              <m:den>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𝐿𝑀</m:t>
                            </m:r>
                          </m:sub>
                        </m:sSub>
                        <m:r>
                          <a:rPr lang="en-US" altLang="en-US" sz="1600" i="1">
                            <a:solidFill>
                              <a:schemeClr val="tx1"/>
                            </a:solidFill>
                            <a:latin typeface="Cambria Math" panose="02040503050406030204" pitchFamily="18" charset="0"/>
                            <a:cs typeface="Times New Roman" panose="02020603050405020304" pitchFamily="18" charset="0"/>
                          </a:rPr>
                          <m:t>)</m:t>
                        </m:r>
                        <m:d>
                          <m:dPr>
                            <m:begChr m:val="|"/>
                            <m:endChr m:val="|"/>
                            <m:ctrlPr>
                              <a:rPr lang="en-US" altLang="en-US" sz="1600" i="1" dirty="0">
                                <a:solidFill>
                                  <a:schemeClr val="tx1"/>
                                </a:solidFill>
                                <a:latin typeface="Cambria Math" panose="02040503050406030204" pitchFamily="18" charset="0"/>
                                <a:cs typeface="Times New Roman" panose="02020603050405020304" pitchFamily="18" charset="0"/>
                              </a:rPr>
                            </m:ctrlPr>
                          </m:dPr>
                          <m:e>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dirty="0">
                                    <a:solidFill>
                                      <a:schemeClr val="tx1"/>
                                    </a:solidFill>
                                    <a:latin typeface="Cambria Math" panose="02040503050406030204" pitchFamily="18" charset="0"/>
                                    <a:cs typeface="Times New Roman" panose="02020603050405020304" pitchFamily="18" charset="0"/>
                                  </a:rPr>
                                  <m:t>𝐿𝑀</m:t>
                                </m:r>
                              </m:sub>
                            </m:sSub>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m:rPr>
                            <m:nor/>
                          </m:rPr>
                          <a:rPr lang="en-US" altLang="en-US" sz="1600" dirty="0">
                            <a:solidFill>
                              <a:schemeClr val="tx1"/>
                            </a:solidFill>
                            <a:cs typeface="Times New Roman" panose="02020603050405020304" pitchFamily="18" charset="0"/>
                          </a:rPr>
                          <m:t>d</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𝐿𝑀</m:t>
                            </m:r>
                          </m:sub>
                        </m:sSub>
                      </m:e>
                    </m:d>
                  </m:oMath>
                </a14:m>
                <a:endParaRPr lang="en-US" altLang="en-US" sz="1600" i="1" dirty="0">
                  <a:solidFill>
                    <a:schemeClr val="tx1"/>
                  </a:solidFill>
                  <a:cs typeface="Times New Roman" panose="02020603050405020304" pitchFamily="18" charset="0"/>
                </a:endParaRP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r>
                  <a:rPr lang="en-US" altLang="en-US" sz="1600" i="1" dirty="0">
                    <a:solidFill>
                      <a:schemeClr val="tx1"/>
                    </a:solidFill>
                    <a:cs typeface="Times New Roman" panose="02020603050405020304" pitchFamily="18" charset="0"/>
                  </a:rPr>
                  <a:t>= </a:t>
                </a:r>
                <a14:m>
                  <m:oMath xmlns:m="http://schemas.openxmlformats.org/officeDocument/2006/math">
                    <m:f>
                      <m:fPr>
                        <m:ctrlPr>
                          <a:rPr lang="en-US" altLang="en-US" sz="1600" i="1">
                            <a:solidFill>
                              <a:schemeClr val="tx1"/>
                            </a:solidFill>
                            <a:latin typeface="Cambria Math" panose="02040503050406030204" pitchFamily="18" charset="0"/>
                            <a:cs typeface="Times New Roman" panose="02020603050405020304" pitchFamily="18" charset="0"/>
                          </a:rPr>
                        </m:ctrlPr>
                      </m:fPr>
                      <m:num>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𝑆</m:t>
                            </m:r>
                          </m:e>
                          <m:sub>
                            <m:r>
                              <a:rPr lang="en-US" altLang="en-US" sz="1600" i="1">
                                <a:solidFill>
                                  <a:schemeClr val="tx1"/>
                                </a:solidFill>
                                <a:latin typeface="Cambria Math" panose="02040503050406030204" pitchFamily="18" charset="0"/>
                                <a:cs typeface="Times New Roman" panose="02020603050405020304" pitchFamily="18" charset="0"/>
                              </a:rPr>
                              <m:t>𝑜</m:t>
                            </m:r>
                          </m:sub>
                        </m:sSub>
                      </m:num>
                      <m:den>
                        <m:r>
                          <a:rPr lang="en-US" altLang="en-US" sz="1600" i="1">
                            <a:solidFill>
                              <a:schemeClr val="tx1"/>
                            </a:solidFill>
                            <a:latin typeface="Cambria Math" panose="02040503050406030204" pitchFamily="18" charset="0"/>
                            <a:cs typeface="Times New Roman" panose="02020603050405020304" pitchFamily="18" charset="0"/>
                          </a:rPr>
                          <m:t>𝑑𝑆</m:t>
                        </m:r>
                      </m:den>
                    </m:f>
                    <m:r>
                      <a:rPr lang="en-US" altLang="en-US" sz="1600" i="1">
                        <a:solidFill>
                          <a:schemeClr val="tx1"/>
                        </a:solidFill>
                        <a:latin typeface="Cambria Math" panose="02040503050406030204" pitchFamily="18" charset="0"/>
                        <a:cs typeface="Times New Roman" panose="02020603050405020304" pitchFamily="18" charset="0"/>
                      </a:rPr>
                      <m:t> </m:t>
                    </m:r>
                    <m:d>
                      <m:dPr>
                        <m:begChr m:val="["/>
                        <m:endChr m:val="]"/>
                        <m:ctrlPr>
                          <a:rPr lang="en-US" altLang="en-US" sz="1600" i="1">
                            <a:solidFill>
                              <a:schemeClr val="tx1"/>
                            </a:solidFill>
                            <a:latin typeface="Cambria Math" panose="02040503050406030204" pitchFamily="18" charset="0"/>
                            <a:cs typeface="Times New Roman" panose="02020603050405020304" pitchFamily="18" charset="0"/>
                          </a:rPr>
                        </m:ctrlPr>
                      </m:dPr>
                      <m:e>
                        <m:f>
                          <m:fPr>
                            <m:ctrlPr>
                              <a:rPr lang="en-US" altLang="en-US" sz="1600" i="1">
                                <a:solidFill>
                                  <a:schemeClr val="tx1"/>
                                </a:solidFill>
                                <a:latin typeface="Cambria Math" panose="02040503050406030204" pitchFamily="18" charset="0"/>
                                <a:cs typeface="Times New Roman" panose="02020603050405020304" pitchFamily="18" charset="0"/>
                              </a:rPr>
                            </m:ctrlPr>
                          </m:fPr>
                          <m:num>
                            <m:r>
                              <a:rPr lang="en-US" altLang="en-US" sz="1600" i="1">
                                <a:solidFill>
                                  <a:schemeClr val="tx1"/>
                                </a:solidFill>
                                <a:latin typeface="Cambria Math" panose="02040503050406030204" pitchFamily="18" charset="0"/>
                                <a:cs typeface="Times New Roman" panose="02020603050405020304" pitchFamily="18" charset="0"/>
                              </a:rPr>
                              <m:t>1</m:t>
                            </m:r>
                          </m:num>
                          <m:den>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1600" i="1">
                            <a:solidFill>
                              <a:schemeClr val="tx1"/>
                            </a:solidFill>
                            <a:latin typeface="Cambria Math" panose="02040503050406030204" pitchFamily="18" charset="0"/>
                            <a:cs typeface="Times New Roman" panose="02020603050405020304" pitchFamily="18" charset="0"/>
                          </a:rPr>
                          <m:t> </m:t>
                        </m:r>
                        <m:nary>
                          <m:naryPr>
                            <m:limLoc m:val="undOvr"/>
                            <m:ctrlPr>
                              <a:rPr lang="en-US" altLang="en-US" sz="1600" i="1">
                                <a:solidFill>
                                  <a:schemeClr val="tx1"/>
                                </a:solidFill>
                                <a:latin typeface="Cambria Math" panose="02040503050406030204" pitchFamily="18" charset="0"/>
                                <a:cs typeface="Times New Roman" panose="02020603050405020304" pitchFamily="18" charset="0"/>
                              </a:rPr>
                            </m:ctrlPr>
                          </m:naryPr>
                          <m:sub>
                            <m:r>
                              <m:rPr>
                                <m:brk m:alnAt="24"/>
                              </m:rPr>
                              <a:rPr lang="en-US" altLang="en-US" sz="1600" i="1">
                                <a:solidFill>
                                  <a:schemeClr val="tx1"/>
                                </a:solidFill>
                                <a:latin typeface="Cambria Math" panose="02040503050406030204" pitchFamily="18" charset="0"/>
                                <a:cs typeface="Times New Roman" panose="02020603050405020304" pitchFamily="18" charset="0"/>
                              </a:rPr>
                              <m:t>0</m:t>
                            </m:r>
                          </m:sub>
                          <m:sup>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sup>
                          <m:e>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m:rPr>
                                    <m:nor/>
                                  </m:rPr>
                                  <a:rPr lang="en-US" altLang="en-US" sz="1600" dirty="0">
                                    <a:solidFill>
                                      <a:schemeClr val="tx1"/>
                                    </a:solidFill>
                                    <a:cs typeface="Times New Roman" panose="02020603050405020304" pitchFamily="18" charset="0"/>
                                  </a:rPr>
                                  <m:t>d</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 </m:t>
                                </m:r>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d>
                              <m:dPr>
                                <m:begChr m:val="|"/>
                                <m:endChr m:val="|"/>
                                <m:ctrlPr>
                                  <a:rPr lang="en-US" altLang="en-US" sz="1600" i="1" dirty="0">
                                    <a:solidFill>
                                      <a:schemeClr val="tx1"/>
                                    </a:solidFill>
                                    <a:latin typeface="Cambria Math" panose="02040503050406030204" pitchFamily="18" charset="0"/>
                                    <a:cs typeface="Times New Roman" panose="02020603050405020304" pitchFamily="18" charset="0"/>
                                  </a:rPr>
                                </m:ctrlPr>
                              </m:dPr>
                              <m:e>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dirty="0">
                                        <a:solidFill>
                                          <a:schemeClr val="tx1"/>
                                        </a:solidFill>
                                        <a:latin typeface="Cambria Math" panose="02040503050406030204" pitchFamily="18" charset="0"/>
                                        <a:cs typeface="Times New Roman" panose="02020603050405020304" pitchFamily="18" charset="0"/>
                                      </a:rPr>
                                      <m:t>𝐿</m:t>
                                    </m:r>
                                  </m:sub>
                                </m:sSub>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e>
                        </m:nary>
                      </m:e>
                    </m:d>
                  </m:oMath>
                </a14:m>
                <a:r>
                  <a:rPr lang="en-US" altLang="en-US" sz="1600" i="1" dirty="0">
                    <a:solidFill>
                      <a:schemeClr val="tx1"/>
                    </a:solidFill>
                    <a:cs typeface="Times New Roman" panose="02020603050405020304" pitchFamily="18" charset="0"/>
                  </a:rPr>
                  <a:t> .</a:t>
                </a: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r>
                  <a:rPr lang="en-US" altLang="en-US" sz="1600" dirty="0">
                    <a:solidFill>
                      <a:schemeClr val="tx1"/>
                    </a:solidFill>
                    <a:cs typeface="Times New Roman" panose="02020603050405020304" pitchFamily="18" charset="0"/>
                  </a:rPr>
                  <a:t>Thus,</a:t>
                </a: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lgn="ctr">
                  <a:buFont typeface="Arial" panose="020B0604020202020204" pitchFamily="34" charset="0"/>
                  <a:buNone/>
                </a:pPr>
                <a14:m>
                  <m:oMath xmlns:m="http://schemas.openxmlformats.org/officeDocument/2006/math">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d>
                      <m:d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sub>
                    </m:sSub>
                  </m:oMath>
                </a14:m>
                <a:r>
                  <a:rPr lang="en-US" altLang="en-US" sz="1600" dirty="0">
                    <a:solidFill>
                      <a:schemeClr val="tx1"/>
                    </a:solidFill>
                    <a:cs typeface="Times New Roman" panose="02020603050405020304" pitchFamily="18" charset="0"/>
                  </a:rPr>
                  <a:t>(</a:t>
                </a:r>
                <a14:m>
                  <m:oMath xmlns:m="http://schemas.openxmlformats.org/officeDocument/2006/math">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oMath>
                </a14:m>
                <a:r>
                  <a:rPr lang="en-US" altLang="en-US" sz="1600" dirty="0">
                    <a:solidFill>
                      <a:schemeClr val="tx1"/>
                    </a:solidFill>
                    <a:cs typeface="Times New Roman" panose="02020603050405020304" pitchFamily="18" charset="0"/>
                  </a:rPr>
                  <a:t>)</a:t>
                </a:r>
                <a:r>
                  <a:rPr lang="en-US" altLang="en-US" sz="1600" i="1" dirty="0">
                    <a:solidFill>
                      <a:schemeClr val="tx1"/>
                    </a:solidFill>
                    <a:cs typeface="Times New Roman" panose="02020603050405020304" pitchFamily="18" charset="0"/>
                  </a:rPr>
                  <a:t> G</a:t>
                </a:r>
                <a:r>
                  <a:rPr lang="en-US" altLang="en-US" sz="1600" dirty="0">
                    <a:solidFill>
                      <a:schemeClr val="tx1"/>
                    </a:solidFill>
                    <a:cs typeface="Times New Roman" panose="02020603050405020304" pitchFamily="18" charset="0"/>
                  </a:rPr>
                  <a:t>(</a:t>
                </a:r>
                <a14:m>
                  <m:oMath xmlns:m="http://schemas.openxmlformats.org/officeDocument/2006/math">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oMath>
                </a14:m>
                <a:r>
                  <a:rPr lang="en-US" altLang="en-US" sz="1600" dirty="0">
                    <a:solidFill>
                      <a:schemeClr val="tx1"/>
                    </a:solidFill>
                    <a:cs typeface="Times New Roman" panose="02020603050405020304" pitchFamily="18" charset="0"/>
                  </a:rPr>
                  <a:t>)</a:t>
                </a:r>
                <a:r>
                  <a:rPr lang="en-US" altLang="en-US" sz="1600" i="1" dirty="0">
                    <a:solidFill>
                      <a:schemeClr val="tx1"/>
                    </a:solidFill>
                    <a:cs typeface="Times New Roman" panose="02020603050405020304" pitchFamily="18" charset="0"/>
                  </a:rPr>
                  <a:t> .</a:t>
                </a:r>
              </a:p>
              <a:p>
                <a:pPr>
                  <a:buFont typeface="Arial" panose="020B0604020202020204" pitchFamily="34" charset="0"/>
                  <a:buNone/>
                </a:pPr>
                <a:endParaRPr lang="en-US" altLang="en-US" sz="1600" i="1" dirty="0">
                  <a:solidFill>
                    <a:schemeClr val="tx1"/>
                  </a:solidFill>
                  <a:cs typeface="Times New Roman" panose="02020603050405020304" pitchFamily="18" charset="0"/>
                </a:endParaRP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r>
                  <a:rPr lang="en-US" altLang="en-US" sz="1600" dirty="0">
                    <a:solidFill>
                      <a:schemeClr val="tx1"/>
                    </a:solidFill>
                    <a:cs typeface="Times New Roman" panose="02020603050405020304" pitchFamily="18" charset="0"/>
                  </a:rPr>
                  <a:t>Here, </a:t>
                </a:r>
                <a14:m>
                  <m:oMath xmlns:m="http://schemas.openxmlformats.org/officeDocument/2006/math">
                    <m:sSub>
                      <m:sSub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sub>
                    </m:sSub>
                  </m:oMath>
                </a14:m>
                <a:r>
                  <a:rPr lang="en-US" altLang="en-US" sz="1600" dirty="0">
                    <a:solidFill>
                      <a:schemeClr val="tx1"/>
                    </a:solidFill>
                    <a:cs typeface="Times New Roman" panose="02020603050405020304" pitchFamily="18" charset="0"/>
                  </a:rPr>
                  <a:t> is the </a:t>
                </a:r>
                <a:r>
                  <a:rPr lang="en-US" altLang="en-US" sz="1600" dirty="0">
                    <a:solidFill>
                      <a:srgbClr val="151FF4"/>
                    </a:solidFill>
                    <a:cs typeface="Times New Roman" panose="02020603050405020304" pitchFamily="18" charset="0"/>
                  </a:rPr>
                  <a:t>leaf area density </a:t>
                </a:r>
                <a:r>
                  <a:rPr lang="en-US" altLang="en-US" sz="1600" dirty="0">
                    <a:solidFill>
                      <a:schemeClr val="tx1"/>
                    </a:solidFill>
                    <a:cs typeface="Times New Roman" panose="02020603050405020304" pitchFamily="18" charset="0"/>
                  </a:rPr>
                  <a:t>(</a:t>
                </a:r>
                <a14:m>
                  <m:oMath xmlns:m="http://schemas.openxmlformats.org/officeDocument/2006/math">
                    <m:f>
                      <m:fPr>
                        <m:ctrlPr>
                          <a:rPr lang="en-US" altLang="en-US" sz="1600" i="1">
                            <a:solidFill>
                              <a:schemeClr val="tx1"/>
                            </a:solidFill>
                            <a:latin typeface="Cambria Math" panose="02040503050406030204" pitchFamily="18" charset="0"/>
                            <a:cs typeface="Times New Roman" panose="02020603050405020304" pitchFamily="18" charset="0"/>
                          </a:rPr>
                        </m:ctrlPr>
                      </m:fPr>
                      <m:num>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𝑆</m:t>
                            </m:r>
                          </m:e>
                          <m:sub>
                            <m:r>
                              <a:rPr lang="en-US" altLang="en-US" sz="1600" i="1">
                                <a:solidFill>
                                  <a:schemeClr val="tx1"/>
                                </a:solidFill>
                                <a:latin typeface="Cambria Math" panose="02040503050406030204" pitchFamily="18" charset="0"/>
                                <a:cs typeface="Times New Roman" panose="02020603050405020304" pitchFamily="18" charset="0"/>
                              </a:rPr>
                              <m:t>𝑜</m:t>
                            </m:r>
                          </m:sub>
                        </m:sSub>
                      </m:num>
                      <m:den>
                        <m:r>
                          <a:rPr lang="en-US" altLang="en-US" sz="1600" i="1">
                            <a:solidFill>
                              <a:schemeClr val="tx1"/>
                            </a:solidFill>
                            <a:latin typeface="Cambria Math" panose="02040503050406030204" pitchFamily="18" charset="0"/>
                            <a:cs typeface="Times New Roman" panose="02020603050405020304" pitchFamily="18" charset="0"/>
                          </a:rPr>
                          <m:t>𝑑𝑆</m:t>
                        </m:r>
                        <m:r>
                          <a:rPr lang="en-US" altLang="en-US" sz="1600" b="0" i="1" smtClean="0">
                            <a:solidFill>
                              <a:schemeClr val="tx1"/>
                            </a:solidFill>
                            <a:latin typeface="Cambria Math" panose="02040503050406030204" pitchFamily="18" charset="0"/>
                            <a:cs typeface="Times New Roman" panose="02020603050405020304" pitchFamily="18" charset="0"/>
                          </a:rPr>
                          <m:t>𝑑</m:t>
                        </m:r>
                        <m: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𝜉</m:t>
                        </m:r>
                      </m:den>
                    </m:f>
                    <m:r>
                      <a:rPr lang="en-US" altLang="en-US" sz="1600" i="1">
                        <a:solidFill>
                          <a:schemeClr val="tx1"/>
                        </a:solidFill>
                        <a:latin typeface="Cambria Math" panose="02040503050406030204" pitchFamily="18" charset="0"/>
                        <a:cs typeface="Times New Roman" panose="02020603050405020304" pitchFamily="18" charset="0"/>
                      </a:rPr>
                      <m:t> </m:t>
                    </m:r>
                  </m:oMath>
                </a14:m>
                <a:r>
                  <a:rPr lang="en-US" altLang="en-US" sz="1600" dirty="0">
                    <a:solidFill>
                      <a:schemeClr val="tx1"/>
                    </a:solidFill>
                    <a:cs typeface="Times New Roman" panose="02020603050405020304" pitchFamily="18" charset="0"/>
                  </a:rPr>
                  <a:t>, m</a:t>
                </a:r>
                <a:r>
                  <a:rPr lang="en-US" altLang="en-US" sz="1600" baseline="30000" dirty="0">
                    <a:solidFill>
                      <a:schemeClr val="tx1"/>
                    </a:solidFill>
                    <a:cs typeface="Times New Roman" panose="02020603050405020304" pitchFamily="18" charset="0"/>
                  </a:rPr>
                  <a:t>-1</a:t>
                </a:r>
                <a:r>
                  <a:rPr lang="en-US" altLang="en-US" sz="1600" dirty="0">
                    <a:solidFill>
                      <a:schemeClr val="tx1"/>
                    </a:solidFill>
                    <a:cs typeface="Times New Roman" panose="02020603050405020304" pitchFamily="18" charset="0"/>
                  </a:rPr>
                  <a:t>) and </a:t>
                </a:r>
                <a:r>
                  <a:rPr lang="en-US" altLang="en-US" sz="1600" i="1" dirty="0">
                    <a:solidFill>
                      <a:schemeClr val="tx1"/>
                    </a:solidFill>
                    <a:cs typeface="Times New Roman" panose="02020603050405020304" pitchFamily="18" charset="0"/>
                  </a:rPr>
                  <a:t>G </a:t>
                </a:r>
                <a:r>
                  <a:rPr lang="en-US" altLang="en-US" sz="1600" dirty="0">
                    <a:solidFill>
                      <a:schemeClr val="tx1"/>
                    </a:solidFill>
                    <a:cs typeface="Times New Roman" panose="02020603050405020304" pitchFamily="18" charset="0"/>
                  </a:rPr>
                  <a:t>(dimensionless) is the </a:t>
                </a:r>
                <a:r>
                  <a:rPr lang="en-US" altLang="en-US" sz="1600" dirty="0">
                    <a:solidFill>
                      <a:srgbClr val="151FF4"/>
                    </a:solidFill>
                    <a:cs typeface="Times New Roman" panose="02020603050405020304" pitchFamily="18" charset="0"/>
                  </a:rPr>
                  <a:t>projection</a:t>
                </a:r>
                <a:r>
                  <a:rPr lang="en-US" altLang="en-US" sz="1600" dirty="0">
                    <a:solidFill>
                      <a:schemeClr val="tx1"/>
                    </a:solidFill>
                    <a:cs typeface="Times New Roman" panose="02020603050405020304" pitchFamily="18" charset="0"/>
                  </a:rPr>
                  <a:t> of unit leaf area in the volume on a plane perpendicular to direction of photon travel </a:t>
                </a:r>
                <a14:m>
                  <m:oMath xmlns:m="http://schemas.openxmlformats.org/officeDocument/2006/math">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𝛺</m:t>
                        </m:r>
                      </m:e>
                    </m:bar>
                  </m:oMath>
                </a14:m>
                <a:r>
                  <a:rPr lang="en-US" altLang="en-US" sz="1600" dirty="0">
                    <a:solidFill>
                      <a:schemeClr val="tx1"/>
                    </a:solidFill>
                    <a:cs typeface="Times New Roman" panose="02020603050405020304" pitchFamily="18" charset="0"/>
                  </a:rPr>
                  <a:t>. </a:t>
                </a:r>
                <a:endParaRPr lang="en-US" altLang="en-US" sz="1600" i="1" dirty="0">
                  <a:solidFill>
                    <a:schemeClr val="tx1"/>
                  </a:solidFill>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8ED8DA27-CA84-0C6A-E2A4-4406AD21BBB0}"/>
                  </a:ext>
                </a:extLst>
              </p:cNvPr>
              <p:cNvSpPr txBox="1">
                <a:spLocks noRot="1" noChangeAspect="1" noMove="1" noResize="1" noEditPoints="1" noAdjustHandles="1" noChangeArrowheads="1" noChangeShapeType="1" noTextEdit="1"/>
              </p:cNvSpPr>
              <p:nvPr/>
            </p:nvSpPr>
            <p:spPr>
              <a:xfrm>
                <a:off x="87868" y="1137818"/>
                <a:ext cx="8968263" cy="5302670"/>
              </a:xfrm>
              <a:prstGeom prst="rect">
                <a:avLst/>
              </a:prstGeom>
              <a:blipFill>
                <a:blip r:embed="rId3"/>
                <a:stretch>
                  <a:fillRect l="-282" t="-239" b="-239"/>
                </a:stretch>
              </a:blipFill>
            </p:spPr>
            <p:txBody>
              <a:bodyPr/>
              <a:lstStyle/>
              <a:p>
                <a:r>
                  <a:rPr lang="en-US">
                    <a:noFill/>
                  </a:rPr>
                  <a:t> </a:t>
                </a:r>
              </a:p>
            </p:txBody>
          </p:sp>
        </mc:Fallback>
      </mc:AlternateContent>
    </p:spTree>
    <p:extLst>
      <p:ext uri="{BB962C8B-B14F-4D97-AF65-F5344CB8AC3E}">
        <p14:creationId xmlns:p14="http://schemas.microsoft.com/office/powerpoint/2010/main" val="225058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897D4-9FFB-4D0B-9FD0-0D23DD4B611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85D4C88-1218-D698-43B1-73D69AE38AD8}"/>
              </a:ext>
            </a:extLst>
          </p:cNvPr>
          <p:cNvSpPr/>
          <p:nvPr/>
        </p:nvSpPr>
        <p:spPr>
          <a:xfrm>
            <a:off x="3143250" y="4170779"/>
            <a:ext cx="2646485" cy="606669"/>
          </a:xfrm>
          <a:prstGeom prst="rect">
            <a:avLst/>
          </a:prstGeom>
          <a:solidFill>
            <a:schemeClr val="bg1"/>
          </a:solidFill>
          <a:ln w="38100">
            <a:solidFill>
              <a:srgbClr val="151F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A7767B-1281-802E-3A6D-ABC4882009F4}"/>
              </a:ext>
            </a:extLst>
          </p:cNvPr>
          <p:cNvSpPr/>
          <p:nvPr/>
        </p:nvSpPr>
        <p:spPr>
          <a:xfrm>
            <a:off x="2721219" y="2642377"/>
            <a:ext cx="3701562" cy="580476"/>
          </a:xfrm>
          <a:prstGeom prst="rect">
            <a:avLst/>
          </a:prstGeom>
          <a:solidFill>
            <a:schemeClr val="bg1"/>
          </a:solidFill>
          <a:ln w="38100">
            <a:solidFill>
              <a:srgbClr val="151F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a:extLst>
              <a:ext uri="{FF2B5EF4-FFF2-40B4-BE49-F238E27FC236}">
                <a16:creationId xmlns:a16="http://schemas.microsoft.com/office/drawing/2014/main" id="{9E595E61-0B67-3EF2-1E39-3F48CAB46702}"/>
              </a:ext>
            </a:extLst>
          </p:cNvPr>
          <p:cNvSpPr>
            <a:spLocks noGrp="1"/>
          </p:cNvSpPr>
          <p:nvPr>
            <p:ph type="title"/>
          </p:nvPr>
        </p:nvSpPr>
        <p:spPr>
          <a:xfrm>
            <a:off x="0" y="-4763"/>
            <a:ext cx="9144000" cy="654051"/>
          </a:xfrm>
          <a:solidFill>
            <a:srgbClr val="1C8016"/>
          </a:solidFill>
        </p:spPr>
        <p:txBody>
          <a:bodyPr lIns="0" tIns="0" rIns="0" bIns="0"/>
          <a:lstStyle/>
          <a:p>
            <a:pPr eaLnBrk="1" hangingPunct="1"/>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PHYSICAL MODELS IN REMOTE SENSING</a:t>
            </a:r>
            <a:b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dirty="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Chapter 02 – Part 02: Extinction Coefficient</a:t>
            </a:r>
          </a:p>
        </p:txBody>
      </p:sp>
      <p:sp>
        <p:nvSpPr>
          <p:cNvPr id="2" name="Slide Number Placeholder 6">
            <a:extLst>
              <a:ext uri="{FF2B5EF4-FFF2-40B4-BE49-F238E27FC236}">
                <a16:creationId xmlns:a16="http://schemas.microsoft.com/office/drawing/2014/main" id="{60227BC8-087E-F844-089F-155A8B2D0558}"/>
              </a:ext>
            </a:extLst>
          </p:cNvPr>
          <p:cNvSpPr>
            <a:spLocks noGrp="1"/>
          </p:cNvSpPr>
          <p:nvPr>
            <p:ph type="sldNum" sz="quarter" idx="12"/>
          </p:nvPr>
        </p:nvSpPr>
        <p:spPr>
          <a:xfrm>
            <a:off x="6962775" y="6440488"/>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0A52AE62-FDB5-CD4C-ACE5-3C7665113C49}" type="slidenum">
              <a:rPr lang="en-US" altLang="zh-CN" sz="1400" b="1" smtClean="0">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rPr>
              <a:pPr>
                <a:spcBef>
                  <a:spcPct val="0"/>
                </a:spcBef>
                <a:buFontTx/>
                <a:buNone/>
                <a:defRPr/>
              </a:pPr>
              <a:t>9</a:t>
            </a:fld>
            <a:endParaRPr lang="en-US" altLang="zh-CN" sz="1400" b="1">
              <a:solidFill>
                <a:srgbClr val="7F7F7F"/>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B6EACD-A46A-F677-D650-F4589458D026}"/>
                  </a:ext>
                </a:extLst>
              </p:cNvPr>
              <p:cNvSpPr txBox="1"/>
              <p:nvPr/>
            </p:nvSpPr>
            <p:spPr>
              <a:xfrm>
                <a:off x="87868" y="1278099"/>
                <a:ext cx="8968263" cy="4487382"/>
              </a:xfrm>
              <a:prstGeom prst="rect">
                <a:avLst/>
              </a:prstGeom>
              <a:noFill/>
            </p:spPr>
            <p:txBody>
              <a:bodyPr wrap="square" rtlCol="0">
                <a:spAutoFit/>
              </a:bodyPr>
              <a:lstStyle/>
              <a:p>
                <a:pPr>
                  <a:buFont typeface="Arial" panose="020B0604020202020204" pitchFamily="34" charset="0"/>
                  <a:buNone/>
                </a:pPr>
                <a:r>
                  <a:rPr lang="en-US" altLang="en-US" sz="1600" dirty="0">
                    <a:solidFill>
                      <a:schemeClr val="tx1"/>
                    </a:solidFill>
                    <a:cs typeface="Times New Roman" panose="02020603050405020304" pitchFamily="18" charset="0"/>
                  </a:rPr>
                  <a:t>The </a:t>
                </a:r>
                <a:r>
                  <a:rPr lang="en-US" altLang="en-US" sz="1600" dirty="0">
                    <a:solidFill>
                      <a:srgbClr val="151FF4"/>
                    </a:solidFill>
                    <a:cs typeface="Times New Roman" panose="02020603050405020304" pitchFamily="18" charset="0"/>
                  </a:rPr>
                  <a:t>G-Function</a:t>
                </a:r>
                <a:r>
                  <a:rPr lang="en-US" altLang="en-US" sz="1600" dirty="0">
                    <a:solidFill>
                      <a:schemeClr val="tx1"/>
                    </a:solidFill>
                    <a:cs typeface="Times New Roman" panose="02020603050405020304" pitchFamily="18" charset="0"/>
                  </a:rPr>
                  <a:t>, also called the </a:t>
                </a:r>
                <a:r>
                  <a:rPr lang="en-US" altLang="en-US" sz="1600" dirty="0">
                    <a:solidFill>
                      <a:srgbClr val="151FF4"/>
                    </a:solidFill>
                    <a:cs typeface="Times New Roman" panose="02020603050405020304" pitchFamily="18" charset="0"/>
                  </a:rPr>
                  <a:t>geometry factor</a:t>
                </a:r>
                <a:r>
                  <a:rPr lang="en-US" altLang="en-US" sz="1600" dirty="0">
                    <a:solidFill>
                      <a:schemeClr val="tx1"/>
                    </a:solidFill>
                    <a:cs typeface="Times New Roman" panose="02020603050405020304" pitchFamily="18" charset="0"/>
                  </a:rPr>
                  <a:t>, was first introduced by an Estonian physicist, </a:t>
                </a:r>
                <a:r>
                  <a:rPr lang="en-US" altLang="en-US" sz="1600" dirty="0">
                    <a:solidFill>
                      <a:srgbClr val="151FF4"/>
                    </a:solidFill>
                    <a:cs typeface="Times New Roman" panose="02020603050405020304" pitchFamily="18" charset="0"/>
                  </a:rPr>
                  <a:t>Juhan Ross</a:t>
                </a:r>
                <a:r>
                  <a:rPr lang="en-US" altLang="en-US" sz="1600" dirty="0">
                    <a:solidFill>
                      <a:schemeClr val="tx1"/>
                    </a:solidFill>
                    <a:cs typeface="Times New Roman" panose="02020603050405020304" pitchFamily="18" charset="0"/>
                  </a:rPr>
                  <a:t>, in his classical book titled “The Radiation Regime and Architecture of Plant Stands (1981).</a:t>
                </a: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r>
                  <a:rPr lang="en-US" altLang="en-US" sz="1600" dirty="0">
                    <a:solidFill>
                      <a:schemeClr val="tx1"/>
                    </a:solidFill>
                    <a:cs typeface="Times New Roman" panose="02020603050405020304" pitchFamily="18" charset="0"/>
                  </a:rPr>
                  <a:t>It is defined as</a:t>
                </a:r>
                <a:r>
                  <a:rPr lang="en-US" altLang="en-US" sz="1600" dirty="0">
                    <a:solidFill>
                      <a:schemeClr val="tx1"/>
                    </a:solidFill>
                  </a:rPr>
                  <a:t> the </a:t>
                </a:r>
                <a:r>
                  <a:rPr lang="en-US" altLang="en-US" sz="1600" dirty="0">
                    <a:solidFill>
                      <a:srgbClr val="151FF4"/>
                    </a:solidFill>
                  </a:rPr>
                  <a:t>projection</a:t>
                </a:r>
                <a:r>
                  <a:rPr lang="en-US" altLang="en-US" sz="1600" dirty="0">
                    <a:solidFill>
                      <a:schemeClr val="tx1"/>
                    </a:solidFill>
                  </a:rPr>
                  <a:t> of unit leaf area at </a:t>
                </a:r>
                <a14:m>
                  <m:oMath xmlns:m="http://schemas.openxmlformats.org/officeDocument/2006/math">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1600" dirty="0">
                    <a:solidFill>
                      <a:schemeClr val="tx1"/>
                    </a:solidFill>
                  </a:rPr>
                  <a:t>onto a plane perpendicular to the direction of photon travel </a:t>
                </a:r>
                <a:r>
                  <a:rPr lang="el-GR" altLang="en-US" sz="1600" i="1" u="sng" dirty="0">
                    <a:solidFill>
                      <a:schemeClr val="tx1"/>
                    </a:solidFill>
                  </a:rPr>
                  <a:t>Ω</a:t>
                </a:r>
                <a:r>
                  <a:rPr lang="en-US" altLang="en-US" sz="1600" dirty="0">
                    <a:solidFill>
                      <a:schemeClr val="tx1"/>
                    </a:solidFill>
                  </a:rPr>
                  <a:t> ,</a:t>
                </a: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lgn="ctr"/>
                <a:r>
                  <a:rPr lang="en-US" altLang="en-US" sz="1600" i="1" dirty="0">
                    <a:solidFill>
                      <a:schemeClr val="tx1"/>
                    </a:solidFill>
                    <a:cs typeface="Times New Roman" panose="02020603050405020304" pitchFamily="18" charset="0"/>
                  </a:rPr>
                  <a:t>G</a:t>
                </a:r>
                <a:r>
                  <a:rPr lang="en-US" altLang="en-US" sz="1600" dirty="0">
                    <a:solidFill>
                      <a:schemeClr val="tx1"/>
                    </a:solidFill>
                    <a:cs typeface="Times New Roman" panose="02020603050405020304" pitchFamily="18" charset="0"/>
                  </a:rPr>
                  <a:t>(</a:t>
                </a:r>
                <a14:m>
                  <m:oMath xmlns:m="http://schemas.openxmlformats.org/officeDocument/2006/math">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oMath>
                </a14:m>
                <a:r>
                  <a:rPr lang="en-US" altLang="en-US" sz="1600" dirty="0">
                    <a:solidFill>
                      <a:schemeClr val="tx1"/>
                    </a:solidFill>
                    <a:cs typeface="Times New Roman" panose="02020603050405020304" pitchFamily="18" charset="0"/>
                  </a:rPr>
                  <a:t>)</a:t>
                </a:r>
                <a:r>
                  <a:rPr lang="en-US" altLang="en-US" sz="1600" i="1" dirty="0">
                    <a:solidFill>
                      <a:schemeClr val="tx1"/>
                    </a:solidFill>
                    <a:cs typeface="Times New Roman" panose="02020603050405020304" pitchFamily="18" charset="0"/>
                  </a:rPr>
                  <a:t> = </a:t>
                </a:r>
                <a14:m>
                  <m:oMath xmlns:m="http://schemas.openxmlformats.org/officeDocument/2006/math">
                    <m:f>
                      <m:fPr>
                        <m:ctrlPr>
                          <a:rPr lang="en-US" altLang="en-US" sz="1600" i="1">
                            <a:solidFill>
                              <a:schemeClr val="tx1"/>
                            </a:solidFill>
                            <a:latin typeface="Cambria Math" panose="02040503050406030204" pitchFamily="18" charset="0"/>
                            <a:cs typeface="Times New Roman" panose="02020603050405020304" pitchFamily="18" charset="0"/>
                          </a:rPr>
                        </m:ctrlPr>
                      </m:fPr>
                      <m:num>
                        <m:r>
                          <a:rPr lang="en-US" altLang="en-US" sz="1600" i="1">
                            <a:solidFill>
                              <a:schemeClr val="tx1"/>
                            </a:solidFill>
                            <a:latin typeface="Cambria Math" panose="02040503050406030204" pitchFamily="18" charset="0"/>
                            <a:cs typeface="Times New Roman" panose="02020603050405020304" pitchFamily="18" charset="0"/>
                          </a:rPr>
                          <m:t>1</m:t>
                        </m:r>
                      </m:num>
                      <m:den>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en-US" altLang="en-US" sz="1600" i="1">
                        <a:solidFill>
                          <a:schemeClr val="tx1"/>
                        </a:solidFill>
                        <a:latin typeface="Cambria Math" panose="02040503050406030204" pitchFamily="18" charset="0"/>
                        <a:cs typeface="Times New Roman" panose="02020603050405020304" pitchFamily="18" charset="0"/>
                      </a:rPr>
                      <m:t> </m:t>
                    </m:r>
                    <m:nary>
                      <m:naryPr>
                        <m:limLoc m:val="undOvr"/>
                        <m:ctrlPr>
                          <a:rPr lang="en-US" altLang="en-US" sz="1600" i="1">
                            <a:solidFill>
                              <a:schemeClr val="tx1"/>
                            </a:solidFill>
                            <a:latin typeface="Cambria Math" panose="02040503050406030204" pitchFamily="18" charset="0"/>
                            <a:cs typeface="Times New Roman" panose="02020603050405020304" pitchFamily="18" charset="0"/>
                          </a:rPr>
                        </m:ctrlPr>
                      </m:naryPr>
                      <m:sub>
                        <m:r>
                          <m:rPr>
                            <m:brk m:alnAt="24"/>
                          </m:rPr>
                          <a:rPr lang="en-US" altLang="en-US" sz="1600" i="1">
                            <a:solidFill>
                              <a:schemeClr val="tx1"/>
                            </a:solidFill>
                            <a:latin typeface="Cambria Math" panose="02040503050406030204" pitchFamily="18" charset="0"/>
                            <a:cs typeface="Times New Roman" panose="02020603050405020304" pitchFamily="18" charset="0"/>
                          </a:rPr>
                          <m:t>0</m:t>
                        </m:r>
                      </m:sub>
                      <m:sup>
                        <m:r>
                          <a:rPr lang="en-US" altLang="en-US" sz="1600" i="1">
                            <a:solidFill>
                              <a:schemeClr val="tx1"/>
                            </a:solidFill>
                            <a:latin typeface="Cambria Math" panose="02040503050406030204" pitchFamily="18" charset="0"/>
                            <a:cs typeface="Times New Roman" panose="02020603050405020304" pitchFamily="18" charset="0"/>
                          </a:rPr>
                          <m:t>2</m:t>
                        </m:r>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sup>
                      <m:e>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m:rPr>
                                <m:nor/>
                              </m:rPr>
                              <a:rPr lang="en-US" altLang="en-US" sz="1600" dirty="0">
                                <a:solidFill>
                                  <a:schemeClr val="tx1"/>
                                </a:solidFill>
                                <a:cs typeface="Times New Roman" panose="02020603050405020304" pitchFamily="18" charset="0"/>
                              </a:rPr>
                              <m:t>d</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 </m:t>
                            </m:r>
                            <m:r>
                              <a:rPr lang="en-US" altLang="en-US" sz="1600" i="1">
                                <a:solidFill>
                                  <a:schemeClr val="tx1"/>
                                </a:solidFill>
                                <a:latin typeface="Cambria Math" panose="02040503050406030204" pitchFamily="18" charset="0"/>
                                <a:cs typeface="Times New Roman" panose="02020603050405020304" pitchFamily="18" charset="0"/>
                              </a:rPr>
                              <m:t>𝑔</m:t>
                            </m: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acc>
                          <m:accPr>
                            <m:chr m:val="⃗"/>
                            <m:ctrlPr>
                              <a:rPr lang="en-US" altLang="en-US" sz="1600" i="1">
                                <a:solidFill>
                                  <a:schemeClr val="tx1"/>
                                </a:solidFill>
                                <a:latin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cs typeface="Times New Roman" panose="02020603050405020304" pitchFamily="18" charset="0"/>
                          </a:rPr>
                          <m:t>,</m:t>
                        </m:r>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bar>
                              <m:barPr>
                                <m:ctrlPr>
                                  <a:rPr lang="en-US" altLang="en-US" sz="1600" i="1">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a:solidFill>
                                  <a:schemeClr val="tx1"/>
                                </a:solidFill>
                                <a:latin typeface="Cambria Math" panose="02040503050406030204" pitchFamily="18" charset="0"/>
                                <a:cs typeface="Times New Roman" panose="02020603050405020304" pitchFamily="18" charset="0"/>
                              </a:rPr>
                              <m:t>𝐿</m:t>
                            </m:r>
                          </m:sub>
                        </m:sSub>
                        <m:r>
                          <a:rPr lang="en-US" altLang="en-US" sz="1600" i="1">
                            <a:solidFill>
                              <a:schemeClr val="tx1"/>
                            </a:solidFill>
                            <a:latin typeface="Cambria Math" panose="02040503050406030204" pitchFamily="18" charset="0"/>
                            <a:cs typeface="Times New Roman" panose="02020603050405020304" pitchFamily="18" charset="0"/>
                          </a:rPr>
                          <m:t>)</m:t>
                        </m:r>
                        <m:d>
                          <m:dPr>
                            <m:begChr m:val="|"/>
                            <m:endChr m:val="|"/>
                            <m:ctrlPr>
                              <a:rPr lang="en-US" altLang="en-US" sz="1600" i="1" dirty="0">
                                <a:solidFill>
                                  <a:schemeClr val="tx1"/>
                                </a:solidFill>
                                <a:latin typeface="Cambria Math" panose="02040503050406030204" pitchFamily="18" charset="0"/>
                                <a:cs typeface="Times New Roman" panose="02020603050405020304" pitchFamily="18" charset="0"/>
                              </a:rPr>
                            </m:ctrlPr>
                          </m:dPr>
                          <m:e>
                            <m:sSub>
                              <m:sSubPr>
                                <m:ctrlPr>
                                  <a:rPr lang="en-US" altLang="en-US" sz="1600" i="1" dirty="0">
                                    <a:solidFill>
                                      <a:schemeClr val="tx1"/>
                                    </a:solidFill>
                                    <a:latin typeface="Cambria Math" panose="02040503050406030204" pitchFamily="18" charset="0"/>
                                    <a:cs typeface="Times New Roman" panose="02020603050405020304" pitchFamily="18" charset="0"/>
                                  </a:rPr>
                                </m:ctrlPr>
                              </m:sSubPr>
                              <m:e>
                                <m:bar>
                                  <m:barPr>
                                    <m:ctrlPr>
                                      <a:rPr lang="en-US" altLang="en-US" sz="1600" i="1" dirty="0">
                                        <a:solidFill>
                                          <a:schemeClr val="tx1"/>
                                        </a:solidFill>
                                        <a:latin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sub>
                                <m:r>
                                  <a:rPr lang="en-US" altLang="en-US" sz="1600" i="1" dirty="0">
                                    <a:solidFill>
                                      <a:schemeClr val="tx1"/>
                                    </a:solidFill>
                                    <a:latin typeface="Cambria Math" panose="02040503050406030204" pitchFamily="18" charset="0"/>
                                    <a:cs typeface="Times New Roman" panose="02020603050405020304" pitchFamily="18" charset="0"/>
                                  </a:rPr>
                                  <m:t>𝐿</m:t>
                                </m:r>
                              </m:sub>
                            </m:sSub>
                            <m: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e>
                        </m:d>
                      </m:e>
                    </m:nary>
                  </m:oMath>
                </a14:m>
                <a:r>
                  <a:rPr lang="en-US" altLang="en-US" sz="1600" i="1" dirty="0">
                    <a:solidFill>
                      <a:schemeClr val="tx1"/>
                    </a:solidFill>
                    <a:cs typeface="Times New Roman" panose="02020603050405020304" pitchFamily="18" charset="0"/>
                  </a:rPr>
                  <a:t> .</a:t>
                </a: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r>
                  <a:rPr lang="en-US" altLang="en-US" sz="1600" dirty="0">
                    <a:solidFill>
                      <a:schemeClr val="tx1"/>
                    </a:solidFill>
                    <a:cs typeface="Times New Roman" panose="02020603050405020304" pitchFamily="18" charset="0"/>
                  </a:rPr>
                  <a:t>The G-Function satisfies the important normalization condition,</a:t>
                </a: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lgn="ctr">
                  <a:buFont typeface="Arial" panose="020B0604020202020204" pitchFamily="34" charset="0"/>
                  <a:buNone/>
                </a:pPr>
                <a14:m>
                  <m:oMath xmlns:m="http://schemas.openxmlformats.org/officeDocument/2006/math">
                    <m:f>
                      <m:fPr>
                        <m:ctrlPr>
                          <a:rPr lang="en-US" altLang="en-US" sz="1600" i="1" smtClean="0">
                            <a:solidFill>
                              <a:schemeClr val="tx1"/>
                            </a:solidFill>
                            <a:latin typeface="Cambria Math" panose="02040503050406030204" pitchFamily="18" charset="0"/>
                            <a:cs typeface="Times New Roman" panose="02020603050405020304" pitchFamily="18" charset="0"/>
                          </a:rPr>
                        </m:ctrlPr>
                      </m:fPr>
                      <m:num>
                        <m:r>
                          <a:rPr lang="en-US" altLang="en-US" sz="1600" b="0" i="1" smtClean="0">
                            <a:solidFill>
                              <a:schemeClr val="tx1"/>
                            </a:solidFill>
                            <a:latin typeface="Cambria Math" panose="02040503050406030204" pitchFamily="18" charset="0"/>
                            <a:cs typeface="Times New Roman" panose="02020603050405020304" pitchFamily="18" charset="0"/>
                          </a:rPr>
                          <m:t>1</m:t>
                        </m:r>
                      </m:num>
                      <m:den>
                        <m:r>
                          <a:rPr lang="en-US" altLang="en-US" sz="1600" b="0" i="1" smtClean="0">
                            <a:solidFill>
                              <a:schemeClr val="tx1"/>
                            </a:solidFill>
                            <a:latin typeface="Cambria Math" panose="02040503050406030204" pitchFamily="18" charset="0"/>
                            <a:cs typeface="Times New Roman" panose="02020603050405020304" pitchFamily="18" charset="0"/>
                          </a:rPr>
                          <m:t>2</m:t>
                        </m:r>
                        <m:r>
                          <a:rPr lang="en-US" altLang="en-US" sz="1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den>
                    </m:f>
                  </m:oMath>
                </a14:m>
                <a:r>
                  <a:rPr lang="en-US" altLang="en-US" sz="1600" i="1" dirty="0">
                    <a:solidFill>
                      <a:schemeClr val="tx1"/>
                    </a:solidFill>
                    <a:cs typeface="Times New Roman" panose="02020603050405020304" pitchFamily="18" charset="0"/>
                  </a:rPr>
                  <a:t> </a:t>
                </a:r>
                <a14:m>
                  <m:oMath xmlns:m="http://schemas.openxmlformats.org/officeDocument/2006/math">
                    <m:nary>
                      <m:naryPr>
                        <m:limLoc m:val="undOvr"/>
                        <m:ctrlPr>
                          <a:rPr lang="en-US" altLang="en-US" sz="1600" i="1" dirty="0" smtClean="0">
                            <a:solidFill>
                              <a:schemeClr val="tx1"/>
                            </a:solidFill>
                            <a:latin typeface="Cambria Math" panose="02040503050406030204" pitchFamily="18" charset="0"/>
                            <a:cs typeface="Times New Roman" panose="02020603050405020304" pitchFamily="18" charset="0"/>
                          </a:rPr>
                        </m:ctrlPr>
                      </m:naryPr>
                      <m:sub>
                        <m:r>
                          <m:rPr>
                            <m:brk m:alnAt="24"/>
                          </m:rPr>
                          <a:rPr lang="en-US" altLang="en-US" sz="1600" b="0" i="1" dirty="0" smtClean="0">
                            <a:solidFill>
                              <a:schemeClr val="tx1"/>
                            </a:solidFill>
                            <a:latin typeface="Cambria Math" panose="02040503050406030204" pitchFamily="18" charset="0"/>
                            <a:cs typeface="Times New Roman" panose="02020603050405020304" pitchFamily="18" charset="0"/>
                          </a:rPr>
                          <m:t>0</m:t>
                        </m:r>
                      </m:sub>
                      <m:sup>
                        <m:r>
                          <a:rPr lang="en-US" altLang="en-US" sz="1600" b="0" i="1" dirty="0" smtClean="0">
                            <a:solidFill>
                              <a:schemeClr val="tx1"/>
                            </a:solidFill>
                            <a:latin typeface="Cambria Math" panose="02040503050406030204" pitchFamily="18" charset="0"/>
                            <a:cs typeface="Times New Roman" panose="02020603050405020304" pitchFamily="18" charset="0"/>
                          </a:rPr>
                          <m:t>2</m:t>
                        </m:r>
                        <m:r>
                          <a:rPr lang="en-US"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sup>
                      <m:e>
                        <m:r>
                          <a:rPr lang="en-US" altLang="en-US" sz="1600" b="0" i="1" dirty="0" smtClean="0">
                            <a:solidFill>
                              <a:schemeClr val="tx1"/>
                            </a:solidFill>
                            <a:latin typeface="Cambria Math" panose="02040503050406030204" pitchFamily="18" charset="0"/>
                            <a:cs typeface="Times New Roman" panose="02020603050405020304" pitchFamily="18" charset="0"/>
                          </a:rPr>
                          <m:t>𝑑</m:t>
                        </m:r>
                        <m:r>
                          <m:rPr>
                            <m:sty m:val="p"/>
                          </m:rPr>
                          <a:rPr lang="el-GR"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r>
                          <a:rPr lang="en-US" altLang="en-US" sz="1600" b="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e>
                    </m:nary>
                  </m:oMath>
                </a14:m>
                <a:r>
                  <a:rPr lang="en-US" altLang="en-US" sz="1600" i="1" dirty="0">
                    <a:solidFill>
                      <a:schemeClr val="tx1"/>
                    </a:solidFill>
                    <a:cs typeface="Times New Roman" panose="02020603050405020304" pitchFamily="18" charset="0"/>
                  </a:rPr>
                  <a:t>G</a:t>
                </a:r>
                <a:r>
                  <a:rPr lang="en-US" altLang="en-US" sz="1600" dirty="0">
                    <a:solidFill>
                      <a:schemeClr val="tx1"/>
                    </a:solidFill>
                    <a:cs typeface="Times New Roman" panose="02020603050405020304" pitchFamily="18" charset="0"/>
                  </a:rPr>
                  <a:t>(</a:t>
                </a:r>
                <a14:m>
                  <m:oMath xmlns:m="http://schemas.openxmlformats.org/officeDocument/2006/math">
                    <m:acc>
                      <m:accPr>
                        <m:chr m:val="⃗"/>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𝑟</m:t>
                        </m:r>
                      </m:e>
                    </m:acc>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bar>
                      <m:barPr>
                        <m:ctrlP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barPr>
                      <m:e>
                        <m:r>
                          <m:rPr>
                            <m:sty m:val="p"/>
                          </m:rPr>
                          <a:rPr lang="el-GR"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bar>
                    <m:r>
                      <a:rPr lang="en-US" altLang="en-US" sz="16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1600" i="1" dirty="0">
                    <a:solidFill>
                      <a:schemeClr val="tx1"/>
                    </a:solidFill>
                    <a:cs typeface="Times New Roman" panose="02020603050405020304" pitchFamily="18" charset="0"/>
                  </a:rPr>
                  <a:t> = </a:t>
                </a:r>
                <a14:m>
                  <m:oMath xmlns:m="http://schemas.openxmlformats.org/officeDocument/2006/math">
                    <m:f>
                      <m:fPr>
                        <m:ctrlPr>
                          <a:rPr lang="en-US" altLang="en-US" sz="1600" i="1" smtClean="0">
                            <a:solidFill>
                              <a:schemeClr val="tx1"/>
                            </a:solidFill>
                            <a:latin typeface="Cambria Math" panose="02040503050406030204" pitchFamily="18" charset="0"/>
                            <a:cs typeface="Times New Roman" panose="02020603050405020304" pitchFamily="18" charset="0"/>
                          </a:rPr>
                        </m:ctrlPr>
                      </m:fPr>
                      <m:num>
                        <m:r>
                          <a:rPr lang="en-US" altLang="en-US" sz="1600" b="0" i="1" smtClean="0">
                            <a:solidFill>
                              <a:schemeClr val="tx1"/>
                            </a:solidFill>
                            <a:latin typeface="Cambria Math" panose="02040503050406030204" pitchFamily="18" charset="0"/>
                            <a:cs typeface="Times New Roman" panose="02020603050405020304" pitchFamily="18" charset="0"/>
                          </a:rPr>
                          <m:t>1</m:t>
                        </m:r>
                      </m:num>
                      <m:den>
                        <m:r>
                          <a:rPr lang="en-US" altLang="en-US" sz="1600" b="0" i="1" smtClean="0">
                            <a:solidFill>
                              <a:schemeClr val="tx1"/>
                            </a:solidFill>
                            <a:latin typeface="Cambria Math" panose="02040503050406030204" pitchFamily="18" charset="0"/>
                            <a:cs typeface="Times New Roman" panose="02020603050405020304" pitchFamily="18" charset="0"/>
                          </a:rPr>
                          <m:t>2</m:t>
                        </m:r>
                      </m:den>
                    </m:f>
                  </m:oMath>
                </a14:m>
                <a:r>
                  <a:rPr lang="en-US" altLang="en-US" sz="1600" i="1" dirty="0">
                    <a:solidFill>
                      <a:schemeClr val="tx1"/>
                    </a:solidFill>
                    <a:cs typeface="Times New Roman" panose="02020603050405020304" pitchFamily="18" charset="0"/>
                  </a:rPr>
                  <a:t> .</a:t>
                </a: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endParaRPr lang="en-US" altLang="en-US" sz="1600" dirty="0">
                  <a:solidFill>
                    <a:schemeClr val="tx1"/>
                  </a:solidFill>
                  <a:cs typeface="Times New Roman" panose="02020603050405020304" pitchFamily="18" charset="0"/>
                </a:endParaRPr>
              </a:p>
              <a:p>
                <a:pPr>
                  <a:buFont typeface="Arial" panose="020B0604020202020204" pitchFamily="34" charset="0"/>
                  <a:buNone/>
                </a:pPr>
                <a:r>
                  <a:rPr lang="en-US" altLang="en-US" sz="1600" dirty="0">
                    <a:solidFill>
                      <a:schemeClr val="tx1"/>
                    </a:solidFill>
                    <a:cs typeface="Times New Roman" panose="02020603050405020304" pitchFamily="18" charset="0"/>
                  </a:rPr>
                  <a:t>This states that the </a:t>
                </a:r>
                <a:r>
                  <a:rPr lang="en-US" altLang="en-US" sz="1600" dirty="0">
                    <a:solidFill>
                      <a:srgbClr val="151FF4"/>
                    </a:solidFill>
                    <a:cs typeface="Times New Roman" panose="02020603050405020304" pitchFamily="18" charset="0"/>
                  </a:rPr>
                  <a:t>average </a:t>
                </a:r>
                <a:r>
                  <a:rPr lang="en-US" altLang="en-US" sz="1600" dirty="0">
                    <a:solidFill>
                      <a:schemeClr val="tx1"/>
                    </a:solidFill>
                    <a:cs typeface="Times New Roman" panose="02020603050405020304" pitchFamily="18" charset="0"/>
                  </a:rPr>
                  <a:t>projected area is one half the total of one-sided leaf area in the elementary volume.</a:t>
                </a:r>
              </a:p>
            </p:txBody>
          </p:sp>
        </mc:Choice>
        <mc:Fallback xmlns="">
          <p:sp>
            <p:nvSpPr>
              <p:cNvPr id="4" name="TextBox 3">
                <a:extLst>
                  <a:ext uri="{FF2B5EF4-FFF2-40B4-BE49-F238E27FC236}">
                    <a16:creationId xmlns:a16="http://schemas.microsoft.com/office/drawing/2014/main" id="{0CB6EACD-A46A-F677-D650-F4589458D026}"/>
                  </a:ext>
                </a:extLst>
              </p:cNvPr>
              <p:cNvSpPr txBox="1">
                <a:spLocks noRot="1" noChangeAspect="1" noMove="1" noResize="1" noEditPoints="1" noAdjustHandles="1" noChangeArrowheads="1" noChangeShapeType="1" noTextEdit="1"/>
              </p:cNvSpPr>
              <p:nvPr/>
            </p:nvSpPr>
            <p:spPr>
              <a:xfrm>
                <a:off x="87868" y="1278099"/>
                <a:ext cx="8968263" cy="4487382"/>
              </a:xfrm>
              <a:prstGeom prst="rect">
                <a:avLst/>
              </a:prstGeom>
              <a:blipFill>
                <a:blip r:embed="rId3"/>
                <a:stretch>
                  <a:fillRect l="-282" t="-282" r="-424" b="-563"/>
                </a:stretch>
              </a:blipFill>
            </p:spPr>
            <p:txBody>
              <a:bodyPr/>
              <a:lstStyle/>
              <a:p>
                <a:r>
                  <a:rPr lang="en-US">
                    <a:noFill/>
                  </a:rPr>
                  <a:t> </a:t>
                </a:r>
              </a:p>
            </p:txBody>
          </p:sp>
        </mc:Fallback>
      </mc:AlternateContent>
      <p:sp>
        <p:nvSpPr>
          <p:cNvPr id="6" name="TextBox 7">
            <a:extLst>
              <a:ext uri="{FF2B5EF4-FFF2-40B4-BE49-F238E27FC236}">
                <a16:creationId xmlns:a16="http://schemas.microsoft.com/office/drawing/2014/main" id="{0019FA95-0095-3641-9FF1-A23D5EFEAC49}"/>
              </a:ext>
            </a:extLst>
          </p:cNvPr>
          <p:cNvSpPr txBox="1">
            <a:spLocks noChangeArrowheads="1"/>
          </p:cNvSpPr>
          <p:nvPr/>
        </p:nvSpPr>
        <p:spPr bwMode="auto">
          <a:xfrm>
            <a:off x="0" y="624048"/>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b="1" u="sng" dirty="0">
                <a:solidFill>
                  <a:srgbClr val="FF0000"/>
                </a:solidFill>
                <a:latin typeface="Times New Roman" panose="02020603050405020304" pitchFamily="18" charset="0"/>
                <a:cs typeface="Times New Roman" panose="02020603050405020304" pitchFamily="18" charset="0"/>
              </a:rPr>
              <a:t>G-Function Normalization</a:t>
            </a:r>
          </a:p>
        </p:txBody>
      </p:sp>
    </p:spTree>
    <p:extLst>
      <p:ext uri="{BB962C8B-B14F-4D97-AF65-F5344CB8AC3E}">
        <p14:creationId xmlns:p14="http://schemas.microsoft.com/office/powerpoint/2010/main" val="2894908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7257</TotalTime>
  <Words>1902</Words>
  <Application>Microsoft Macintosh PowerPoint</Application>
  <PresentationFormat>On-screen Show (4:3)</PresentationFormat>
  <Paragraphs>208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 Math</vt:lpstr>
      <vt:lpstr>Times</vt:lpstr>
      <vt:lpstr>Times New Roman</vt:lpstr>
      <vt:lpstr>Office Theme</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lpstr>PHYSICAL MODELS IN REMOTE SENSING Chapter 02 – Part 02: Extinction Coefficient</vt:lpstr>
    </vt:vector>
  </TitlesOfParts>
  <Company>OAO/JPL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OAO JPL</dc:creator>
  <cp:lastModifiedBy>Myneni, Ranga</cp:lastModifiedBy>
  <cp:revision>840</cp:revision>
  <cp:lastPrinted>2019-09-03T16:52:39Z</cp:lastPrinted>
  <dcterms:created xsi:type="dcterms:W3CDTF">2012-01-16T18:47:06Z</dcterms:created>
  <dcterms:modified xsi:type="dcterms:W3CDTF">2026-02-22T20:00:32Z</dcterms:modified>
</cp:coreProperties>
</file>