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8"/>
  </p:notesMasterIdLst>
  <p:sldIdLst>
    <p:sldId id="740" r:id="rId2"/>
    <p:sldId id="751" r:id="rId3"/>
    <p:sldId id="752" r:id="rId4"/>
    <p:sldId id="753" r:id="rId5"/>
    <p:sldId id="754" r:id="rId6"/>
    <p:sldId id="755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42">
          <p15:clr>
            <a:srgbClr val="A4A3A4"/>
          </p15:clr>
        </p15:guide>
        <p15:guide id="2" pos="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72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/>
    <p:restoredTop sz="94660"/>
  </p:normalViewPr>
  <p:slideViewPr>
    <p:cSldViewPr snapToGrid="0">
      <p:cViewPr varScale="1">
        <p:scale>
          <a:sx n="190" d="100"/>
          <a:sy n="190" d="100"/>
        </p:scale>
        <p:origin x="192" y="472"/>
      </p:cViewPr>
      <p:guideLst>
        <p:guide orient="horz" pos="1542"/>
        <p:guide pos="7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174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>
            <a:extLst>
              <a:ext uri="{FF2B5EF4-FFF2-40B4-BE49-F238E27FC236}">
                <a16:creationId xmlns:a16="http://schemas.microsoft.com/office/drawing/2014/main" id="{DF8D3194-DC52-4003-09F5-2378E243B6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imes" pitchFamily="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883" name="Rectangle 3">
            <a:extLst>
              <a:ext uri="{FF2B5EF4-FFF2-40B4-BE49-F238E27FC236}">
                <a16:creationId xmlns:a16="http://schemas.microsoft.com/office/drawing/2014/main" id="{64F2C53E-3A04-ABDA-0215-87A1703E4C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1">
                <a:solidFill>
                  <a:schemeClr val="tx1"/>
                </a:solidFill>
                <a:latin typeface="Times" pitchFamily="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E628F3B-5136-67D8-6DF8-E06F6944405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85" name="Rectangle 5">
            <a:extLst>
              <a:ext uri="{FF2B5EF4-FFF2-40B4-BE49-F238E27FC236}">
                <a16:creationId xmlns:a16="http://schemas.microsoft.com/office/drawing/2014/main" id="{E38F77CE-29FF-9F72-44D7-750761BB081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34886" name="Rectangle 6">
            <a:extLst>
              <a:ext uri="{FF2B5EF4-FFF2-40B4-BE49-F238E27FC236}">
                <a16:creationId xmlns:a16="http://schemas.microsoft.com/office/drawing/2014/main" id="{3509C105-3C19-7F3B-EAB8-36833A14BC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imes" pitchFamily="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887" name="Rectangle 7">
            <a:extLst>
              <a:ext uri="{FF2B5EF4-FFF2-40B4-BE49-F238E27FC236}">
                <a16:creationId xmlns:a16="http://schemas.microsoft.com/office/drawing/2014/main" id="{DC8385E4-22EF-0766-2822-3EC0CEA89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6B68A50-BE82-D140-B1F6-A8797BC38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382A0-8186-4BB6-DCB8-AA85412DC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22B5EE70-94D4-9272-BFD1-B747074F11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6C75F4-7D05-FC4E-9750-536E1F11BFCE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65ED0536-1B4A-EDE3-4D6B-7931320FD3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0BB4201-0EB2-CF8B-45B6-24B896BCD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701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465A6-B4CD-6411-0553-ABBC519DE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05D35BA0-8A27-B3C9-660C-811D789282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6C75F4-7D05-FC4E-9750-536E1F11BFCE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5D3A554F-55AC-7A98-A647-68C2F1A9E4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BD655C4-6584-1DCB-3E20-950CF5EFD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18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ED64D-2BD8-651F-BCFF-4FC15A19F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F0C3F871-EEFE-42BD-5D29-095A368D24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6C75F4-7D05-FC4E-9750-536E1F11BFCE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9558602D-1D8F-9DFF-78A8-99A4B047C1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D20DB16-11D8-97E4-4362-1341973538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779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90349-5113-9CE1-00AA-7C0CF2D3F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8E41D3D3-C225-EC7C-27D7-9CDA08928B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6C75F4-7D05-FC4E-9750-536E1F11BFCE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8872DE24-05C4-AD6E-DBBF-6F42852977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AF19878-AE38-29D8-034A-35701B431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4867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FEEC1-2BC2-2D4E-CA25-EC92CC80B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B4B745AB-7F6D-C7ED-BA94-4C6998C6FB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6C75F4-7D05-FC4E-9750-536E1F11BFCE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97452F7-4784-3E8F-DA84-59D38840FB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D28295D-1738-E97F-ACF2-620BE72AA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5978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B3EA7-C112-4555-4E99-9640CCE3D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BE39C3F3-5FB7-5D3C-3133-B1202AB1D5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6C75F4-7D05-FC4E-9750-536E1F11BFCE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255FE6A9-34EA-3775-C7E9-2783577EA4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71FB5D0-A40F-ACD6-E667-579234A5D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17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0A9A0-7E83-FC85-382F-48D11C96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DD87-5439-B94E-8422-F9E82EC21B64}" type="datetime1">
              <a:rPr lang="en-US"/>
              <a:pPr>
                <a:defRPr/>
              </a:pPr>
              <a:t>2/19/26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C719E-9EC4-919E-DAAB-E9201115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9C5FB-34BB-64C5-D1D7-7C1215A9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F918-718D-AF4A-A40E-B408E649E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79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4848C-FA9B-04E0-B02B-2F17A6CB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4AFC-E992-2F42-AA91-9C546B79EE10}" type="datetime1">
              <a:rPr lang="en-US"/>
              <a:pPr>
                <a:defRPr/>
              </a:pPr>
              <a:t>2/19/26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0CB86-2C05-A0CA-FE92-5E2DACF3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BA450-3D7D-688A-2512-5296DB36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D4B09-5045-984D-B7E9-52B81A98A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66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E5DBE-6352-917A-B276-1018135AB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3C788-57CA-F348-B61E-AC9B50BF145B}" type="datetime1">
              <a:rPr lang="en-US"/>
              <a:pPr>
                <a:defRPr/>
              </a:pPr>
              <a:t>2/19/26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A36C4-3D31-E120-D5E5-DAF91EFDA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B2CDB-4A45-D3B7-E728-61142803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DF2C3-70C6-E24D-ACA6-0853B34A99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8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FAF4E-8264-B607-11CF-39F80FEC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35E13-BE34-7747-A630-78C5424846CA}" type="datetime1">
              <a:rPr lang="en-US"/>
              <a:pPr>
                <a:defRPr/>
              </a:pPr>
              <a:t>2/19/26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B8F80-EDF4-564F-4FE4-7B6541CFC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5ECA6-0BDA-0658-3123-42827F1D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84E8-1C3D-B148-8636-B9A6BC2D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96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E0CE4-250A-0867-5839-D425A3C4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85555-8C71-BB46-A582-2AC272F23184}" type="datetime1">
              <a:rPr lang="en-US"/>
              <a:pPr>
                <a:defRPr/>
              </a:pPr>
              <a:t>2/19/26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90F5E-017B-B94B-1B40-F8FBC754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C69F1-AC89-7FC9-B0EB-37E23C60C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420D4-F593-334D-9216-B96F32FEB1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21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398BF0-1779-893F-6851-6787E2AF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FF7A-B695-B846-BAC6-58A56C2AAABB}" type="datetime1">
              <a:rPr lang="en-US"/>
              <a:pPr>
                <a:defRPr/>
              </a:pPr>
              <a:t>2/19/26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83DB61-2D43-89DD-9E87-4F55ED03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EDD578-0316-A943-6F23-2F6A30DC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9F22E-5298-9241-B75D-C7834CFAA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58945A-25BE-FBA5-63E6-4A935265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BA14-F3B7-B14A-820B-6E2DFBB4FFA9}" type="datetime1">
              <a:rPr lang="en-US"/>
              <a:pPr>
                <a:defRPr/>
              </a:pPr>
              <a:t>2/19/26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6A9502-BA09-D16F-62C1-1A5644B0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202B0B-0975-DD3C-8EE9-1267BCB0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462CF-EF4C-D54A-A882-C32716DA6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98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C7662FA-2D85-A064-2FC5-B3141461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BB3E-71C4-4747-BDCC-CF4A5E8F1C2A}" type="datetime1">
              <a:rPr lang="en-US"/>
              <a:pPr>
                <a:defRPr/>
              </a:pPr>
              <a:t>2/19/26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DE315C-8714-0E3F-8947-0311F7E4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247C5E-A72B-D622-399A-1B0C4293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BC0BA-1550-8043-A799-667DBC8E0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45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2ED489-B3E9-037D-651E-34BDBFBD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26F83-3402-CD46-96FB-445773FE7BA3}" type="datetime1">
              <a:rPr lang="en-US"/>
              <a:pPr>
                <a:defRPr/>
              </a:pPr>
              <a:t>2/19/26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0671B27-785A-1D0B-50B2-A72BD1D0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B05500-F6CC-496C-B88B-1B54354A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1D1B5-14CE-594A-894B-DDF18A724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26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7407D7-C548-B94B-BEDC-A82B9B3C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7B9A-C69B-7B4C-A7B6-A7A5BB4B2836}" type="datetime1">
              <a:rPr lang="en-US"/>
              <a:pPr>
                <a:defRPr/>
              </a:pPr>
              <a:t>2/19/26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1F7540-B2EE-A785-ECF1-CFFACAABF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DA0624-4615-5520-62BB-1A7C4623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B3288-3FD8-E947-8288-DD2729B90D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81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0802AF-95FD-C35B-059F-81B6E8446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821F0-3F0B-6A4E-9CD0-612D9987F8F4}" type="datetime1">
              <a:rPr lang="en-US"/>
              <a:pPr>
                <a:defRPr/>
              </a:pPr>
              <a:t>2/19/26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4A30D3-007A-9DE9-AB18-A9816811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666D02-C07A-B8A8-3A50-B4A38943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A3E7C-E8BA-B44F-AD1B-7CA485A34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10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36235F6-0290-3DE3-4732-C959AD1266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7E0299A-00CD-46C8-7537-C7944A0D72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DDDC8-7B77-AA27-CC83-4E9F5AB04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898989"/>
                </a:solidFill>
                <a:latin typeface="Times New Roman" pitchFamily="-111" charset="0"/>
                <a:ea typeface="ＭＳ Ｐゴシック" pitchFamily="-111" charset="-128"/>
                <a:cs typeface="Arial" charset="0"/>
              </a:defRPr>
            </a:lvl1pPr>
          </a:lstStyle>
          <a:p>
            <a:pPr>
              <a:defRPr/>
            </a:pPr>
            <a:fld id="{F34AB7ED-44CA-5944-B3ED-0F491A547048}" type="datetime1">
              <a:rPr lang="en-US"/>
              <a:pPr>
                <a:defRPr/>
              </a:pPr>
              <a:t>2/19/26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BFBDB-8E9A-D11D-092B-8D1181E6B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5D1DC-B392-AEA4-F602-5CBEEEA78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3786153-5318-2B46-AEEC-1CBB3A25E4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40B98-FAB5-FF94-5255-9FB5647FA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E0D64350-A7E1-364D-D71D-1D7E33D13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07: The Principle of Reciprocity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9E22925-5879-DD13-5EA7-C57575DB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DA7BDD3-FD3C-8443-BFB5-386A14229BAA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1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377F5-AF77-5F48-785A-73E765AFE90C}"/>
              </a:ext>
            </a:extLst>
          </p:cNvPr>
          <p:cNvSpPr txBox="1"/>
          <p:nvPr/>
        </p:nvSpPr>
        <p:spPr>
          <a:xfrm>
            <a:off x="2725616" y="2193520"/>
            <a:ext cx="5662245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Reciprocity</a:t>
            </a:r>
            <a:endParaRPr lang="en-US" sz="16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Formal Statement</a:t>
            </a:r>
            <a:endParaRPr lang="en-US" sz="16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Model BRFs at Two SZA</a:t>
            </a:r>
            <a:endParaRPr lang="en-US" sz="16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Configuration A</a:t>
            </a:r>
            <a:endParaRPr lang="en-US" sz="16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Configuration B</a:t>
            </a:r>
            <a:endParaRPr lang="en-US" sz="1600" b="1" i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4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6A5F2-13B7-785E-90D5-0044A3B82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42AF2018-8AF9-0B26-1D14-C14F8B5C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07: The Principle of Reciprocity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97F160E-7BC9-249D-2C2D-21F01D26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DA7BDD3-FD3C-8443-BFB5-386A14229BAA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TextBox 7">
            <a:extLst>
              <a:ext uri="{FF2B5EF4-FFF2-40B4-BE49-F238E27FC236}">
                <a16:creationId xmlns:a16="http://schemas.microsoft.com/office/drawing/2014/main" id="{24E6EF64-2806-3D35-9D8C-164C61EBA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763"/>
            <a:ext cx="46584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Reciprocity</a:t>
            </a:r>
          </a:p>
        </p:txBody>
      </p:sp>
      <p:sp>
        <p:nvSpPr>
          <p:cNvPr id="14340" name="TextBox 4">
            <a:extLst>
              <a:ext uri="{FF2B5EF4-FFF2-40B4-BE49-F238E27FC236}">
                <a16:creationId xmlns:a16="http://schemas.microsoft.com/office/drawing/2014/main" id="{60F8303D-2FCD-7221-F7A3-D780FCF43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22" y="4457701"/>
            <a:ext cx="8767763" cy="22590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286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principle of reciprocity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absorbing and scattering media states that </a:t>
            </a:r>
            <a:r>
              <a:rPr 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directions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yields the same detected radiance. </a:t>
            </a:r>
          </a:p>
          <a:p>
            <a:pPr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fundamental result stems from the </a:t>
            </a:r>
            <a:r>
              <a:rPr 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scattering phase function and the </a:t>
            </a:r>
            <a:r>
              <a:rPr 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linearity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radiative transfer equation. </a:t>
            </a:r>
          </a:p>
          <a:p>
            <a:pPr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vegetation remote sensing, this principle </a:t>
            </a:r>
            <a:r>
              <a:rPr 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simplifies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BRDF modeling, enables efficient multi-angle observations, and provides a </a:t>
            </a:r>
            <a:r>
              <a:rPr 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consistency check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radiative transfer models.</a:t>
            </a:r>
          </a:p>
        </p:txBody>
      </p:sp>
      <p:pic>
        <p:nvPicPr>
          <p:cNvPr id="7" name="Picture 6" descr="A graph of a diagram of a remote controlled temperature&#10;&#10;AI-generated content may be incorrect.">
            <a:extLst>
              <a:ext uri="{FF2B5EF4-FFF2-40B4-BE49-F238E27FC236}">
                <a16:creationId xmlns:a16="http://schemas.microsoft.com/office/drawing/2014/main" id="{AB5ECE41-F479-4F32-210F-E468BE9B0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16" y="718355"/>
            <a:ext cx="7232507" cy="37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75418-51A2-370A-C041-720E586C6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9094A0A7-F55E-90DE-AD73-CCA1B9EE7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07: The Principle of Reciprocity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ABEF9FD-EBE0-5E03-000E-6C139CD32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DA7BDD3-FD3C-8443-BFB5-386A14229BAA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TextBox 7">
            <a:extLst>
              <a:ext uri="{FF2B5EF4-FFF2-40B4-BE49-F238E27FC236}">
                <a16:creationId xmlns:a16="http://schemas.microsoft.com/office/drawing/2014/main" id="{177D2242-A061-7FC0-8C83-FBF017689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763"/>
            <a:ext cx="46584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 Statement</a:t>
            </a:r>
          </a:p>
        </p:txBody>
      </p:sp>
      <p:sp>
        <p:nvSpPr>
          <p:cNvPr id="14340" name="TextBox 4">
            <a:extLst>
              <a:ext uri="{FF2B5EF4-FFF2-40B4-BE49-F238E27FC236}">
                <a16:creationId xmlns:a16="http://schemas.microsoft.com/office/drawing/2014/main" id="{1518B662-76CB-3D4E-6F24-ADF7505CA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22" y="4457701"/>
            <a:ext cx="8767763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286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intensity (radiance), </a:t>
            </a:r>
            <a:r>
              <a:rPr lang="en-US" alt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 at </a:t>
            </a:r>
            <a:r>
              <a:rPr lang="en-US" alt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direction </a:t>
            </a:r>
            <a:r>
              <a:rPr lang="en-US" alt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due to a point source at </a:t>
            </a:r>
            <a:r>
              <a:rPr lang="en-US" alt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emitting in direction </a:t>
            </a:r>
            <a:r>
              <a:rPr lang="en-US" alt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Ω’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is the same as the intensity </a:t>
            </a:r>
            <a:r>
              <a:rPr lang="en-US" alt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r’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−Ω’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at </a:t>
            </a:r>
            <a:r>
              <a:rPr lang="en-US" alt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in the direction </a:t>
            </a:r>
            <a:r>
              <a:rPr lang="en-US" alt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−Ω’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due to a point source at </a:t>
            </a:r>
            <a:r>
              <a:rPr lang="en-US" alt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emitting in direction </a:t>
            </a:r>
            <a:r>
              <a:rPr lang="en-US" alt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−Ω 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Switching detector and source and inverting the directions of propagation yield the same result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 descr="A cartoon of a person with a sign on the top of the clouds&#10;&#10;AI-generated content may be incorrect.">
            <a:extLst>
              <a:ext uri="{FF2B5EF4-FFF2-40B4-BE49-F238E27FC236}">
                <a16:creationId xmlns:a16="http://schemas.microsoft.com/office/drawing/2014/main" id="{3CF7024B-61EC-11D4-9E7D-C325DE9AF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03" y="1262387"/>
            <a:ext cx="7772400" cy="273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1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134C9-C018-6200-0ABC-E000C228D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>
            <a:extLst>
              <a:ext uri="{FF2B5EF4-FFF2-40B4-BE49-F238E27FC236}">
                <a16:creationId xmlns:a16="http://schemas.microsoft.com/office/drawing/2014/main" id="{EDC7C29D-A839-B7A9-3783-558AE3946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27" y="1351009"/>
            <a:ext cx="6664691" cy="482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" name="Rectangle 2">
            <a:extLst>
              <a:ext uri="{FF2B5EF4-FFF2-40B4-BE49-F238E27FC236}">
                <a16:creationId xmlns:a16="http://schemas.microsoft.com/office/drawing/2014/main" id="{A53F1215-E820-8CCD-493A-4496C6EBB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07: The Principle of Reciprocity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1982F8A-81EB-A68E-6269-963AB586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DA7BDD3-FD3C-8443-BFB5-386A14229BAA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TextBox 7">
            <a:extLst>
              <a:ext uri="{FF2B5EF4-FFF2-40B4-BE49-F238E27FC236}">
                <a16:creationId xmlns:a16="http://schemas.microsoft.com/office/drawing/2014/main" id="{6A418ADA-E9EF-AA07-F2ED-98DBB3C16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736" y="668031"/>
            <a:ext cx="46584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BRFs at Two SZA</a:t>
            </a: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E469F1D3-36F2-9A3A-4991-22F3D1EEEA9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89499" y="1182904"/>
            <a:ext cx="2332038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Simulation: </a:t>
            </a:r>
            <a:r>
              <a:rPr lang="it-IT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RTE model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D22A24C0-C419-E50A-BFED-98B0EA8DABB8}"/>
              </a:ext>
            </a:extLst>
          </p:cNvPr>
          <p:cNvSpPr txBox="1"/>
          <p:nvPr/>
        </p:nvSpPr>
        <p:spPr>
          <a:xfrm>
            <a:off x="2556520" y="2318386"/>
            <a:ext cx="577850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altLang="zh-CN" sz="1050" b="1" dirty="0">
                <a:solidFill>
                  <a:srgbClr val="FF0000"/>
                </a:solidFill>
                <a:latin typeface="Cambria" panose="02040503050406030204" pitchFamily="18" charset="0"/>
              </a:rPr>
              <a:t>SZA=60</a:t>
            </a:r>
            <a:endParaRPr lang="zh-CN" altLang="en-US" sz="105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33D6E90B-B6AA-36E3-44FE-227C67C9FCB2}"/>
              </a:ext>
            </a:extLst>
          </p:cNvPr>
          <p:cNvGrpSpPr>
            <a:grpSpLocks/>
          </p:cNvGrpSpPr>
          <p:nvPr/>
        </p:nvGrpSpPr>
        <p:grpSpPr bwMode="auto">
          <a:xfrm>
            <a:off x="3355216" y="2147407"/>
            <a:ext cx="1319213" cy="1142127"/>
            <a:chOff x="5212557" y="860654"/>
            <a:chExt cx="1663700" cy="1328507"/>
          </a:xfrm>
        </p:grpSpPr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E67AA7D7-0971-7F5F-052F-83837927C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8388" y="860654"/>
              <a:ext cx="526232" cy="13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0000"/>
                  </a:solidFill>
                  <a:latin typeface="Cambria" panose="02040503050406030204" pitchFamily="18" charset="0"/>
                </a:rPr>
                <a:t>SZA=60</a:t>
              </a:r>
            </a:p>
          </p:txBody>
        </p:sp>
        <p:sp>
          <p:nvSpPr>
            <p:cNvPr id="9" name="7-Point Star 8">
              <a:extLst>
                <a:ext uri="{FF2B5EF4-FFF2-40B4-BE49-F238E27FC236}">
                  <a16:creationId xmlns:a16="http://schemas.microsoft.com/office/drawing/2014/main" id="{32A15F77-20B2-9120-9157-76C5E0A3ECE7}"/>
                </a:ext>
              </a:extLst>
            </p:cNvPr>
            <p:cNvSpPr/>
            <p:nvPr/>
          </p:nvSpPr>
          <p:spPr bwMode="auto">
            <a:xfrm>
              <a:off x="6665119" y="1027313"/>
              <a:ext cx="165100" cy="146025"/>
            </a:xfrm>
            <a:prstGeom prst="star7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792D788C-3F3E-081C-A712-F0CE66954E69}"/>
                </a:ext>
              </a:extLst>
            </p:cNvPr>
            <p:cNvSpPr/>
            <p:nvPr/>
          </p:nvSpPr>
          <p:spPr bwMode="auto">
            <a:xfrm rot="19563133">
              <a:off x="6004719" y="1030487"/>
              <a:ext cx="490538" cy="596796"/>
            </a:xfrm>
            <a:prstGeom prst="arc">
              <a:avLst>
                <a:gd name="adj1" fmla="val 16344160"/>
                <a:gd name="adj2" fmla="val 1554975"/>
              </a:avLst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1B69A82-960D-F064-2187-1905F2A33F63}"/>
                </a:ext>
              </a:extLst>
            </p:cNvPr>
            <p:cNvCxnSpPr/>
            <p:nvPr/>
          </p:nvCxnSpPr>
          <p:spPr bwMode="auto">
            <a:xfrm flipH="1" flipV="1">
              <a:off x="5506244" y="1520939"/>
              <a:ext cx="509588" cy="12698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F57DFCB4-3070-E789-EB4E-80F2E398B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557" y="1311293"/>
              <a:ext cx="1663700" cy="87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86EC46C-6F54-8411-4E1E-E60A9081BAE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760244" y="1497131"/>
              <a:ext cx="344488" cy="87297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375044A-80EE-8D17-A955-7D17208B4D5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79332" y="1359042"/>
              <a:ext cx="357187" cy="211101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C790B0A-5DD5-26BC-61EC-94B1FC532A0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87269" y="1201908"/>
              <a:ext cx="381000" cy="36506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DA619A1-1BF4-38B9-F207-DCCB36117DB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74569" y="1106674"/>
              <a:ext cx="254000" cy="460295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C3E7A92-3A45-F136-FBED-26FC5816859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950744" y="1309839"/>
              <a:ext cx="120650" cy="24443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0039D1C-AA0C-4C71-F38C-EC4684B9487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828507" y="1371740"/>
              <a:ext cx="225425" cy="190467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011716F-E7E8-896E-0F4B-2B61FE2072BF}"/>
                </a:ext>
              </a:extLst>
            </p:cNvPr>
            <p:cNvCxnSpPr/>
            <p:nvPr/>
          </p:nvCxnSpPr>
          <p:spPr bwMode="auto">
            <a:xfrm flipV="1">
              <a:off x="5606257" y="1570144"/>
              <a:ext cx="898525" cy="2063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315C9B2-7085-89B8-5C52-57CB08E5A57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69807" y="1186035"/>
              <a:ext cx="82550" cy="369823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1C89754-2690-AEF3-A103-DE9575BD5000}"/>
                </a:ext>
              </a:extLst>
            </p:cNvPr>
            <p:cNvCxnSpPr/>
            <p:nvPr/>
          </p:nvCxnSpPr>
          <p:spPr bwMode="auto">
            <a:xfrm flipV="1">
              <a:off x="6072982" y="870177"/>
              <a:ext cx="0" cy="71107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8C47B62-945D-DB94-5819-4FAB3146CE9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109494" y="1482846"/>
              <a:ext cx="333375" cy="93647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1ED196C-0AD8-F22D-F5DC-95E6DBE12A7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87269" y="1160640"/>
              <a:ext cx="549275" cy="401567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39">
            <a:extLst>
              <a:ext uri="{FF2B5EF4-FFF2-40B4-BE49-F238E27FC236}">
                <a16:creationId xmlns:a16="http://schemas.microsoft.com/office/drawing/2014/main" id="{EC16519C-C30F-EC69-0EF3-E65D9780D7A6}"/>
              </a:ext>
            </a:extLst>
          </p:cNvPr>
          <p:cNvGrpSpPr>
            <a:grpSpLocks/>
          </p:cNvGrpSpPr>
          <p:nvPr/>
        </p:nvGrpSpPr>
        <p:grpSpPr bwMode="auto">
          <a:xfrm>
            <a:off x="4914430" y="1706081"/>
            <a:ext cx="1485629" cy="1630364"/>
            <a:chOff x="3222965" y="1535190"/>
            <a:chExt cx="1663700" cy="1423093"/>
          </a:xfrm>
        </p:grpSpPr>
        <p:sp>
          <p:nvSpPr>
            <p:cNvPr id="25" name="TextBox 2">
              <a:extLst>
                <a:ext uri="{FF2B5EF4-FFF2-40B4-BE49-F238E27FC236}">
                  <a16:creationId xmlns:a16="http://schemas.microsoft.com/office/drawing/2014/main" id="{63BFAA20-018B-3D01-4830-751696636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9780" y="1535190"/>
              <a:ext cx="52623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0000FF"/>
                  </a:solidFill>
                  <a:latin typeface="Cambria" panose="02040503050406030204" pitchFamily="18" charset="0"/>
                </a:rPr>
                <a:t>SZA=45</a:t>
              </a:r>
            </a:p>
          </p:txBody>
        </p:sp>
        <p:sp>
          <p:nvSpPr>
            <p:cNvPr id="26" name="7-Point Star 25">
              <a:extLst>
                <a:ext uri="{FF2B5EF4-FFF2-40B4-BE49-F238E27FC236}">
                  <a16:creationId xmlns:a16="http://schemas.microsoft.com/office/drawing/2014/main" id="{3F254FBE-CFD2-DB4D-D0BA-6259537920ED}"/>
                </a:ext>
              </a:extLst>
            </p:cNvPr>
            <p:cNvSpPr/>
            <p:nvPr/>
          </p:nvSpPr>
          <p:spPr>
            <a:xfrm>
              <a:off x="3626190" y="1663841"/>
              <a:ext cx="147638" cy="150885"/>
            </a:xfrm>
            <a:prstGeom prst="star7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80D4AA10-DB64-3F02-E33C-6893D4C2DAC0}"/>
                </a:ext>
              </a:extLst>
            </p:cNvPr>
            <p:cNvSpPr/>
            <p:nvPr/>
          </p:nvSpPr>
          <p:spPr>
            <a:xfrm rot="18855494">
              <a:off x="3793552" y="1829961"/>
              <a:ext cx="490776" cy="596900"/>
            </a:xfrm>
            <a:prstGeom prst="arc">
              <a:avLst>
                <a:gd name="adj1" fmla="val 16344160"/>
                <a:gd name="adj2" fmla="val 19716827"/>
              </a:avLst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5C5A785-0591-6BAB-8E5A-BC891115B2EB}"/>
                </a:ext>
              </a:extLst>
            </p:cNvPr>
            <p:cNvCxnSpPr/>
            <p:nvPr/>
          </p:nvCxnSpPr>
          <p:spPr>
            <a:xfrm flipH="1" flipV="1">
              <a:off x="3516653" y="2289620"/>
              <a:ext cx="509587" cy="12706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5">
              <a:extLst>
                <a:ext uri="{FF2B5EF4-FFF2-40B4-BE49-F238E27FC236}">
                  <a16:creationId xmlns:a16="http://schemas.microsoft.com/office/drawing/2014/main" id="{7698281E-A29B-A1D2-5E17-D78A472963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2965" y="2080395"/>
              <a:ext cx="1663700" cy="87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EA6D540-DF25-AF3D-82DF-E65189D4AD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70653" y="2265796"/>
              <a:ext cx="344487" cy="88943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0BD0B6C-2AC6-797C-A725-FDA21E8379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9740" y="2127616"/>
              <a:ext cx="357188" cy="211240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FCC3E57-3279-5941-5E45-98563E4B4C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7678" y="1971966"/>
              <a:ext cx="381000" cy="363714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AA05E58-19CB-88DF-3905-8F94DE021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4978" y="1875081"/>
              <a:ext cx="254000" cy="462188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1A46C0A-2D24-0C2B-CBF3-E02E602676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61153" y="2078380"/>
              <a:ext cx="120650" cy="244594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FB584B3-4824-C3BC-0E4C-F3BC29A1E3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38915" y="2140323"/>
              <a:ext cx="225425" cy="190593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0C2F83F-907A-9EC8-DCF1-91497E4C89AA}"/>
                </a:ext>
              </a:extLst>
            </p:cNvPr>
            <p:cNvCxnSpPr/>
            <p:nvPr/>
          </p:nvCxnSpPr>
          <p:spPr>
            <a:xfrm flipV="1">
              <a:off x="3616665" y="2338856"/>
              <a:ext cx="898525" cy="206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369485A-1D67-AA29-9E24-D290AD7F89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0215" y="1956083"/>
              <a:ext cx="82550" cy="368479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31FADC-6BC7-132C-0209-AB6A844D2D7C}"/>
                </a:ext>
              </a:extLst>
            </p:cNvPr>
            <p:cNvCxnSpPr/>
            <p:nvPr/>
          </p:nvCxnSpPr>
          <p:spPr>
            <a:xfrm flipV="1">
              <a:off x="4083390" y="1638428"/>
              <a:ext cx="0" cy="71154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46F836D-954E-9011-E704-0A24DC6FBF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9903" y="2251502"/>
              <a:ext cx="333375" cy="93708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E99ADE3-E004-027C-EC45-F805B4AEDB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59540" y="1808373"/>
              <a:ext cx="325438" cy="547955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本框 6">
            <a:extLst>
              <a:ext uri="{FF2B5EF4-FFF2-40B4-BE49-F238E27FC236}">
                <a16:creationId xmlns:a16="http://schemas.microsoft.com/office/drawing/2014/main" id="{6B2888F6-C5C2-86BD-F5B5-56A3F8F86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749" y="3336445"/>
            <a:ext cx="636587" cy="1619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1050" b="1" dirty="0">
                <a:solidFill>
                  <a:srgbClr val="0000FF"/>
                </a:solidFill>
                <a:latin typeface="Cambria" panose="02040503050406030204" pitchFamily="18" charset="0"/>
                <a:ea typeface="宋体" panose="02010600030101010101" pitchFamily="2" charset="-122"/>
              </a:rPr>
              <a:t>SZA=45</a:t>
            </a:r>
            <a:endParaRPr lang="zh-CN" altLang="en-US" sz="1050" b="1" dirty="0">
              <a:solidFill>
                <a:srgbClr val="0000FF"/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sp>
        <p:nvSpPr>
          <p:cNvPr id="42" name="TextBox 46">
            <a:extLst>
              <a:ext uri="{FF2B5EF4-FFF2-40B4-BE49-F238E27FC236}">
                <a16:creationId xmlns:a16="http://schemas.microsoft.com/office/drawing/2014/main" id="{DFDA4BD1-255B-4093-80D3-85B5E9E6F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084" y="6297857"/>
            <a:ext cx="6664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BRFs as a function of SZA and VZA in the principal plane</a:t>
            </a:r>
          </a:p>
        </p:txBody>
      </p:sp>
      <p:sp>
        <p:nvSpPr>
          <p:cNvPr id="43" name="TextBox 49">
            <a:extLst>
              <a:ext uri="{FF2B5EF4-FFF2-40B4-BE49-F238E27FC236}">
                <a16:creationId xmlns:a16="http://schemas.microsoft.com/office/drawing/2014/main" id="{5FC79082-C287-4AF2-2F7F-BC1E263B8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436" y="4895596"/>
            <a:ext cx="16621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Comic Sans MS" panose="030F0902030302020204" pitchFamily="66" charset="0"/>
              </a:rPr>
              <a:t>Principal plane</a:t>
            </a:r>
          </a:p>
        </p:txBody>
      </p:sp>
      <p:sp>
        <p:nvSpPr>
          <p:cNvPr id="46" name="TextBox 50">
            <a:extLst>
              <a:ext uri="{FF2B5EF4-FFF2-40B4-BE49-F238E27FC236}">
                <a16:creationId xmlns:a16="http://schemas.microsoft.com/office/drawing/2014/main" id="{920EDC43-5547-BAA8-A00B-4637509FF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367" y="4364188"/>
            <a:ext cx="13192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Comic Sans MS" panose="030F0902030302020204" pitchFamily="66" charset="0"/>
              </a:rPr>
              <a:t>Forward Scattering</a:t>
            </a:r>
            <a:endParaRPr lang="en-US" altLang="en-US" sz="1400" b="1" baseline="30000" dirty="0">
              <a:latin typeface="Comic Sans MS" panose="030F0902030302020204" pitchFamily="66" charset="0"/>
            </a:endParaRPr>
          </a:p>
        </p:txBody>
      </p:sp>
      <p:sp>
        <p:nvSpPr>
          <p:cNvPr id="47" name="TextBox 49">
            <a:extLst>
              <a:ext uri="{FF2B5EF4-FFF2-40B4-BE49-F238E27FC236}">
                <a16:creationId xmlns:a16="http://schemas.microsoft.com/office/drawing/2014/main" id="{1CF35304-2CC1-1E92-E74A-754D997A1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583" y="4430966"/>
            <a:ext cx="13192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Comic Sans MS" panose="030F0902030302020204" pitchFamily="66" charset="0"/>
              </a:rPr>
              <a:t>Backscattering</a:t>
            </a:r>
            <a:endParaRPr lang="en-US" altLang="en-US" sz="1400" b="1" baseline="30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2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68C6D-F4E5-55FA-EA6B-7D9060937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DE4AECD8-CC56-7918-FA3F-3FD519F70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07: The Principle of Reciprocity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7E7B778-D25D-BA30-9B6E-D16F0C49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DA7BDD3-FD3C-8443-BFB5-386A14229BAA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5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TextBox 7">
            <a:extLst>
              <a:ext uri="{FF2B5EF4-FFF2-40B4-BE49-F238E27FC236}">
                <a16:creationId xmlns:a16="http://schemas.microsoft.com/office/drawing/2014/main" id="{A7C4A934-3A69-6AA8-C1CB-C6BA10C16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735" y="668031"/>
            <a:ext cx="201638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A</a:t>
            </a: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AA55D38D-BD8C-1D9B-B4C9-1324226E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6" y="1086824"/>
            <a:ext cx="7392987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文本框 3">
            <a:extLst>
              <a:ext uri="{FF2B5EF4-FFF2-40B4-BE49-F238E27FC236}">
                <a16:creationId xmlns:a16="http://schemas.microsoft.com/office/drawing/2014/main" id="{93F11F20-0D8B-D13D-99DE-5A91315181B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201993" y="1307487"/>
            <a:ext cx="2332038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Simulation: </a:t>
            </a:r>
            <a:r>
              <a:rPr lang="it-IT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RTE model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CECBD12-DC30-7592-7C0F-858F01881EB1}"/>
              </a:ext>
            </a:extLst>
          </p:cNvPr>
          <p:cNvCxnSpPr>
            <a:cxnSpLocks/>
          </p:cNvCxnSpPr>
          <p:nvPr/>
        </p:nvCxnSpPr>
        <p:spPr>
          <a:xfrm flipV="1">
            <a:off x="3408118" y="3603012"/>
            <a:ext cx="0" cy="1822450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072F5D0-E642-2B5A-1134-0CBEE83662E4}"/>
              </a:ext>
            </a:extLst>
          </p:cNvPr>
          <p:cNvCxnSpPr>
            <a:cxnSpLocks/>
          </p:cNvCxnSpPr>
          <p:nvPr/>
        </p:nvCxnSpPr>
        <p:spPr>
          <a:xfrm flipV="1">
            <a:off x="3435106" y="3612537"/>
            <a:ext cx="1525587" cy="7937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1">
            <a:extLst>
              <a:ext uri="{FF2B5EF4-FFF2-40B4-BE49-F238E27FC236}">
                <a16:creationId xmlns:a16="http://schemas.microsoft.com/office/drawing/2014/main" id="{6CDEAE06-56B7-2B70-CCFF-A49E53796E8E}"/>
              </a:ext>
            </a:extLst>
          </p:cNvPr>
          <p:cNvSpPr txBox="1"/>
          <p:nvPr/>
        </p:nvSpPr>
        <p:spPr>
          <a:xfrm>
            <a:off x="2212731" y="1801199"/>
            <a:ext cx="577850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altLang="zh-CN" sz="1050" b="1" dirty="0">
                <a:solidFill>
                  <a:srgbClr val="FF0000"/>
                </a:solidFill>
                <a:latin typeface="Cambria" panose="02040503050406030204" pitchFamily="18" charset="0"/>
              </a:rPr>
              <a:t>SZA=60</a:t>
            </a:r>
            <a:endParaRPr lang="zh-CN" altLang="en-US" sz="105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50" name="Group 9">
            <a:extLst>
              <a:ext uri="{FF2B5EF4-FFF2-40B4-BE49-F238E27FC236}">
                <a16:creationId xmlns:a16="http://schemas.microsoft.com/office/drawing/2014/main" id="{81B85263-968B-EEC3-D7D3-84B5037EEA2F}"/>
              </a:ext>
            </a:extLst>
          </p:cNvPr>
          <p:cNvGrpSpPr>
            <a:grpSpLocks/>
          </p:cNvGrpSpPr>
          <p:nvPr/>
        </p:nvGrpSpPr>
        <p:grpSpPr bwMode="auto">
          <a:xfrm>
            <a:off x="3209681" y="1978999"/>
            <a:ext cx="1663700" cy="1328738"/>
            <a:chOff x="5212557" y="860654"/>
            <a:chExt cx="1663700" cy="1328507"/>
          </a:xfrm>
        </p:grpSpPr>
        <p:sp>
          <p:nvSpPr>
            <p:cNvPr id="51" name="TextBox 2">
              <a:extLst>
                <a:ext uri="{FF2B5EF4-FFF2-40B4-BE49-F238E27FC236}">
                  <a16:creationId xmlns:a16="http://schemas.microsoft.com/office/drawing/2014/main" id="{72EAB755-825A-88CA-60DA-4F9665593F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8388" y="860654"/>
              <a:ext cx="526232" cy="13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0000"/>
                  </a:solidFill>
                  <a:latin typeface="Cambria" panose="02040503050406030204" pitchFamily="18" charset="0"/>
                </a:rPr>
                <a:t>SZA=60</a:t>
              </a:r>
            </a:p>
          </p:txBody>
        </p:sp>
        <p:sp>
          <p:nvSpPr>
            <p:cNvPr id="52" name="7-Point Star 51">
              <a:extLst>
                <a:ext uri="{FF2B5EF4-FFF2-40B4-BE49-F238E27FC236}">
                  <a16:creationId xmlns:a16="http://schemas.microsoft.com/office/drawing/2014/main" id="{99D2D700-9748-1B0A-E25C-F1041EA9AA6B}"/>
                </a:ext>
              </a:extLst>
            </p:cNvPr>
            <p:cNvSpPr/>
            <p:nvPr/>
          </p:nvSpPr>
          <p:spPr bwMode="auto">
            <a:xfrm>
              <a:off x="6665119" y="1027313"/>
              <a:ext cx="165100" cy="146025"/>
            </a:xfrm>
            <a:prstGeom prst="star7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014D957B-2C43-A768-BE1D-F3DE797B6CF3}"/>
                </a:ext>
              </a:extLst>
            </p:cNvPr>
            <p:cNvSpPr/>
            <p:nvPr/>
          </p:nvSpPr>
          <p:spPr bwMode="auto">
            <a:xfrm rot="19563133">
              <a:off x="6004719" y="1030487"/>
              <a:ext cx="490538" cy="596796"/>
            </a:xfrm>
            <a:prstGeom prst="arc">
              <a:avLst>
                <a:gd name="adj1" fmla="val 16344160"/>
                <a:gd name="adj2" fmla="val 1554975"/>
              </a:avLst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E83D7EBB-4B92-C680-3607-CF9B43272058}"/>
                </a:ext>
              </a:extLst>
            </p:cNvPr>
            <p:cNvCxnSpPr/>
            <p:nvPr/>
          </p:nvCxnSpPr>
          <p:spPr bwMode="auto">
            <a:xfrm flipH="1" flipV="1">
              <a:off x="5506244" y="1520939"/>
              <a:ext cx="509588" cy="12698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">
              <a:extLst>
                <a:ext uri="{FF2B5EF4-FFF2-40B4-BE49-F238E27FC236}">
                  <a16:creationId xmlns:a16="http://schemas.microsoft.com/office/drawing/2014/main" id="{D1F5C047-F5F5-DB1D-F61A-356F528D4F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557" y="1311293"/>
              <a:ext cx="1663700" cy="87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1D0AEDB-63B5-470A-70CB-C640E54859A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760244" y="1497131"/>
              <a:ext cx="344488" cy="87297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FABAED4-DB8B-15B6-2E54-D1D15D46559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79332" y="1359042"/>
              <a:ext cx="357187" cy="211101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AB2EC8B-F36D-621D-1CE7-28D3E30D827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87269" y="1201908"/>
              <a:ext cx="381000" cy="36506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1A1FB33-3913-84FD-1E6F-DA0FE18E8B0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74569" y="1106674"/>
              <a:ext cx="254000" cy="460295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7D627E8B-CC13-8068-26FF-A1C7D4D2F02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950744" y="1309839"/>
              <a:ext cx="120650" cy="24443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FD8ED04-02E5-F440-4DAB-0C86612157B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828507" y="1371740"/>
              <a:ext cx="225425" cy="190467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2BDF6EB-59D4-C8F3-112E-4A1256B863D0}"/>
                </a:ext>
              </a:extLst>
            </p:cNvPr>
            <p:cNvCxnSpPr/>
            <p:nvPr/>
          </p:nvCxnSpPr>
          <p:spPr bwMode="auto">
            <a:xfrm flipV="1">
              <a:off x="5606257" y="1570144"/>
              <a:ext cx="898525" cy="2063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C7BD076-B547-3211-608B-CADF24DAA19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69807" y="1186035"/>
              <a:ext cx="82550" cy="369823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36" name="Straight Arrow Connector 14335">
              <a:extLst>
                <a:ext uri="{FF2B5EF4-FFF2-40B4-BE49-F238E27FC236}">
                  <a16:creationId xmlns:a16="http://schemas.microsoft.com/office/drawing/2014/main" id="{D309C5F8-5A30-BF47-CE59-BB2C24411C26}"/>
                </a:ext>
              </a:extLst>
            </p:cNvPr>
            <p:cNvCxnSpPr/>
            <p:nvPr/>
          </p:nvCxnSpPr>
          <p:spPr bwMode="auto">
            <a:xfrm flipV="1">
              <a:off x="6072982" y="870177"/>
              <a:ext cx="0" cy="71107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38" name="Straight Arrow Connector 14337">
              <a:extLst>
                <a:ext uri="{FF2B5EF4-FFF2-40B4-BE49-F238E27FC236}">
                  <a16:creationId xmlns:a16="http://schemas.microsoft.com/office/drawing/2014/main" id="{88F94576-88F6-87A7-10CF-25EDF37A208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109494" y="1482846"/>
              <a:ext cx="333375" cy="93647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0" name="Straight Arrow Connector 14339">
              <a:extLst>
                <a:ext uri="{FF2B5EF4-FFF2-40B4-BE49-F238E27FC236}">
                  <a16:creationId xmlns:a16="http://schemas.microsoft.com/office/drawing/2014/main" id="{1B408A15-A376-D5EA-113F-AE9F5FE3332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87269" y="1160640"/>
              <a:ext cx="549275" cy="401567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41" name="Group 39">
            <a:extLst>
              <a:ext uri="{FF2B5EF4-FFF2-40B4-BE49-F238E27FC236}">
                <a16:creationId xmlns:a16="http://schemas.microsoft.com/office/drawing/2014/main" id="{1B93E073-2432-6CD5-1AF9-D49F8644E00E}"/>
              </a:ext>
            </a:extLst>
          </p:cNvPr>
          <p:cNvGrpSpPr>
            <a:grpSpLocks/>
          </p:cNvGrpSpPr>
          <p:nvPr/>
        </p:nvGrpSpPr>
        <p:grpSpPr bwMode="auto">
          <a:xfrm>
            <a:off x="4957518" y="1877399"/>
            <a:ext cx="1663700" cy="1422400"/>
            <a:chOff x="3222965" y="1535190"/>
            <a:chExt cx="1663700" cy="1423093"/>
          </a:xfrm>
        </p:grpSpPr>
        <p:sp>
          <p:nvSpPr>
            <p:cNvPr id="14342" name="TextBox 2">
              <a:extLst>
                <a:ext uri="{FF2B5EF4-FFF2-40B4-BE49-F238E27FC236}">
                  <a16:creationId xmlns:a16="http://schemas.microsoft.com/office/drawing/2014/main" id="{DC83111A-867E-065D-495F-9C195D024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9780" y="1535190"/>
              <a:ext cx="52623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0000FF"/>
                  </a:solidFill>
                  <a:latin typeface="Cambria" panose="02040503050406030204" pitchFamily="18" charset="0"/>
                </a:rPr>
                <a:t>SZA=45</a:t>
              </a:r>
            </a:p>
          </p:txBody>
        </p:sp>
        <p:sp>
          <p:nvSpPr>
            <p:cNvPr id="14343" name="7-Point Star 14342">
              <a:extLst>
                <a:ext uri="{FF2B5EF4-FFF2-40B4-BE49-F238E27FC236}">
                  <a16:creationId xmlns:a16="http://schemas.microsoft.com/office/drawing/2014/main" id="{8377A9CA-27D5-8C19-990E-BD69A34AB5AB}"/>
                </a:ext>
              </a:extLst>
            </p:cNvPr>
            <p:cNvSpPr/>
            <p:nvPr/>
          </p:nvSpPr>
          <p:spPr>
            <a:xfrm>
              <a:off x="3626190" y="1663841"/>
              <a:ext cx="147638" cy="150885"/>
            </a:xfrm>
            <a:prstGeom prst="star7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44" name="Arc 14343">
              <a:extLst>
                <a:ext uri="{FF2B5EF4-FFF2-40B4-BE49-F238E27FC236}">
                  <a16:creationId xmlns:a16="http://schemas.microsoft.com/office/drawing/2014/main" id="{755C2A03-982A-BBDB-15A5-77EC4E5F38E0}"/>
                </a:ext>
              </a:extLst>
            </p:cNvPr>
            <p:cNvSpPr/>
            <p:nvPr/>
          </p:nvSpPr>
          <p:spPr>
            <a:xfrm rot="18855494">
              <a:off x="3793552" y="1829961"/>
              <a:ext cx="490776" cy="596900"/>
            </a:xfrm>
            <a:prstGeom prst="arc">
              <a:avLst>
                <a:gd name="adj1" fmla="val 16344160"/>
                <a:gd name="adj2" fmla="val 19716827"/>
              </a:avLst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345" name="Straight Arrow Connector 14344">
              <a:extLst>
                <a:ext uri="{FF2B5EF4-FFF2-40B4-BE49-F238E27FC236}">
                  <a16:creationId xmlns:a16="http://schemas.microsoft.com/office/drawing/2014/main" id="{9CA20696-6273-FDEC-4D88-4944119FEA88}"/>
                </a:ext>
              </a:extLst>
            </p:cNvPr>
            <p:cNvCxnSpPr/>
            <p:nvPr/>
          </p:nvCxnSpPr>
          <p:spPr>
            <a:xfrm flipH="1" flipV="1">
              <a:off x="3516653" y="2289620"/>
              <a:ext cx="509587" cy="12706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346" name="Picture 5">
              <a:extLst>
                <a:ext uri="{FF2B5EF4-FFF2-40B4-BE49-F238E27FC236}">
                  <a16:creationId xmlns:a16="http://schemas.microsoft.com/office/drawing/2014/main" id="{D83DF431-C4AB-F495-AF7E-DC49FDC3FC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2965" y="2080395"/>
              <a:ext cx="1663700" cy="87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347" name="Straight Arrow Connector 14346">
              <a:extLst>
                <a:ext uri="{FF2B5EF4-FFF2-40B4-BE49-F238E27FC236}">
                  <a16:creationId xmlns:a16="http://schemas.microsoft.com/office/drawing/2014/main" id="{01ACDB29-4E41-1F76-74E5-8ACD317F93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70653" y="2265796"/>
              <a:ext cx="344487" cy="88943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8" name="Straight Arrow Connector 14347">
              <a:extLst>
                <a:ext uri="{FF2B5EF4-FFF2-40B4-BE49-F238E27FC236}">
                  <a16:creationId xmlns:a16="http://schemas.microsoft.com/office/drawing/2014/main" id="{69F86D62-4A60-5C7A-9654-16DBFE602F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9740" y="2127616"/>
              <a:ext cx="357188" cy="211240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9" name="Straight Arrow Connector 14348">
              <a:extLst>
                <a:ext uri="{FF2B5EF4-FFF2-40B4-BE49-F238E27FC236}">
                  <a16:creationId xmlns:a16="http://schemas.microsoft.com/office/drawing/2014/main" id="{ABD93E85-5FAD-B3DC-EB13-DE90413F3C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7678" y="1971966"/>
              <a:ext cx="381000" cy="363714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50" name="Straight Arrow Connector 14349">
              <a:extLst>
                <a:ext uri="{FF2B5EF4-FFF2-40B4-BE49-F238E27FC236}">
                  <a16:creationId xmlns:a16="http://schemas.microsoft.com/office/drawing/2014/main" id="{D717B1F7-B77C-7F05-44CC-DCB1FFBE1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4978" y="1875081"/>
              <a:ext cx="254000" cy="462188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51" name="Straight Arrow Connector 14350">
              <a:extLst>
                <a:ext uri="{FF2B5EF4-FFF2-40B4-BE49-F238E27FC236}">
                  <a16:creationId xmlns:a16="http://schemas.microsoft.com/office/drawing/2014/main" id="{195C0485-6E9A-754E-8404-30E544E315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61153" y="2078380"/>
              <a:ext cx="120650" cy="244594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52" name="Straight Arrow Connector 14351">
              <a:extLst>
                <a:ext uri="{FF2B5EF4-FFF2-40B4-BE49-F238E27FC236}">
                  <a16:creationId xmlns:a16="http://schemas.microsoft.com/office/drawing/2014/main" id="{490989F4-DBBB-825C-F3AF-B6F5DE8B48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38915" y="2140323"/>
              <a:ext cx="225425" cy="190593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53" name="Straight Connector 14352">
              <a:extLst>
                <a:ext uri="{FF2B5EF4-FFF2-40B4-BE49-F238E27FC236}">
                  <a16:creationId xmlns:a16="http://schemas.microsoft.com/office/drawing/2014/main" id="{043BE0FB-ED59-71EC-78B1-99AFDEAEC650}"/>
                </a:ext>
              </a:extLst>
            </p:cNvPr>
            <p:cNvCxnSpPr/>
            <p:nvPr/>
          </p:nvCxnSpPr>
          <p:spPr>
            <a:xfrm flipV="1">
              <a:off x="3616665" y="2338856"/>
              <a:ext cx="898525" cy="206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54" name="Straight Arrow Connector 14353">
              <a:extLst>
                <a:ext uri="{FF2B5EF4-FFF2-40B4-BE49-F238E27FC236}">
                  <a16:creationId xmlns:a16="http://schemas.microsoft.com/office/drawing/2014/main" id="{36003B91-5817-BE4A-4486-ECDF0C5495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0215" y="1956083"/>
              <a:ext cx="82550" cy="368479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55" name="Straight Arrow Connector 14354">
              <a:extLst>
                <a:ext uri="{FF2B5EF4-FFF2-40B4-BE49-F238E27FC236}">
                  <a16:creationId xmlns:a16="http://schemas.microsoft.com/office/drawing/2014/main" id="{64843C9C-C4E8-7269-3959-216AA91FDAC5}"/>
                </a:ext>
              </a:extLst>
            </p:cNvPr>
            <p:cNvCxnSpPr/>
            <p:nvPr/>
          </p:nvCxnSpPr>
          <p:spPr>
            <a:xfrm flipV="1">
              <a:off x="4083390" y="1638428"/>
              <a:ext cx="0" cy="71154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56" name="Straight Arrow Connector 14355">
              <a:extLst>
                <a:ext uri="{FF2B5EF4-FFF2-40B4-BE49-F238E27FC236}">
                  <a16:creationId xmlns:a16="http://schemas.microsoft.com/office/drawing/2014/main" id="{3A1D23AD-F801-CDBF-3EA5-111BD6A14D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9903" y="2251502"/>
              <a:ext cx="333375" cy="93708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57" name="Straight Arrow Connector 14356">
              <a:extLst>
                <a:ext uri="{FF2B5EF4-FFF2-40B4-BE49-F238E27FC236}">
                  <a16:creationId xmlns:a16="http://schemas.microsoft.com/office/drawing/2014/main" id="{07671039-C681-4DEE-176C-72A1172542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59540" y="1808373"/>
              <a:ext cx="325438" cy="547955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58" name="文本框 6">
            <a:extLst>
              <a:ext uri="{FF2B5EF4-FFF2-40B4-BE49-F238E27FC236}">
                <a16:creationId xmlns:a16="http://schemas.microsoft.com/office/drawing/2014/main" id="{08335CAA-BD1E-B1F2-62CA-A7B11D1AF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706" y="3050562"/>
            <a:ext cx="636587" cy="1619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1050" b="1" dirty="0">
                <a:solidFill>
                  <a:srgbClr val="0000FF"/>
                </a:solidFill>
                <a:latin typeface="Cambria" panose="02040503050406030204" pitchFamily="18" charset="0"/>
                <a:ea typeface="宋体" panose="02010600030101010101" pitchFamily="2" charset="-122"/>
              </a:rPr>
              <a:t>SZA=45</a:t>
            </a:r>
            <a:endParaRPr lang="zh-CN" altLang="en-US" sz="1050" b="1" dirty="0">
              <a:solidFill>
                <a:srgbClr val="0000FF"/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sp>
        <p:nvSpPr>
          <p:cNvPr id="14359" name="TextBox 46">
            <a:extLst>
              <a:ext uri="{FF2B5EF4-FFF2-40B4-BE49-F238E27FC236}">
                <a16:creationId xmlns:a16="http://schemas.microsoft.com/office/drawing/2014/main" id="{959D3553-734F-958B-C743-14BB3FA45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093" y="6484324"/>
            <a:ext cx="4092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(120</a:t>
            </a:r>
            <a:r>
              <a:rPr lang="en-US" alt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,0</a:t>
            </a:r>
            <a:r>
              <a:rPr lang="en-US" alt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), Sensor: (45</a:t>
            </a:r>
            <a:r>
              <a:rPr lang="en-US" alt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180</a:t>
            </a:r>
            <a:r>
              <a:rPr lang="en-US" alt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</a:t>
            </a:r>
          </a:p>
        </p:txBody>
      </p:sp>
      <p:sp>
        <p:nvSpPr>
          <p:cNvPr id="14360" name="TextBox 47">
            <a:extLst>
              <a:ext uri="{FF2B5EF4-FFF2-40B4-BE49-F238E27FC236}">
                <a16:creationId xmlns:a16="http://schemas.microsoft.com/office/drawing/2014/main" id="{C672ADE0-9B07-CA4C-F406-7978836C9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756" y="5077799"/>
            <a:ext cx="16621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mic Sans MS" panose="030F0902030302020204" pitchFamily="66" charset="0"/>
              </a:rPr>
              <a:t>Principal plane</a:t>
            </a:r>
          </a:p>
        </p:txBody>
      </p:sp>
      <p:sp>
        <p:nvSpPr>
          <p:cNvPr id="14363" name="TextBox 50">
            <a:extLst>
              <a:ext uri="{FF2B5EF4-FFF2-40B4-BE49-F238E27FC236}">
                <a16:creationId xmlns:a16="http://schemas.microsoft.com/office/drawing/2014/main" id="{7F3D0502-7E63-F625-900B-BDCE34682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449" y="4444504"/>
            <a:ext cx="13192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Comic Sans MS" panose="030F0902030302020204" pitchFamily="66" charset="0"/>
              </a:rPr>
              <a:t>Forward Scattering</a:t>
            </a:r>
            <a:endParaRPr lang="en-US" altLang="en-US" sz="1400" b="1" baseline="30000" dirty="0">
              <a:latin typeface="Comic Sans MS" panose="030F0902030302020204" pitchFamily="66" charset="0"/>
            </a:endParaRPr>
          </a:p>
        </p:txBody>
      </p:sp>
      <p:sp>
        <p:nvSpPr>
          <p:cNvPr id="14364" name="TextBox 49">
            <a:extLst>
              <a:ext uri="{FF2B5EF4-FFF2-40B4-BE49-F238E27FC236}">
                <a16:creationId xmlns:a16="http://schemas.microsoft.com/office/drawing/2014/main" id="{2C1DCD89-2807-9892-37E4-17C4FE894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180" y="4552226"/>
            <a:ext cx="13192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Comic Sans MS" panose="030F0902030302020204" pitchFamily="66" charset="0"/>
              </a:rPr>
              <a:t>Backscattering</a:t>
            </a:r>
            <a:endParaRPr lang="en-US" altLang="en-US" sz="1400" b="1" baseline="30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3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BCA73-5358-6623-9116-29ED3F368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D0402D87-578A-971A-FDF9-5F9FBB54D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07: The Principle of Reciprocity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4630EC1-C45A-7ED4-1316-5D34C801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DA7BDD3-FD3C-8443-BFB5-386A14229BAA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" name="Picture 24">
            <a:extLst>
              <a:ext uri="{FF2B5EF4-FFF2-40B4-BE49-F238E27FC236}">
                <a16:creationId xmlns:a16="http://schemas.microsoft.com/office/drawing/2014/main" id="{3F061ECD-6468-A031-4834-8D21D7CE9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475" y="750887"/>
            <a:ext cx="7392987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3">
            <a:extLst>
              <a:ext uri="{FF2B5EF4-FFF2-40B4-BE49-F238E27FC236}">
                <a16:creationId xmlns:a16="http://schemas.microsoft.com/office/drawing/2014/main" id="{32BF4169-5C18-E834-1C78-26236A759B9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030362" y="971550"/>
            <a:ext cx="2332038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Simulation: </a:t>
            </a:r>
            <a:r>
              <a:rPr lang="it-IT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RTE model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629F49-89D5-9737-53CC-01A20E93CB12}"/>
              </a:ext>
            </a:extLst>
          </p:cNvPr>
          <p:cNvCxnSpPr>
            <a:cxnSpLocks/>
          </p:cNvCxnSpPr>
          <p:nvPr/>
        </p:nvCxnSpPr>
        <p:spPr>
          <a:xfrm flipV="1">
            <a:off x="4236487" y="3267075"/>
            <a:ext cx="0" cy="1822450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D77385-2F1F-B8A3-70E7-753BE2380609}"/>
              </a:ext>
            </a:extLst>
          </p:cNvPr>
          <p:cNvCxnSpPr>
            <a:cxnSpLocks/>
          </p:cNvCxnSpPr>
          <p:nvPr/>
        </p:nvCxnSpPr>
        <p:spPr>
          <a:xfrm flipV="1">
            <a:off x="4263475" y="3276600"/>
            <a:ext cx="1525587" cy="7937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">
            <a:extLst>
              <a:ext uri="{FF2B5EF4-FFF2-40B4-BE49-F238E27FC236}">
                <a16:creationId xmlns:a16="http://schemas.microsoft.com/office/drawing/2014/main" id="{8F1E0CEE-7144-544C-4F22-02EE85F0DFF5}"/>
              </a:ext>
            </a:extLst>
          </p:cNvPr>
          <p:cNvSpPr txBox="1"/>
          <p:nvPr/>
        </p:nvSpPr>
        <p:spPr>
          <a:xfrm>
            <a:off x="3041100" y="1465262"/>
            <a:ext cx="577850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altLang="zh-CN" sz="1050" b="1" dirty="0">
                <a:solidFill>
                  <a:srgbClr val="FF0000"/>
                </a:solidFill>
                <a:latin typeface="Cambria" panose="02040503050406030204" pitchFamily="18" charset="0"/>
              </a:rPr>
              <a:t>SZA=60</a:t>
            </a:r>
            <a:endParaRPr lang="zh-CN" altLang="en-US" sz="105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9D5912B7-5E73-7C6B-E8E8-0BE6B205A81D}"/>
              </a:ext>
            </a:extLst>
          </p:cNvPr>
          <p:cNvGrpSpPr>
            <a:grpSpLocks/>
          </p:cNvGrpSpPr>
          <p:nvPr/>
        </p:nvGrpSpPr>
        <p:grpSpPr bwMode="auto">
          <a:xfrm>
            <a:off x="4038050" y="1643062"/>
            <a:ext cx="1663700" cy="1328738"/>
            <a:chOff x="5212557" y="860654"/>
            <a:chExt cx="1663700" cy="1328507"/>
          </a:xfrm>
        </p:grpSpPr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2FCDE708-8AE8-BF92-9DD3-393D9BA34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8388" y="860654"/>
              <a:ext cx="526232" cy="13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FF0000"/>
                  </a:solidFill>
                  <a:latin typeface="Cambria" panose="02040503050406030204" pitchFamily="18" charset="0"/>
                </a:rPr>
                <a:t>SZA=60</a:t>
              </a:r>
            </a:p>
          </p:txBody>
        </p:sp>
        <p:sp>
          <p:nvSpPr>
            <p:cNvPr id="13" name="7-Point Star 12">
              <a:extLst>
                <a:ext uri="{FF2B5EF4-FFF2-40B4-BE49-F238E27FC236}">
                  <a16:creationId xmlns:a16="http://schemas.microsoft.com/office/drawing/2014/main" id="{AFAC5063-0FC4-83E0-FF8A-9D83D8512669}"/>
                </a:ext>
              </a:extLst>
            </p:cNvPr>
            <p:cNvSpPr/>
            <p:nvPr/>
          </p:nvSpPr>
          <p:spPr bwMode="auto">
            <a:xfrm>
              <a:off x="6665119" y="1027313"/>
              <a:ext cx="165100" cy="146025"/>
            </a:xfrm>
            <a:prstGeom prst="star7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0D50875A-5692-10AB-F51E-2F8F6D117176}"/>
                </a:ext>
              </a:extLst>
            </p:cNvPr>
            <p:cNvSpPr/>
            <p:nvPr/>
          </p:nvSpPr>
          <p:spPr bwMode="auto">
            <a:xfrm rot="19563133">
              <a:off x="6004719" y="1030487"/>
              <a:ext cx="490538" cy="596796"/>
            </a:xfrm>
            <a:prstGeom prst="arc">
              <a:avLst>
                <a:gd name="adj1" fmla="val 16344160"/>
                <a:gd name="adj2" fmla="val 1554975"/>
              </a:avLst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19A8C14-D911-21AC-53F8-4538A0076B6D}"/>
                </a:ext>
              </a:extLst>
            </p:cNvPr>
            <p:cNvCxnSpPr/>
            <p:nvPr/>
          </p:nvCxnSpPr>
          <p:spPr bwMode="auto">
            <a:xfrm flipH="1" flipV="1">
              <a:off x="5506244" y="1520939"/>
              <a:ext cx="509588" cy="12698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3057253B-19ED-8944-703F-9FFECB6D4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2557" y="1311293"/>
              <a:ext cx="1663700" cy="87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1918125-50BC-AFFA-EE5B-0941BACE143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760244" y="1497131"/>
              <a:ext cx="344488" cy="87297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AFA3AFB-28E6-6DA3-39D1-66B7E683CB3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79332" y="1359042"/>
              <a:ext cx="357187" cy="211101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EBBFA9D-79CD-3AB5-B616-6FE18B581C3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87269" y="1201908"/>
              <a:ext cx="381000" cy="36506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C82BD34-1CBA-D33E-4540-DD4A71CD887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74569" y="1106674"/>
              <a:ext cx="254000" cy="460295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200440E-AE04-6A5C-9ED3-D9272230157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950744" y="1309839"/>
              <a:ext cx="120650" cy="244432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77D7EDB-EB5B-486D-D5E1-8F05CE5A310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828507" y="1371740"/>
              <a:ext cx="225425" cy="190467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5B939DF-5E7D-8254-500B-DA0EB33D2D7D}"/>
                </a:ext>
              </a:extLst>
            </p:cNvPr>
            <p:cNvCxnSpPr/>
            <p:nvPr/>
          </p:nvCxnSpPr>
          <p:spPr bwMode="auto">
            <a:xfrm flipV="1">
              <a:off x="5606257" y="1570144"/>
              <a:ext cx="898525" cy="2063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DEC6EC7-6D5C-C245-F6ED-BFC6FBF4A2E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69807" y="1186035"/>
              <a:ext cx="82550" cy="369823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2DFA621-21DE-0E96-0829-6CD8575C9562}"/>
                </a:ext>
              </a:extLst>
            </p:cNvPr>
            <p:cNvCxnSpPr/>
            <p:nvPr/>
          </p:nvCxnSpPr>
          <p:spPr bwMode="auto">
            <a:xfrm flipV="1">
              <a:off x="6072982" y="870177"/>
              <a:ext cx="0" cy="71107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715301B-BA9B-8EA6-A464-22C2DD18648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109494" y="1482846"/>
              <a:ext cx="333375" cy="93647"/>
            </a:xfrm>
            <a:prstGeom prst="straightConnector1">
              <a:avLst/>
            </a:prstGeom>
            <a:ln w="15875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4BFFC38-8792-1A8A-2F43-3CD1D1062DE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87269" y="1160640"/>
              <a:ext cx="549275" cy="401567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39">
            <a:extLst>
              <a:ext uri="{FF2B5EF4-FFF2-40B4-BE49-F238E27FC236}">
                <a16:creationId xmlns:a16="http://schemas.microsoft.com/office/drawing/2014/main" id="{166E4BA8-385A-5812-5453-FDB54BD597E5}"/>
              </a:ext>
            </a:extLst>
          </p:cNvPr>
          <p:cNvGrpSpPr>
            <a:grpSpLocks/>
          </p:cNvGrpSpPr>
          <p:nvPr/>
        </p:nvGrpSpPr>
        <p:grpSpPr bwMode="auto">
          <a:xfrm>
            <a:off x="5785887" y="1541462"/>
            <a:ext cx="1663700" cy="1422400"/>
            <a:chOff x="3222965" y="1535190"/>
            <a:chExt cx="1663700" cy="1423093"/>
          </a:xfrm>
        </p:grpSpPr>
        <p:sp>
          <p:nvSpPr>
            <p:cNvPr id="29" name="TextBox 2">
              <a:extLst>
                <a:ext uri="{FF2B5EF4-FFF2-40B4-BE49-F238E27FC236}">
                  <a16:creationId xmlns:a16="http://schemas.microsoft.com/office/drawing/2014/main" id="{CEB5C8A4-87A7-022A-33B8-2A2EB80777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9780" y="1535190"/>
              <a:ext cx="52623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rgbClr val="0000FF"/>
                  </a:solidFill>
                  <a:latin typeface="Cambria" panose="02040503050406030204" pitchFamily="18" charset="0"/>
                </a:rPr>
                <a:t>SZA=45</a:t>
              </a:r>
            </a:p>
          </p:txBody>
        </p:sp>
        <p:sp>
          <p:nvSpPr>
            <p:cNvPr id="30" name="7-Point Star 29">
              <a:extLst>
                <a:ext uri="{FF2B5EF4-FFF2-40B4-BE49-F238E27FC236}">
                  <a16:creationId xmlns:a16="http://schemas.microsoft.com/office/drawing/2014/main" id="{CEB2F029-C0E8-8185-F6E1-CA405F3DB52E}"/>
                </a:ext>
              </a:extLst>
            </p:cNvPr>
            <p:cNvSpPr/>
            <p:nvPr/>
          </p:nvSpPr>
          <p:spPr>
            <a:xfrm>
              <a:off x="3626190" y="1663841"/>
              <a:ext cx="147638" cy="150885"/>
            </a:xfrm>
            <a:prstGeom prst="star7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3EBC18EB-C918-F31C-6574-229411735682}"/>
                </a:ext>
              </a:extLst>
            </p:cNvPr>
            <p:cNvSpPr/>
            <p:nvPr/>
          </p:nvSpPr>
          <p:spPr>
            <a:xfrm rot="18855494">
              <a:off x="3793552" y="1829961"/>
              <a:ext cx="490776" cy="596900"/>
            </a:xfrm>
            <a:prstGeom prst="arc">
              <a:avLst>
                <a:gd name="adj1" fmla="val 16344160"/>
                <a:gd name="adj2" fmla="val 19716827"/>
              </a:avLst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6F9B5AC-2636-B4ED-67A7-F0AA15085FFC}"/>
                </a:ext>
              </a:extLst>
            </p:cNvPr>
            <p:cNvCxnSpPr/>
            <p:nvPr/>
          </p:nvCxnSpPr>
          <p:spPr>
            <a:xfrm flipH="1" flipV="1">
              <a:off x="3516653" y="2289620"/>
              <a:ext cx="509587" cy="12706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5">
              <a:extLst>
                <a:ext uri="{FF2B5EF4-FFF2-40B4-BE49-F238E27FC236}">
                  <a16:creationId xmlns:a16="http://schemas.microsoft.com/office/drawing/2014/main" id="{922AB30F-7984-DCCC-84A8-FCE0AF271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2965" y="2080395"/>
              <a:ext cx="1663700" cy="877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FDC4CA-8C43-AEE0-9011-5BC4011FC7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70653" y="2265796"/>
              <a:ext cx="344487" cy="88943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53A5FEA-54CD-9834-3857-F64F276B9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9740" y="2127616"/>
              <a:ext cx="357188" cy="211240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2F0C641-79D7-F8CD-FA95-8CC6C0066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7678" y="1971966"/>
              <a:ext cx="381000" cy="363714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D00055A-2BB6-1957-0574-9DB82EDDD9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4978" y="1875081"/>
              <a:ext cx="254000" cy="462188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04A5024-634E-3046-031B-AA28E1DB74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61153" y="2078380"/>
              <a:ext cx="120650" cy="244594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9AEA7CB-4938-E192-A8DF-26905FFF29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38915" y="2140323"/>
              <a:ext cx="225425" cy="190593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E375728-6E1A-0249-45D8-72AA3229B42C}"/>
                </a:ext>
              </a:extLst>
            </p:cNvPr>
            <p:cNvCxnSpPr/>
            <p:nvPr/>
          </p:nvCxnSpPr>
          <p:spPr>
            <a:xfrm flipV="1">
              <a:off x="3616665" y="2338856"/>
              <a:ext cx="898525" cy="2064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F990054-96EF-FA96-A1CF-53DC56D404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0215" y="1956083"/>
              <a:ext cx="82550" cy="368479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A034DC7-37A0-C4E1-89B4-2CCC75DD4094}"/>
                </a:ext>
              </a:extLst>
            </p:cNvPr>
            <p:cNvCxnSpPr/>
            <p:nvPr/>
          </p:nvCxnSpPr>
          <p:spPr>
            <a:xfrm flipV="1">
              <a:off x="4083390" y="1638428"/>
              <a:ext cx="0" cy="71154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89BFE62-0731-DAEB-6CC8-C90937F797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9903" y="2251502"/>
              <a:ext cx="333375" cy="93708"/>
            </a:xfrm>
            <a:prstGeom prst="straightConnector1">
              <a:avLst/>
            </a:prstGeom>
            <a:ln w="15875">
              <a:solidFill>
                <a:srgbClr val="0000FF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08D01C6-966F-A6C5-5479-76D5EA44AB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59540" y="1808373"/>
              <a:ext cx="325438" cy="547955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6">
            <a:extLst>
              <a:ext uri="{FF2B5EF4-FFF2-40B4-BE49-F238E27FC236}">
                <a16:creationId xmlns:a16="http://schemas.microsoft.com/office/drawing/2014/main" id="{7F28D9CE-228A-F542-7C43-0A649E812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075" y="2714625"/>
            <a:ext cx="636587" cy="1619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1050" b="1" dirty="0">
                <a:solidFill>
                  <a:srgbClr val="0000FF"/>
                </a:solidFill>
                <a:latin typeface="Cambria" panose="02040503050406030204" pitchFamily="18" charset="0"/>
                <a:ea typeface="宋体" panose="02010600030101010101" pitchFamily="2" charset="-122"/>
              </a:rPr>
              <a:t>SZA=45</a:t>
            </a:r>
            <a:endParaRPr lang="zh-CN" altLang="en-US" sz="1050" b="1" dirty="0">
              <a:solidFill>
                <a:srgbClr val="0000FF"/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cxnSp>
        <p:nvCxnSpPr>
          <p:cNvPr id="14363" name="Straight Connector 14362">
            <a:extLst>
              <a:ext uri="{FF2B5EF4-FFF2-40B4-BE49-F238E27FC236}">
                <a16:creationId xmlns:a16="http://schemas.microsoft.com/office/drawing/2014/main" id="{51739D09-BD64-9F15-8233-3E5B2ABBBE0F}"/>
              </a:ext>
            </a:extLst>
          </p:cNvPr>
          <p:cNvCxnSpPr>
            <a:cxnSpLocks/>
          </p:cNvCxnSpPr>
          <p:nvPr/>
        </p:nvCxnSpPr>
        <p:spPr>
          <a:xfrm flipH="1" flipV="1">
            <a:off x="5701749" y="3278755"/>
            <a:ext cx="1988591" cy="28737"/>
          </a:xfrm>
          <a:prstGeom prst="line">
            <a:avLst/>
          </a:prstGeom>
          <a:ln w="34925">
            <a:solidFill>
              <a:srgbClr val="0000FF"/>
            </a:solidFill>
            <a:prstDash val="sysDash"/>
            <a:headEnd type="oval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4" name="TextBox 47">
            <a:extLst>
              <a:ext uri="{FF2B5EF4-FFF2-40B4-BE49-F238E27FC236}">
                <a16:creationId xmlns:a16="http://schemas.microsoft.com/office/drawing/2014/main" id="{F9B88126-D74C-B1DD-7158-CA49816E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125" y="4741862"/>
            <a:ext cx="16621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Comic Sans MS" panose="030F0902030302020204" pitchFamily="66" charset="0"/>
              </a:rPr>
              <a:t>Principal plane</a:t>
            </a:r>
          </a:p>
        </p:txBody>
      </p:sp>
      <p:sp>
        <p:nvSpPr>
          <p:cNvPr id="14365" name="TextBox 49">
            <a:extLst>
              <a:ext uri="{FF2B5EF4-FFF2-40B4-BE49-F238E27FC236}">
                <a16:creationId xmlns:a16="http://schemas.microsoft.com/office/drawing/2014/main" id="{18D31B30-D44E-51E7-5691-F5AD42C74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412" y="4270264"/>
            <a:ext cx="131920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Comic Sans MS" panose="030F0902030302020204" pitchFamily="66" charset="0"/>
              </a:rPr>
              <a:t>Backscattering</a:t>
            </a:r>
            <a:endParaRPr lang="en-US" altLang="en-US" sz="1400" b="1" baseline="30000" dirty="0">
              <a:latin typeface="Comic Sans MS" panose="030F0902030302020204" pitchFamily="66" charset="0"/>
            </a:endParaRPr>
          </a:p>
        </p:txBody>
      </p:sp>
      <p:sp>
        <p:nvSpPr>
          <p:cNvPr id="14366" name="TextBox 50">
            <a:extLst>
              <a:ext uri="{FF2B5EF4-FFF2-40B4-BE49-F238E27FC236}">
                <a16:creationId xmlns:a16="http://schemas.microsoft.com/office/drawing/2014/main" id="{5DFA5CFF-4B13-CD40-87E5-6193817BD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685" y="4178300"/>
            <a:ext cx="13192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Comic Sans MS" panose="030F0902030302020204" pitchFamily="66" charset="0"/>
              </a:rPr>
              <a:t>Forward Scattering</a:t>
            </a:r>
            <a:endParaRPr lang="en-US" altLang="en-US" sz="1400" b="1" baseline="30000" dirty="0">
              <a:latin typeface="Comic Sans MS" panose="030F0902030302020204" pitchFamily="66" charset="0"/>
            </a:endParaRPr>
          </a:p>
        </p:txBody>
      </p:sp>
      <p:sp>
        <p:nvSpPr>
          <p:cNvPr id="14367" name="TextBox 46">
            <a:extLst>
              <a:ext uri="{FF2B5EF4-FFF2-40B4-BE49-F238E27FC236}">
                <a16:creationId xmlns:a16="http://schemas.microsoft.com/office/drawing/2014/main" id="{02ABF573-1B8C-BA58-7D34-8ACD50BC8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071" y="6143624"/>
            <a:ext cx="526335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: (120</a:t>
            </a:r>
            <a:r>
              <a:rPr lang="en-US" alt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,0</a:t>
            </a:r>
            <a:r>
              <a:rPr lang="en-US" alt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), Sensor: (45</a:t>
            </a:r>
            <a:r>
              <a:rPr lang="en-US" alt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180</a:t>
            </a:r>
            <a:r>
              <a:rPr lang="en-US" altLang="en-US" sz="2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Source: (135</a:t>
            </a:r>
            <a:r>
              <a:rPr lang="en-US" altLang="en-US" sz="20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</a:t>
            </a:r>
            <a:r>
              <a:rPr lang="en-US" altLang="en-US" sz="2000" b="1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180</a:t>
            </a:r>
            <a:r>
              <a:rPr lang="en-US" altLang="en-US" sz="2000" b="1" baseline="300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</a:t>
            </a:r>
            <a:r>
              <a:rPr lang="en-US" altLang="en-US" sz="2000" b="1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), Sensor: (60</a:t>
            </a:r>
            <a:r>
              <a:rPr lang="en-US" altLang="en-US" sz="2000" b="1" baseline="300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</a:t>
            </a:r>
            <a:r>
              <a:rPr lang="en-US" altLang="en-US" sz="2000" b="1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,0</a:t>
            </a:r>
            <a:r>
              <a:rPr lang="en-US" altLang="en-US" sz="2000" b="1" baseline="300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</a:t>
            </a:r>
            <a:r>
              <a:rPr lang="en-US" altLang="en-US" sz="2000" b="1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 </a:t>
            </a:r>
            <a:r>
              <a:rPr lang="en-US" altLang="en-US" sz="2000" b="1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39" name="TextBox 7">
            <a:extLst>
              <a:ext uri="{FF2B5EF4-FFF2-40B4-BE49-F238E27FC236}">
                <a16:creationId xmlns:a16="http://schemas.microsoft.com/office/drawing/2014/main" id="{736662FD-80D4-FD66-C835-CF42B1365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735" y="668031"/>
            <a:ext cx="201638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B</a:t>
            </a:r>
          </a:p>
        </p:txBody>
      </p:sp>
      <p:cxnSp>
        <p:nvCxnSpPr>
          <p:cNvPr id="14368" name="Straight Connector 14367">
            <a:extLst>
              <a:ext uri="{FF2B5EF4-FFF2-40B4-BE49-F238E27FC236}">
                <a16:creationId xmlns:a16="http://schemas.microsoft.com/office/drawing/2014/main" id="{69D90B05-79AB-C632-4B74-61F391D4CD26}"/>
              </a:ext>
            </a:extLst>
          </p:cNvPr>
          <p:cNvCxnSpPr>
            <a:cxnSpLocks/>
          </p:cNvCxnSpPr>
          <p:nvPr/>
        </p:nvCxnSpPr>
        <p:spPr>
          <a:xfrm flipV="1">
            <a:off x="7701829" y="3284537"/>
            <a:ext cx="0" cy="1820863"/>
          </a:xfrm>
          <a:prstGeom prst="line">
            <a:avLst/>
          </a:prstGeom>
          <a:ln w="3492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062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7850</TotalTime>
  <Words>401</Words>
  <Application>Microsoft Macintosh PowerPoint</Application>
  <PresentationFormat>On-screen Show (4:3)</PresentationFormat>
  <Paragraphs>64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MS Mincho</vt:lpstr>
      <vt:lpstr>Arial</vt:lpstr>
      <vt:lpstr>Calibri</vt:lpstr>
      <vt:lpstr>Cambria</vt:lpstr>
      <vt:lpstr>Comic Sans MS</vt:lpstr>
      <vt:lpstr>Times</vt:lpstr>
      <vt:lpstr>Times New Roman</vt:lpstr>
      <vt:lpstr>Office Theme</vt:lpstr>
      <vt:lpstr>PHYSICAL MODELS IN REMOTE SENSING Chapter 01 – Part 07: The Principle of Reciprocity</vt:lpstr>
      <vt:lpstr>PHYSICAL MODELS IN REMOTE SENSING Chapter 01 – Part 07: The Principle of Reciprocity</vt:lpstr>
      <vt:lpstr>PHYSICAL MODELS IN REMOTE SENSING Chapter 01 – Part 07: The Principle of Reciprocity</vt:lpstr>
      <vt:lpstr>PHYSICAL MODELS IN REMOTE SENSING Chapter 01 – Part 07: The Principle of Reciprocity</vt:lpstr>
      <vt:lpstr>PHYSICAL MODELS IN REMOTE SENSING Chapter 01 – Part 07: The Principle of Reciprocity</vt:lpstr>
      <vt:lpstr>PHYSICAL MODELS IN REMOTE SENSING Chapter 01 – Part 07: The Principle of Reciprocity</vt:lpstr>
    </vt:vector>
  </TitlesOfParts>
  <Company>OAO/JPL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OAO JPL</dc:creator>
  <cp:lastModifiedBy>Myneni, Ranga</cp:lastModifiedBy>
  <cp:revision>806</cp:revision>
  <cp:lastPrinted>2019-09-03T16:52:39Z</cp:lastPrinted>
  <dcterms:created xsi:type="dcterms:W3CDTF">2012-01-16T18:47:06Z</dcterms:created>
  <dcterms:modified xsi:type="dcterms:W3CDTF">2026-02-19T18:03:20Z</dcterms:modified>
</cp:coreProperties>
</file>